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5"/>
  </p:notesMasterIdLst>
  <p:sldIdLst>
    <p:sldId id="259" r:id="rId2"/>
    <p:sldId id="256" r:id="rId3"/>
    <p:sldId id="258" r:id="rId4"/>
  </p:sldIdLst>
  <p:sldSz cx="14400213" cy="10799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edzhepM010047 (10Be)" initials="R(" lastIdx="2" clrIdx="0">
    <p:extLst>
      <p:ext uri="{19B8F6BF-5375-455C-9EA6-DF929625EA0E}">
        <p15:presenceInfo xmlns:p15="http://schemas.microsoft.com/office/powerpoint/2012/main" userId="S::redzhepm010047@haileyburyturnford.com::92bc7e1a-ad3c-4b4a-b087-f57f20d9637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71" autoAdjust="0"/>
    <p:restoredTop sz="95953"/>
  </p:normalViewPr>
  <p:slideViewPr>
    <p:cSldViewPr snapToGrid="0" snapToObjects="1">
      <p:cViewPr>
        <p:scale>
          <a:sx n="60" d="100"/>
          <a:sy n="60" d="100"/>
        </p:scale>
        <p:origin x="564" y="-2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commentAuthors" Target="commentAuthors.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CBF40F-08C6-1544-88F9-6809D4540F97}" type="datetimeFigureOut">
              <a:rPr lang="en-US" smtClean="0"/>
              <a:t>7/27/2021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7393D2-1E86-2040-AA55-1AC752045F05}" type="slidenum">
              <a:rPr lang="en-US" smtClean="0"/>
              <a:t>‹#›</a:t>
            </a:fld>
            <a:endParaRPr lang="en-US"/>
          </a:p>
        </p:txBody>
      </p:sp>
    </p:spTree>
    <p:extLst>
      <p:ext uri="{BB962C8B-B14F-4D97-AF65-F5344CB8AC3E}">
        <p14:creationId xmlns:p14="http://schemas.microsoft.com/office/powerpoint/2010/main" val="2254417954"/>
      </p:ext>
    </p:extLst>
  </p:cSld>
  <p:clrMap bg1="lt1" tx1="dk1" bg2="lt2" tx2="dk2" accent1="accent1" accent2="accent2" accent3="accent3" accent4="accent4" accent5="accent5" accent6="accent6" hlink="hlink" folHlink="folHlink"/>
  <p:notesStyle>
    <a:lvl1pPr marL="0" algn="l" defTabSz="1209575" rtl="0" eaLnBrk="1" latinLnBrk="0" hangingPunct="1">
      <a:defRPr sz="1588" kern="1200">
        <a:solidFill>
          <a:schemeClr val="tx1"/>
        </a:solidFill>
        <a:latin typeface="+mn-lt"/>
        <a:ea typeface="+mn-ea"/>
        <a:cs typeface="+mn-cs"/>
      </a:defRPr>
    </a:lvl1pPr>
    <a:lvl2pPr marL="604788" algn="l" defTabSz="1209575" rtl="0" eaLnBrk="1" latinLnBrk="0" hangingPunct="1">
      <a:defRPr sz="1588" kern="1200">
        <a:solidFill>
          <a:schemeClr val="tx1"/>
        </a:solidFill>
        <a:latin typeface="+mn-lt"/>
        <a:ea typeface="+mn-ea"/>
        <a:cs typeface="+mn-cs"/>
      </a:defRPr>
    </a:lvl2pPr>
    <a:lvl3pPr marL="1209575" algn="l" defTabSz="1209575" rtl="0" eaLnBrk="1" latinLnBrk="0" hangingPunct="1">
      <a:defRPr sz="1588" kern="1200">
        <a:solidFill>
          <a:schemeClr val="tx1"/>
        </a:solidFill>
        <a:latin typeface="+mn-lt"/>
        <a:ea typeface="+mn-ea"/>
        <a:cs typeface="+mn-cs"/>
      </a:defRPr>
    </a:lvl3pPr>
    <a:lvl4pPr marL="1814363" algn="l" defTabSz="1209575" rtl="0" eaLnBrk="1" latinLnBrk="0" hangingPunct="1">
      <a:defRPr sz="1588" kern="1200">
        <a:solidFill>
          <a:schemeClr val="tx1"/>
        </a:solidFill>
        <a:latin typeface="+mn-lt"/>
        <a:ea typeface="+mn-ea"/>
        <a:cs typeface="+mn-cs"/>
      </a:defRPr>
    </a:lvl4pPr>
    <a:lvl5pPr marL="2419150" algn="l" defTabSz="1209575" rtl="0" eaLnBrk="1" latinLnBrk="0" hangingPunct="1">
      <a:defRPr sz="1588" kern="1200">
        <a:solidFill>
          <a:schemeClr val="tx1"/>
        </a:solidFill>
        <a:latin typeface="+mn-lt"/>
        <a:ea typeface="+mn-ea"/>
        <a:cs typeface="+mn-cs"/>
      </a:defRPr>
    </a:lvl5pPr>
    <a:lvl6pPr marL="3023938" algn="l" defTabSz="1209575" rtl="0" eaLnBrk="1" latinLnBrk="0" hangingPunct="1">
      <a:defRPr sz="1588" kern="1200">
        <a:solidFill>
          <a:schemeClr val="tx1"/>
        </a:solidFill>
        <a:latin typeface="+mn-lt"/>
        <a:ea typeface="+mn-ea"/>
        <a:cs typeface="+mn-cs"/>
      </a:defRPr>
    </a:lvl6pPr>
    <a:lvl7pPr marL="3628726" algn="l" defTabSz="1209575" rtl="0" eaLnBrk="1" latinLnBrk="0" hangingPunct="1">
      <a:defRPr sz="1588" kern="1200">
        <a:solidFill>
          <a:schemeClr val="tx1"/>
        </a:solidFill>
        <a:latin typeface="+mn-lt"/>
        <a:ea typeface="+mn-ea"/>
        <a:cs typeface="+mn-cs"/>
      </a:defRPr>
    </a:lvl7pPr>
    <a:lvl8pPr marL="4233514" algn="l" defTabSz="1209575" rtl="0" eaLnBrk="1" latinLnBrk="0" hangingPunct="1">
      <a:defRPr sz="1588" kern="1200">
        <a:solidFill>
          <a:schemeClr val="tx1"/>
        </a:solidFill>
        <a:latin typeface="+mn-lt"/>
        <a:ea typeface="+mn-ea"/>
        <a:cs typeface="+mn-cs"/>
      </a:defRPr>
    </a:lvl8pPr>
    <a:lvl9pPr marL="4838302" algn="l" defTabSz="1209575" rtl="0" eaLnBrk="1" latinLnBrk="0" hangingPunct="1">
      <a:defRPr sz="1588"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7393D2-1E86-2040-AA55-1AC752045F05}" type="slidenum">
              <a:rPr lang="en-US" smtClean="0"/>
              <a:t>1</a:t>
            </a:fld>
            <a:endParaRPr lang="en-US"/>
          </a:p>
        </p:txBody>
      </p:sp>
    </p:spTree>
    <p:extLst>
      <p:ext uri="{BB962C8B-B14F-4D97-AF65-F5344CB8AC3E}">
        <p14:creationId xmlns:p14="http://schemas.microsoft.com/office/powerpoint/2010/main" val="1664452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7393D2-1E86-2040-AA55-1AC752045F05}" type="slidenum">
              <a:rPr lang="en-US" smtClean="0"/>
              <a:t>2</a:t>
            </a:fld>
            <a:endParaRPr lang="en-US"/>
          </a:p>
        </p:txBody>
      </p:sp>
    </p:spTree>
    <p:extLst>
      <p:ext uri="{BB962C8B-B14F-4D97-AF65-F5344CB8AC3E}">
        <p14:creationId xmlns:p14="http://schemas.microsoft.com/office/powerpoint/2010/main" val="8385846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27393D2-1E86-2040-AA55-1AC752045F05}" type="slidenum">
              <a:rPr lang="en-US" smtClean="0"/>
              <a:t>3</a:t>
            </a:fld>
            <a:endParaRPr lang="en-US"/>
          </a:p>
        </p:txBody>
      </p:sp>
    </p:spTree>
    <p:extLst>
      <p:ext uri="{BB962C8B-B14F-4D97-AF65-F5344CB8AC3E}">
        <p14:creationId xmlns:p14="http://schemas.microsoft.com/office/powerpoint/2010/main" val="42916825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80016" y="1767462"/>
            <a:ext cx="12240181" cy="3759917"/>
          </a:xfrm>
        </p:spPr>
        <p:txBody>
          <a:bodyPr anchor="b"/>
          <a:lstStyle>
            <a:lvl1pPr algn="ctr">
              <a:defRPr sz="9449"/>
            </a:lvl1pPr>
          </a:lstStyle>
          <a:p>
            <a:r>
              <a:rPr lang="en-GB"/>
              <a:t>Click to edit Master title style</a:t>
            </a:r>
            <a:endParaRPr lang="en-US" dirty="0"/>
          </a:p>
        </p:txBody>
      </p:sp>
      <p:sp>
        <p:nvSpPr>
          <p:cNvPr id="3" name="Subtitle 2"/>
          <p:cNvSpPr>
            <a:spLocks noGrp="1"/>
          </p:cNvSpPr>
          <p:nvPr>
            <p:ph type="subTitle" idx="1"/>
          </p:nvPr>
        </p:nvSpPr>
        <p:spPr>
          <a:xfrm>
            <a:off x="1800027" y="5672376"/>
            <a:ext cx="10800160" cy="2607442"/>
          </a:xfrm>
        </p:spPr>
        <p:txBody>
          <a:bodyPr/>
          <a:lstStyle>
            <a:lvl1pPr marL="0" indent="0" algn="ctr">
              <a:buNone/>
              <a:defRPr sz="3780"/>
            </a:lvl1pPr>
            <a:lvl2pPr marL="719999" indent="0" algn="ctr">
              <a:buNone/>
              <a:defRPr sz="3150"/>
            </a:lvl2pPr>
            <a:lvl3pPr marL="1439997" indent="0" algn="ctr">
              <a:buNone/>
              <a:defRPr sz="2835"/>
            </a:lvl3pPr>
            <a:lvl4pPr marL="2159996" indent="0" algn="ctr">
              <a:buNone/>
              <a:defRPr sz="2520"/>
            </a:lvl4pPr>
            <a:lvl5pPr marL="2879994" indent="0" algn="ctr">
              <a:buNone/>
              <a:defRPr sz="2520"/>
            </a:lvl5pPr>
            <a:lvl6pPr marL="3599993" indent="0" algn="ctr">
              <a:buNone/>
              <a:defRPr sz="2520"/>
            </a:lvl6pPr>
            <a:lvl7pPr marL="4319991" indent="0" algn="ctr">
              <a:buNone/>
              <a:defRPr sz="2520"/>
            </a:lvl7pPr>
            <a:lvl8pPr marL="5039990" indent="0" algn="ctr">
              <a:buNone/>
              <a:defRPr sz="2520"/>
            </a:lvl8pPr>
            <a:lvl9pPr marL="5759988" indent="0" algn="ctr">
              <a:buNone/>
              <a:defRPr sz="252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EB39FFE-DAAB-634E-BCDF-C19F5E1F46A1}" type="datetimeFigureOut">
              <a:rPr lang="en-US" smtClean="0"/>
              <a:t>7/27/2021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536586-32AC-0644-BD2D-F03E0FCA661D}" type="slidenum">
              <a:rPr lang="en-US" smtClean="0"/>
              <a:t>‹#›</a:t>
            </a:fld>
            <a:endParaRPr lang="en-US"/>
          </a:p>
        </p:txBody>
      </p:sp>
    </p:spTree>
    <p:extLst>
      <p:ext uri="{BB962C8B-B14F-4D97-AF65-F5344CB8AC3E}">
        <p14:creationId xmlns:p14="http://schemas.microsoft.com/office/powerpoint/2010/main" val="1535869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EB39FFE-DAAB-634E-BCDF-C19F5E1F46A1}" type="datetimeFigureOut">
              <a:rPr lang="en-US" smtClean="0"/>
              <a:t>7/27/2021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536586-32AC-0644-BD2D-F03E0FCA661D}" type="slidenum">
              <a:rPr lang="en-US" smtClean="0"/>
              <a:t>‹#›</a:t>
            </a:fld>
            <a:endParaRPr lang="en-US"/>
          </a:p>
        </p:txBody>
      </p:sp>
    </p:spTree>
    <p:extLst>
      <p:ext uri="{BB962C8B-B14F-4D97-AF65-F5344CB8AC3E}">
        <p14:creationId xmlns:p14="http://schemas.microsoft.com/office/powerpoint/2010/main" val="13532565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82515" y="2692444"/>
            <a:ext cx="12420184" cy="4492401"/>
          </a:xfrm>
        </p:spPr>
        <p:txBody>
          <a:bodyPr anchor="b"/>
          <a:lstStyle>
            <a:lvl1pPr>
              <a:defRPr sz="9449"/>
            </a:lvl1pPr>
          </a:lstStyle>
          <a:p>
            <a:r>
              <a:rPr lang="en-GB"/>
              <a:t>Click to edit Master title style</a:t>
            </a:r>
            <a:endParaRPr lang="en-US" dirty="0"/>
          </a:p>
        </p:txBody>
      </p:sp>
      <p:sp>
        <p:nvSpPr>
          <p:cNvPr id="3" name="Text Placeholder 2"/>
          <p:cNvSpPr>
            <a:spLocks noGrp="1"/>
          </p:cNvSpPr>
          <p:nvPr>
            <p:ph type="body" idx="1"/>
          </p:nvPr>
        </p:nvSpPr>
        <p:spPr>
          <a:xfrm>
            <a:off x="982515" y="7227345"/>
            <a:ext cx="12420184" cy="2362447"/>
          </a:xfrm>
        </p:spPr>
        <p:txBody>
          <a:bodyPr/>
          <a:lstStyle>
            <a:lvl1pPr marL="0" indent="0">
              <a:buNone/>
              <a:defRPr sz="3780">
                <a:solidFill>
                  <a:schemeClr val="tx1"/>
                </a:solidFill>
              </a:defRPr>
            </a:lvl1pPr>
            <a:lvl2pPr marL="719999" indent="0">
              <a:buNone/>
              <a:defRPr sz="3150">
                <a:solidFill>
                  <a:schemeClr val="tx1">
                    <a:tint val="75000"/>
                  </a:schemeClr>
                </a:solidFill>
              </a:defRPr>
            </a:lvl2pPr>
            <a:lvl3pPr marL="1439997" indent="0">
              <a:buNone/>
              <a:defRPr sz="2835">
                <a:solidFill>
                  <a:schemeClr val="tx1">
                    <a:tint val="75000"/>
                  </a:schemeClr>
                </a:solidFill>
              </a:defRPr>
            </a:lvl3pPr>
            <a:lvl4pPr marL="2159996" indent="0">
              <a:buNone/>
              <a:defRPr sz="2520">
                <a:solidFill>
                  <a:schemeClr val="tx1">
                    <a:tint val="75000"/>
                  </a:schemeClr>
                </a:solidFill>
              </a:defRPr>
            </a:lvl4pPr>
            <a:lvl5pPr marL="2879994" indent="0">
              <a:buNone/>
              <a:defRPr sz="2520">
                <a:solidFill>
                  <a:schemeClr val="tx1">
                    <a:tint val="75000"/>
                  </a:schemeClr>
                </a:solidFill>
              </a:defRPr>
            </a:lvl5pPr>
            <a:lvl6pPr marL="3599993" indent="0">
              <a:buNone/>
              <a:defRPr sz="2520">
                <a:solidFill>
                  <a:schemeClr val="tx1">
                    <a:tint val="75000"/>
                  </a:schemeClr>
                </a:solidFill>
              </a:defRPr>
            </a:lvl6pPr>
            <a:lvl7pPr marL="4319991" indent="0">
              <a:buNone/>
              <a:defRPr sz="2520">
                <a:solidFill>
                  <a:schemeClr val="tx1">
                    <a:tint val="75000"/>
                  </a:schemeClr>
                </a:solidFill>
              </a:defRPr>
            </a:lvl7pPr>
            <a:lvl8pPr marL="5039990" indent="0">
              <a:buNone/>
              <a:defRPr sz="2520">
                <a:solidFill>
                  <a:schemeClr val="tx1">
                    <a:tint val="75000"/>
                  </a:schemeClr>
                </a:solidFill>
              </a:defRPr>
            </a:lvl8pPr>
            <a:lvl9pPr marL="5759988" indent="0">
              <a:buNone/>
              <a:defRPr sz="252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EB39FFE-DAAB-634E-BCDF-C19F5E1F46A1}" type="datetimeFigureOut">
              <a:rPr lang="en-US" smtClean="0"/>
              <a:t>7/27/2021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536586-32AC-0644-BD2D-F03E0FCA661D}" type="slidenum">
              <a:rPr lang="en-US" smtClean="0"/>
              <a:t>‹#›</a:t>
            </a:fld>
            <a:endParaRPr lang="en-US"/>
          </a:p>
        </p:txBody>
      </p:sp>
    </p:spTree>
    <p:extLst>
      <p:ext uri="{BB962C8B-B14F-4D97-AF65-F5344CB8AC3E}">
        <p14:creationId xmlns:p14="http://schemas.microsoft.com/office/powerpoint/2010/main" val="3729480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990014" y="2874937"/>
            <a:ext cx="6120091" cy="68523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290108" y="2874937"/>
            <a:ext cx="6120091" cy="68523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EB39FFE-DAAB-634E-BCDF-C19F5E1F46A1}" type="datetimeFigureOut">
              <a:rPr lang="en-US" smtClean="0"/>
              <a:t>7/27/2021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536586-32AC-0644-BD2D-F03E0FCA661D}" type="slidenum">
              <a:rPr lang="en-US" smtClean="0"/>
              <a:t>‹#›</a:t>
            </a:fld>
            <a:endParaRPr lang="en-US"/>
          </a:p>
        </p:txBody>
      </p:sp>
    </p:spTree>
    <p:extLst>
      <p:ext uri="{BB962C8B-B14F-4D97-AF65-F5344CB8AC3E}">
        <p14:creationId xmlns:p14="http://schemas.microsoft.com/office/powerpoint/2010/main" val="22081401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91890" y="574990"/>
            <a:ext cx="12420184" cy="2087455"/>
          </a:xfrm>
        </p:spPr>
        <p:txBody>
          <a:bodyPr/>
          <a:lstStyle/>
          <a:p>
            <a:r>
              <a:rPr lang="en-GB"/>
              <a:t>Click to edit Master title style</a:t>
            </a:r>
            <a:endParaRPr lang="en-US" dirty="0"/>
          </a:p>
        </p:txBody>
      </p:sp>
      <p:sp>
        <p:nvSpPr>
          <p:cNvPr id="3" name="Text Placeholder 2"/>
          <p:cNvSpPr>
            <a:spLocks noGrp="1"/>
          </p:cNvSpPr>
          <p:nvPr>
            <p:ph type="body" idx="1"/>
          </p:nvPr>
        </p:nvSpPr>
        <p:spPr>
          <a:xfrm>
            <a:off x="991892" y="2647443"/>
            <a:ext cx="6091964" cy="1297471"/>
          </a:xfrm>
        </p:spPr>
        <p:txBody>
          <a:bodyPr anchor="b"/>
          <a:lstStyle>
            <a:lvl1pPr marL="0" indent="0">
              <a:buNone/>
              <a:defRPr sz="3780" b="1"/>
            </a:lvl1pPr>
            <a:lvl2pPr marL="719999" indent="0">
              <a:buNone/>
              <a:defRPr sz="3150" b="1"/>
            </a:lvl2pPr>
            <a:lvl3pPr marL="1439997" indent="0">
              <a:buNone/>
              <a:defRPr sz="2835" b="1"/>
            </a:lvl3pPr>
            <a:lvl4pPr marL="2159996" indent="0">
              <a:buNone/>
              <a:defRPr sz="2520" b="1"/>
            </a:lvl4pPr>
            <a:lvl5pPr marL="2879994" indent="0">
              <a:buNone/>
              <a:defRPr sz="2520" b="1"/>
            </a:lvl5pPr>
            <a:lvl6pPr marL="3599993" indent="0">
              <a:buNone/>
              <a:defRPr sz="2520" b="1"/>
            </a:lvl6pPr>
            <a:lvl7pPr marL="4319991" indent="0">
              <a:buNone/>
              <a:defRPr sz="2520" b="1"/>
            </a:lvl7pPr>
            <a:lvl8pPr marL="5039990" indent="0">
              <a:buNone/>
              <a:defRPr sz="2520" b="1"/>
            </a:lvl8pPr>
            <a:lvl9pPr marL="5759988" indent="0">
              <a:buNone/>
              <a:defRPr sz="2520" b="1"/>
            </a:lvl9pPr>
          </a:lstStyle>
          <a:p>
            <a:pPr lvl="0"/>
            <a:r>
              <a:rPr lang="en-GB"/>
              <a:t>Click to edit Master text styles</a:t>
            </a:r>
          </a:p>
        </p:txBody>
      </p:sp>
      <p:sp>
        <p:nvSpPr>
          <p:cNvPr id="4" name="Content Placeholder 3"/>
          <p:cNvSpPr>
            <a:spLocks noGrp="1"/>
          </p:cNvSpPr>
          <p:nvPr>
            <p:ph sz="half" idx="2"/>
          </p:nvPr>
        </p:nvSpPr>
        <p:spPr>
          <a:xfrm>
            <a:off x="991892" y="3944914"/>
            <a:ext cx="6091964" cy="58023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290109" y="2647443"/>
            <a:ext cx="6121966" cy="1297471"/>
          </a:xfrm>
        </p:spPr>
        <p:txBody>
          <a:bodyPr anchor="b"/>
          <a:lstStyle>
            <a:lvl1pPr marL="0" indent="0">
              <a:buNone/>
              <a:defRPr sz="3780" b="1"/>
            </a:lvl1pPr>
            <a:lvl2pPr marL="719999" indent="0">
              <a:buNone/>
              <a:defRPr sz="3150" b="1"/>
            </a:lvl2pPr>
            <a:lvl3pPr marL="1439997" indent="0">
              <a:buNone/>
              <a:defRPr sz="2835" b="1"/>
            </a:lvl3pPr>
            <a:lvl4pPr marL="2159996" indent="0">
              <a:buNone/>
              <a:defRPr sz="2520" b="1"/>
            </a:lvl4pPr>
            <a:lvl5pPr marL="2879994" indent="0">
              <a:buNone/>
              <a:defRPr sz="2520" b="1"/>
            </a:lvl5pPr>
            <a:lvl6pPr marL="3599993" indent="0">
              <a:buNone/>
              <a:defRPr sz="2520" b="1"/>
            </a:lvl6pPr>
            <a:lvl7pPr marL="4319991" indent="0">
              <a:buNone/>
              <a:defRPr sz="2520" b="1"/>
            </a:lvl7pPr>
            <a:lvl8pPr marL="5039990" indent="0">
              <a:buNone/>
              <a:defRPr sz="2520" b="1"/>
            </a:lvl8pPr>
            <a:lvl9pPr marL="5759988" indent="0">
              <a:buNone/>
              <a:defRPr sz="2520" b="1"/>
            </a:lvl9pPr>
          </a:lstStyle>
          <a:p>
            <a:pPr lvl="0"/>
            <a:r>
              <a:rPr lang="en-GB"/>
              <a:t>Click to edit Master text styles</a:t>
            </a:r>
          </a:p>
        </p:txBody>
      </p:sp>
      <p:sp>
        <p:nvSpPr>
          <p:cNvPr id="6" name="Content Placeholder 5"/>
          <p:cNvSpPr>
            <a:spLocks noGrp="1"/>
          </p:cNvSpPr>
          <p:nvPr>
            <p:ph sz="quarter" idx="4"/>
          </p:nvPr>
        </p:nvSpPr>
        <p:spPr>
          <a:xfrm>
            <a:off x="7290109" y="3944914"/>
            <a:ext cx="6121966" cy="58023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EB39FFE-DAAB-634E-BCDF-C19F5E1F46A1}" type="datetimeFigureOut">
              <a:rPr lang="en-US" smtClean="0"/>
              <a:t>7/27/2021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8536586-32AC-0644-BD2D-F03E0FCA661D}" type="slidenum">
              <a:rPr lang="en-US" smtClean="0"/>
              <a:t>‹#›</a:t>
            </a:fld>
            <a:endParaRPr lang="en-US"/>
          </a:p>
        </p:txBody>
      </p:sp>
    </p:spTree>
    <p:extLst>
      <p:ext uri="{BB962C8B-B14F-4D97-AF65-F5344CB8AC3E}">
        <p14:creationId xmlns:p14="http://schemas.microsoft.com/office/powerpoint/2010/main" val="3486696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EB39FFE-DAAB-634E-BCDF-C19F5E1F46A1}" type="datetimeFigureOut">
              <a:rPr lang="en-US" smtClean="0"/>
              <a:t>7/27/2021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8536586-32AC-0644-BD2D-F03E0FCA661D}" type="slidenum">
              <a:rPr lang="en-US" smtClean="0"/>
              <a:t>‹#›</a:t>
            </a:fld>
            <a:endParaRPr lang="en-US"/>
          </a:p>
        </p:txBody>
      </p:sp>
    </p:spTree>
    <p:extLst>
      <p:ext uri="{BB962C8B-B14F-4D97-AF65-F5344CB8AC3E}">
        <p14:creationId xmlns:p14="http://schemas.microsoft.com/office/powerpoint/2010/main" val="1821327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B39FFE-DAAB-634E-BCDF-C19F5E1F46A1}" type="datetimeFigureOut">
              <a:rPr lang="en-US" smtClean="0"/>
              <a:t>7/27/2021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8536586-32AC-0644-BD2D-F03E0FCA661D}" type="slidenum">
              <a:rPr lang="en-US" smtClean="0"/>
              <a:t>‹#›</a:t>
            </a:fld>
            <a:endParaRPr lang="en-US"/>
          </a:p>
        </p:txBody>
      </p:sp>
    </p:spTree>
    <p:extLst>
      <p:ext uri="{BB962C8B-B14F-4D97-AF65-F5344CB8AC3E}">
        <p14:creationId xmlns:p14="http://schemas.microsoft.com/office/powerpoint/2010/main" val="1258347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91890" y="719984"/>
            <a:ext cx="4644444" cy="2519945"/>
          </a:xfrm>
        </p:spPr>
        <p:txBody>
          <a:bodyPr anchor="b"/>
          <a:lstStyle>
            <a:lvl1pPr>
              <a:defRPr sz="5039"/>
            </a:lvl1pPr>
          </a:lstStyle>
          <a:p>
            <a:r>
              <a:rPr lang="en-GB"/>
              <a:t>Click to edit Master title style</a:t>
            </a:r>
            <a:endParaRPr lang="en-US" dirty="0"/>
          </a:p>
        </p:txBody>
      </p:sp>
      <p:sp>
        <p:nvSpPr>
          <p:cNvPr id="3" name="Content Placeholder 2"/>
          <p:cNvSpPr>
            <a:spLocks noGrp="1"/>
          </p:cNvSpPr>
          <p:nvPr>
            <p:ph idx="1"/>
          </p:nvPr>
        </p:nvSpPr>
        <p:spPr>
          <a:xfrm>
            <a:off x="6121966" y="1554968"/>
            <a:ext cx="7290108" cy="7674832"/>
          </a:xfrm>
        </p:spPr>
        <p:txBody>
          <a:bodyPr/>
          <a:lstStyle>
            <a:lvl1pPr>
              <a:defRPr sz="5039"/>
            </a:lvl1pPr>
            <a:lvl2pPr>
              <a:defRPr sz="4409"/>
            </a:lvl2pPr>
            <a:lvl3pPr>
              <a:defRPr sz="3780"/>
            </a:lvl3pPr>
            <a:lvl4pPr>
              <a:defRPr sz="3150"/>
            </a:lvl4pPr>
            <a:lvl5pPr>
              <a:defRPr sz="3150"/>
            </a:lvl5pPr>
            <a:lvl6pPr>
              <a:defRPr sz="3150"/>
            </a:lvl6pPr>
            <a:lvl7pPr>
              <a:defRPr sz="3150"/>
            </a:lvl7pPr>
            <a:lvl8pPr>
              <a:defRPr sz="3150"/>
            </a:lvl8pPr>
            <a:lvl9pPr>
              <a:defRPr sz="31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91890" y="3239929"/>
            <a:ext cx="4644444" cy="6002369"/>
          </a:xfrm>
        </p:spPr>
        <p:txBody>
          <a:bodyPr/>
          <a:lstStyle>
            <a:lvl1pPr marL="0" indent="0">
              <a:buNone/>
              <a:defRPr sz="2520"/>
            </a:lvl1pPr>
            <a:lvl2pPr marL="719999" indent="0">
              <a:buNone/>
              <a:defRPr sz="2205"/>
            </a:lvl2pPr>
            <a:lvl3pPr marL="1439997" indent="0">
              <a:buNone/>
              <a:defRPr sz="1890"/>
            </a:lvl3pPr>
            <a:lvl4pPr marL="2159996" indent="0">
              <a:buNone/>
              <a:defRPr sz="1575"/>
            </a:lvl4pPr>
            <a:lvl5pPr marL="2879994" indent="0">
              <a:buNone/>
              <a:defRPr sz="1575"/>
            </a:lvl5pPr>
            <a:lvl6pPr marL="3599993" indent="0">
              <a:buNone/>
              <a:defRPr sz="1575"/>
            </a:lvl6pPr>
            <a:lvl7pPr marL="4319991" indent="0">
              <a:buNone/>
              <a:defRPr sz="1575"/>
            </a:lvl7pPr>
            <a:lvl8pPr marL="5039990" indent="0">
              <a:buNone/>
              <a:defRPr sz="1575"/>
            </a:lvl8pPr>
            <a:lvl9pPr marL="5759988" indent="0">
              <a:buNone/>
              <a:defRPr sz="1575"/>
            </a:lvl9pPr>
          </a:lstStyle>
          <a:p>
            <a:pPr lvl="0"/>
            <a:r>
              <a:rPr lang="en-GB"/>
              <a:t>Click to edit Master text styles</a:t>
            </a:r>
          </a:p>
        </p:txBody>
      </p:sp>
      <p:sp>
        <p:nvSpPr>
          <p:cNvPr id="5" name="Date Placeholder 4"/>
          <p:cNvSpPr>
            <a:spLocks noGrp="1"/>
          </p:cNvSpPr>
          <p:nvPr>
            <p:ph type="dt" sz="half" idx="10"/>
          </p:nvPr>
        </p:nvSpPr>
        <p:spPr/>
        <p:txBody>
          <a:bodyPr/>
          <a:lstStyle/>
          <a:p>
            <a:fld id="{6EB39FFE-DAAB-634E-BCDF-C19F5E1F46A1}" type="datetimeFigureOut">
              <a:rPr lang="en-US" smtClean="0"/>
              <a:t>7/27/2021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536586-32AC-0644-BD2D-F03E0FCA661D}" type="slidenum">
              <a:rPr lang="en-US" smtClean="0"/>
              <a:t>‹#›</a:t>
            </a:fld>
            <a:endParaRPr lang="en-US"/>
          </a:p>
        </p:txBody>
      </p:sp>
    </p:spTree>
    <p:extLst>
      <p:ext uri="{BB962C8B-B14F-4D97-AF65-F5344CB8AC3E}">
        <p14:creationId xmlns:p14="http://schemas.microsoft.com/office/powerpoint/2010/main" val="787679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91890" y="719984"/>
            <a:ext cx="4644444" cy="2519945"/>
          </a:xfrm>
        </p:spPr>
        <p:txBody>
          <a:bodyPr anchor="b"/>
          <a:lstStyle>
            <a:lvl1pPr>
              <a:defRPr sz="5039"/>
            </a:lvl1pPr>
          </a:lstStyle>
          <a:p>
            <a:r>
              <a:rPr lang="en-GB"/>
              <a:t>Click to edit Master title style</a:t>
            </a:r>
            <a:endParaRPr lang="en-US" dirty="0"/>
          </a:p>
        </p:txBody>
      </p:sp>
      <p:sp>
        <p:nvSpPr>
          <p:cNvPr id="3" name="Picture Placeholder 2"/>
          <p:cNvSpPr>
            <a:spLocks noGrp="1" noChangeAspect="1"/>
          </p:cNvSpPr>
          <p:nvPr>
            <p:ph type="pic" idx="1"/>
          </p:nvPr>
        </p:nvSpPr>
        <p:spPr>
          <a:xfrm>
            <a:off x="6121966" y="1554968"/>
            <a:ext cx="7290108" cy="7674832"/>
          </a:xfrm>
        </p:spPr>
        <p:txBody>
          <a:bodyPr anchor="t"/>
          <a:lstStyle>
            <a:lvl1pPr marL="0" indent="0">
              <a:buNone/>
              <a:defRPr sz="5039"/>
            </a:lvl1pPr>
            <a:lvl2pPr marL="719999" indent="0">
              <a:buNone/>
              <a:defRPr sz="4409"/>
            </a:lvl2pPr>
            <a:lvl3pPr marL="1439997" indent="0">
              <a:buNone/>
              <a:defRPr sz="3780"/>
            </a:lvl3pPr>
            <a:lvl4pPr marL="2159996" indent="0">
              <a:buNone/>
              <a:defRPr sz="3150"/>
            </a:lvl4pPr>
            <a:lvl5pPr marL="2879994" indent="0">
              <a:buNone/>
              <a:defRPr sz="3150"/>
            </a:lvl5pPr>
            <a:lvl6pPr marL="3599993" indent="0">
              <a:buNone/>
              <a:defRPr sz="3150"/>
            </a:lvl6pPr>
            <a:lvl7pPr marL="4319991" indent="0">
              <a:buNone/>
              <a:defRPr sz="3150"/>
            </a:lvl7pPr>
            <a:lvl8pPr marL="5039990" indent="0">
              <a:buNone/>
              <a:defRPr sz="3150"/>
            </a:lvl8pPr>
            <a:lvl9pPr marL="5759988" indent="0">
              <a:buNone/>
              <a:defRPr sz="3150"/>
            </a:lvl9pPr>
          </a:lstStyle>
          <a:p>
            <a:r>
              <a:rPr lang="en-GB"/>
              <a:t>Click icon to add picture</a:t>
            </a:r>
            <a:endParaRPr lang="en-US" dirty="0"/>
          </a:p>
        </p:txBody>
      </p:sp>
      <p:sp>
        <p:nvSpPr>
          <p:cNvPr id="4" name="Text Placeholder 3"/>
          <p:cNvSpPr>
            <a:spLocks noGrp="1"/>
          </p:cNvSpPr>
          <p:nvPr>
            <p:ph type="body" sz="half" idx="2"/>
          </p:nvPr>
        </p:nvSpPr>
        <p:spPr>
          <a:xfrm>
            <a:off x="991890" y="3239929"/>
            <a:ext cx="4644444" cy="6002369"/>
          </a:xfrm>
        </p:spPr>
        <p:txBody>
          <a:bodyPr/>
          <a:lstStyle>
            <a:lvl1pPr marL="0" indent="0">
              <a:buNone/>
              <a:defRPr sz="2520"/>
            </a:lvl1pPr>
            <a:lvl2pPr marL="719999" indent="0">
              <a:buNone/>
              <a:defRPr sz="2205"/>
            </a:lvl2pPr>
            <a:lvl3pPr marL="1439997" indent="0">
              <a:buNone/>
              <a:defRPr sz="1890"/>
            </a:lvl3pPr>
            <a:lvl4pPr marL="2159996" indent="0">
              <a:buNone/>
              <a:defRPr sz="1575"/>
            </a:lvl4pPr>
            <a:lvl5pPr marL="2879994" indent="0">
              <a:buNone/>
              <a:defRPr sz="1575"/>
            </a:lvl5pPr>
            <a:lvl6pPr marL="3599993" indent="0">
              <a:buNone/>
              <a:defRPr sz="1575"/>
            </a:lvl6pPr>
            <a:lvl7pPr marL="4319991" indent="0">
              <a:buNone/>
              <a:defRPr sz="1575"/>
            </a:lvl7pPr>
            <a:lvl8pPr marL="5039990" indent="0">
              <a:buNone/>
              <a:defRPr sz="1575"/>
            </a:lvl8pPr>
            <a:lvl9pPr marL="5759988" indent="0">
              <a:buNone/>
              <a:defRPr sz="1575"/>
            </a:lvl9pPr>
          </a:lstStyle>
          <a:p>
            <a:pPr lvl="0"/>
            <a:r>
              <a:rPr lang="en-GB"/>
              <a:t>Click to edit Master text styles</a:t>
            </a:r>
          </a:p>
        </p:txBody>
      </p:sp>
      <p:sp>
        <p:nvSpPr>
          <p:cNvPr id="5" name="Date Placeholder 4"/>
          <p:cNvSpPr>
            <a:spLocks noGrp="1"/>
          </p:cNvSpPr>
          <p:nvPr>
            <p:ph type="dt" sz="half" idx="10"/>
          </p:nvPr>
        </p:nvSpPr>
        <p:spPr/>
        <p:txBody>
          <a:bodyPr/>
          <a:lstStyle/>
          <a:p>
            <a:fld id="{6EB39FFE-DAAB-634E-BCDF-C19F5E1F46A1}" type="datetimeFigureOut">
              <a:rPr lang="en-US" smtClean="0"/>
              <a:t>7/27/2021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536586-32AC-0644-BD2D-F03E0FCA661D}" type="slidenum">
              <a:rPr lang="en-US" smtClean="0"/>
              <a:t>‹#›</a:t>
            </a:fld>
            <a:endParaRPr lang="en-US"/>
          </a:p>
        </p:txBody>
      </p:sp>
    </p:spTree>
    <p:extLst>
      <p:ext uri="{BB962C8B-B14F-4D97-AF65-F5344CB8AC3E}">
        <p14:creationId xmlns:p14="http://schemas.microsoft.com/office/powerpoint/2010/main" val="7560358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EB39FFE-DAAB-634E-BCDF-C19F5E1F46A1}" type="datetimeFigureOut">
              <a:rPr lang="en-US" smtClean="0"/>
              <a:t>7/27/2021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536586-32AC-0644-BD2D-F03E0FCA661D}" type="slidenum">
              <a:rPr lang="en-US" smtClean="0"/>
              <a:t>‹#›</a:t>
            </a:fld>
            <a:endParaRPr lang="en-US"/>
          </a:p>
        </p:txBody>
      </p:sp>
    </p:spTree>
    <p:extLst>
      <p:ext uri="{BB962C8B-B14F-4D97-AF65-F5344CB8AC3E}">
        <p14:creationId xmlns:p14="http://schemas.microsoft.com/office/powerpoint/2010/main" val="30035881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305153" y="574987"/>
            <a:ext cx="3105046" cy="91523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990015" y="574987"/>
            <a:ext cx="9135135" cy="91523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EB39FFE-DAAB-634E-BCDF-C19F5E1F46A1}" type="datetimeFigureOut">
              <a:rPr lang="en-US" smtClean="0"/>
              <a:t>7/27/2021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536586-32AC-0644-BD2D-F03E0FCA661D}" type="slidenum">
              <a:rPr lang="en-US" smtClean="0"/>
              <a:t>‹#›</a:t>
            </a:fld>
            <a:endParaRPr lang="en-US"/>
          </a:p>
        </p:txBody>
      </p:sp>
    </p:spTree>
    <p:extLst>
      <p:ext uri="{BB962C8B-B14F-4D97-AF65-F5344CB8AC3E}">
        <p14:creationId xmlns:p14="http://schemas.microsoft.com/office/powerpoint/2010/main" val="11305151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90015" y="574990"/>
            <a:ext cx="12420184" cy="208745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90015" y="2874937"/>
            <a:ext cx="12420184" cy="68523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90015" y="10009783"/>
            <a:ext cx="3240048" cy="574987"/>
          </a:xfrm>
          <a:prstGeom prst="rect">
            <a:avLst/>
          </a:prstGeom>
        </p:spPr>
        <p:txBody>
          <a:bodyPr vert="horz" lIns="91440" tIns="45720" rIns="91440" bIns="45720" rtlCol="0" anchor="ctr"/>
          <a:lstStyle>
            <a:lvl1pPr algn="l">
              <a:defRPr sz="1890">
                <a:solidFill>
                  <a:schemeClr val="tx1">
                    <a:tint val="75000"/>
                  </a:schemeClr>
                </a:solidFill>
              </a:defRPr>
            </a:lvl1pPr>
          </a:lstStyle>
          <a:p>
            <a:fld id="{6EB39FFE-DAAB-634E-BCDF-C19F5E1F46A1}" type="datetimeFigureOut">
              <a:rPr lang="en-US" smtClean="0"/>
              <a:t>7/27/2021</a:t>
            </a:fld>
            <a:endParaRPr lang="en-US"/>
          </a:p>
        </p:txBody>
      </p:sp>
      <p:sp>
        <p:nvSpPr>
          <p:cNvPr id="5" name="Footer Placeholder 4"/>
          <p:cNvSpPr>
            <a:spLocks noGrp="1"/>
          </p:cNvSpPr>
          <p:nvPr>
            <p:ph type="ftr" sz="quarter" idx="3"/>
          </p:nvPr>
        </p:nvSpPr>
        <p:spPr>
          <a:xfrm>
            <a:off x="4770071" y="10009783"/>
            <a:ext cx="4860072" cy="574987"/>
          </a:xfrm>
          <a:prstGeom prst="rect">
            <a:avLst/>
          </a:prstGeom>
        </p:spPr>
        <p:txBody>
          <a:bodyPr vert="horz" lIns="91440" tIns="45720" rIns="91440" bIns="45720" rtlCol="0" anchor="ctr"/>
          <a:lstStyle>
            <a:lvl1pPr algn="ctr">
              <a:defRPr sz="189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170150" y="10009783"/>
            <a:ext cx="3240048" cy="574987"/>
          </a:xfrm>
          <a:prstGeom prst="rect">
            <a:avLst/>
          </a:prstGeom>
        </p:spPr>
        <p:txBody>
          <a:bodyPr vert="horz" lIns="91440" tIns="45720" rIns="91440" bIns="45720" rtlCol="0" anchor="ctr"/>
          <a:lstStyle>
            <a:lvl1pPr algn="r">
              <a:defRPr sz="1890">
                <a:solidFill>
                  <a:schemeClr val="tx1">
                    <a:tint val="75000"/>
                  </a:schemeClr>
                </a:solidFill>
              </a:defRPr>
            </a:lvl1pPr>
          </a:lstStyle>
          <a:p>
            <a:fld id="{F8536586-32AC-0644-BD2D-F03E0FCA661D}" type="slidenum">
              <a:rPr lang="en-US" smtClean="0"/>
              <a:t>‹#›</a:t>
            </a:fld>
            <a:endParaRPr lang="en-US"/>
          </a:p>
        </p:txBody>
      </p:sp>
    </p:spTree>
    <p:extLst>
      <p:ext uri="{BB962C8B-B14F-4D97-AF65-F5344CB8AC3E}">
        <p14:creationId xmlns:p14="http://schemas.microsoft.com/office/powerpoint/2010/main" val="321191995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1439997" rtl="0" eaLnBrk="1" latinLnBrk="0" hangingPunct="1">
        <a:lnSpc>
          <a:spcPct val="90000"/>
        </a:lnSpc>
        <a:spcBef>
          <a:spcPct val="0"/>
        </a:spcBef>
        <a:buNone/>
        <a:defRPr sz="6929" kern="1200">
          <a:solidFill>
            <a:schemeClr val="tx1"/>
          </a:solidFill>
          <a:latin typeface="+mj-lt"/>
          <a:ea typeface="+mj-ea"/>
          <a:cs typeface="+mj-cs"/>
        </a:defRPr>
      </a:lvl1pPr>
    </p:titleStyle>
    <p:bodyStyle>
      <a:lvl1pPr marL="359999" indent="-359999" algn="l" defTabSz="1439997" rtl="0" eaLnBrk="1" latinLnBrk="0" hangingPunct="1">
        <a:lnSpc>
          <a:spcPct val="90000"/>
        </a:lnSpc>
        <a:spcBef>
          <a:spcPts val="1575"/>
        </a:spcBef>
        <a:buFont typeface="Arial" panose="020B0604020202020204" pitchFamily="34" charset="0"/>
        <a:buChar char="•"/>
        <a:defRPr sz="4409" kern="1200">
          <a:solidFill>
            <a:schemeClr val="tx1"/>
          </a:solidFill>
          <a:latin typeface="+mn-lt"/>
          <a:ea typeface="+mn-ea"/>
          <a:cs typeface="+mn-cs"/>
        </a:defRPr>
      </a:lvl1pPr>
      <a:lvl2pPr marL="1079998" indent="-359999" algn="l" defTabSz="1439997" rtl="0" eaLnBrk="1" latinLnBrk="0" hangingPunct="1">
        <a:lnSpc>
          <a:spcPct val="90000"/>
        </a:lnSpc>
        <a:spcBef>
          <a:spcPts val="787"/>
        </a:spcBef>
        <a:buFont typeface="Arial" panose="020B0604020202020204" pitchFamily="34" charset="0"/>
        <a:buChar char="•"/>
        <a:defRPr sz="3780" kern="1200">
          <a:solidFill>
            <a:schemeClr val="tx1"/>
          </a:solidFill>
          <a:latin typeface="+mn-lt"/>
          <a:ea typeface="+mn-ea"/>
          <a:cs typeface="+mn-cs"/>
        </a:defRPr>
      </a:lvl2pPr>
      <a:lvl3pPr marL="1799996" indent="-359999" algn="l" defTabSz="1439997" rtl="0" eaLnBrk="1" latinLnBrk="0" hangingPunct="1">
        <a:lnSpc>
          <a:spcPct val="90000"/>
        </a:lnSpc>
        <a:spcBef>
          <a:spcPts val="787"/>
        </a:spcBef>
        <a:buFont typeface="Arial" panose="020B0604020202020204" pitchFamily="34" charset="0"/>
        <a:buChar char="•"/>
        <a:defRPr sz="3150" kern="1200">
          <a:solidFill>
            <a:schemeClr val="tx1"/>
          </a:solidFill>
          <a:latin typeface="+mn-lt"/>
          <a:ea typeface="+mn-ea"/>
          <a:cs typeface="+mn-cs"/>
        </a:defRPr>
      </a:lvl3pPr>
      <a:lvl4pPr marL="2519995" indent="-359999" algn="l" defTabSz="1439997" rtl="0" eaLnBrk="1" latinLnBrk="0" hangingPunct="1">
        <a:lnSpc>
          <a:spcPct val="90000"/>
        </a:lnSpc>
        <a:spcBef>
          <a:spcPts val="787"/>
        </a:spcBef>
        <a:buFont typeface="Arial" panose="020B0604020202020204" pitchFamily="34" charset="0"/>
        <a:buChar char="•"/>
        <a:defRPr sz="2835" kern="1200">
          <a:solidFill>
            <a:schemeClr val="tx1"/>
          </a:solidFill>
          <a:latin typeface="+mn-lt"/>
          <a:ea typeface="+mn-ea"/>
          <a:cs typeface="+mn-cs"/>
        </a:defRPr>
      </a:lvl4pPr>
      <a:lvl5pPr marL="3239994" indent="-359999" algn="l" defTabSz="1439997" rtl="0" eaLnBrk="1" latinLnBrk="0" hangingPunct="1">
        <a:lnSpc>
          <a:spcPct val="90000"/>
        </a:lnSpc>
        <a:spcBef>
          <a:spcPts val="787"/>
        </a:spcBef>
        <a:buFont typeface="Arial" panose="020B0604020202020204" pitchFamily="34" charset="0"/>
        <a:buChar char="•"/>
        <a:defRPr sz="2835" kern="1200">
          <a:solidFill>
            <a:schemeClr val="tx1"/>
          </a:solidFill>
          <a:latin typeface="+mn-lt"/>
          <a:ea typeface="+mn-ea"/>
          <a:cs typeface="+mn-cs"/>
        </a:defRPr>
      </a:lvl5pPr>
      <a:lvl6pPr marL="3959992" indent="-359999" algn="l" defTabSz="1439997" rtl="0" eaLnBrk="1" latinLnBrk="0" hangingPunct="1">
        <a:lnSpc>
          <a:spcPct val="90000"/>
        </a:lnSpc>
        <a:spcBef>
          <a:spcPts val="787"/>
        </a:spcBef>
        <a:buFont typeface="Arial" panose="020B0604020202020204" pitchFamily="34" charset="0"/>
        <a:buChar char="•"/>
        <a:defRPr sz="2835" kern="1200">
          <a:solidFill>
            <a:schemeClr val="tx1"/>
          </a:solidFill>
          <a:latin typeface="+mn-lt"/>
          <a:ea typeface="+mn-ea"/>
          <a:cs typeface="+mn-cs"/>
        </a:defRPr>
      </a:lvl6pPr>
      <a:lvl7pPr marL="4679991" indent="-359999" algn="l" defTabSz="1439997" rtl="0" eaLnBrk="1" latinLnBrk="0" hangingPunct="1">
        <a:lnSpc>
          <a:spcPct val="90000"/>
        </a:lnSpc>
        <a:spcBef>
          <a:spcPts val="787"/>
        </a:spcBef>
        <a:buFont typeface="Arial" panose="020B0604020202020204" pitchFamily="34" charset="0"/>
        <a:buChar char="•"/>
        <a:defRPr sz="2835" kern="1200">
          <a:solidFill>
            <a:schemeClr val="tx1"/>
          </a:solidFill>
          <a:latin typeface="+mn-lt"/>
          <a:ea typeface="+mn-ea"/>
          <a:cs typeface="+mn-cs"/>
        </a:defRPr>
      </a:lvl7pPr>
      <a:lvl8pPr marL="5399989" indent="-359999" algn="l" defTabSz="1439997" rtl="0" eaLnBrk="1" latinLnBrk="0" hangingPunct="1">
        <a:lnSpc>
          <a:spcPct val="90000"/>
        </a:lnSpc>
        <a:spcBef>
          <a:spcPts val="787"/>
        </a:spcBef>
        <a:buFont typeface="Arial" panose="020B0604020202020204" pitchFamily="34" charset="0"/>
        <a:buChar char="•"/>
        <a:defRPr sz="2835" kern="1200">
          <a:solidFill>
            <a:schemeClr val="tx1"/>
          </a:solidFill>
          <a:latin typeface="+mn-lt"/>
          <a:ea typeface="+mn-ea"/>
          <a:cs typeface="+mn-cs"/>
        </a:defRPr>
      </a:lvl8pPr>
      <a:lvl9pPr marL="6119988" indent="-359999" algn="l" defTabSz="1439997" rtl="0" eaLnBrk="1" latinLnBrk="0" hangingPunct="1">
        <a:lnSpc>
          <a:spcPct val="90000"/>
        </a:lnSpc>
        <a:spcBef>
          <a:spcPts val="787"/>
        </a:spcBef>
        <a:buFont typeface="Arial" panose="020B0604020202020204" pitchFamily="34" charset="0"/>
        <a:buChar char="•"/>
        <a:defRPr sz="2835" kern="1200">
          <a:solidFill>
            <a:schemeClr val="tx1"/>
          </a:solidFill>
          <a:latin typeface="+mn-lt"/>
          <a:ea typeface="+mn-ea"/>
          <a:cs typeface="+mn-cs"/>
        </a:defRPr>
      </a:lvl9pPr>
    </p:bodyStyle>
    <p:otherStyle>
      <a:defPPr>
        <a:defRPr lang="en-US"/>
      </a:defPPr>
      <a:lvl1pPr marL="0" algn="l" defTabSz="1439997" rtl="0" eaLnBrk="1" latinLnBrk="0" hangingPunct="1">
        <a:defRPr sz="2835" kern="1200">
          <a:solidFill>
            <a:schemeClr val="tx1"/>
          </a:solidFill>
          <a:latin typeface="+mn-lt"/>
          <a:ea typeface="+mn-ea"/>
          <a:cs typeface="+mn-cs"/>
        </a:defRPr>
      </a:lvl1pPr>
      <a:lvl2pPr marL="719999" algn="l" defTabSz="1439997" rtl="0" eaLnBrk="1" latinLnBrk="0" hangingPunct="1">
        <a:defRPr sz="2835" kern="1200">
          <a:solidFill>
            <a:schemeClr val="tx1"/>
          </a:solidFill>
          <a:latin typeface="+mn-lt"/>
          <a:ea typeface="+mn-ea"/>
          <a:cs typeface="+mn-cs"/>
        </a:defRPr>
      </a:lvl2pPr>
      <a:lvl3pPr marL="1439997" algn="l" defTabSz="1439997" rtl="0" eaLnBrk="1" latinLnBrk="0" hangingPunct="1">
        <a:defRPr sz="2835" kern="1200">
          <a:solidFill>
            <a:schemeClr val="tx1"/>
          </a:solidFill>
          <a:latin typeface="+mn-lt"/>
          <a:ea typeface="+mn-ea"/>
          <a:cs typeface="+mn-cs"/>
        </a:defRPr>
      </a:lvl3pPr>
      <a:lvl4pPr marL="2159996" algn="l" defTabSz="1439997" rtl="0" eaLnBrk="1" latinLnBrk="0" hangingPunct="1">
        <a:defRPr sz="2835" kern="1200">
          <a:solidFill>
            <a:schemeClr val="tx1"/>
          </a:solidFill>
          <a:latin typeface="+mn-lt"/>
          <a:ea typeface="+mn-ea"/>
          <a:cs typeface="+mn-cs"/>
        </a:defRPr>
      </a:lvl4pPr>
      <a:lvl5pPr marL="2879994" algn="l" defTabSz="1439997" rtl="0" eaLnBrk="1" latinLnBrk="0" hangingPunct="1">
        <a:defRPr sz="2835" kern="1200">
          <a:solidFill>
            <a:schemeClr val="tx1"/>
          </a:solidFill>
          <a:latin typeface="+mn-lt"/>
          <a:ea typeface="+mn-ea"/>
          <a:cs typeface="+mn-cs"/>
        </a:defRPr>
      </a:lvl5pPr>
      <a:lvl6pPr marL="3599993" algn="l" defTabSz="1439997" rtl="0" eaLnBrk="1" latinLnBrk="0" hangingPunct="1">
        <a:defRPr sz="2835" kern="1200">
          <a:solidFill>
            <a:schemeClr val="tx1"/>
          </a:solidFill>
          <a:latin typeface="+mn-lt"/>
          <a:ea typeface="+mn-ea"/>
          <a:cs typeface="+mn-cs"/>
        </a:defRPr>
      </a:lvl6pPr>
      <a:lvl7pPr marL="4319991" algn="l" defTabSz="1439997" rtl="0" eaLnBrk="1" latinLnBrk="0" hangingPunct="1">
        <a:defRPr sz="2835" kern="1200">
          <a:solidFill>
            <a:schemeClr val="tx1"/>
          </a:solidFill>
          <a:latin typeface="+mn-lt"/>
          <a:ea typeface="+mn-ea"/>
          <a:cs typeface="+mn-cs"/>
        </a:defRPr>
      </a:lvl7pPr>
      <a:lvl8pPr marL="5039990" algn="l" defTabSz="1439997" rtl="0" eaLnBrk="1" latinLnBrk="0" hangingPunct="1">
        <a:defRPr sz="2835" kern="1200">
          <a:solidFill>
            <a:schemeClr val="tx1"/>
          </a:solidFill>
          <a:latin typeface="+mn-lt"/>
          <a:ea typeface="+mn-ea"/>
          <a:cs typeface="+mn-cs"/>
        </a:defRPr>
      </a:lvl8pPr>
      <a:lvl9pPr marL="5759988" algn="l" defTabSz="1439997" rtl="0" eaLnBrk="1" latinLnBrk="0" hangingPunct="1">
        <a:defRPr sz="283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file:////var/folders/zn/3ytqf21938lcy9cx9zjk3wxc0000gn/T/com.microsoft.Word/WebArchiveCopyPasteTempFiles/9k="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8" Type="http://schemas.openxmlformats.org/officeDocument/2006/relationships/hyperlink" Target="https://www.nhs.uk/conditions/type-2-diabetes/understanding-medication/" TargetMode="External"/><Relationship Id="rId3" Type="http://schemas.openxmlformats.org/officeDocument/2006/relationships/hyperlink" Target="https://www.diabetes.org.uk/diabetes-the-basics/other-types-of-diabetes" TargetMode="External"/><Relationship Id="rId7" Type="http://schemas.openxmlformats.org/officeDocument/2006/relationships/hyperlink" Target="https://www.sciencedirect.com/science/article/pii/B9780128168646000031"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mayoclinic.org/diseases-conditions/diabetes/symptoms-causes/syc-20371444" TargetMode="External"/><Relationship Id="rId5" Type="http://schemas.openxmlformats.org/officeDocument/2006/relationships/hyperlink" Target="https://www.mayoclinic.org/diseases-conditions/type-1-diabetes/diagnosis-treatment/drc-20353017" TargetMode="External"/><Relationship Id="rId4" Type="http://schemas.openxmlformats.org/officeDocument/2006/relationships/hyperlink" Target="https://www.aafp.org/afp/2006/0915/p971.html" TargetMode="External"/><Relationship Id="rId9" Type="http://schemas.openxmlformats.org/officeDocument/2006/relationships/hyperlink" Target="https://www.healthline.com/health/type-2-diabe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0DBF1ABE-8590-450D-BB49-BDDCCF3EEA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 y="0"/>
            <a:ext cx="14399852" cy="10799762"/>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Subtitle 2">
            <a:extLst>
              <a:ext uri="{FF2B5EF4-FFF2-40B4-BE49-F238E27FC236}">
                <a16:creationId xmlns:a16="http://schemas.microsoft.com/office/drawing/2014/main" id="{1395A5FF-C9EF-DD48-93C7-0C4957827F64}"/>
              </a:ext>
            </a:extLst>
          </p:cNvPr>
          <p:cNvSpPr>
            <a:spLocks noGrp="1"/>
          </p:cNvSpPr>
          <p:nvPr>
            <p:ph type="subTitle" idx="1"/>
          </p:nvPr>
        </p:nvSpPr>
        <p:spPr>
          <a:xfrm>
            <a:off x="7625007" y="7654227"/>
            <a:ext cx="6565102" cy="3145536"/>
          </a:xfrm>
          <a:noFill/>
        </p:spPr>
        <p:txBody>
          <a:bodyPr anchor="t">
            <a:normAutofit/>
          </a:bodyPr>
          <a:lstStyle/>
          <a:p>
            <a:pPr algn="l"/>
            <a:r>
              <a:rPr lang="en-US" dirty="0"/>
              <a:t>         Lecturer: Noura Mohamed</a:t>
            </a:r>
          </a:p>
          <a:p>
            <a:pPr algn="l"/>
            <a:endParaRPr lang="en-US" dirty="0"/>
          </a:p>
          <a:p>
            <a:pPr algn="l"/>
            <a:r>
              <a:rPr lang="en-US" dirty="0"/>
              <a:t>         Student: Meliha Drenk</a:t>
            </a:r>
          </a:p>
          <a:p>
            <a:pPr algn="l"/>
            <a:r>
              <a:rPr lang="en-US" dirty="0"/>
              <a:t>         Student ID: 1922136</a:t>
            </a:r>
          </a:p>
        </p:txBody>
      </p:sp>
      <p:sp>
        <p:nvSpPr>
          <p:cNvPr id="75" name="Freeform: Shape 74">
            <a:extLst>
              <a:ext uri="{FF2B5EF4-FFF2-40B4-BE49-F238E27FC236}">
                <a16:creationId xmlns:a16="http://schemas.microsoft.com/office/drawing/2014/main" id="{18D32C3D-8F76-4E99-BE56-0836CC38CC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43681" y="0"/>
            <a:ext cx="2987906" cy="10799762"/>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7" name="Freeform: Shape 76">
            <a:extLst>
              <a:ext uri="{FF2B5EF4-FFF2-40B4-BE49-F238E27FC236}">
                <a16:creationId xmlns:a16="http://schemas.microsoft.com/office/drawing/2014/main" id="{70766076-46F5-42D5-A773-2B3BEF2B8B7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454" y="0"/>
            <a:ext cx="2936644" cy="10799762"/>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69" name="Picture 68" descr="Neuron system in 3D rendering">
            <a:extLst>
              <a:ext uri="{FF2B5EF4-FFF2-40B4-BE49-F238E27FC236}">
                <a16:creationId xmlns:a16="http://schemas.microsoft.com/office/drawing/2014/main" id="{64C5DACE-5ABA-4216-8603-F2DB2468443B}"/>
              </a:ext>
            </a:extLst>
          </p:cNvPr>
          <p:cNvPicPr>
            <a:picLocks noChangeAspect="1"/>
          </p:cNvPicPr>
          <p:nvPr/>
        </p:nvPicPr>
        <p:blipFill rotWithShape="1">
          <a:blip r:embed="rId3">
            <a:duotone>
              <a:schemeClr val="accent1">
                <a:shade val="45000"/>
                <a:satMod val="135000"/>
              </a:schemeClr>
              <a:prstClr val="white"/>
            </a:duotone>
          </a:blip>
          <a:srcRect l="38738" r="22688" b="-1"/>
          <a:stretch/>
        </p:blipFill>
        <p:spPr>
          <a:xfrm>
            <a:off x="0" y="11"/>
            <a:ext cx="5867437" cy="10799752"/>
          </a:xfrm>
          <a:custGeom>
            <a:avLst/>
            <a:gdLst/>
            <a:ahLst/>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p:spPr>
      </p:pic>
      <p:sp>
        <p:nvSpPr>
          <p:cNvPr id="79" name="Freeform: Shape 78">
            <a:extLst>
              <a:ext uri="{FF2B5EF4-FFF2-40B4-BE49-F238E27FC236}">
                <a16:creationId xmlns:a16="http://schemas.microsoft.com/office/drawing/2014/main" id="{CB7B90D9-1EC2-4A12-B24A-342C1BCA2F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86346" y="0"/>
            <a:ext cx="3360725" cy="10799762"/>
          </a:xfrm>
          <a:custGeom>
            <a:avLst/>
            <a:gdLst>
              <a:gd name="connsiteX0" fmla="*/ 939908 w 2845372"/>
              <a:gd name="connsiteY0" fmla="*/ 0 h 6858000"/>
              <a:gd name="connsiteX1" fmla="*/ 1222349 w 2845372"/>
              <a:gd name="connsiteY1" fmla="*/ 0 h 6858000"/>
              <a:gd name="connsiteX2" fmla="*/ 1244473 w 2845372"/>
              <a:gd name="connsiteY2" fmla="*/ 14997 h 6858000"/>
              <a:gd name="connsiteX3" fmla="*/ 2845372 w 2845372"/>
              <a:gd name="connsiteY3" fmla="*/ 3621656 h 6858000"/>
              <a:gd name="connsiteX4" fmla="*/ 971022 w 2845372"/>
              <a:gd name="connsiteY4" fmla="*/ 6374814 h 6858000"/>
              <a:gd name="connsiteX5" fmla="*/ 454374 w 2845372"/>
              <a:gd name="connsiteY5" fmla="*/ 6780599 h 6858000"/>
              <a:gd name="connsiteX6" fmla="*/ 342618 w 2845372"/>
              <a:gd name="connsiteY6" fmla="*/ 6858000 h 6858000"/>
              <a:gd name="connsiteX7" fmla="*/ 129116 w 2845372"/>
              <a:gd name="connsiteY7" fmla="*/ 6858000 h 6858000"/>
              <a:gd name="connsiteX8" fmla="*/ 0 w 2845372"/>
              <a:gd name="connsiteY8" fmla="*/ 6858000 h 6858000"/>
              <a:gd name="connsiteX9" fmla="*/ 119401 w 2845372"/>
              <a:gd name="connsiteY9" fmla="*/ 6780599 h 6858000"/>
              <a:gd name="connsiteX10" fmla="*/ 671389 w 2845372"/>
              <a:gd name="connsiteY10" fmla="*/ 6374814 h 6858000"/>
              <a:gd name="connsiteX11" fmla="*/ 2673952 w 2845372"/>
              <a:gd name="connsiteY11" fmla="*/ 3621656 h 6858000"/>
              <a:gd name="connsiteX12" fmla="*/ 963545 w 2845372"/>
              <a:gd name="connsiteY12"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45372" h="6858000">
                <a:moveTo>
                  <a:pt x="939908" y="0"/>
                </a:moveTo>
                <a:lnTo>
                  <a:pt x="1222349" y="0"/>
                </a:lnTo>
                <a:lnTo>
                  <a:pt x="1244473" y="14997"/>
                </a:lnTo>
                <a:cubicBezTo>
                  <a:pt x="2271636" y="754641"/>
                  <a:pt x="2845372" y="2093192"/>
                  <a:pt x="2845372" y="3621656"/>
                </a:cubicBezTo>
                <a:cubicBezTo>
                  <a:pt x="2845372" y="4969131"/>
                  <a:pt x="1916647" y="5602839"/>
                  <a:pt x="971022" y="6374814"/>
                </a:cubicBezTo>
                <a:cubicBezTo>
                  <a:pt x="798819" y="6515397"/>
                  <a:pt x="628192" y="6653108"/>
                  <a:pt x="454374" y="6780599"/>
                </a:cubicBezTo>
                <a:lnTo>
                  <a:pt x="342618" y="6858000"/>
                </a:lnTo>
                <a:lnTo>
                  <a:pt x="129116" y="6858000"/>
                </a:lnTo>
                <a:lnTo>
                  <a:pt x="0" y="6858000"/>
                </a:lnTo>
                <a:lnTo>
                  <a:pt x="119401" y="6780599"/>
                </a:lnTo>
                <a:cubicBezTo>
                  <a:pt x="305108" y="6653108"/>
                  <a:pt x="487407" y="6515397"/>
                  <a:pt x="671389" y="6374814"/>
                </a:cubicBezTo>
                <a:cubicBezTo>
                  <a:pt x="1681699" y="5602839"/>
                  <a:pt x="2673952" y="4969131"/>
                  <a:pt x="2673952" y="3621656"/>
                </a:cubicBezTo>
                <a:cubicBezTo>
                  <a:pt x="2673952" y="2093192"/>
                  <a:pt x="2060970" y="754641"/>
                  <a:pt x="963545"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Rounded Rectangle 4">
            <a:extLst>
              <a:ext uri="{FF2B5EF4-FFF2-40B4-BE49-F238E27FC236}">
                <a16:creationId xmlns:a16="http://schemas.microsoft.com/office/drawing/2014/main" id="{1DCD0532-4E2C-7C46-9D54-EA310DCBCFF2}"/>
              </a:ext>
            </a:extLst>
          </p:cNvPr>
          <p:cNvSpPr/>
          <p:nvPr/>
        </p:nvSpPr>
        <p:spPr>
          <a:xfrm>
            <a:off x="6743027" y="3395473"/>
            <a:ext cx="7517550" cy="3641558"/>
          </a:xfrm>
          <a:prstGeom prst="roundRect">
            <a:avLst/>
          </a:prstGeom>
          <a:solidFill>
            <a:schemeClr val="accent1"/>
          </a:solidFill>
          <a:ln w="762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latin typeface="Arial" panose="020B0604020202020204" pitchFamily="34" charset="0"/>
                <a:cs typeface="Arial" panose="020B0604020202020204" pitchFamily="34" charset="0"/>
              </a:rPr>
              <a:t>Introduction to Physiology</a:t>
            </a:r>
          </a:p>
          <a:p>
            <a:pPr algn="ctr"/>
            <a:endParaRPr lang="en-US" sz="3200" b="1" dirty="0">
              <a:latin typeface="Arial" panose="020B0604020202020204" pitchFamily="34" charset="0"/>
              <a:cs typeface="Arial" panose="020B0604020202020204" pitchFamily="34" charset="0"/>
            </a:endParaRPr>
          </a:p>
          <a:p>
            <a:pPr algn="ctr"/>
            <a:r>
              <a:rPr lang="en-US" sz="3200" b="1" dirty="0">
                <a:latin typeface="Arial" panose="020B0604020202020204" pitchFamily="34" charset="0"/>
                <a:cs typeface="Arial" panose="020B0604020202020204" pitchFamily="34" charset="0"/>
              </a:rPr>
              <a:t>(BMHP5003_LON)</a:t>
            </a:r>
            <a:r>
              <a:rPr lang="en-US" b="1" dirty="0">
                <a:latin typeface="Arial" panose="020B0604020202020204" pitchFamily="34" charset="0"/>
                <a:cs typeface="Arial" panose="020B0604020202020204" pitchFamily="34" charset="0"/>
              </a:rPr>
              <a:t/>
            </a:r>
            <a:br>
              <a:rPr lang="en-US" b="1"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a:t>
            </a:r>
            <a:endParaRPr lang="en-US" dirty="0"/>
          </a:p>
        </p:txBody>
      </p:sp>
      <p:sp>
        <p:nvSpPr>
          <p:cNvPr id="6" name="Rectangle 2">
            <a:extLst>
              <a:ext uri="{FF2B5EF4-FFF2-40B4-BE49-F238E27FC236}">
                <a16:creationId xmlns:a16="http://schemas.microsoft.com/office/drawing/2014/main" id="{F5388AE1-8831-8D4D-A29F-7F63EE9250F7}"/>
              </a:ext>
            </a:extLst>
          </p:cNvPr>
          <p:cNvSpPr>
            <a:spLocks noChangeArrowheads="1"/>
          </p:cNvSpPr>
          <p:nvPr/>
        </p:nvSpPr>
        <p:spPr bwMode="auto">
          <a:xfrm>
            <a:off x="7200106" y="661569"/>
            <a:ext cx="22374572"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1025" name="Picture 1" descr="The University of Wales Trinity Saint David (UWTSD) | 4theRegion">
            <a:extLst>
              <a:ext uri="{FF2B5EF4-FFF2-40B4-BE49-F238E27FC236}">
                <a16:creationId xmlns:a16="http://schemas.microsoft.com/office/drawing/2014/main" id="{7B33B8E0-1D07-DD49-B309-128237AC93A7}"/>
              </a:ext>
            </a:extLst>
          </p:cNvPr>
          <p:cNvPicPr>
            <a:picLocks noChangeAspect="1" noChangeArrowheads="1"/>
          </p:cNvPicPr>
          <p:nvPr/>
        </p:nvPicPr>
        <p:blipFill>
          <a:blip r:embed="rId4" r:link="rId5">
            <a:extLst>
              <a:ext uri="{28A0092B-C50C-407E-A947-70E740481C1C}">
                <a14:useLocalDpi xmlns:a14="http://schemas.microsoft.com/office/drawing/2010/main" val="0"/>
              </a:ext>
            </a:extLst>
          </a:blip>
          <a:srcRect t="23259" b="22461"/>
          <a:stretch>
            <a:fillRect/>
          </a:stretch>
        </p:blipFill>
        <p:spPr bwMode="auto">
          <a:xfrm>
            <a:off x="9765792" y="218758"/>
            <a:ext cx="4453028" cy="1619283"/>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90024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A108DD3-6E5D-EB45-B191-D27B28F73AC6}"/>
              </a:ext>
            </a:extLst>
          </p:cNvPr>
          <p:cNvSpPr/>
          <p:nvPr/>
        </p:nvSpPr>
        <p:spPr>
          <a:xfrm>
            <a:off x="123762" y="802887"/>
            <a:ext cx="14152689" cy="5442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1200" dirty="0">
                <a:latin typeface="Arial" panose="020B0604020202020204" pitchFamily="34" charset="0"/>
                <a:cs typeface="Arial" panose="020B0604020202020204" pitchFamily="34" charset="0"/>
              </a:rPr>
              <a:t>We all live a hectic lifestyle, which can lead to many chronic and stress related conditions.  One of the most common chronic conditions is Diabetes</a:t>
            </a:r>
            <a:r>
              <a:rPr lang="en-US" sz="2061"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(see Fig.1)</a:t>
            </a:r>
          </a:p>
        </p:txBody>
      </p:sp>
      <p:sp>
        <p:nvSpPr>
          <p:cNvPr id="7" name="Rectangle 6">
            <a:extLst>
              <a:ext uri="{FF2B5EF4-FFF2-40B4-BE49-F238E27FC236}">
                <a16:creationId xmlns:a16="http://schemas.microsoft.com/office/drawing/2014/main" id="{18EEC6EE-7FC3-AC4F-8B95-9A99B1323B90}"/>
              </a:ext>
            </a:extLst>
          </p:cNvPr>
          <p:cNvSpPr/>
          <p:nvPr/>
        </p:nvSpPr>
        <p:spPr>
          <a:xfrm>
            <a:off x="123762" y="2494505"/>
            <a:ext cx="4158306" cy="3692897"/>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endParaRPr lang="en-US" dirty="0">
              <a:latin typeface="Arial" panose="020B0604020202020204" pitchFamily="34" charset="0"/>
              <a:cs typeface="Arial" panose="020B0604020202020204" pitchFamily="34" charset="0"/>
            </a:endParaRPr>
          </a:p>
          <a:p>
            <a:pPr>
              <a:lnSpc>
                <a:spcPct val="150000"/>
              </a:lnSpc>
            </a:pPr>
            <a:endParaRPr lang="en-US" dirty="0">
              <a:latin typeface="Arial" panose="020B0604020202020204" pitchFamily="34" charset="0"/>
              <a:cs typeface="Arial" panose="020B0604020202020204" pitchFamily="34" charset="0"/>
            </a:endParaRPr>
          </a:p>
          <a:p>
            <a:pPr>
              <a:lnSpc>
                <a:spcPct val="150000"/>
              </a:lnSpc>
            </a:pPr>
            <a:r>
              <a:rPr lang="en-US" sz="1200" dirty="0">
                <a:latin typeface="Arial" panose="020B0604020202020204" pitchFamily="34" charset="0"/>
                <a:cs typeface="Arial" panose="020B0604020202020204" pitchFamily="34" charset="0"/>
              </a:rPr>
              <a:t>“Diabetes is a chronic (long-lasting) health condition that affects how your body turns food into energy.” (Centre for disease control and prevention, 2020.)  There are two most common types of diabetes: </a:t>
            </a:r>
          </a:p>
          <a:p>
            <a:pPr>
              <a:lnSpc>
                <a:spcPct val="150000"/>
              </a:lnSpc>
            </a:pPr>
            <a:r>
              <a:rPr lang="en-US" sz="1200" dirty="0">
                <a:latin typeface="Arial" panose="020B0604020202020204" pitchFamily="34" charset="0"/>
                <a:cs typeface="Arial" panose="020B0604020202020204" pitchFamily="34" charset="0"/>
              </a:rPr>
              <a:t>Type 1 and Type 2.</a:t>
            </a:r>
          </a:p>
          <a:p>
            <a:pPr>
              <a:lnSpc>
                <a:spcPct val="150000"/>
              </a:lnSpc>
            </a:pPr>
            <a:endParaRPr lang="en-US" sz="1200" dirty="0">
              <a:latin typeface="Arial" panose="020B0604020202020204" pitchFamily="34" charset="0"/>
              <a:cs typeface="Arial" panose="020B0604020202020204" pitchFamily="34" charset="0"/>
            </a:endParaRPr>
          </a:p>
          <a:p>
            <a:pPr>
              <a:lnSpc>
                <a:spcPct val="150000"/>
              </a:lnSpc>
            </a:pPr>
            <a:r>
              <a:rPr lang="en-US" sz="1200" dirty="0">
                <a:latin typeface="Arial" panose="020B0604020202020204" pitchFamily="34" charset="0"/>
                <a:cs typeface="Arial" panose="020B0604020202020204" pitchFamily="34" charset="0"/>
              </a:rPr>
              <a:t> </a:t>
            </a:r>
            <a:r>
              <a:rPr lang="en-GB" sz="1200" b="1" i="1" u="sng" dirty="0">
                <a:latin typeface="Arial" panose="020B0604020202020204" pitchFamily="34" charset="0"/>
                <a:cs typeface="Arial" panose="020B0604020202020204" pitchFamily="34" charset="0"/>
              </a:rPr>
              <a:t>Other types of diabetes</a:t>
            </a:r>
          </a:p>
          <a:p>
            <a:pPr>
              <a:lnSpc>
                <a:spcPct val="150000"/>
              </a:lnSpc>
            </a:pPr>
            <a:endParaRPr lang="en-GB" sz="1200" dirty="0">
              <a:latin typeface="Arial" panose="020B0604020202020204" pitchFamily="34" charset="0"/>
              <a:cs typeface="Arial" panose="020B0604020202020204" pitchFamily="34" charset="0"/>
            </a:endParaRPr>
          </a:p>
          <a:p>
            <a:pPr marL="171450" lvl="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Cystic fibrosis diabetes</a:t>
            </a:r>
          </a:p>
          <a:p>
            <a:pPr marL="171450" lvl="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Type 3c diabetes</a:t>
            </a:r>
          </a:p>
          <a:p>
            <a:pPr marL="171450" lvl="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Neonatal diabetes</a:t>
            </a:r>
          </a:p>
          <a:p>
            <a:pPr marL="171450" lvl="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Maturity onset diabetes of the young</a:t>
            </a:r>
          </a:p>
          <a:p>
            <a:pPr marL="171450" lvl="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Gestational diabetes.                       (Diabetes UK, n.d.)</a:t>
            </a:r>
          </a:p>
          <a:p>
            <a:pPr>
              <a:lnSpc>
                <a:spcPct val="150000"/>
              </a:lnSpc>
            </a:pPr>
            <a:endParaRPr lang="en-US" dirty="0">
              <a:latin typeface="Arial" panose="020B0604020202020204" pitchFamily="34" charset="0"/>
              <a:cs typeface="Arial" panose="020B0604020202020204" pitchFamily="34" charset="0"/>
            </a:endParaRPr>
          </a:p>
          <a:p>
            <a:pPr>
              <a:lnSpc>
                <a:spcPct val="150000"/>
              </a:lnSpc>
            </a:pPr>
            <a:endParaRPr lang="en-US"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00D409D4-9763-5244-B5CD-A58233514090}"/>
              </a:ext>
            </a:extLst>
          </p:cNvPr>
          <p:cNvSpPr/>
          <p:nvPr/>
        </p:nvSpPr>
        <p:spPr>
          <a:xfrm>
            <a:off x="123763" y="6246096"/>
            <a:ext cx="4158306" cy="44374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GB" sz="1200" dirty="0">
                <a:latin typeface="Arial" panose="020B0604020202020204" pitchFamily="34" charset="0"/>
                <a:cs typeface="Arial" panose="020B0604020202020204" pitchFamily="34" charset="0"/>
              </a:rPr>
              <a:t>The pancreas is located in the abdomen behind the stomach and it has a leaf like structure. (see Fig. 3) It is a part of the endocrine and digestive systems. The pancreas has two main functions:</a:t>
            </a:r>
          </a:p>
          <a:p>
            <a:pPr marL="285750" indent="-2857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Exocrine function- helps digestion</a:t>
            </a:r>
          </a:p>
          <a:p>
            <a:pPr marL="285750" indent="-2857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Endocrine function- regulates blood sugar</a:t>
            </a:r>
          </a:p>
          <a:p>
            <a:pPr>
              <a:lnSpc>
                <a:spcPct val="150000"/>
              </a:lnSpc>
            </a:pPr>
            <a:r>
              <a:rPr lang="en-GB" sz="1200" dirty="0">
                <a:latin typeface="Arial" panose="020B0604020202020204" pitchFamily="34" charset="0"/>
                <a:cs typeface="Arial" panose="020B0604020202020204" pitchFamily="34" charset="0"/>
              </a:rPr>
              <a:t>The pancreas’ normal function is to release insulin and regulate blood sugar concentrations. In people with diabetes the pancreas isn’t able to function correctly- the blood glucose levels are either too high or too low. In people with Type 1 the pancreas doesn’t produce enough or any insulin. This increases the blood sugar levels that’s why they need to lower it by inserting insulin in their blood stream. People with type 2 diabetes are resistant to insulin. The pancreas produces more insulin to meet the body's needs but the body cells cannot use it. </a:t>
            </a:r>
          </a:p>
        </p:txBody>
      </p:sp>
      <p:sp>
        <p:nvSpPr>
          <p:cNvPr id="9" name="Rectangle 8">
            <a:extLst>
              <a:ext uri="{FF2B5EF4-FFF2-40B4-BE49-F238E27FC236}">
                <a16:creationId xmlns:a16="http://schemas.microsoft.com/office/drawing/2014/main" id="{0BDB46BF-ED9F-E440-81EF-97931736F1BA}"/>
              </a:ext>
            </a:extLst>
          </p:cNvPr>
          <p:cNvSpPr/>
          <p:nvPr/>
        </p:nvSpPr>
        <p:spPr>
          <a:xfrm>
            <a:off x="4385985" y="4060615"/>
            <a:ext cx="2550708" cy="14655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endParaRPr lang="en-GB" sz="1200" b="1" u="sng" dirty="0"/>
          </a:p>
          <a:p>
            <a:pPr>
              <a:lnSpc>
                <a:spcPct val="150000"/>
              </a:lnSpc>
            </a:pPr>
            <a:r>
              <a:rPr lang="en-GB" sz="1200" b="1" i="1" u="sng" dirty="0"/>
              <a:t>Side effects of diabetes</a:t>
            </a:r>
            <a:endParaRPr lang="en-GB" sz="1200" i="1" dirty="0"/>
          </a:p>
          <a:p>
            <a:pPr marL="171450" lvl="0" indent="-171450">
              <a:lnSpc>
                <a:spcPct val="150000"/>
              </a:lnSpc>
              <a:buFont typeface="Arial" panose="020B0604020202020204" pitchFamily="34" charset="0"/>
              <a:buChar char="•"/>
            </a:pPr>
            <a:r>
              <a:rPr lang="en-GB" sz="1200" dirty="0"/>
              <a:t>Cardiovascular disease</a:t>
            </a:r>
          </a:p>
          <a:p>
            <a:pPr marL="171450" lvl="0" indent="-171450">
              <a:lnSpc>
                <a:spcPct val="150000"/>
              </a:lnSpc>
              <a:buFont typeface="Arial" panose="020B0604020202020204" pitchFamily="34" charset="0"/>
              <a:buChar char="•"/>
            </a:pPr>
            <a:r>
              <a:rPr lang="en-GB" sz="1200" dirty="0"/>
              <a:t>Nerve damage (neuropathy)</a:t>
            </a:r>
          </a:p>
          <a:p>
            <a:pPr marL="171450" lvl="0" indent="-171450">
              <a:lnSpc>
                <a:spcPct val="150000"/>
              </a:lnSpc>
              <a:buFont typeface="Arial" panose="020B0604020202020204" pitchFamily="34" charset="0"/>
              <a:buChar char="•"/>
            </a:pPr>
            <a:r>
              <a:rPr lang="en-GB" sz="1200" dirty="0"/>
              <a:t>Kidney damage (nephropathy)</a:t>
            </a:r>
          </a:p>
          <a:p>
            <a:pPr marL="171450" lvl="0" indent="-171450">
              <a:lnSpc>
                <a:spcPct val="150000"/>
              </a:lnSpc>
              <a:buFont typeface="Arial" panose="020B0604020202020204" pitchFamily="34" charset="0"/>
              <a:buChar char="•"/>
            </a:pPr>
            <a:r>
              <a:rPr lang="en-GB" sz="1200" dirty="0"/>
              <a:t>Eye damage (retinopathy)</a:t>
            </a:r>
          </a:p>
          <a:p>
            <a:pPr lvl="0">
              <a:lnSpc>
                <a:spcPct val="150000"/>
              </a:lnSpc>
            </a:pPr>
            <a:endParaRPr lang="en-GB" sz="2182"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6DD5DE39-A992-C246-BD33-253E541B0411}"/>
              </a:ext>
            </a:extLst>
          </p:cNvPr>
          <p:cNvSpPr/>
          <p:nvPr/>
        </p:nvSpPr>
        <p:spPr>
          <a:xfrm>
            <a:off x="4393983" y="1436295"/>
            <a:ext cx="2550708" cy="257754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GB" sz="1200" b="1" i="1" u="sng" dirty="0">
                <a:latin typeface="Arial" panose="020B0604020202020204" pitchFamily="34" charset="0"/>
                <a:cs typeface="Arial" panose="020B0604020202020204" pitchFamily="34" charset="0"/>
              </a:rPr>
              <a:t>Physiology of diabetes</a:t>
            </a:r>
            <a:endParaRPr lang="en-GB" sz="1200" dirty="0">
              <a:latin typeface="Arial" panose="020B0604020202020204" pitchFamily="34" charset="0"/>
              <a:cs typeface="Arial" panose="020B0604020202020204" pitchFamily="34" charset="0"/>
            </a:endParaRPr>
          </a:p>
          <a:p>
            <a:pPr lvl="0">
              <a:lnSpc>
                <a:spcPct val="150000"/>
              </a:lnSpc>
            </a:pPr>
            <a:r>
              <a:rPr lang="en-GB" sz="1200" dirty="0">
                <a:latin typeface="Arial" panose="020B0604020202020204" pitchFamily="34" charset="0"/>
                <a:cs typeface="Arial" panose="020B0604020202020204" pitchFamily="34" charset="0"/>
              </a:rPr>
              <a:t>It involves the central nervous system notifying the plasm concentrations of glucose to utilise energy reserves.</a:t>
            </a:r>
          </a:p>
          <a:p>
            <a:pPr lvl="0">
              <a:lnSpc>
                <a:spcPct val="150000"/>
              </a:lnSpc>
            </a:pPr>
            <a:r>
              <a:rPr lang="en-GB" sz="1200" dirty="0">
                <a:latin typeface="Arial" panose="020B0604020202020204" pitchFamily="34" charset="0"/>
                <a:cs typeface="Arial" panose="020B0604020202020204" pitchFamily="34" charset="0"/>
              </a:rPr>
              <a:t>It is based on ‘the speed that plasma glucose concentrations fall, and other available metabolic fuels.</a:t>
            </a:r>
          </a:p>
        </p:txBody>
      </p:sp>
      <p:pic>
        <p:nvPicPr>
          <p:cNvPr id="11" name="Картина 1" descr="Fig.3 Pancreas&#10;&#10;">
            <a:extLst>
              <a:ext uri="{FF2B5EF4-FFF2-40B4-BE49-F238E27FC236}">
                <a16:creationId xmlns:a16="http://schemas.microsoft.com/office/drawing/2014/main" id="{093A7709-6D29-4E45-BC08-D9C56FAD07A4}"/>
              </a:ext>
            </a:extLst>
          </p:cNvPr>
          <p:cNvPicPr/>
          <p:nvPr/>
        </p:nvPicPr>
        <p:blipFill rotWithShape="1">
          <a:blip r:embed="rId3"/>
          <a:srcRect l="30589" t="27132" r="30390" b="32109"/>
          <a:stretch/>
        </p:blipFill>
        <p:spPr bwMode="auto">
          <a:xfrm>
            <a:off x="4393286" y="5572960"/>
            <a:ext cx="2550708" cy="1870828"/>
          </a:xfrm>
          <a:prstGeom prst="rect">
            <a:avLst/>
          </a:prstGeom>
          <a:ln>
            <a:noFill/>
          </a:ln>
          <a:effectLst>
            <a:outerShdw blurRad="190500" algn="tl" rotWithShape="0">
              <a:srgbClr val="000000">
                <a:alpha val="70000"/>
              </a:srgbClr>
            </a:outerShdw>
          </a:effectLst>
          <a:extLst>
            <a:ext uri="{53640926-AAD7-44D8-BBD7-CCE9431645EC}">
              <a14:shadowObscured xmlns:a14="http://schemas.microsoft.com/office/drawing/2010/main"/>
            </a:ext>
          </a:extLst>
        </p:spPr>
      </p:pic>
      <p:sp>
        <p:nvSpPr>
          <p:cNvPr id="12" name="Rectangle 11">
            <a:extLst>
              <a:ext uri="{FF2B5EF4-FFF2-40B4-BE49-F238E27FC236}">
                <a16:creationId xmlns:a16="http://schemas.microsoft.com/office/drawing/2014/main" id="{2479DF98-B5B5-FB42-BC67-AD02F08ECC70}"/>
              </a:ext>
            </a:extLst>
          </p:cNvPr>
          <p:cNvSpPr/>
          <p:nvPr/>
        </p:nvSpPr>
        <p:spPr>
          <a:xfrm>
            <a:off x="4402436" y="7713229"/>
            <a:ext cx="2497433" cy="29623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endParaRPr lang="en-GB" sz="1200" b="1" i="1" u="sng" dirty="0">
              <a:latin typeface="Arial" panose="020B0604020202020204" pitchFamily="34" charset="0"/>
              <a:cs typeface="Arial" panose="020B0604020202020204" pitchFamily="34" charset="0"/>
            </a:endParaRPr>
          </a:p>
          <a:p>
            <a:pPr>
              <a:lnSpc>
                <a:spcPct val="150000"/>
              </a:lnSpc>
            </a:pPr>
            <a:endParaRPr lang="en-GB" sz="1200" b="1" i="1" u="sng" smtClean="0">
              <a:latin typeface="Arial" panose="020B0604020202020204" pitchFamily="34" charset="0"/>
              <a:cs typeface="Arial" panose="020B0604020202020204" pitchFamily="34" charset="0"/>
            </a:endParaRPr>
          </a:p>
          <a:p>
            <a:pPr>
              <a:lnSpc>
                <a:spcPct val="150000"/>
              </a:lnSpc>
            </a:pPr>
            <a:r>
              <a:rPr lang="en-GB" sz="1200" b="1" i="1" u="sng" smtClean="0">
                <a:latin typeface="Arial" panose="020B0604020202020204" pitchFamily="34" charset="0"/>
                <a:cs typeface="Arial" panose="020B0604020202020204" pitchFamily="34" charset="0"/>
              </a:rPr>
              <a:t>Recommendation </a:t>
            </a:r>
            <a:r>
              <a:rPr lang="en-GB" sz="1200" b="1" i="1" u="sng" dirty="0">
                <a:latin typeface="Arial" panose="020B0604020202020204" pitchFamily="34" charset="0"/>
                <a:cs typeface="Arial" panose="020B0604020202020204" pitchFamily="34" charset="0"/>
              </a:rPr>
              <a:t>for Type 1 diabetes</a:t>
            </a:r>
            <a:endParaRPr lang="en-GB" sz="1200" dirty="0">
              <a:latin typeface="Arial" panose="020B0604020202020204" pitchFamily="34" charset="0"/>
              <a:cs typeface="Arial" panose="020B0604020202020204" pitchFamily="34" charset="0"/>
            </a:endParaRPr>
          </a:p>
          <a:p>
            <a:pPr marL="171450" lvl="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Exercise often (F</a:t>
            </a:r>
          </a:p>
          <a:p>
            <a:pPr marL="171450" lvl="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Test glucose levels frequently</a:t>
            </a:r>
          </a:p>
          <a:p>
            <a:pPr marL="171450" lvl="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Use insulin. Injections/pump</a:t>
            </a:r>
          </a:p>
          <a:p>
            <a:pPr marL="171450" lvl="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Maintain healthy weight</a:t>
            </a:r>
          </a:p>
          <a:p>
            <a:pPr marL="171450" lvl="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Eat healthy </a:t>
            </a:r>
          </a:p>
          <a:p>
            <a:pPr marL="171450" lvl="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Carry sugary foods with you</a:t>
            </a:r>
          </a:p>
          <a:p>
            <a:pPr marL="171450" lvl="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Limit alcohol amounts</a:t>
            </a:r>
          </a:p>
          <a:p>
            <a:pPr marL="171450" lvl="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Wear medical bracelet</a:t>
            </a:r>
          </a:p>
          <a:p>
            <a:pPr lvl="0">
              <a:lnSpc>
                <a:spcPct val="150000"/>
              </a:lnSpc>
            </a:pPr>
            <a:r>
              <a:rPr lang="en-GB" sz="1200" dirty="0">
                <a:latin typeface="Arial" panose="020B0604020202020204" pitchFamily="34" charset="0"/>
                <a:cs typeface="Arial" panose="020B0604020202020204" pitchFamily="34" charset="0"/>
              </a:rPr>
              <a:t>	                  (Havas, 2006)</a:t>
            </a:r>
          </a:p>
          <a:p>
            <a:pPr>
              <a:lnSpc>
                <a:spcPct val="150000"/>
              </a:lnSpc>
            </a:pPr>
            <a:endParaRPr lang="en-GB" sz="2000" dirty="0">
              <a:latin typeface="Arial" panose="020B0604020202020204" pitchFamily="34" charset="0"/>
              <a:cs typeface="Arial" panose="020B0604020202020204" pitchFamily="34" charset="0"/>
            </a:endParaRPr>
          </a:p>
        </p:txBody>
      </p:sp>
      <p:graphicFrame>
        <p:nvGraphicFramePr>
          <p:cNvPr id="13" name="Table 5">
            <a:extLst>
              <a:ext uri="{FF2B5EF4-FFF2-40B4-BE49-F238E27FC236}">
                <a16:creationId xmlns:a16="http://schemas.microsoft.com/office/drawing/2014/main" id="{A0EFF907-2B73-9B4E-BD59-0B58B07E16BC}"/>
              </a:ext>
            </a:extLst>
          </p:cNvPr>
          <p:cNvGraphicFramePr>
            <a:graphicFrameLocks noGrp="1"/>
          </p:cNvGraphicFramePr>
          <p:nvPr>
            <p:extLst>
              <p:ext uri="{D42A27DB-BD31-4B8C-83A1-F6EECF244321}">
                <p14:modId xmlns:p14="http://schemas.microsoft.com/office/powerpoint/2010/main" val="3169930271"/>
              </p:ext>
            </p:extLst>
          </p:nvPr>
        </p:nvGraphicFramePr>
        <p:xfrm>
          <a:off x="7012003" y="1407189"/>
          <a:ext cx="3517221" cy="7350343"/>
        </p:xfrm>
        <a:graphic>
          <a:graphicData uri="http://schemas.openxmlformats.org/drawingml/2006/table">
            <a:tbl>
              <a:tblPr firstRow="1" bandRow="1">
                <a:tableStyleId>{5C22544A-7EE6-4342-B048-85BDC9FD1C3A}</a:tableStyleId>
              </a:tblPr>
              <a:tblGrid>
                <a:gridCol w="1892357">
                  <a:extLst>
                    <a:ext uri="{9D8B030D-6E8A-4147-A177-3AD203B41FA5}">
                      <a16:colId xmlns:a16="http://schemas.microsoft.com/office/drawing/2014/main" val="3594490531"/>
                    </a:ext>
                  </a:extLst>
                </a:gridCol>
                <a:gridCol w="1624864">
                  <a:extLst>
                    <a:ext uri="{9D8B030D-6E8A-4147-A177-3AD203B41FA5}">
                      <a16:colId xmlns:a16="http://schemas.microsoft.com/office/drawing/2014/main" val="3652814901"/>
                    </a:ext>
                  </a:extLst>
                </a:gridCol>
              </a:tblGrid>
              <a:tr h="319252">
                <a:tc>
                  <a:txBody>
                    <a:bodyPr/>
                    <a:lstStyle/>
                    <a:p>
                      <a:r>
                        <a:rPr lang="en-US" sz="1200" u="none" dirty="0">
                          <a:latin typeface="Arial" panose="020B0604020202020204" pitchFamily="34" charset="0"/>
                          <a:cs typeface="Arial" panose="020B0604020202020204" pitchFamily="34" charset="0"/>
                        </a:rPr>
                        <a:t>Type 1</a:t>
                      </a:r>
                    </a:p>
                  </a:txBody>
                  <a:tcPr marL="156997" marR="156997" marT="78500" marB="78500"/>
                </a:tc>
                <a:tc>
                  <a:txBody>
                    <a:bodyPr/>
                    <a:lstStyle/>
                    <a:p>
                      <a:r>
                        <a:rPr lang="en-US" sz="1200" u="none" dirty="0">
                          <a:latin typeface="Arial" panose="020B0604020202020204" pitchFamily="34" charset="0"/>
                          <a:cs typeface="Arial" panose="020B0604020202020204" pitchFamily="34" charset="0"/>
                        </a:rPr>
                        <a:t>Type 2</a:t>
                      </a:r>
                    </a:p>
                  </a:txBody>
                  <a:tcPr marL="156997" marR="156997" marT="78500" marB="78500"/>
                </a:tc>
                <a:extLst>
                  <a:ext uri="{0D108BD9-81ED-4DB2-BD59-A6C34878D82A}">
                    <a16:rowId xmlns:a16="http://schemas.microsoft.com/office/drawing/2014/main" val="1221087939"/>
                  </a:ext>
                </a:extLst>
              </a:tr>
              <a:tr h="319252">
                <a:tc>
                  <a:txBody>
                    <a:bodyPr/>
                    <a:lstStyle/>
                    <a:p>
                      <a:r>
                        <a:rPr lang="en-US" sz="1200" i="1" u="sng" dirty="0">
                          <a:latin typeface="Arial" panose="020B0604020202020204" pitchFamily="34" charset="0"/>
                          <a:cs typeface="Arial" panose="020B0604020202020204" pitchFamily="34" charset="0"/>
                        </a:rPr>
                        <a:t>Symptoms:</a:t>
                      </a:r>
                    </a:p>
                  </a:txBody>
                  <a:tcPr marL="156997" marR="156997" marT="78500" marB="78500"/>
                </a:tc>
                <a:tc>
                  <a:txBody>
                    <a:bodyPr/>
                    <a:lstStyle/>
                    <a:p>
                      <a:r>
                        <a:rPr lang="en-US" sz="1200" i="1" u="sng" dirty="0">
                          <a:latin typeface="Arial" panose="020B0604020202020204" pitchFamily="34" charset="0"/>
                          <a:cs typeface="Arial" panose="020B0604020202020204" pitchFamily="34" charset="0"/>
                        </a:rPr>
                        <a:t>Symptoms:</a:t>
                      </a:r>
                    </a:p>
                  </a:txBody>
                  <a:tcPr marL="156997" marR="156997" marT="78500" marB="78500"/>
                </a:tc>
                <a:extLst>
                  <a:ext uri="{0D108BD9-81ED-4DB2-BD59-A6C34878D82A}">
                    <a16:rowId xmlns:a16="http://schemas.microsoft.com/office/drawing/2014/main" val="4024162583"/>
                  </a:ext>
                </a:extLst>
              </a:tr>
              <a:tr h="373292">
                <a:tc>
                  <a:txBody>
                    <a:bodyPr/>
                    <a:lstStyle/>
                    <a:p>
                      <a:pPr lvl="0">
                        <a:lnSpc>
                          <a:spcPct val="150000"/>
                        </a:lnSpc>
                      </a:pPr>
                      <a:r>
                        <a:rPr lang="en-GB" sz="1200" dirty="0">
                          <a:latin typeface="Arial" panose="020B0604020202020204" pitchFamily="34" charset="0"/>
                          <a:cs typeface="Arial" panose="020B0604020202020204" pitchFamily="34" charset="0"/>
                        </a:rPr>
                        <a:t>Very thirsty</a:t>
                      </a:r>
                    </a:p>
                  </a:txBody>
                  <a:tcPr marL="156997" marR="156997" marT="78500" marB="78500"/>
                </a:tc>
                <a:tc>
                  <a:txBody>
                    <a:bodyPr/>
                    <a:lstStyle/>
                    <a:p>
                      <a:pPr lvl="0">
                        <a:lnSpc>
                          <a:spcPct val="150000"/>
                        </a:lnSpc>
                      </a:pPr>
                      <a:r>
                        <a:rPr lang="en-GB" sz="1200" dirty="0">
                          <a:latin typeface="Arial" panose="020B0604020202020204" pitchFamily="34" charset="0"/>
                          <a:cs typeface="Arial" panose="020B0604020202020204" pitchFamily="34" charset="0"/>
                        </a:rPr>
                        <a:t>Weak bladder</a:t>
                      </a:r>
                    </a:p>
                  </a:txBody>
                  <a:tcPr marL="156997" marR="156997" marT="78500" marB="78500"/>
                </a:tc>
                <a:extLst>
                  <a:ext uri="{0D108BD9-81ED-4DB2-BD59-A6C34878D82A}">
                    <a16:rowId xmlns:a16="http://schemas.microsoft.com/office/drawing/2014/main" val="3433350623"/>
                  </a:ext>
                </a:extLst>
              </a:tr>
              <a:tr h="31925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Weak bladder</a:t>
                      </a:r>
                    </a:p>
                  </a:txBody>
                  <a:tcPr marL="156997" marR="156997" marT="78500" marB="7850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Very thirsty</a:t>
                      </a:r>
                    </a:p>
                  </a:txBody>
                  <a:tcPr marL="156997" marR="156997" marT="78500" marB="78500"/>
                </a:tc>
                <a:extLst>
                  <a:ext uri="{0D108BD9-81ED-4DB2-BD59-A6C34878D82A}">
                    <a16:rowId xmlns:a16="http://schemas.microsoft.com/office/drawing/2014/main" val="2353319820"/>
                  </a:ext>
                </a:extLst>
              </a:tr>
              <a:tr h="49103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Extreme exhaustion </a:t>
                      </a:r>
                    </a:p>
                  </a:txBody>
                  <a:tcPr marL="156997" marR="156997" marT="78500" marB="7850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Fatigue</a:t>
                      </a:r>
                    </a:p>
                  </a:txBody>
                  <a:tcPr marL="156997" marR="156997" marT="78500" marB="78500"/>
                </a:tc>
                <a:extLst>
                  <a:ext uri="{0D108BD9-81ED-4DB2-BD59-A6C34878D82A}">
                    <a16:rowId xmlns:a16="http://schemas.microsoft.com/office/drawing/2014/main" val="394976899"/>
                  </a:ext>
                </a:extLst>
              </a:tr>
              <a:tr h="49103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Losing weight / malnutrition</a:t>
                      </a:r>
                    </a:p>
                  </a:txBody>
                  <a:tcPr marL="156997" marR="156997" marT="78500" marB="7850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Gaining  weight</a:t>
                      </a:r>
                    </a:p>
                  </a:txBody>
                  <a:tcPr marL="156997" marR="156997" marT="78500" marB="78500"/>
                </a:tc>
                <a:extLst>
                  <a:ext uri="{0D108BD9-81ED-4DB2-BD59-A6C34878D82A}">
                    <a16:rowId xmlns:a16="http://schemas.microsoft.com/office/drawing/2014/main" val="4127067640"/>
                  </a:ext>
                </a:extLst>
              </a:tr>
              <a:tr h="31925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Weak eyesight </a:t>
                      </a:r>
                    </a:p>
                  </a:txBody>
                  <a:tcPr marL="156997" marR="156997" marT="78500" marB="7850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Thrush</a:t>
                      </a:r>
                    </a:p>
                  </a:txBody>
                  <a:tcPr marL="156997" marR="156997" marT="78500" marB="78500"/>
                </a:tc>
                <a:extLst>
                  <a:ext uri="{0D108BD9-81ED-4DB2-BD59-A6C34878D82A}">
                    <a16:rowId xmlns:a16="http://schemas.microsoft.com/office/drawing/2014/main" val="1943308147"/>
                  </a:ext>
                </a:extLst>
              </a:tr>
              <a:tr h="491033">
                <a:tc>
                  <a:txBody>
                    <a:bodyPr/>
                    <a:lstStyle/>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txBody>
                  <a:tcPr marL="156997" marR="156997" marT="78500" marB="7850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Weak immune system</a:t>
                      </a:r>
                    </a:p>
                  </a:txBody>
                  <a:tcPr marL="156997" marR="156997" marT="78500" marB="78500"/>
                </a:tc>
                <a:extLst>
                  <a:ext uri="{0D108BD9-81ED-4DB2-BD59-A6C34878D82A}">
                    <a16:rowId xmlns:a16="http://schemas.microsoft.com/office/drawing/2014/main" val="1447588522"/>
                  </a:ext>
                </a:extLst>
              </a:tr>
              <a:tr h="31925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txBody>
                  <a:tcPr marL="156997" marR="156997" marT="78500" marB="7850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Bad vision</a:t>
                      </a:r>
                    </a:p>
                  </a:txBody>
                  <a:tcPr marL="156997" marR="156997" marT="78500" marB="78500"/>
                </a:tc>
                <a:extLst>
                  <a:ext uri="{0D108BD9-81ED-4DB2-BD59-A6C34878D82A}">
                    <a16:rowId xmlns:a16="http://schemas.microsoft.com/office/drawing/2014/main" val="3741546524"/>
                  </a:ext>
                </a:extLst>
              </a:tr>
              <a:tr h="49103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u="sng" dirty="0">
                          <a:latin typeface="Arial" panose="020B0604020202020204" pitchFamily="34" charset="0"/>
                          <a:cs typeface="Arial" panose="020B0604020202020204" pitchFamily="34" charset="0"/>
                        </a:rPr>
                        <a:t>More at risk if:</a:t>
                      </a:r>
                      <a:endParaRPr lang="en-GB" sz="1200" dirty="0">
                        <a:latin typeface="Arial" panose="020B0604020202020204" pitchFamily="34" charset="0"/>
                        <a:cs typeface="Arial" panose="020B0604020202020204" pitchFamily="34" charset="0"/>
                      </a:endParaRPr>
                    </a:p>
                  </a:txBody>
                  <a:tcPr marL="156997" marR="156997" marT="78500" marB="7850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u="sng" dirty="0">
                          <a:latin typeface="Arial" panose="020B0604020202020204" pitchFamily="34" charset="0"/>
                          <a:cs typeface="Arial" panose="020B0604020202020204" pitchFamily="34" charset="0"/>
                        </a:rPr>
                        <a:t>More at risk if:</a:t>
                      </a:r>
                      <a:endParaRPr lang="en-GB"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txBody>
                  <a:tcPr marL="156997" marR="156997" marT="78500" marB="78500"/>
                </a:tc>
                <a:extLst>
                  <a:ext uri="{0D108BD9-81ED-4DB2-BD59-A6C34878D82A}">
                    <a16:rowId xmlns:a16="http://schemas.microsoft.com/office/drawing/2014/main" val="539630729"/>
                  </a:ext>
                </a:extLst>
              </a:tr>
              <a:tr h="37329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Unhealthy</a:t>
                      </a:r>
                    </a:p>
                  </a:txBody>
                  <a:tcPr marL="156997" marR="156997" marT="78500" marB="78500"/>
                </a:tc>
                <a:tc>
                  <a:txBody>
                    <a:bodyPr/>
                    <a:lstStyle/>
                    <a:p>
                      <a:pPr lvl="0">
                        <a:lnSpc>
                          <a:spcPct val="150000"/>
                        </a:lnSpc>
                      </a:pPr>
                      <a:r>
                        <a:rPr lang="en-GB" sz="1200" dirty="0">
                          <a:latin typeface="Arial" panose="020B0604020202020204" pitchFamily="34" charset="0"/>
                          <a:cs typeface="Arial" panose="020B0604020202020204" pitchFamily="34" charset="0"/>
                        </a:rPr>
                        <a:t>Over 40</a:t>
                      </a:r>
                    </a:p>
                  </a:txBody>
                  <a:tcPr marL="156997" marR="156997" marT="78500" marB="78500"/>
                </a:tc>
                <a:extLst>
                  <a:ext uri="{0D108BD9-81ED-4DB2-BD59-A6C34878D82A}">
                    <a16:rowId xmlns:a16="http://schemas.microsoft.com/office/drawing/2014/main" val="1572293835"/>
                  </a:ext>
                </a:extLst>
              </a:tr>
              <a:tr h="49103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Family member has it</a:t>
                      </a:r>
                      <a:endParaRPr lang="en-US" sz="1200" dirty="0">
                        <a:latin typeface="Arial" panose="020B0604020202020204" pitchFamily="34" charset="0"/>
                        <a:cs typeface="Arial" panose="020B0604020202020204" pitchFamily="34" charset="0"/>
                      </a:endParaRPr>
                    </a:p>
                  </a:txBody>
                  <a:tcPr marL="156997" marR="156997" marT="78500" marB="7850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If Diabetes runs in your family</a:t>
                      </a:r>
                    </a:p>
                  </a:txBody>
                  <a:tcPr marL="156997" marR="156997" marT="78500" marB="78500"/>
                </a:tc>
                <a:extLst>
                  <a:ext uri="{0D108BD9-81ED-4DB2-BD59-A6C34878D82A}">
                    <a16:rowId xmlns:a16="http://schemas.microsoft.com/office/drawing/2014/main" val="3755233228"/>
                  </a:ext>
                </a:extLst>
              </a:tr>
              <a:tr h="491033">
                <a:tc>
                  <a:txBody>
                    <a:bodyPr/>
                    <a:lstStyle/>
                    <a:p>
                      <a:endParaRPr lang="en-US" sz="1200" dirty="0">
                        <a:latin typeface="Arial" panose="020B0604020202020204" pitchFamily="34" charset="0"/>
                        <a:cs typeface="Arial" panose="020B0604020202020204" pitchFamily="34" charset="0"/>
                      </a:endParaRPr>
                    </a:p>
                  </a:txBody>
                  <a:tcPr marL="156997" marR="156997" marT="78500" marB="7850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Are overweight or obese</a:t>
                      </a:r>
                    </a:p>
                  </a:txBody>
                  <a:tcPr marL="156997" marR="156997" marT="78500" marB="78500"/>
                </a:tc>
                <a:extLst>
                  <a:ext uri="{0D108BD9-81ED-4DB2-BD59-A6C34878D82A}">
                    <a16:rowId xmlns:a16="http://schemas.microsoft.com/office/drawing/2014/main" val="2449494895"/>
                  </a:ext>
                </a:extLst>
              </a:tr>
              <a:tr h="491033">
                <a:tc>
                  <a:txBody>
                    <a:bodyPr/>
                    <a:lstStyle/>
                    <a:p>
                      <a:endParaRPr lang="en-US" sz="1200" dirty="0">
                        <a:latin typeface="Arial" panose="020B0604020202020204" pitchFamily="34" charset="0"/>
                        <a:cs typeface="Arial" panose="020B0604020202020204" pitchFamily="34" charset="0"/>
                      </a:endParaRPr>
                    </a:p>
                  </a:txBody>
                  <a:tcPr marL="156997" marR="156997" marT="78500" marB="7850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You have an Unhealthy lifestyle</a:t>
                      </a:r>
                    </a:p>
                  </a:txBody>
                  <a:tcPr marL="156997" marR="156997" marT="78500" marB="78500"/>
                </a:tc>
                <a:extLst>
                  <a:ext uri="{0D108BD9-81ED-4DB2-BD59-A6C34878D82A}">
                    <a16:rowId xmlns:a16="http://schemas.microsoft.com/office/drawing/2014/main" val="2388370892"/>
                  </a:ext>
                </a:extLst>
              </a:tr>
              <a:tr h="834595">
                <a:tc>
                  <a:txBody>
                    <a:bodyPr/>
                    <a:lstStyle/>
                    <a:p>
                      <a:endParaRPr lang="en-US" sz="1200" dirty="0">
                        <a:latin typeface="Arial" panose="020B0604020202020204" pitchFamily="34" charset="0"/>
                        <a:cs typeface="Arial" panose="020B0604020202020204" pitchFamily="34" charset="0"/>
                      </a:endParaRPr>
                    </a:p>
                  </a:txBody>
                  <a:tcPr marL="156997" marR="156997" marT="78500" marB="7850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Are of Asian, African-Caribbean or black African race/origin</a:t>
                      </a:r>
                    </a:p>
                  </a:txBody>
                  <a:tcPr marL="156997" marR="156997" marT="78500" marB="78500"/>
                </a:tc>
                <a:extLst>
                  <a:ext uri="{0D108BD9-81ED-4DB2-BD59-A6C34878D82A}">
                    <a16:rowId xmlns:a16="http://schemas.microsoft.com/office/drawing/2014/main" val="1884122333"/>
                  </a:ext>
                </a:extLst>
              </a:tr>
              <a:tr h="319252">
                <a:tc>
                  <a:txBody>
                    <a:bodyPr/>
                    <a:lstStyle/>
                    <a:p>
                      <a:r>
                        <a:rPr lang="en-US" sz="1200" dirty="0">
                          <a:latin typeface="Arial" panose="020B0604020202020204" pitchFamily="34" charset="0"/>
                          <a:cs typeface="Arial" panose="020B0604020202020204" pitchFamily="34" charset="0"/>
                        </a:rPr>
                        <a:t>(NHS, 2020)</a:t>
                      </a:r>
                    </a:p>
                  </a:txBody>
                  <a:tcPr marL="156997" marR="156997" marT="78500" marB="78500"/>
                </a:tc>
                <a:tc>
                  <a:txBody>
                    <a:bodyPr/>
                    <a:lstStyle/>
                    <a:p>
                      <a:r>
                        <a:rPr lang="en-US" sz="1200" dirty="0">
                          <a:latin typeface="Arial" panose="020B0604020202020204" pitchFamily="34" charset="0"/>
                          <a:cs typeface="Arial" panose="020B0604020202020204" pitchFamily="34" charset="0"/>
                        </a:rPr>
                        <a:t>No exercise </a:t>
                      </a:r>
                    </a:p>
                  </a:txBody>
                  <a:tcPr marL="156997" marR="156997" marT="78500" marB="78500"/>
                </a:tc>
                <a:extLst>
                  <a:ext uri="{0D108BD9-81ED-4DB2-BD59-A6C34878D82A}">
                    <a16:rowId xmlns:a16="http://schemas.microsoft.com/office/drawing/2014/main" val="2936326503"/>
                  </a:ext>
                </a:extLst>
              </a:tr>
            </a:tbl>
          </a:graphicData>
        </a:graphic>
      </p:graphicFrame>
      <p:sp>
        <p:nvSpPr>
          <p:cNvPr id="14" name="Rectangle 13">
            <a:extLst>
              <a:ext uri="{FF2B5EF4-FFF2-40B4-BE49-F238E27FC236}">
                <a16:creationId xmlns:a16="http://schemas.microsoft.com/office/drawing/2014/main" id="{58079545-4533-D646-85F9-05D919598635}"/>
              </a:ext>
            </a:extLst>
          </p:cNvPr>
          <p:cNvSpPr/>
          <p:nvPr/>
        </p:nvSpPr>
        <p:spPr>
          <a:xfrm>
            <a:off x="7012003" y="8788453"/>
            <a:ext cx="3517221" cy="19062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GB" sz="1200" b="1" i="1" u="sng" dirty="0">
                <a:latin typeface="Arial" panose="020B0604020202020204" pitchFamily="34" charset="0"/>
                <a:cs typeface="Arial" panose="020B0604020202020204" pitchFamily="34" charset="0"/>
              </a:rPr>
              <a:t>Recommendation for Type 2 diabetes</a:t>
            </a:r>
            <a:endParaRPr lang="en-GB" sz="1200" dirty="0">
              <a:latin typeface="Arial" panose="020B0604020202020204" pitchFamily="34" charset="0"/>
              <a:cs typeface="Arial" panose="020B0604020202020204" pitchFamily="34" charset="0"/>
            </a:endParaRPr>
          </a:p>
          <a:p>
            <a:pPr marL="171450" lvl="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Healthy diet- meals containing iron</a:t>
            </a:r>
          </a:p>
          <a:p>
            <a:pPr marL="171450" lvl="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Food containing healthy carbohydrates</a:t>
            </a:r>
          </a:p>
          <a:p>
            <a:pPr marL="171450" lvl="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Eat in intervals</a:t>
            </a:r>
          </a:p>
          <a:p>
            <a:pPr marL="171450" lvl="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Avoid saturated fats</a:t>
            </a:r>
          </a:p>
          <a:p>
            <a:pPr marL="171450" lvl="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Control weight</a:t>
            </a:r>
          </a:p>
          <a:p>
            <a:pPr marL="171450" lvl="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Exercise daily.                    (Pietrangelo, 2020)</a:t>
            </a:r>
          </a:p>
        </p:txBody>
      </p:sp>
      <p:sp>
        <p:nvSpPr>
          <p:cNvPr id="15" name="Rectangle 14">
            <a:extLst>
              <a:ext uri="{FF2B5EF4-FFF2-40B4-BE49-F238E27FC236}">
                <a16:creationId xmlns:a16="http://schemas.microsoft.com/office/drawing/2014/main" id="{0644B840-9A46-7647-B5FF-E376C5420253}"/>
              </a:ext>
            </a:extLst>
          </p:cNvPr>
          <p:cNvSpPr/>
          <p:nvPr/>
        </p:nvSpPr>
        <p:spPr>
          <a:xfrm>
            <a:off x="10596110" y="1441022"/>
            <a:ext cx="3680341" cy="224364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GB" sz="1200" b="1" i="1" u="sng" dirty="0">
                <a:latin typeface="Arial" panose="020B0604020202020204" pitchFamily="34" charset="0"/>
                <a:cs typeface="Arial" panose="020B0604020202020204" pitchFamily="34" charset="0"/>
              </a:rPr>
              <a:t>Type 1 Treatments.          Type 2 Treatments</a:t>
            </a:r>
            <a:endParaRPr lang="en-GB" sz="1200" dirty="0">
              <a:latin typeface="Arial" panose="020B0604020202020204" pitchFamily="34" charset="0"/>
              <a:cs typeface="Arial" panose="020B0604020202020204" pitchFamily="34" charset="0"/>
            </a:endParaRPr>
          </a:p>
          <a:p>
            <a:pPr marL="171450" lvl="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Insulin injections            Metformin (Glucophage)</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Short-acting                   Medicine tablets</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Rapid-acting</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Long acting</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Intermediate-acting </a:t>
            </a:r>
          </a:p>
          <a:p>
            <a:pPr marL="171450" lvl="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Insulin pump</a:t>
            </a:r>
          </a:p>
          <a:p>
            <a:pPr marL="171450" lvl="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Pancreas transplant.                   (MFMER, 2021)</a:t>
            </a:r>
          </a:p>
        </p:txBody>
      </p:sp>
      <p:sp>
        <p:nvSpPr>
          <p:cNvPr id="17" name="Rectangle 16">
            <a:extLst>
              <a:ext uri="{FF2B5EF4-FFF2-40B4-BE49-F238E27FC236}">
                <a16:creationId xmlns:a16="http://schemas.microsoft.com/office/drawing/2014/main" id="{F7B717F1-958A-F341-8FFB-A30B3DEF4A93}"/>
              </a:ext>
            </a:extLst>
          </p:cNvPr>
          <p:cNvSpPr/>
          <p:nvPr/>
        </p:nvSpPr>
        <p:spPr>
          <a:xfrm>
            <a:off x="10601158" y="3740036"/>
            <a:ext cx="3636009" cy="54148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GB" sz="1200" dirty="0">
                <a:latin typeface="Arial" panose="020B0604020202020204" pitchFamily="34" charset="0"/>
                <a:cs typeface="Arial" panose="020B0604020202020204" pitchFamily="34" charset="0"/>
              </a:rPr>
              <a:t>In conclusion, all the information provided allows me to evaluate that patient A is at an extremely high risk of developing Type 2 diabetes. Patient A is a middle-aged person (45y) who:</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Unhealthy diet</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Smokes between 1 to 9 cigarettes / day</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Drinks between 3 – 6 units of alcohol / day</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Has a high BP of 140 / 90</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No family history of diabetes</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Only exercises once a month</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BMI – on the verge of obesity (70kg.) </a:t>
            </a:r>
          </a:p>
          <a:p>
            <a:pPr>
              <a:lnSpc>
                <a:spcPct val="150000"/>
              </a:lnSpc>
            </a:pPr>
            <a:r>
              <a:rPr lang="en-GB" sz="1200" dirty="0">
                <a:latin typeface="Arial" panose="020B0604020202020204" pitchFamily="34" charset="0"/>
                <a:cs typeface="Arial" panose="020B0604020202020204" pitchFamily="34" charset="0"/>
              </a:rPr>
              <a:t>Considering her diet which consists of frozen meals 3-4 times a week (chips, sugar food, chocolate). If she carries on her unhealthy lifestyle it is safe to say that she is possible to develop Type 2 diabetes. However, if she decides to change the way she lives by following the recommendations for Type 2 diabetes that I listed earlier on she will live a happy, healthy, and fulfilled life.</a:t>
            </a:r>
          </a:p>
        </p:txBody>
      </p:sp>
      <p:sp>
        <p:nvSpPr>
          <p:cNvPr id="18" name="TextBox 17">
            <a:extLst>
              <a:ext uri="{FF2B5EF4-FFF2-40B4-BE49-F238E27FC236}">
                <a16:creationId xmlns:a16="http://schemas.microsoft.com/office/drawing/2014/main" id="{81F8D12E-0774-9142-9B7C-749FAF2B2BBF}"/>
              </a:ext>
            </a:extLst>
          </p:cNvPr>
          <p:cNvSpPr txBox="1"/>
          <p:nvPr/>
        </p:nvSpPr>
        <p:spPr>
          <a:xfrm>
            <a:off x="6386535" y="124169"/>
            <a:ext cx="1627142" cy="5847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US" sz="3200" b="1" u="sng" dirty="0">
                <a:latin typeface="Baskerville Old Face" panose="02020602080505020303" pitchFamily="18" charset="77"/>
              </a:rPr>
              <a:t>Diabetes</a:t>
            </a:r>
          </a:p>
        </p:txBody>
      </p:sp>
      <p:pic>
        <p:nvPicPr>
          <p:cNvPr id="21" name="Picture 20" descr="Graphical user interface, application&#10;&#10;Description automatically generated">
            <a:extLst>
              <a:ext uri="{FF2B5EF4-FFF2-40B4-BE49-F238E27FC236}">
                <a16:creationId xmlns:a16="http://schemas.microsoft.com/office/drawing/2014/main" id="{479C5F9F-771C-6A47-A670-443EE1167663}"/>
              </a:ext>
            </a:extLst>
          </p:cNvPr>
          <p:cNvPicPr>
            <a:picLocks noChangeAspect="1"/>
          </p:cNvPicPr>
          <p:nvPr/>
        </p:nvPicPr>
        <p:blipFill rotWithShape="1">
          <a:blip r:embed="rId4"/>
          <a:srcRect t="18668" b="7228"/>
          <a:stretch/>
        </p:blipFill>
        <p:spPr>
          <a:xfrm>
            <a:off x="10618275" y="9210275"/>
            <a:ext cx="3636009" cy="1327877"/>
          </a:xfrm>
          <a:prstGeom prst="rect">
            <a:avLst/>
          </a:prstGeom>
          <a:ln>
            <a:noFill/>
          </a:ln>
          <a:effectLst>
            <a:outerShdw blurRad="190500" algn="tl" rotWithShape="0">
              <a:srgbClr val="000000">
                <a:alpha val="70000"/>
              </a:srgbClr>
            </a:outerShdw>
          </a:effectLst>
        </p:spPr>
      </p:pic>
      <p:sp>
        <p:nvSpPr>
          <p:cNvPr id="2" name="TextBox 1">
            <a:extLst>
              <a:ext uri="{FF2B5EF4-FFF2-40B4-BE49-F238E27FC236}">
                <a16:creationId xmlns:a16="http://schemas.microsoft.com/office/drawing/2014/main" id="{307CAD33-2A58-D647-991A-98904AF173DC}"/>
              </a:ext>
            </a:extLst>
          </p:cNvPr>
          <p:cNvSpPr txBox="1"/>
          <p:nvPr/>
        </p:nvSpPr>
        <p:spPr>
          <a:xfrm>
            <a:off x="4393286" y="7451619"/>
            <a:ext cx="2452778" cy="215444"/>
          </a:xfrm>
          <a:prstGeom prst="rect">
            <a:avLst/>
          </a:prstGeom>
          <a:noFill/>
        </p:spPr>
        <p:txBody>
          <a:bodyPr wrap="square" rtlCol="0">
            <a:spAutoFit/>
          </a:bodyPr>
          <a:lstStyle/>
          <a:p>
            <a:r>
              <a:rPr lang="en-US" sz="800" dirty="0">
                <a:solidFill>
                  <a:schemeClr val="accent1">
                    <a:lumMod val="50000"/>
                  </a:schemeClr>
                </a:solidFill>
                <a:latin typeface="Arial" panose="020B0604020202020204" pitchFamily="34" charset="0"/>
                <a:cs typeface="Arial" panose="020B0604020202020204" pitchFamily="34" charset="0"/>
              </a:rPr>
              <a:t>Fig.3 </a:t>
            </a:r>
            <a:r>
              <a:rPr lang="en-US" sz="800" dirty="0" smtClean="0">
                <a:solidFill>
                  <a:schemeClr val="accent1">
                    <a:lumMod val="50000"/>
                  </a:schemeClr>
                </a:solidFill>
                <a:latin typeface="Arial" panose="020B0604020202020204" pitchFamily="34" charset="0"/>
                <a:cs typeface="Arial" panose="020B0604020202020204" pitchFamily="34" charset="0"/>
              </a:rPr>
              <a:t>Pancreas (photo: Johns Hopkins, 2021)</a:t>
            </a:r>
            <a:endParaRPr lang="en-US" sz="800" dirty="0">
              <a:solidFill>
                <a:schemeClr val="accent1">
                  <a:lumMod val="50000"/>
                </a:schemeClr>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00DC6326-20D9-D148-BAFF-2960AE370193}"/>
              </a:ext>
            </a:extLst>
          </p:cNvPr>
          <p:cNvSpPr txBox="1"/>
          <p:nvPr/>
        </p:nvSpPr>
        <p:spPr>
          <a:xfrm>
            <a:off x="127209" y="2232895"/>
            <a:ext cx="1974569" cy="230832"/>
          </a:xfrm>
          <a:prstGeom prst="rect">
            <a:avLst/>
          </a:prstGeom>
          <a:noFill/>
        </p:spPr>
        <p:txBody>
          <a:bodyPr wrap="square" rtlCol="0">
            <a:spAutoFit/>
          </a:bodyPr>
          <a:lstStyle/>
          <a:p>
            <a:r>
              <a:rPr lang="en-US" sz="700" dirty="0">
                <a:solidFill>
                  <a:schemeClr val="accent1">
                    <a:lumMod val="50000"/>
                  </a:schemeClr>
                </a:solidFill>
                <a:latin typeface="Arial" panose="020B0604020202020204" pitchFamily="34" charset="0"/>
                <a:cs typeface="Arial" panose="020B0604020202020204" pitchFamily="34" charset="0"/>
              </a:rPr>
              <a:t>Fig.1 </a:t>
            </a:r>
            <a:r>
              <a:rPr lang="en-US" sz="700" dirty="0" smtClean="0">
                <a:solidFill>
                  <a:schemeClr val="accent1">
                    <a:lumMod val="50000"/>
                  </a:schemeClr>
                </a:solidFill>
                <a:latin typeface="Arial" panose="020B0604020202020204" pitchFamily="34" charset="0"/>
                <a:cs typeface="Arial" panose="020B0604020202020204" pitchFamily="34" charset="0"/>
              </a:rPr>
              <a:t>Diabetes</a:t>
            </a:r>
            <a:r>
              <a:rPr lang="en-US" sz="700" dirty="0">
                <a:solidFill>
                  <a:schemeClr val="accent1">
                    <a:lumMod val="50000"/>
                  </a:schemeClr>
                </a:solidFill>
                <a:latin typeface="Arial" panose="020B0604020202020204" pitchFamily="34" charset="0"/>
                <a:cs typeface="Arial" panose="020B0604020202020204" pitchFamily="34" charset="0"/>
              </a:rPr>
              <a:t> </a:t>
            </a:r>
            <a:r>
              <a:rPr lang="en-US" sz="700" dirty="0" smtClean="0">
                <a:solidFill>
                  <a:schemeClr val="accent1">
                    <a:lumMod val="50000"/>
                  </a:schemeClr>
                </a:solidFill>
                <a:latin typeface="Arial" panose="020B0604020202020204" pitchFamily="34" charset="0"/>
                <a:cs typeface="Arial" panose="020B0604020202020204" pitchFamily="34" charset="0"/>
              </a:rPr>
              <a:t>(photo: Diabetes UK, 2021</a:t>
            </a:r>
            <a:r>
              <a:rPr lang="en-US" sz="900" dirty="0" smtClean="0">
                <a:solidFill>
                  <a:schemeClr val="accent1">
                    <a:lumMod val="50000"/>
                  </a:schemeClr>
                </a:solidFill>
                <a:latin typeface="Arial" panose="020B0604020202020204" pitchFamily="34" charset="0"/>
                <a:cs typeface="Arial" panose="020B0604020202020204" pitchFamily="34" charset="0"/>
              </a:rPr>
              <a:t>)</a:t>
            </a:r>
            <a:endParaRPr lang="en-US" sz="900" dirty="0">
              <a:solidFill>
                <a:schemeClr val="accent1">
                  <a:lumMod val="50000"/>
                </a:schemeClr>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F8FE6A1-378B-E14C-BE8E-65EF689A4822}"/>
              </a:ext>
            </a:extLst>
          </p:cNvPr>
          <p:cNvSpPr txBox="1"/>
          <p:nvPr/>
        </p:nvSpPr>
        <p:spPr>
          <a:xfrm>
            <a:off x="2026397" y="2262242"/>
            <a:ext cx="2344984" cy="202916"/>
          </a:xfrm>
          <a:prstGeom prst="rect">
            <a:avLst/>
          </a:prstGeom>
          <a:noFill/>
        </p:spPr>
        <p:txBody>
          <a:bodyPr wrap="square" rtlCol="0">
            <a:spAutoFit/>
          </a:bodyPr>
          <a:lstStyle/>
          <a:p>
            <a:r>
              <a:rPr lang="en-US" sz="700" dirty="0">
                <a:solidFill>
                  <a:schemeClr val="accent1">
                    <a:lumMod val="50000"/>
                  </a:schemeClr>
                </a:solidFill>
                <a:latin typeface="Arial" panose="020B0604020202020204" pitchFamily="34" charset="0"/>
                <a:cs typeface="Arial" panose="020B0604020202020204" pitchFamily="34" charset="0"/>
              </a:rPr>
              <a:t>Fig.2 Type 1-Insulin </a:t>
            </a:r>
            <a:r>
              <a:rPr lang="en-US" sz="700" dirty="0">
                <a:solidFill>
                  <a:schemeClr val="accent1">
                    <a:lumMod val="50000"/>
                  </a:schemeClr>
                </a:solidFill>
                <a:latin typeface="Arial" panose="020B0604020202020204" pitchFamily="34" charset="0"/>
                <a:cs typeface="Arial" panose="020B0604020202020204" pitchFamily="34" charset="0"/>
              </a:rPr>
              <a:t>injection (photo: Sick kids,2021</a:t>
            </a:r>
            <a:endParaRPr lang="en-US" sz="700" dirty="0">
              <a:solidFill>
                <a:schemeClr val="accent1">
                  <a:lumMod val="50000"/>
                </a:schemeClr>
              </a:solidFill>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C2528E0B-711C-444D-B52D-E2D7E6041CAF}"/>
              </a:ext>
            </a:extLst>
          </p:cNvPr>
          <p:cNvSpPr txBox="1"/>
          <p:nvPr/>
        </p:nvSpPr>
        <p:spPr>
          <a:xfrm>
            <a:off x="10641358" y="10538152"/>
            <a:ext cx="3017492" cy="215444"/>
          </a:xfrm>
          <a:prstGeom prst="rect">
            <a:avLst/>
          </a:prstGeom>
          <a:noFill/>
        </p:spPr>
        <p:txBody>
          <a:bodyPr wrap="square" rtlCol="0">
            <a:spAutoFit/>
          </a:bodyPr>
          <a:lstStyle/>
          <a:p>
            <a:r>
              <a:rPr lang="en-US" sz="800" dirty="0">
                <a:solidFill>
                  <a:schemeClr val="accent1">
                    <a:lumMod val="50000"/>
                  </a:schemeClr>
                </a:solidFill>
                <a:latin typeface="Arial" panose="020B0604020202020204" pitchFamily="34" charset="0"/>
                <a:cs typeface="Arial" panose="020B0604020202020204" pitchFamily="34" charset="0"/>
              </a:rPr>
              <a:t>Fig.4 </a:t>
            </a:r>
            <a:r>
              <a:rPr lang="en-US" sz="800" dirty="0" smtClean="0">
                <a:solidFill>
                  <a:schemeClr val="accent1">
                    <a:lumMod val="50000"/>
                  </a:schemeClr>
                </a:solidFill>
                <a:latin typeface="Arial" panose="020B0604020202020204" pitchFamily="34" charset="0"/>
                <a:cs typeface="Arial" panose="020B0604020202020204" pitchFamily="34" charset="0"/>
              </a:rPr>
              <a:t>Exercises (photo: Vector stock, 2021)</a:t>
            </a:r>
            <a:endParaRPr lang="en-US" sz="800" dirty="0">
              <a:solidFill>
                <a:schemeClr val="accent1">
                  <a:lumMod val="50000"/>
                </a:schemeClr>
              </a:solidFill>
              <a:latin typeface="Arial" panose="020B0604020202020204" pitchFamily="34" charset="0"/>
              <a:cs typeface="Arial" panose="020B0604020202020204" pitchFamily="34" charset="0"/>
            </a:endParaRPr>
          </a:p>
        </p:txBody>
      </p:sp>
      <p:pic>
        <p:nvPicPr>
          <p:cNvPr id="22" name="Картина 21" descr="C:\Users\USER\Desktop\iStock-5110537222.jpg"/>
          <p:cNvPicPr/>
          <p:nvPr/>
        </p:nvPicPr>
        <p:blipFill>
          <a:blip r:embed="rId5">
            <a:extLst>
              <a:ext uri="{28A0092B-C50C-407E-A947-70E740481C1C}">
                <a14:useLocalDpi xmlns:a14="http://schemas.microsoft.com/office/drawing/2010/main" val="0"/>
              </a:ext>
            </a:extLst>
          </a:blip>
          <a:srcRect/>
          <a:stretch>
            <a:fillRect/>
          </a:stretch>
        </p:blipFill>
        <p:spPr bwMode="auto">
          <a:xfrm>
            <a:off x="179830" y="1385837"/>
            <a:ext cx="1902567" cy="847058"/>
          </a:xfrm>
          <a:prstGeom prst="rect">
            <a:avLst/>
          </a:prstGeom>
          <a:noFill/>
          <a:ln>
            <a:noFill/>
          </a:ln>
        </p:spPr>
      </p:pic>
      <p:pic>
        <p:nvPicPr>
          <p:cNvPr id="23" name="Picture 15">
            <a:extLst>
              <a:ext uri="{FF2B5EF4-FFF2-40B4-BE49-F238E27FC236}">
                <a16:creationId xmlns:a16="http://schemas.microsoft.com/office/drawing/2014/main" id="{9C16FCB2-3A4A-5547-9F93-3BBE056CCE58}"/>
              </a:ext>
            </a:extLst>
          </p:cNvPr>
          <p:cNvPicPr>
            <a:picLocks noChangeAspect="1"/>
          </p:cNvPicPr>
          <p:nvPr/>
        </p:nvPicPr>
        <p:blipFill>
          <a:blip r:embed="rId6"/>
          <a:stretch>
            <a:fillRect/>
          </a:stretch>
        </p:blipFill>
        <p:spPr>
          <a:xfrm>
            <a:off x="2081540" y="1376458"/>
            <a:ext cx="2229474" cy="855006"/>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12146174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F53A6-16C9-6745-B258-763113283A2A}"/>
              </a:ext>
            </a:extLst>
          </p:cNvPr>
          <p:cNvSpPr>
            <a:spLocks noGrp="1"/>
          </p:cNvSpPr>
          <p:nvPr>
            <p:ph type="title"/>
          </p:nvPr>
        </p:nvSpPr>
        <p:spPr>
          <a:xfrm>
            <a:off x="3862301" y="166256"/>
            <a:ext cx="6312478" cy="1179465"/>
          </a:xfrm>
          <a:noFill/>
          <a:ln>
            <a:solidFill>
              <a:srgbClr val="002060"/>
            </a:solidFill>
          </a:ln>
        </p:spPr>
        <p:txBody>
          <a:bodyPr>
            <a:normAutofit/>
          </a:bodyPr>
          <a:lstStyle/>
          <a:p>
            <a:r>
              <a:rPr lang="en-US" sz="4000" dirty="0">
                <a:latin typeface="Arial" panose="020B0604020202020204" pitchFamily="34" charset="0"/>
                <a:cs typeface="Arial" panose="020B0604020202020204" pitchFamily="34" charset="0"/>
              </a:rPr>
              <a:t>	REFERENCES</a:t>
            </a:r>
          </a:p>
        </p:txBody>
      </p:sp>
      <p:sp>
        <p:nvSpPr>
          <p:cNvPr id="3" name="Content Placeholder 2">
            <a:extLst>
              <a:ext uri="{FF2B5EF4-FFF2-40B4-BE49-F238E27FC236}">
                <a16:creationId xmlns:a16="http://schemas.microsoft.com/office/drawing/2014/main" id="{387E9FE8-EB80-FA45-A515-7E789EF457F9}"/>
              </a:ext>
            </a:extLst>
          </p:cNvPr>
          <p:cNvSpPr>
            <a:spLocks noGrp="1"/>
          </p:cNvSpPr>
          <p:nvPr>
            <p:ph idx="1"/>
          </p:nvPr>
        </p:nvSpPr>
        <p:spPr>
          <a:xfrm>
            <a:off x="216132" y="1618717"/>
            <a:ext cx="13551914" cy="8672439"/>
          </a:xfrm>
        </p:spPr>
        <p:txBody>
          <a:bodyPr vert="horz" lIns="90000">
            <a:normAutofit fontScale="92500" lnSpcReduction="20000"/>
          </a:bodyPr>
          <a:lstStyle/>
          <a:p>
            <a:pPr marL="0" indent="0">
              <a:buNone/>
            </a:pPr>
            <a:endParaRPr lang="en-GB" sz="2200" dirty="0">
              <a:latin typeface="Arial" panose="020B0604020202020204" pitchFamily="34" charset="0"/>
              <a:cs typeface="Arial" panose="020B0604020202020204" pitchFamily="34" charset="0"/>
            </a:endParaRPr>
          </a:p>
          <a:p>
            <a:pPr marL="0" indent="0">
              <a:lnSpc>
                <a:spcPct val="150000"/>
              </a:lnSpc>
              <a:buNone/>
            </a:pPr>
            <a:r>
              <a:rPr lang="en-GB" sz="2200" dirty="0">
                <a:latin typeface="Arial" panose="020B0604020202020204" pitchFamily="34" charset="0"/>
                <a:cs typeface="Arial" panose="020B0604020202020204" pitchFamily="34" charset="0"/>
              </a:rPr>
              <a:t>Diabetes UK, (n.d.) ‘</a:t>
            </a:r>
            <a:r>
              <a:rPr lang="en-GB" sz="2200" i="1" dirty="0">
                <a:latin typeface="Arial" panose="020B0604020202020204" pitchFamily="34" charset="0"/>
                <a:cs typeface="Arial" panose="020B0604020202020204" pitchFamily="34" charset="0"/>
              </a:rPr>
              <a:t>Other types of Diabetes’. </a:t>
            </a:r>
            <a:r>
              <a:rPr lang="en-GB" sz="2200" dirty="0">
                <a:latin typeface="Arial" panose="020B0604020202020204" pitchFamily="34" charset="0"/>
                <a:cs typeface="Arial" panose="020B0604020202020204" pitchFamily="34" charset="0"/>
              </a:rPr>
              <a:t>Available at: </a:t>
            </a:r>
            <a:r>
              <a:rPr lang="en-GB" sz="2200" u="sng" dirty="0">
                <a:latin typeface="Arial" panose="020B0604020202020204" pitchFamily="34" charset="0"/>
                <a:cs typeface="Arial" panose="020B0604020202020204" pitchFamily="34" charset="0"/>
                <a:hlinkClick r:id="rId3"/>
              </a:rPr>
              <a:t>https://www.diabetes.org.uk/diabetes-the-basics/other-types-of-diabetes</a:t>
            </a:r>
            <a:r>
              <a:rPr lang="en-GB" sz="2200" dirty="0">
                <a:latin typeface="Arial" panose="020B0604020202020204" pitchFamily="34" charset="0"/>
                <a:cs typeface="Arial" panose="020B0604020202020204" pitchFamily="34" charset="0"/>
              </a:rPr>
              <a:t> (Accessed: 23th July 2021).</a:t>
            </a:r>
          </a:p>
          <a:p>
            <a:pPr marL="0" indent="0">
              <a:lnSpc>
                <a:spcPct val="150000"/>
              </a:lnSpc>
              <a:buNone/>
            </a:pPr>
            <a:r>
              <a:rPr lang="en-GB" sz="2200" dirty="0">
                <a:latin typeface="Arial" panose="020B0604020202020204" pitchFamily="34" charset="0"/>
                <a:cs typeface="Arial" panose="020B0604020202020204" pitchFamily="34" charset="0"/>
              </a:rPr>
              <a:t>Havas, S. and Donner, T. (2006) ‘Tight Control of Type 1 Diabetes’: </a:t>
            </a:r>
            <a:r>
              <a:rPr lang="en-GB" sz="2200" i="1" dirty="0">
                <a:latin typeface="Arial" panose="020B0604020202020204" pitchFamily="34" charset="0"/>
                <a:cs typeface="Arial" panose="020B0604020202020204" pitchFamily="34" charset="0"/>
              </a:rPr>
              <a:t>Recommendations for Patients . </a:t>
            </a:r>
            <a:r>
              <a:rPr lang="en-GB" sz="2200" dirty="0">
                <a:latin typeface="Arial" panose="020B0604020202020204" pitchFamily="34" charset="0"/>
                <a:cs typeface="Arial" panose="020B0604020202020204" pitchFamily="34" charset="0"/>
              </a:rPr>
              <a:t>Vol.74(6). pp.971-978. Available at: </a:t>
            </a:r>
            <a:r>
              <a:rPr lang="en-GB" sz="2200" u="sng" dirty="0">
                <a:latin typeface="Arial" panose="020B0604020202020204" pitchFamily="34" charset="0"/>
                <a:cs typeface="Arial" panose="020B0604020202020204" pitchFamily="34" charset="0"/>
                <a:hlinkClick r:id="rId4"/>
              </a:rPr>
              <a:t>https://www.aafp.org/afp/2006/0915/p971.html</a:t>
            </a:r>
            <a:r>
              <a:rPr lang="en-GB" sz="2200" dirty="0">
                <a:latin typeface="Arial" panose="020B0604020202020204" pitchFamily="34" charset="0"/>
                <a:cs typeface="Arial" panose="020B0604020202020204" pitchFamily="34" charset="0"/>
              </a:rPr>
              <a:t> (Accessed: 26</a:t>
            </a:r>
            <a:r>
              <a:rPr lang="en-GB" sz="2200" baseline="30000" dirty="0">
                <a:latin typeface="Arial" panose="020B0604020202020204" pitchFamily="34" charset="0"/>
                <a:cs typeface="Arial" panose="020B0604020202020204" pitchFamily="34" charset="0"/>
              </a:rPr>
              <a:t>th</a:t>
            </a:r>
            <a:r>
              <a:rPr lang="en-GB" sz="2200" dirty="0">
                <a:latin typeface="Arial" panose="020B0604020202020204" pitchFamily="34" charset="0"/>
                <a:cs typeface="Arial" panose="020B0604020202020204" pitchFamily="34" charset="0"/>
              </a:rPr>
              <a:t> July 2021).</a:t>
            </a:r>
          </a:p>
          <a:p>
            <a:pPr marL="0" indent="0">
              <a:lnSpc>
                <a:spcPct val="150000"/>
              </a:lnSpc>
              <a:buNone/>
            </a:pPr>
            <a:r>
              <a:rPr lang="en-GB" sz="2200" dirty="0">
                <a:latin typeface="Arial" panose="020B0604020202020204" pitchFamily="34" charset="0"/>
                <a:cs typeface="Arial" panose="020B0604020202020204" pitchFamily="34" charset="0"/>
              </a:rPr>
              <a:t>Mayo Foundation for Medical Education and Research (MFMER), (2021). ‘</a:t>
            </a:r>
            <a:r>
              <a:rPr lang="en-GB" sz="2200" i="1" dirty="0">
                <a:latin typeface="Arial" panose="020B0604020202020204" pitchFamily="34" charset="0"/>
                <a:cs typeface="Arial" panose="020B0604020202020204" pitchFamily="34" charset="0"/>
              </a:rPr>
              <a:t>Type 1 Diabetes’</a:t>
            </a:r>
            <a:r>
              <a:rPr lang="en-GB" sz="2200" dirty="0">
                <a:latin typeface="Arial" panose="020B0604020202020204" pitchFamily="34" charset="0"/>
                <a:cs typeface="Arial" panose="020B0604020202020204" pitchFamily="34" charset="0"/>
              </a:rPr>
              <a:t>. Available at: </a:t>
            </a:r>
            <a:r>
              <a:rPr lang="en-GB" sz="2200" u="sng" dirty="0">
                <a:latin typeface="Arial" panose="020B0604020202020204" pitchFamily="34" charset="0"/>
                <a:cs typeface="Arial" panose="020B0604020202020204" pitchFamily="34" charset="0"/>
                <a:hlinkClick r:id="rId5"/>
              </a:rPr>
              <a:t>https://www.mayoclinic.org/diseases-conditions/type-1-diabetes/diagnosis-treatment/drc-20353017</a:t>
            </a:r>
            <a:r>
              <a:rPr lang="en-GB" sz="2200" dirty="0">
                <a:latin typeface="Arial" panose="020B0604020202020204" pitchFamily="34" charset="0"/>
                <a:cs typeface="Arial" panose="020B0604020202020204" pitchFamily="34" charset="0"/>
              </a:rPr>
              <a:t> (Accessed: 26</a:t>
            </a:r>
            <a:r>
              <a:rPr lang="en-GB" sz="2200" baseline="30000" dirty="0">
                <a:latin typeface="Arial" panose="020B0604020202020204" pitchFamily="34" charset="0"/>
                <a:cs typeface="Arial" panose="020B0604020202020204" pitchFamily="34" charset="0"/>
              </a:rPr>
              <a:t>th</a:t>
            </a:r>
            <a:r>
              <a:rPr lang="en-GB" sz="2200" dirty="0">
                <a:latin typeface="Arial" panose="020B0604020202020204" pitchFamily="34" charset="0"/>
                <a:cs typeface="Arial" panose="020B0604020202020204" pitchFamily="34" charset="0"/>
              </a:rPr>
              <a:t> July 2021).</a:t>
            </a:r>
          </a:p>
          <a:p>
            <a:pPr marL="0" indent="0">
              <a:lnSpc>
                <a:spcPct val="150000"/>
              </a:lnSpc>
              <a:buNone/>
            </a:pPr>
            <a:r>
              <a:rPr lang="en-GB" sz="2200" dirty="0">
                <a:latin typeface="Arial" panose="020B0604020202020204" pitchFamily="34" charset="0"/>
                <a:cs typeface="Arial" panose="020B0604020202020204" pitchFamily="34" charset="0"/>
              </a:rPr>
              <a:t>Mayo Foundation for Medical Education and Research (MFMER), (2021). </a:t>
            </a:r>
            <a:r>
              <a:rPr lang="en-US" sz="2200" i="1" dirty="0">
                <a:latin typeface="Arial" panose="020B0604020202020204" pitchFamily="34" charset="0"/>
                <a:cs typeface="Arial" panose="020B0604020202020204" pitchFamily="34" charset="0"/>
              </a:rPr>
              <a:t>‘Diabetes – Symptoms’ . </a:t>
            </a:r>
            <a:r>
              <a:rPr lang="en-US" sz="2200" dirty="0">
                <a:latin typeface="Arial" panose="020B0604020202020204" pitchFamily="34" charset="0"/>
                <a:cs typeface="Arial" panose="020B0604020202020204" pitchFamily="34" charset="0"/>
              </a:rPr>
              <a:t>Available at: </a:t>
            </a:r>
            <a:r>
              <a:rPr lang="en-US" sz="2200" u="sng" dirty="0">
                <a:latin typeface="Arial" panose="020B0604020202020204" pitchFamily="34" charset="0"/>
                <a:cs typeface="Arial" panose="020B0604020202020204" pitchFamily="34" charset="0"/>
                <a:hlinkClick r:id="rId6"/>
              </a:rPr>
              <a:t>https://www.mayoclinic.org/diseases-conditions/diabetes/symptoms-causes/syc-20371444</a:t>
            </a:r>
            <a:r>
              <a:rPr lang="en-US" sz="2200" dirty="0">
                <a:latin typeface="Arial" panose="020B0604020202020204" pitchFamily="34" charset="0"/>
                <a:cs typeface="Arial" panose="020B0604020202020204" pitchFamily="34" charset="0"/>
              </a:rPr>
              <a:t> (Accessed: 23th July 2021). </a:t>
            </a:r>
            <a:endParaRPr lang="en-GB" sz="2200" dirty="0">
              <a:latin typeface="Arial" panose="020B0604020202020204" pitchFamily="34" charset="0"/>
              <a:cs typeface="Arial" panose="020B0604020202020204" pitchFamily="34" charset="0"/>
            </a:endParaRPr>
          </a:p>
          <a:p>
            <a:pPr marL="0" indent="0">
              <a:lnSpc>
                <a:spcPct val="150000"/>
              </a:lnSpc>
              <a:buNone/>
            </a:pPr>
            <a:r>
              <a:rPr lang="en-US" sz="2200" dirty="0">
                <a:latin typeface="Arial" panose="020B0604020202020204" pitchFamily="34" charset="0"/>
                <a:cs typeface="Arial" panose="020B0604020202020204" pitchFamily="34" charset="0"/>
              </a:rPr>
              <a:t>Moini, J. (2019) ‘Pathophysiology of Diabetes’ </a:t>
            </a:r>
            <a:r>
              <a:rPr lang="en-US" sz="2200" i="1" dirty="0">
                <a:latin typeface="Arial" panose="020B0604020202020204" pitchFamily="34" charset="0"/>
                <a:cs typeface="Arial" panose="020B0604020202020204" pitchFamily="34" charset="0"/>
              </a:rPr>
              <a:t>Epidemiology of Diabetes</a:t>
            </a:r>
            <a:r>
              <a:rPr lang="en-US" sz="2200" dirty="0">
                <a:latin typeface="Arial" panose="020B0604020202020204" pitchFamily="34" charset="0"/>
                <a:cs typeface="Arial" panose="020B0604020202020204" pitchFamily="34" charset="0"/>
              </a:rPr>
              <a:t>. pp. 25-43. Available at: </a:t>
            </a:r>
            <a:r>
              <a:rPr lang="en-US" sz="2200" u="sng" dirty="0">
                <a:latin typeface="Arial" panose="020B0604020202020204" pitchFamily="34" charset="0"/>
                <a:cs typeface="Arial" panose="020B0604020202020204" pitchFamily="34" charset="0"/>
                <a:hlinkClick r:id="rId7"/>
              </a:rPr>
              <a:t>https://www.sciencedirect.com/science/article/pii/B9780128168646000031</a:t>
            </a:r>
            <a:r>
              <a:rPr lang="en-US" sz="2200" dirty="0">
                <a:latin typeface="Arial" panose="020B0604020202020204" pitchFamily="34" charset="0"/>
                <a:cs typeface="Arial" panose="020B0604020202020204" pitchFamily="34" charset="0"/>
              </a:rPr>
              <a:t> (Accessed: 26</a:t>
            </a:r>
            <a:r>
              <a:rPr lang="en-US" sz="2200" baseline="30000" dirty="0">
                <a:latin typeface="Arial" panose="020B0604020202020204" pitchFamily="34" charset="0"/>
                <a:cs typeface="Arial" panose="020B0604020202020204" pitchFamily="34" charset="0"/>
              </a:rPr>
              <a:t>th</a:t>
            </a:r>
            <a:r>
              <a:rPr lang="en-US" sz="2200" dirty="0">
                <a:latin typeface="Arial" panose="020B0604020202020204" pitchFamily="34" charset="0"/>
                <a:cs typeface="Arial" panose="020B0604020202020204" pitchFamily="34" charset="0"/>
              </a:rPr>
              <a:t> July 2021).</a:t>
            </a:r>
            <a:endParaRPr lang="en-GB" sz="2200" dirty="0">
              <a:latin typeface="Arial" panose="020B0604020202020204" pitchFamily="34" charset="0"/>
              <a:cs typeface="Arial" panose="020B0604020202020204" pitchFamily="34" charset="0"/>
            </a:endParaRPr>
          </a:p>
          <a:p>
            <a:pPr marL="0" indent="0">
              <a:lnSpc>
                <a:spcPct val="150000"/>
              </a:lnSpc>
              <a:buNone/>
            </a:pPr>
            <a:r>
              <a:rPr lang="en-US" sz="2200" dirty="0">
                <a:latin typeface="Arial" panose="020B0604020202020204" pitchFamily="34" charset="0"/>
                <a:cs typeface="Arial" panose="020B0604020202020204" pitchFamily="34" charset="0"/>
              </a:rPr>
              <a:t>NHS, (2020). ‘</a:t>
            </a:r>
            <a:r>
              <a:rPr lang="en-US" sz="2200" i="1" dirty="0">
                <a:latin typeface="Arial" panose="020B0604020202020204" pitchFamily="34" charset="0"/>
                <a:cs typeface="Arial" panose="020B0604020202020204" pitchFamily="34" charset="0"/>
              </a:rPr>
              <a:t>Diabetes’. </a:t>
            </a:r>
            <a:r>
              <a:rPr lang="en-US" sz="2200" dirty="0">
                <a:latin typeface="Arial" panose="020B0604020202020204" pitchFamily="34" charset="0"/>
                <a:cs typeface="Arial" panose="020B0604020202020204" pitchFamily="34" charset="0"/>
              </a:rPr>
              <a:t>Available at: https://www.nhs.uk/conditions/diabetes/. (Accessed: 25</a:t>
            </a:r>
            <a:r>
              <a:rPr lang="en-US" sz="2200" baseline="30000" dirty="0">
                <a:latin typeface="Arial" panose="020B0604020202020204" pitchFamily="34" charset="0"/>
                <a:cs typeface="Arial" panose="020B0604020202020204" pitchFamily="34" charset="0"/>
              </a:rPr>
              <a:t>th</a:t>
            </a:r>
            <a:r>
              <a:rPr lang="en-US" sz="2200" dirty="0">
                <a:latin typeface="Arial" panose="020B0604020202020204" pitchFamily="34" charset="0"/>
                <a:cs typeface="Arial" panose="020B0604020202020204" pitchFamily="34" charset="0"/>
              </a:rPr>
              <a:t> July 2021).</a:t>
            </a:r>
            <a:endParaRPr lang="en-GB" sz="2200" dirty="0">
              <a:latin typeface="Arial" panose="020B0604020202020204" pitchFamily="34" charset="0"/>
              <a:cs typeface="Arial" panose="020B0604020202020204" pitchFamily="34" charset="0"/>
            </a:endParaRPr>
          </a:p>
          <a:p>
            <a:pPr marL="0" indent="0">
              <a:lnSpc>
                <a:spcPct val="150000"/>
              </a:lnSpc>
              <a:buNone/>
            </a:pPr>
            <a:r>
              <a:rPr lang="en-GB" sz="2200" dirty="0">
                <a:latin typeface="Arial" panose="020B0604020202020204" pitchFamily="34" charset="0"/>
                <a:cs typeface="Arial" panose="020B0604020202020204" pitchFamily="34" charset="0"/>
              </a:rPr>
              <a:t>NHS, (2020). ‘Understanding medicine’ </a:t>
            </a:r>
            <a:r>
              <a:rPr lang="en-GB" sz="2200" i="1" dirty="0">
                <a:latin typeface="Arial" panose="020B0604020202020204" pitchFamily="34" charset="0"/>
                <a:cs typeface="Arial" panose="020B0604020202020204" pitchFamily="34" charset="0"/>
              </a:rPr>
              <a:t>Type 2 Diabetes</a:t>
            </a:r>
            <a:r>
              <a:rPr lang="en-GB" sz="2200" dirty="0">
                <a:latin typeface="Arial" panose="020B0604020202020204" pitchFamily="34" charset="0"/>
                <a:cs typeface="Arial" panose="020B0604020202020204" pitchFamily="34" charset="0"/>
              </a:rPr>
              <a:t>. Available at: </a:t>
            </a:r>
            <a:r>
              <a:rPr lang="en-GB" sz="2200" u="sng" dirty="0">
                <a:latin typeface="Arial" panose="020B0604020202020204" pitchFamily="34" charset="0"/>
                <a:cs typeface="Arial" panose="020B0604020202020204" pitchFamily="34" charset="0"/>
                <a:hlinkClick r:id="rId8"/>
              </a:rPr>
              <a:t>https://www.nhs.uk/conditions/type-2-diabetes/understanding-medication/</a:t>
            </a:r>
            <a:r>
              <a:rPr lang="en-GB" sz="2200" dirty="0">
                <a:latin typeface="Arial" panose="020B0604020202020204" pitchFamily="34" charset="0"/>
                <a:cs typeface="Arial" panose="020B0604020202020204" pitchFamily="34" charset="0"/>
              </a:rPr>
              <a:t> (Accessed: 25</a:t>
            </a:r>
            <a:r>
              <a:rPr lang="en-GB" sz="2200" baseline="30000" dirty="0">
                <a:latin typeface="Arial" panose="020B0604020202020204" pitchFamily="34" charset="0"/>
                <a:cs typeface="Arial" panose="020B0604020202020204" pitchFamily="34" charset="0"/>
              </a:rPr>
              <a:t>th</a:t>
            </a:r>
            <a:r>
              <a:rPr lang="en-GB" sz="2200" dirty="0">
                <a:latin typeface="Arial" panose="020B0604020202020204" pitchFamily="34" charset="0"/>
                <a:cs typeface="Arial" panose="020B0604020202020204" pitchFamily="34" charset="0"/>
              </a:rPr>
              <a:t> July 2021).</a:t>
            </a:r>
          </a:p>
          <a:p>
            <a:pPr marL="0" indent="0">
              <a:lnSpc>
                <a:spcPct val="150000"/>
              </a:lnSpc>
              <a:buNone/>
            </a:pPr>
            <a:r>
              <a:rPr lang="en-GB" sz="2200" dirty="0">
                <a:latin typeface="Arial" panose="020B0604020202020204" pitchFamily="34" charset="0"/>
                <a:cs typeface="Arial" panose="020B0604020202020204" pitchFamily="34" charset="0"/>
              </a:rPr>
              <a:t>Pietrangelo, A. (2020). ‘Understanding Type 2 Diabetes’. Available at: </a:t>
            </a:r>
            <a:r>
              <a:rPr lang="en-GB" sz="2200" u="sng" dirty="0">
                <a:latin typeface="Arial" panose="020B0604020202020204" pitchFamily="34" charset="0"/>
                <a:cs typeface="Arial" panose="020B0604020202020204" pitchFamily="34" charset="0"/>
                <a:hlinkClick r:id="rId9"/>
              </a:rPr>
              <a:t>https://www.healthline.com/health/type-2-diabetes</a:t>
            </a:r>
            <a:r>
              <a:rPr lang="en-GB" sz="2200" dirty="0">
                <a:latin typeface="Arial" panose="020B0604020202020204" pitchFamily="34" charset="0"/>
                <a:cs typeface="Arial" panose="020B0604020202020204" pitchFamily="34" charset="0"/>
              </a:rPr>
              <a:t> (Accessed: 24</a:t>
            </a:r>
            <a:r>
              <a:rPr lang="en-GB" sz="2200" baseline="30000" dirty="0">
                <a:latin typeface="Arial" panose="020B0604020202020204" pitchFamily="34" charset="0"/>
                <a:cs typeface="Arial" panose="020B0604020202020204" pitchFamily="34" charset="0"/>
              </a:rPr>
              <a:t>th</a:t>
            </a:r>
            <a:r>
              <a:rPr lang="en-GB" sz="2200" dirty="0">
                <a:latin typeface="Arial" panose="020B0604020202020204" pitchFamily="34" charset="0"/>
                <a:cs typeface="Arial" panose="020B0604020202020204" pitchFamily="34" charset="0"/>
              </a:rPr>
              <a:t> July 2021).</a:t>
            </a:r>
          </a:p>
          <a:p>
            <a:pPr marL="0" indent="0">
              <a:lnSpc>
                <a:spcPct val="150000"/>
              </a:lnSpc>
              <a:buNone/>
            </a:pPr>
            <a:endParaRPr lang="en-GB" sz="1900" dirty="0">
              <a:latin typeface="Arial" panose="020B0604020202020204" pitchFamily="34" charset="0"/>
              <a:cs typeface="Arial" panose="020B0604020202020204" pitchFamily="34" charset="0"/>
            </a:endParaRPr>
          </a:p>
          <a:p>
            <a:pPr marL="0" indent="0">
              <a:lnSpc>
                <a:spcPct val="150000"/>
              </a:lnSpc>
              <a:buNone/>
            </a:pP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207089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560</TotalTime>
  <Words>849</Words>
  <Application>Microsoft Office PowerPoint</Application>
  <PresentationFormat>По избор</PresentationFormat>
  <Paragraphs>114</Paragraphs>
  <Slides>3</Slides>
  <Notes>3</Notes>
  <HiddenSlides>0</HiddenSlides>
  <MMClips>0</MMClips>
  <ScaleCrop>false</ScaleCrop>
  <HeadingPairs>
    <vt:vector size="6" baseType="variant">
      <vt:variant>
        <vt:lpstr>Използвани шрифтове</vt:lpstr>
      </vt:variant>
      <vt:variant>
        <vt:i4>5</vt:i4>
      </vt:variant>
      <vt:variant>
        <vt:lpstr>Тема</vt:lpstr>
      </vt:variant>
      <vt:variant>
        <vt:i4>1</vt:i4>
      </vt:variant>
      <vt:variant>
        <vt:lpstr>Заглавия на слайдовете</vt:lpstr>
      </vt:variant>
      <vt:variant>
        <vt:i4>3</vt:i4>
      </vt:variant>
    </vt:vector>
  </HeadingPairs>
  <TitlesOfParts>
    <vt:vector size="9" baseType="lpstr">
      <vt:lpstr>Arial</vt:lpstr>
      <vt:lpstr>Baskerville Old Face</vt:lpstr>
      <vt:lpstr>Calibri</vt:lpstr>
      <vt:lpstr>Calibri Light</vt:lpstr>
      <vt:lpstr>Meiryo</vt:lpstr>
      <vt:lpstr>Office Theme</vt:lpstr>
      <vt:lpstr>Презентация на PowerPoint</vt:lpstr>
      <vt:lpstr>Презентация на PowerPoint</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Physiology   BM   Poster </dc:title>
  <dc:creator>RedzhepM010047 (10Be)</dc:creator>
  <cp:lastModifiedBy>Потребител на Windows</cp:lastModifiedBy>
  <cp:revision>35</cp:revision>
  <dcterms:created xsi:type="dcterms:W3CDTF">2021-07-25T20:09:39Z</dcterms:created>
  <dcterms:modified xsi:type="dcterms:W3CDTF">2021-07-27T15:13:32Z</dcterms:modified>
</cp:coreProperties>
</file>