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3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4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5.xml" ContentType="application/vnd.openxmlformats-officedocument.presentationml.notesSlide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notesSlides/notesSlide6.xml" ContentType="application/vnd.openxmlformats-officedocument.presentationml.notesSlide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notesSlides/notesSlide7.xml" ContentType="application/vnd.openxmlformats-officedocument.presentationml.notesSlide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notesSlides/notesSlide8.xml" ContentType="application/vnd.openxmlformats-officedocument.presentationml.notesSlide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84" r:id="rId1"/>
  </p:sldMasterIdLst>
  <p:notesMasterIdLst>
    <p:notesMasterId r:id="rId11"/>
  </p:notesMasterIdLst>
  <p:sldIdLst>
    <p:sldId id="256" r:id="rId2"/>
    <p:sldId id="263" r:id="rId3"/>
    <p:sldId id="257" r:id="rId4"/>
    <p:sldId id="258" r:id="rId5"/>
    <p:sldId id="259" r:id="rId6"/>
    <p:sldId id="260" r:id="rId7"/>
    <p:sldId id="261" r:id="rId8"/>
    <p:sldId id="264" r:id="rId9"/>
    <p:sldId id="262" r:id="rId10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78917" autoAdjust="0"/>
  </p:normalViewPr>
  <p:slideViewPr>
    <p:cSldViewPr snapToGrid="0" snapToObjects="1">
      <p:cViewPr varScale="1">
        <p:scale>
          <a:sx n="50" d="100"/>
          <a:sy n="50" d="100"/>
        </p:scale>
        <p:origin x="1740" y="2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-2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_rels/data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svg"/><Relationship Id="rId13" Type="http://schemas.openxmlformats.org/officeDocument/2006/relationships/image" Target="../media/image24.png"/><Relationship Id="rId3" Type="http://schemas.openxmlformats.org/officeDocument/2006/relationships/image" Target="../media/image14.png"/><Relationship Id="rId7" Type="http://schemas.openxmlformats.org/officeDocument/2006/relationships/image" Target="../media/image18.png"/><Relationship Id="rId12" Type="http://schemas.openxmlformats.org/officeDocument/2006/relationships/image" Target="../media/image23.svg"/><Relationship Id="rId2" Type="http://schemas.openxmlformats.org/officeDocument/2006/relationships/image" Target="../media/image13.svg"/><Relationship Id="rId1" Type="http://schemas.openxmlformats.org/officeDocument/2006/relationships/image" Target="../media/image12.png"/><Relationship Id="rId6" Type="http://schemas.openxmlformats.org/officeDocument/2006/relationships/image" Target="../media/image17.svg"/><Relationship Id="rId11" Type="http://schemas.openxmlformats.org/officeDocument/2006/relationships/image" Target="../media/image22.png"/><Relationship Id="rId5" Type="http://schemas.openxmlformats.org/officeDocument/2006/relationships/image" Target="../media/image16.png"/><Relationship Id="rId10" Type="http://schemas.openxmlformats.org/officeDocument/2006/relationships/image" Target="../media/image21.svg"/><Relationship Id="rId4" Type="http://schemas.openxmlformats.org/officeDocument/2006/relationships/image" Target="../media/image15.svg"/><Relationship Id="rId9" Type="http://schemas.openxmlformats.org/officeDocument/2006/relationships/image" Target="../media/image20.png"/><Relationship Id="rId14" Type="http://schemas.openxmlformats.org/officeDocument/2006/relationships/image" Target="../media/image25.svg"/></Relationships>
</file>

<file path=ppt/diagrams/_rels/data9.xml.rels><?xml version="1.0" encoding="UTF-8" standalone="yes"?>
<Relationships xmlns="http://schemas.openxmlformats.org/package/2006/relationships"><Relationship Id="rId8" Type="http://schemas.openxmlformats.org/officeDocument/2006/relationships/image" Target="../media/image33.svg"/><Relationship Id="rId3" Type="http://schemas.openxmlformats.org/officeDocument/2006/relationships/image" Target="../media/image28.png"/><Relationship Id="rId7" Type="http://schemas.openxmlformats.org/officeDocument/2006/relationships/image" Target="../media/image32.png"/><Relationship Id="rId2" Type="http://schemas.openxmlformats.org/officeDocument/2006/relationships/image" Target="../media/image27.svg"/><Relationship Id="rId1" Type="http://schemas.openxmlformats.org/officeDocument/2006/relationships/image" Target="../media/image26.png"/><Relationship Id="rId6" Type="http://schemas.openxmlformats.org/officeDocument/2006/relationships/image" Target="../media/image31.svg"/><Relationship Id="rId5" Type="http://schemas.openxmlformats.org/officeDocument/2006/relationships/image" Target="../media/image30.png"/><Relationship Id="rId10" Type="http://schemas.openxmlformats.org/officeDocument/2006/relationships/image" Target="../media/image35.svg"/><Relationship Id="rId4" Type="http://schemas.openxmlformats.org/officeDocument/2006/relationships/image" Target="../media/image29.svg"/><Relationship Id="rId9" Type="http://schemas.openxmlformats.org/officeDocument/2006/relationships/image" Target="../media/image34.png"/></Relationships>
</file>

<file path=ppt/diagrams/_rels/drawing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svg"/><Relationship Id="rId13" Type="http://schemas.openxmlformats.org/officeDocument/2006/relationships/image" Target="../media/image24.png"/><Relationship Id="rId3" Type="http://schemas.openxmlformats.org/officeDocument/2006/relationships/image" Target="../media/image14.png"/><Relationship Id="rId7" Type="http://schemas.openxmlformats.org/officeDocument/2006/relationships/image" Target="../media/image18.png"/><Relationship Id="rId12" Type="http://schemas.openxmlformats.org/officeDocument/2006/relationships/image" Target="../media/image23.svg"/><Relationship Id="rId2" Type="http://schemas.openxmlformats.org/officeDocument/2006/relationships/image" Target="../media/image13.svg"/><Relationship Id="rId1" Type="http://schemas.openxmlformats.org/officeDocument/2006/relationships/image" Target="../media/image12.png"/><Relationship Id="rId6" Type="http://schemas.openxmlformats.org/officeDocument/2006/relationships/image" Target="../media/image17.svg"/><Relationship Id="rId11" Type="http://schemas.openxmlformats.org/officeDocument/2006/relationships/image" Target="../media/image22.png"/><Relationship Id="rId5" Type="http://schemas.openxmlformats.org/officeDocument/2006/relationships/image" Target="../media/image16.png"/><Relationship Id="rId10" Type="http://schemas.openxmlformats.org/officeDocument/2006/relationships/image" Target="../media/image21.svg"/><Relationship Id="rId4" Type="http://schemas.openxmlformats.org/officeDocument/2006/relationships/image" Target="../media/image15.svg"/><Relationship Id="rId9" Type="http://schemas.openxmlformats.org/officeDocument/2006/relationships/image" Target="../media/image20.png"/><Relationship Id="rId14" Type="http://schemas.openxmlformats.org/officeDocument/2006/relationships/image" Target="../media/image25.svg"/></Relationships>
</file>

<file path=ppt/diagrams/_rels/drawing9.xml.rels><?xml version="1.0" encoding="UTF-8" standalone="yes"?>
<Relationships xmlns="http://schemas.openxmlformats.org/package/2006/relationships"><Relationship Id="rId8" Type="http://schemas.openxmlformats.org/officeDocument/2006/relationships/image" Target="../media/image33.svg"/><Relationship Id="rId3" Type="http://schemas.openxmlformats.org/officeDocument/2006/relationships/image" Target="../media/image28.png"/><Relationship Id="rId7" Type="http://schemas.openxmlformats.org/officeDocument/2006/relationships/image" Target="../media/image32.png"/><Relationship Id="rId2" Type="http://schemas.openxmlformats.org/officeDocument/2006/relationships/image" Target="../media/image27.svg"/><Relationship Id="rId1" Type="http://schemas.openxmlformats.org/officeDocument/2006/relationships/image" Target="../media/image26.png"/><Relationship Id="rId6" Type="http://schemas.openxmlformats.org/officeDocument/2006/relationships/image" Target="../media/image31.svg"/><Relationship Id="rId5" Type="http://schemas.openxmlformats.org/officeDocument/2006/relationships/image" Target="../media/image30.png"/><Relationship Id="rId10" Type="http://schemas.openxmlformats.org/officeDocument/2006/relationships/image" Target="../media/image35.svg"/><Relationship Id="rId4" Type="http://schemas.openxmlformats.org/officeDocument/2006/relationships/image" Target="../media/image29.svg"/><Relationship Id="rId9" Type="http://schemas.openxmlformats.org/officeDocument/2006/relationships/image" Target="../media/image34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6_2">
  <dgm:title val=""/>
  <dgm:desc val=""/>
  <dgm:catLst>
    <dgm:cat type="accent6" pri="11200"/>
  </dgm:catLst>
  <dgm:styleLbl name="node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ln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8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CE03210-DBD5-4C67-ADCA-258A0AAB8AA3}" type="doc">
      <dgm:prSet loTypeId="urn:microsoft.com/office/officeart/2005/8/layout/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CAE927BB-7116-44C5-9FAE-998B5ABED123}" type="pres">
      <dgm:prSet presAssocID="{7CE03210-DBD5-4C67-ADCA-258A0AAB8AA3}" presName="linear" presStyleCnt="0">
        <dgm:presLayoutVars>
          <dgm:dir/>
          <dgm:animLvl val="lvl"/>
          <dgm:resizeHandles val="exact"/>
        </dgm:presLayoutVars>
      </dgm:prSet>
      <dgm:spPr/>
    </dgm:pt>
  </dgm:ptLst>
  <dgm:cxnLst>
    <dgm:cxn modelId="{35C2D609-AA29-45BC-B949-6DE7A0BFC7DC}" type="presOf" srcId="{7CE03210-DBD5-4C67-ADCA-258A0AAB8AA3}" destId="{CAE927BB-7116-44C5-9FAE-998B5ABED123}" srcOrd="0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FDDABE24-8A58-418A-9CAB-67D0C86B0EC8}" type="doc">
      <dgm:prSet loTypeId="urn:microsoft.com/office/officeart/2005/8/layout/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1C02DB85-F8EE-4782-8C9A-1B31333CD650}">
      <dgm:prSet phldrT="[Text]" custT="1"/>
      <dgm:spPr/>
      <dgm:t>
        <a:bodyPr/>
        <a:lstStyle/>
        <a:p>
          <a:r>
            <a:rPr lang="en-GB" sz="1200" dirty="0"/>
            <a:t>• The SWANSEA.ACCA corporate network's security evaluation.</a:t>
          </a:r>
        </a:p>
      </dgm:t>
    </dgm:pt>
    <dgm:pt modelId="{FC67660F-EF8B-45DA-AFF3-164B83EA5602}" type="parTrans" cxnId="{9C93C30B-DFBF-4380-9782-7733C3F6C4A5}">
      <dgm:prSet/>
      <dgm:spPr/>
      <dgm:t>
        <a:bodyPr/>
        <a:lstStyle/>
        <a:p>
          <a:endParaRPr lang="en-GB"/>
        </a:p>
      </dgm:t>
    </dgm:pt>
    <dgm:pt modelId="{1065B9E3-9879-4A60-9FC2-8B7B4775FB7F}" type="sibTrans" cxnId="{9C93C30B-DFBF-4380-9782-7733C3F6C4A5}">
      <dgm:prSet/>
      <dgm:spPr/>
      <dgm:t>
        <a:bodyPr/>
        <a:lstStyle/>
        <a:p>
          <a:endParaRPr lang="en-GB"/>
        </a:p>
      </dgm:t>
    </dgm:pt>
    <dgm:pt modelId="{165EF51F-3ED5-4518-81D5-C7BFA995E38D}">
      <dgm:prSet phldrT="[Text]" custT="1"/>
      <dgm:spPr/>
      <dgm:t>
        <a:bodyPr/>
        <a:lstStyle/>
        <a:p>
          <a:r>
            <a:rPr lang="en-GB" sz="1200" dirty="0"/>
            <a:t>• The network includes VPN-connected nodes in Swansea and London.</a:t>
          </a:r>
        </a:p>
      </dgm:t>
    </dgm:pt>
    <dgm:pt modelId="{DAA1B0D9-350C-4E11-96CF-1F310A9BDBFD}" type="parTrans" cxnId="{D8F0D860-619B-480A-84BB-F832E510EC06}">
      <dgm:prSet/>
      <dgm:spPr/>
      <dgm:t>
        <a:bodyPr/>
        <a:lstStyle/>
        <a:p>
          <a:endParaRPr lang="en-GB"/>
        </a:p>
      </dgm:t>
    </dgm:pt>
    <dgm:pt modelId="{C73F4885-DFB2-4DEE-B857-0325ECBCE0AE}" type="sibTrans" cxnId="{D8F0D860-619B-480A-84BB-F832E510EC06}">
      <dgm:prSet/>
      <dgm:spPr/>
      <dgm:t>
        <a:bodyPr/>
        <a:lstStyle/>
        <a:p>
          <a:endParaRPr lang="en-GB"/>
        </a:p>
      </dgm:t>
    </dgm:pt>
    <dgm:pt modelId="{2BDDB43C-A218-4924-8AD5-AACC1BB2ACFA}">
      <dgm:prSet phldrT="[Text]" custT="1"/>
      <dgm:spPr/>
      <dgm:t>
        <a:bodyPr/>
        <a:lstStyle/>
        <a:p>
          <a:r>
            <a:rPr lang="en-GB" sz="1200" dirty="0"/>
            <a:t>• Vulnerability identification, exploitation, and mitigation are the main goals of assessment.</a:t>
          </a:r>
        </a:p>
      </dgm:t>
    </dgm:pt>
    <dgm:pt modelId="{6EA204B8-C9A5-4AE2-8E50-81F9998291CF}" type="parTrans" cxnId="{8E82B1AC-5CB2-4B3E-B946-1C3C6DEAAB22}">
      <dgm:prSet/>
      <dgm:spPr/>
      <dgm:t>
        <a:bodyPr/>
        <a:lstStyle/>
        <a:p>
          <a:endParaRPr lang="en-GB"/>
        </a:p>
      </dgm:t>
    </dgm:pt>
    <dgm:pt modelId="{AA4D62DF-E2B8-4812-B707-8AD4DFBCA895}" type="sibTrans" cxnId="{8E82B1AC-5CB2-4B3E-B946-1C3C6DEAAB22}">
      <dgm:prSet/>
      <dgm:spPr/>
      <dgm:t>
        <a:bodyPr/>
        <a:lstStyle/>
        <a:p>
          <a:endParaRPr lang="en-GB"/>
        </a:p>
      </dgm:t>
    </dgm:pt>
    <dgm:pt modelId="{15F1D663-CC00-4100-BB13-AA32A9C59F5F}">
      <dgm:prSet custT="1"/>
      <dgm:spPr/>
      <dgm:t>
        <a:bodyPr/>
        <a:lstStyle/>
        <a:p>
          <a:r>
            <a:rPr lang="en-GB" sz="1200" dirty="0"/>
            <a:t>• Security evaluations assist companies in finding vulnerabilities before attackers take advantage of them (NIST, 2018).</a:t>
          </a:r>
        </a:p>
      </dgm:t>
    </dgm:pt>
    <dgm:pt modelId="{80773470-5E5C-4500-ACF7-05462C5E6AAB}" type="parTrans" cxnId="{6B475F95-800A-47A0-9051-946C68729E4E}">
      <dgm:prSet/>
      <dgm:spPr/>
      <dgm:t>
        <a:bodyPr/>
        <a:lstStyle/>
        <a:p>
          <a:endParaRPr lang="en-GB"/>
        </a:p>
      </dgm:t>
    </dgm:pt>
    <dgm:pt modelId="{A8CE8E6B-ADFC-4103-8449-584C4F919CEA}" type="sibTrans" cxnId="{6B475F95-800A-47A0-9051-946C68729E4E}">
      <dgm:prSet/>
      <dgm:spPr/>
      <dgm:t>
        <a:bodyPr/>
        <a:lstStyle/>
        <a:p>
          <a:endParaRPr lang="en-GB"/>
        </a:p>
      </dgm:t>
    </dgm:pt>
    <dgm:pt modelId="{9463171D-5769-4441-B6AC-AD97C0012592}" type="pres">
      <dgm:prSet presAssocID="{FDDABE24-8A58-418A-9CAB-67D0C86B0EC8}" presName="linear" presStyleCnt="0">
        <dgm:presLayoutVars>
          <dgm:dir/>
          <dgm:animLvl val="lvl"/>
          <dgm:resizeHandles val="exact"/>
        </dgm:presLayoutVars>
      </dgm:prSet>
      <dgm:spPr/>
    </dgm:pt>
    <dgm:pt modelId="{5EC8E190-D0B2-495D-95DC-3C44FF6CD3AB}" type="pres">
      <dgm:prSet presAssocID="{1C02DB85-F8EE-4782-8C9A-1B31333CD650}" presName="parentLin" presStyleCnt="0"/>
      <dgm:spPr/>
    </dgm:pt>
    <dgm:pt modelId="{65DC00C7-03F6-4FE0-B58D-430AD1FCFAD2}" type="pres">
      <dgm:prSet presAssocID="{1C02DB85-F8EE-4782-8C9A-1B31333CD650}" presName="parentLeftMargin" presStyleLbl="node1" presStyleIdx="0" presStyleCnt="4"/>
      <dgm:spPr/>
    </dgm:pt>
    <dgm:pt modelId="{FD86B8E8-4B1E-43C2-89F1-83425B6DC453}" type="pres">
      <dgm:prSet presAssocID="{1C02DB85-F8EE-4782-8C9A-1B31333CD650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61CB7D7B-09B4-49F2-B334-C02D6FEEDDDC}" type="pres">
      <dgm:prSet presAssocID="{1C02DB85-F8EE-4782-8C9A-1B31333CD650}" presName="negativeSpace" presStyleCnt="0"/>
      <dgm:spPr/>
    </dgm:pt>
    <dgm:pt modelId="{9E624431-5CEB-4188-9192-E95F75C7D57E}" type="pres">
      <dgm:prSet presAssocID="{1C02DB85-F8EE-4782-8C9A-1B31333CD650}" presName="childText" presStyleLbl="conFgAcc1" presStyleIdx="0" presStyleCnt="4">
        <dgm:presLayoutVars>
          <dgm:bulletEnabled val="1"/>
        </dgm:presLayoutVars>
      </dgm:prSet>
      <dgm:spPr/>
    </dgm:pt>
    <dgm:pt modelId="{0FFD830D-C0D2-4BAA-AAA4-A334B3C75894}" type="pres">
      <dgm:prSet presAssocID="{1065B9E3-9879-4A60-9FC2-8B7B4775FB7F}" presName="spaceBetweenRectangles" presStyleCnt="0"/>
      <dgm:spPr/>
    </dgm:pt>
    <dgm:pt modelId="{8BF68D49-CFC5-44DC-B8C7-59FAFD334808}" type="pres">
      <dgm:prSet presAssocID="{165EF51F-3ED5-4518-81D5-C7BFA995E38D}" presName="parentLin" presStyleCnt="0"/>
      <dgm:spPr/>
    </dgm:pt>
    <dgm:pt modelId="{955BCCF7-9630-4BAD-86FD-64A65630D154}" type="pres">
      <dgm:prSet presAssocID="{165EF51F-3ED5-4518-81D5-C7BFA995E38D}" presName="parentLeftMargin" presStyleLbl="node1" presStyleIdx="0" presStyleCnt="4"/>
      <dgm:spPr/>
    </dgm:pt>
    <dgm:pt modelId="{BC140121-563E-442F-A065-3D3F0A1F3EFB}" type="pres">
      <dgm:prSet presAssocID="{165EF51F-3ED5-4518-81D5-C7BFA995E38D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8A8239B5-F356-4DCF-8349-6496AED81F07}" type="pres">
      <dgm:prSet presAssocID="{165EF51F-3ED5-4518-81D5-C7BFA995E38D}" presName="negativeSpace" presStyleCnt="0"/>
      <dgm:spPr/>
    </dgm:pt>
    <dgm:pt modelId="{6B1888C9-A173-424D-8DF7-505E5C661CDE}" type="pres">
      <dgm:prSet presAssocID="{165EF51F-3ED5-4518-81D5-C7BFA995E38D}" presName="childText" presStyleLbl="conFgAcc1" presStyleIdx="1" presStyleCnt="4">
        <dgm:presLayoutVars>
          <dgm:bulletEnabled val="1"/>
        </dgm:presLayoutVars>
      </dgm:prSet>
      <dgm:spPr/>
    </dgm:pt>
    <dgm:pt modelId="{E7C08C88-B487-4877-86ED-E8F20FCA971D}" type="pres">
      <dgm:prSet presAssocID="{C73F4885-DFB2-4DEE-B857-0325ECBCE0AE}" presName="spaceBetweenRectangles" presStyleCnt="0"/>
      <dgm:spPr/>
    </dgm:pt>
    <dgm:pt modelId="{E479014C-4E6E-4C55-AC1F-148F26B32FEB}" type="pres">
      <dgm:prSet presAssocID="{2BDDB43C-A218-4924-8AD5-AACC1BB2ACFA}" presName="parentLin" presStyleCnt="0"/>
      <dgm:spPr/>
    </dgm:pt>
    <dgm:pt modelId="{6993635A-88AA-4516-820C-E84C638AC71E}" type="pres">
      <dgm:prSet presAssocID="{2BDDB43C-A218-4924-8AD5-AACC1BB2ACFA}" presName="parentLeftMargin" presStyleLbl="node1" presStyleIdx="1" presStyleCnt="4"/>
      <dgm:spPr/>
    </dgm:pt>
    <dgm:pt modelId="{5056D9FA-F1B4-4E5B-A0F9-0608920B5CA9}" type="pres">
      <dgm:prSet presAssocID="{2BDDB43C-A218-4924-8AD5-AACC1BB2ACFA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9EF645F0-FF31-4047-A82B-A1D1137A08EC}" type="pres">
      <dgm:prSet presAssocID="{2BDDB43C-A218-4924-8AD5-AACC1BB2ACFA}" presName="negativeSpace" presStyleCnt="0"/>
      <dgm:spPr/>
    </dgm:pt>
    <dgm:pt modelId="{DBAC4D95-1A24-4A41-BB2C-8D8A57AAC4CB}" type="pres">
      <dgm:prSet presAssocID="{2BDDB43C-A218-4924-8AD5-AACC1BB2ACFA}" presName="childText" presStyleLbl="conFgAcc1" presStyleIdx="2" presStyleCnt="4">
        <dgm:presLayoutVars>
          <dgm:bulletEnabled val="1"/>
        </dgm:presLayoutVars>
      </dgm:prSet>
      <dgm:spPr/>
    </dgm:pt>
    <dgm:pt modelId="{E073D61C-FC30-4821-8D42-4846B0AD0234}" type="pres">
      <dgm:prSet presAssocID="{AA4D62DF-E2B8-4812-B707-8AD4DFBCA895}" presName="spaceBetweenRectangles" presStyleCnt="0"/>
      <dgm:spPr/>
    </dgm:pt>
    <dgm:pt modelId="{5DDDC082-2C13-4AC5-BD06-459300CD2DC6}" type="pres">
      <dgm:prSet presAssocID="{15F1D663-CC00-4100-BB13-AA32A9C59F5F}" presName="parentLin" presStyleCnt="0"/>
      <dgm:spPr/>
    </dgm:pt>
    <dgm:pt modelId="{9D750D1C-7087-4984-8E81-69790EB4872E}" type="pres">
      <dgm:prSet presAssocID="{15F1D663-CC00-4100-BB13-AA32A9C59F5F}" presName="parentLeftMargin" presStyleLbl="node1" presStyleIdx="2" presStyleCnt="4"/>
      <dgm:spPr/>
    </dgm:pt>
    <dgm:pt modelId="{B88ACC0F-AD5B-402B-91B8-39B85B12C06B}" type="pres">
      <dgm:prSet presAssocID="{15F1D663-CC00-4100-BB13-AA32A9C59F5F}" presName="parentText" presStyleLbl="node1" presStyleIdx="3" presStyleCnt="4">
        <dgm:presLayoutVars>
          <dgm:chMax val="0"/>
          <dgm:bulletEnabled val="1"/>
        </dgm:presLayoutVars>
      </dgm:prSet>
      <dgm:spPr/>
    </dgm:pt>
    <dgm:pt modelId="{CE0CB88E-7B66-45CC-AD76-9E8C4FA3F6DE}" type="pres">
      <dgm:prSet presAssocID="{15F1D663-CC00-4100-BB13-AA32A9C59F5F}" presName="negativeSpace" presStyleCnt="0"/>
      <dgm:spPr/>
    </dgm:pt>
    <dgm:pt modelId="{0DA52BAF-94D4-4232-B011-DDC93DAA2C1A}" type="pres">
      <dgm:prSet presAssocID="{15F1D663-CC00-4100-BB13-AA32A9C59F5F}" presName="childText" presStyleLbl="conFgAcc1" presStyleIdx="3" presStyleCnt="4">
        <dgm:presLayoutVars>
          <dgm:bulletEnabled val="1"/>
        </dgm:presLayoutVars>
      </dgm:prSet>
      <dgm:spPr/>
    </dgm:pt>
  </dgm:ptLst>
  <dgm:cxnLst>
    <dgm:cxn modelId="{9C93C30B-DFBF-4380-9782-7733C3F6C4A5}" srcId="{FDDABE24-8A58-418A-9CAB-67D0C86B0EC8}" destId="{1C02DB85-F8EE-4782-8C9A-1B31333CD650}" srcOrd="0" destOrd="0" parTransId="{FC67660F-EF8B-45DA-AFF3-164B83EA5602}" sibTransId="{1065B9E3-9879-4A60-9FC2-8B7B4775FB7F}"/>
    <dgm:cxn modelId="{A2DD143E-5FE8-4D63-ADF1-765D0C0728FB}" type="presOf" srcId="{1C02DB85-F8EE-4782-8C9A-1B31333CD650}" destId="{FD86B8E8-4B1E-43C2-89F1-83425B6DC453}" srcOrd="1" destOrd="0" presId="urn:microsoft.com/office/officeart/2005/8/layout/list1"/>
    <dgm:cxn modelId="{BFE77F3F-E98C-445F-81B4-5552D780EB35}" type="presOf" srcId="{165EF51F-3ED5-4518-81D5-C7BFA995E38D}" destId="{955BCCF7-9630-4BAD-86FD-64A65630D154}" srcOrd="0" destOrd="0" presId="urn:microsoft.com/office/officeart/2005/8/layout/list1"/>
    <dgm:cxn modelId="{D8F0D860-619B-480A-84BB-F832E510EC06}" srcId="{FDDABE24-8A58-418A-9CAB-67D0C86B0EC8}" destId="{165EF51F-3ED5-4518-81D5-C7BFA995E38D}" srcOrd="1" destOrd="0" parTransId="{DAA1B0D9-350C-4E11-96CF-1F310A9BDBFD}" sibTransId="{C73F4885-DFB2-4DEE-B857-0325ECBCE0AE}"/>
    <dgm:cxn modelId="{42CDE268-7B3C-418A-9597-1EF7E3399F7D}" type="presOf" srcId="{2BDDB43C-A218-4924-8AD5-AACC1BB2ACFA}" destId="{5056D9FA-F1B4-4E5B-A0F9-0608920B5CA9}" srcOrd="1" destOrd="0" presId="urn:microsoft.com/office/officeart/2005/8/layout/list1"/>
    <dgm:cxn modelId="{C8A1354D-14D8-4C9A-803C-8FF8CCE1A3DE}" type="presOf" srcId="{FDDABE24-8A58-418A-9CAB-67D0C86B0EC8}" destId="{9463171D-5769-4441-B6AC-AD97C0012592}" srcOrd="0" destOrd="0" presId="urn:microsoft.com/office/officeart/2005/8/layout/list1"/>
    <dgm:cxn modelId="{6B475F95-800A-47A0-9051-946C68729E4E}" srcId="{FDDABE24-8A58-418A-9CAB-67D0C86B0EC8}" destId="{15F1D663-CC00-4100-BB13-AA32A9C59F5F}" srcOrd="3" destOrd="0" parTransId="{80773470-5E5C-4500-ACF7-05462C5E6AAB}" sibTransId="{A8CE8E6B-ADFC-4103-8449-584C4F919CEA}"/>
    <dgm:cxn modelId="{FD9DE9A1-240B-46D7-891D-141B3A0D2B92}" type="presOf" srcId="{165EF51F-3ED5-4518-81D5-C7BFA995E38D}" destId="{BC140121-563E-442F-A065-3D3F0A1F3EFB}" srcOrd="1" destOrd="0" presId="urn:microsoft.com/office/officeart/2005/8/layout/list1"/>
    <dgm:cxn modelId="{8E9A7DA2-F44E-44B4-96F7-6D7A084960CD}" type="presOf" srcId="{15F1D663-CC00-4100-BB13-AA32A9C59F5F}" destId="{B88ACC0F-AD5B-402B-91B8-39B85B12C06B}" srcOrd="1" destOrd="0" presId="urn:microsoft.com/office/officeart/2005/8/layout/list1"/>
    <dgm:cxn modelId="{8E82B1AC-5CB2-4B3E-B946-1C3C6DEAAB22}" srcId="{FDDABE24-8A58-418A-9CAB-67D0C86B0EC8}" destId="{2BDDB43C-A218-4924-8AD5-AACC1BB2ACFA}" srcOrd="2" destOrd="0" parTransId="{6EA204B8-C9A5-4AE2-8E50-81F9998291CF}" sibTransId="{AA4D62DF-E2B8-4812-B707-8AD4DFBCA895}"/>
    <dgm:cxn modelId="{CA349BD1-7872-40BA-A380-814F989ECDA4}" type="presOf" srcId="{2BDDB43C-A218-4924-8AD5-AACC1BB2ACFA}" destId="{6993635A-88AA-4516-820C-E84C638AC71E}" srcOrd="0" destOrd="0" presId="urn:microsoft.com/office/officeart/2005/8/layout/list1"/>
    <dgm:cxn modelId="{54D94EEA-9489-437E-909A-AA343E6741CC}" type="presOf" srcId="{15F1D663-CC00-4100-BB13-AA32A9C59F5F}" destId="{9D750D1C-7087-4984-8E81-69790EB4872E}" srcOrd="0" destOrd="0" presId="urn:microsoft.com/office/officeart/2005/8/layout/list1"/>
    <dgm:cxn modelId="{3B625FEE-B527-4E2C-8CC6-ADB14FC8B374}" type="presOf" srcId="{1C02DB85-F8EE-4782-8C9A-1B31333CD650}" destId="{65DC00C7-03F6-4FE0-B58D-430AD1FCFAD2}" srcOrd="0" destOrd="0" presId="urn:microsoft.com/office/officeart/2005/8/layout/list1"/>
    <dgm:cxn modelId="{2C4AF2D7-D05D-4BC7-8EF2-43F399CE4BFC}" type="presParOf" srcId="{9463171D-5769-4441-B6AC-AD97C0012592}" destId="{5EC8E190-D0B2-495D-95DC-3C44FF6CD3AB}" srcOrd="0" destOrd="0" presId="urn:microsoft.com/office/officeart/2005/8/layout/list1"/>
    <dgm:cxn modelId="{1A2D9905-A313-4A00-9440-D858D6B1A7A0}" type="presParOf" srcId="{5EC8E190-D0B2-495D-95DC-3C44FF6CD3AB}" destId="{65DC00C7-03F6-4FE0-B58D-430AD1FCFAD2}" srcOrd="0" destOrd="0" presId="urn:microsoft.com/office/officeart/2005/8/layout/list1"/>
    <dgm:cxn modelId="{6D157D08-78C3-4EF8-A365-AF5712E9ACAE}" type="presParOf" srcId="{5EC8E190-D0B2-495D-95DC-3C44FF6CD3AB}" destId="{FD86B8E8-4B1E-43C2-89F1-83425B6DC453}" srcOrd="1" destOrd="0" presId="urn:microsoft.com/office/officeart/2005/8/layout/list1"/>
    <dgm:cxn modelId="{DC7FADA1-8E2C-4CE7-B3A0-A6F9313428A8}" type="presParOf" srcId="{9463171D-5769-4441-B6AC-AD97C0012592}" destId="{61CB7D7B-09B4-49F2-B334-C02D6FEEDDDC}" srcOrd="1" destOrd="0" presId="urn:microsoft.com/office/officeart/2005/8/layout/list1"/>
    <dgm:cxn modelId="{6046E43F-441D-4885-98AC-2A00AD0C5D78}" type="presParOf" srcId="{9463171D-5769-4441-B6AC-AD97C0012592}" destId="{9E624431-5CEB-4188-9192-E95F75C7D57E}" srcOrd="2" destOrd="0" presId="urn:microsoft.com/office/officeart/2005/8/layout/list1"/>
    <dgm:cxn modelId="{F5B06C9F-E9AA-424E-BB28-AA7C3C9EAFFC}" type="presParOf" srcId="{9463171D-5769-4441-B6AC-AD97C0012592}" destId="{0FFD830D-C0D2-4BAA-AAA4-A334B3C75894}" srcOrd="3" destOrd="0" presId="urn:microsoft.com/office/officeart/2005/8/layout/list1"/>
    <dgm:cxn modelId="{40209D35-A651-474B-A37B-2CF569219505}" type="presParOf" srcId="{9463171D-5769-4441-B6AC-AD97C0012592}" destId="{8BF68D49-CFC5-44DC-B8C7-59FAFD334808}" srcOrd="4" destOrd="0" presId="urn:microsoft.com/office/officeart/2005/8/layout/list1"/>
    <dgm:cxn modelId="{ADB6C3D5-650A-4FDE-9364-032707CDC172}" type="presParOf" srcId="{8BF68D49-CFC5-44DC-B8C7-59FAFD334808}" destId="{955BCCF7-9630-4BAD-86FD-64A65630D154}" srcOrd="0" destOrd="0" presId="urn:microsoft.com/office/officeart/2005/8/layout/list1"/>
    <dgm:cxn modelId="{69D444AD-9BE1-4694-9C6F-7F6A169E6748}" type="presParOf" srcId="{8BF68D49-CFC5-44DC-B8C7-59FAFD334808}" destId="{BC140121-563E-442F-A065-3D3F0A1F3EFB}" srcOrd="1" destOrd="0" presId="urn:microsoft.com/office/officeart/2005/8/layout/list1"/>
    <dgm:cxn modelId="{B9146050-2A50-4EB9-B432-0EEF49EEDA8C}" type="presParOf" srcId="{9463171D-5769-4441-B6AC-AD97C0012592}" destId="{8A8239B5-F356-4DCF-8349-6496AED81F07}" srcOrd="5" destOrd="0" presId="urn:microsoft.com/office/officeart/2005/8/layout/list1"/>
    <dgm:cxn modelId="{678E1680-7639-47E8-BE2A-D7F949E7C171}" type="presParOf" srcId="{9463171D-5769-4441-B6AC-AD97C0012592}" destId="{6B1888C9-A173-424D-8DF7-505E5C661CDE}" srcOrd="6" destOrd="0" presId="urn:microsoft.com/office/officeart/2005/8/layout/list1"/>
    <dgm:cxn modelId="{32EF024D-E3FB-4048-8E72-37E42248C71E}" type="presParOf" srcId="{9463171D-5769-4441-B6AC-AD97C0012592}" destId="{E7C08C88-B487-4877-86ED-E8F20FCA971D}" srcOrd="7" destOrd="0" presId="urn:microsoft.com/office/officeart/2005/8/layout/list1"/>
    <dgm:cxn modelId="{332F221C-0A60-4F9F-9889-C72ECDA08AFF}" type="presParOf" srcId="{9463171D-5769-4441-B6AC-AD97C0012592}" destId="{E479014C-4E6E-4C55-AC1F-148F26B32FEB}" srcOrd="8" destOrd="0" presId="urn:microsoft.com/office/officeart/2005/8/layout/list1"/>
    <dgm:cxn modelId="{CD271A62-6AF8-4672-82F7-971BF8C8FB5D}" type="presParOf" srcId="{E479014C-4E6E-4C55-AC1F-148F26B32FEB}" destId="{6993635A-88AA-4516-820C-E84C638AC71E}" srcOrd="0" destOrd="0" presId="urn:microsoft.com/office/officeart/2005/8/layout/list1"/>
    <dgm:cxn modelId="{A4136CBE-19B6-48A6-844D-C98EE7C573B7}" type="presParOf" srcId="{E479014C-4E6E-4C55-AC1F-148F26B32FEB}" destId="{5056D9FA-F1B4-4E5B-A0F9-0608920B5CA9}" srcOrd="1" destOrd="0" presId="urn:microsoft.com/office/officeart/2005/8/layout/list1"/>
    <dgm:cxn modelId="{E7517E52-F775-40B7-82DB-6AADA09DBA05}" type="presParOf" srcId="{9463171D-5769-4441-B6AC-AD97C0012592}" destId="{9EF645F0-FF31-4047-A82B-A1D1137A08EC}" srcOrd="9" destOrd="0" presId="urn:microsoft.com/office/officeart/2005/8/layout/list1"/>
    <dgm:cxn modelId="{FB7950EF-9714-4696-8543-ABACDFB2AC42}" type="presParOf" srcId="{9463171D-5769-4441-B6AC-AD97C0012592}" destId="{DBAC4D95-1A24-4A41-BB2C-8D8A57AAC4CB}" srcOrd="10" destOrd="0" presId="urn:microsoft.com/office/officeart/2005/8/layout/list1"/>
    <dgm:cxn modelId="{CB6051BF-8CE2-45B6-990B-ACABE6B5242D}" type="presParOf" srcId="{9463171D-5769-4441-B6AC-AD97C0012592}" destId="{E073D61C-FC30-4821-8D42-4846B0AD0234}" srcOrd="11" destOrd="0" presId="urn:microsoft.com/office/officeart/2005/8/layout/list1"/>
    <dgm:cxn modelId="{B6492140-E159-4E7E-A01B-ECEFA56B850D}" type="presParOf" srcId="{9463171D-5769-4441-B6AC-AD97C0012592}" destId="{5DDDC082-2C13-4AC5-BD06-459300CD2DC6}" srcOrd="12" destOrd="0" presId="urn:microsoft.com/office/officeart/2005/8/layout/list1"/>
    <dgm:cxn modelId="{6B65CA20-C7F3-4B9F-88E0-CEF62A253CBB}" type="presParOf" srcId="{5DDDC082-2C13-4AC5-BD06-459300CD2DC6}" destId="{9D750D1C-7087-4984-8E81-69790EB4872E}" srcOrd="0" destOrd="0" presId="urn:microsoft.com/office/officeart/2005/8/layout/list1"/>
    <dgm:cxn modelId="{819ED5B5-B44E-4293-818D-856C38F3098D}" type="presParOf" srcId="{5DDDC082-2C13-4AC5-BD06-459300CD2DC6}" destId="{B88ACC0F-AD5B-402B-91B8-39B85B12C06B}" srcOrd="1" destOrd="0" presId="urn:microsoft.com/office/officeart/2005/8/layout/list1"/>
    <dgm:cxn modelId="{1AABA0B2-54BC-419A-AF81-B793C72C8265}" type="presParOf" srcId="{9463171D-5769-4441-B6AC-AD97C0012592}" destId="{CE0CB88E-7B66-45CC-AD76-9E8C4FA3F6DE}" srcOrd="13" destOrd="0" presId="urn:microsoft.com/office/officeart/2005/8/layout/list1"/>
    <dgm:cxn modelId="{A7BDE126-F7A4-48C0-BF32-2C8C8562DAAE}" type="presParOf" srcId="{9463171D-5769-4441-B6AC-AD97C0012592}" destId="{0DA52BAF-94D4-4232-B011-DDC93DAA2C1A}" srcOrd="14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12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6D3CAC15-302A-485D-A0D9-1A54E8C8595D}" type="doc">
      <dgm:prSet loTypeId="urn:microsoft.com/office/officeart/2005/8/layout/arrow1" loCatId="relationship" qsTypeId="urn:microsoft.com/office/officeart/2005/8/quickstyle/simple2" qsCatId="simple" csTypeId="urn:microsoft.com/office/officeart/2005/8/colors/accent6_2" csCatId="accent6" phldr="1"/>
      <dgm:spPr/>
      <dgm:t>
        <a:bodyPr/>
        <a:lstStyle/>
        <a:p>
          <a:endParaRPr lang="en-GB"/>
        </a:p>
      </dgm:t>
    </dgm:pt>
    <dgm:pt modelId="{BC21115C-3E89-42AE-B6FF-DA77C44849EE}">
      <dgm:prSet phldrT="[Text]" custT="1"/>
      <dgm:spPr/>
      <dgm:t>
        <a:bodyPr/>
        <a:lstStyle/>
        <a:p>
          <a:pPr>
            <a:buNone/>
          </a:pPr>
          <a:r>
            <a:rPr lang="en-GB" sz="1200" dirty="0">
              <a:latin typeface="Arial" panose="020B0604020202020204" pitchFamily="34" charset="0"/>
              <a:cs typeface="Arial" panose="020B0604020202020204" pitchFamily="34" charset="0"/>
            </a:rPr>
            <a:t>As an operating system for penetration testing, Kali Linux was used to mimic an internal attacker on the Swansea network.</a:t>
          </a:r>
        </a:p>
      </dgm:t>
    </dgm:pt>
    <dgm:pt modelId="{C1379FDA-3EB3-44B1-BA04-7F8C77E24F01}" type="parTrans" cxnId="{9DCB5783-C912-4F96-9D9B-49064DA13938}">
      <dgm:prSet/>
      <dgm:spPr/>
      <dgm:t>
        <a:bodyPr/>
        <a:lstStyle/>
        <a:p>
          <a:endParaRPr lang="en-GB"/>
        </a:p>
      </dgm:t>
    </dgm:pt>
    <dgm:pt modelId="{0C236C12-65E4-4110-9551-BA9DB97C1FED}" type="sibTrans" cxnId="{9DCB5783-C912-4F96-9D9B-49064DA13938}">
      <dgm:prSet/>
      <dgm:spPr/>
      <dgm:t>
        <a:bodyPr/>
        <a:lstStyle/>
        <a:p>
          <a:endParaRPr lang="en-GB"/>
        </a:p>
      </dgm:t>
    </dgm:pt>
    <dgm:pt modelId="{EC0762A6-7E44-487B-9025-FC186E476E54}">
      <dgm:prSet phldrT="[Text]" custT="1"/>
      <dgm:spPr/>
      <dgm:t>
        <a:bodyPr/>
        <a:lstStyle/>
        <a:p>
          <a:pPr>
            <a:buNone/>
          </a:pPr>
          <a:r>
            <a:rPr lang="en-GB" sz="1200" dirty="0">
              <a:latin typeface="Arial" panose="020B0604020202020204" pitchFamily="34" charset="0"/>
              <a:cs typeface="Arial" panose="020B0604020202020204" pitchFamily="34" charset="0"/>
            </a:rPr>
            <a:t>For vulnerability detection and exploitation, this platform offers a variety of security testing tools (Kali Linux, 2024).</a:t>
          </a:r>
        </a:p>
      </dgm:t>
    </dgm:pt>
    <dgm:pt modelId="{27F2869B-E2A4-417E-926A-4780A498932B}" type="parTrans" cxnId="{FC4525B2-6C78-4EB2-AFD6-E8FDEFAE0293}">
      <dgm:prSet/>
      <dgm:spPr/>
      <dgm:t>
        <a:bodyPr/>
        <a:lstStyle/>
        <a:p>
          <a:endParaRPr lang="en-GB"/>
        </a:p>
      </dgm:t>
    </dgm:pt>
    <dgm:pt modelId="{C6761930-51A2-47B6-9AEF-0EAED5F60EF8}" type="sibTrans" cxnId="{FC4525B2-6C78-4EB2-AFD6-E8FDEFAE0293}">
      <dgm:prSet/>
      <dgm:spPr/>
      <dgm:t>
        <a:bodyPr/>
        <a:lstStyle/>
        <a:p>
          <a:endParaRPr lang="en-GB"/>
        </a:p>
      </dgm:t>
    </dgm:pt>
    <dgm:pt modelId="{2898DFDC-C0B2-4EE8-AFE5-8682DF429760}" type="pres">
      <dgm:prSet presAssocID="{6D3CAC15-302A-485D-A0D9-1A54E8C8595D}" presName="cycle" presStyleCnt="0">
        <dgm:presLayoutVars>
          <dgm:dir/>
          <dgm:resizeHandles val="exact"/>
        </dgm:presLayoutVars>
      </dgm:prSet>
      <dgm:spPr/>
    </dgm:pt>
    <dgm:pt modelId="{82452F41-4DDA-4202-83EE-A487673EA1AA}" type="pres">
      <dgm:prSet presAssocID="{BC21115C-3E89-42AE-B6FF-DA77C44849EE}" presName="arrow" presStyleLbl="node1" presStyleIdx="0" presStyleCnt="2">
        <dgm:presLayoutVars>
          <dgm:bulletEnabled val="1"/>
        </dgm:presLayoutVars>
      </dgm:prSet>
      <dgm:spPr/>
    </dgm:pt>
    <dgm:pt modelId="{BF83B8F6-F8A3-49B3-9AF4-2C798E4E9CF9}" type="pres">
      <dgm:prSet presAssocID="{EC0762A6-7E44-487B-9025-FC186E476E54}" presName="arrow" presStyleLbl="node1" presStyleIdx="1" presStyleCnt="2" custRadScaleRad="102973" custRadScaleInc="262">
        <dgm:presLayoutVars>
          <dgm:bulletEnabled val="1"/>
        </dgm:presLayoutVars>
      </dgm:prSet>
      <dgm:spPr/>
    </dgm:pt>
  </dgm:ptLst>
  <dgm:cxnLst>
    <dgm:cxn modelId="{6A47EB49-4483-4B61-927E-EE4FA1393EA9}" type="presOf" srcId="{6D3CAC15-302A-485D-A0D9-1A54E8C8595D}" destId="{2898DFDC-C0B2-4EE8-AFE5-8682DF429760}" srcOrd="0" destOrd="0" presId="urn:microsoft.com/office/officeart/2005/8/layout/arrow1"/>
    <dgm:cxn modelId="{9DCB5783-C912-4F96-9D9B-49064DA13938}" srcId="{6D3CAC15-302A-485D-A0D9-1A54E8C8595D}" destId="{BC21115C-3E89-42AE-B6FF-DA77C44849EE}" srcOrd="0" destOrd="0" parTransId="{C1379FDA-3EB3-44B1-BA04-7F8C77E24F01}" sibTransId="{0C236C12-65E4-4110-9551-BA9DB97C1FED}"/>
    <dgm:cxn modelId="{6FDC7E84-BFC5-4F44-B724-D56384A06DFA}" type="presOf" srcId="{EC0762A6-7E44-487B-9025-FC186E476E54}" destId="{BF83B8F6-F8A3-49B3-9AF4-2C798E4E9CF9}" srcOrd="0" destOrd="0" presId="urn:microsoft.com/office/officeart/2005/8/layout/arrow1"/>
    <dgm:cxn modelId="{94880A89-9252-4BB0-8638-7B4777C39B13}" type="presOf" srcId="{BC21115C-3E89-42AE-B6FF-DA77C44849EE}" destId="{82452F41-4DDA-4202-83EE-A487673EA1AA}" srcOrd="0" destOrd="0" presId="urn:microsoft.com/office/officeart/2005/8/layout/arrow1"/>
    <dgm:cxn modelId="{FC4525B2-6C78-4EB2-AFD6-E8FDEFAE0293}" srcId="{6D3CAC15-302A-485D-A0D9-1A54E8C8595D}" destId="{EC0762A6-7E44-487B-9025-FC186E476E54}" srcOrd="1" destOrd="0" parTransId="{27F2869B-E2A4-417E-926A-4780A498932B}" sibTransId="{C6761930-51A2-47B6-9AEF-0EAED5F60EF8}"/>
    <dgm:cxn modelId="{A4DB02C5-9404-41C0-8A42-A7F54214C432}" type="presParOf" srcId="{2898DFDC-C0B2-4EE8-AFE5-8682DF429760}" destId="{82452F41-4DDA-4202-83EE-A487673EA1AA}" srcOrd="0" destOrd="0" presId="urn:microsoft.com/office/officeart/2005/8/layout/arrow1"/>
    <dgm:cxn modelId="{F92E6570-B287-4763-9401-46B45A3FFC03}" type="presParOf" srcId="{2898DFDC-C0B2-4EE8-AFE5-8682DF429760}" destId="{BF83B8F6-F8A3-49B3-9AF4-2C798E4E9CF9}" srcOrd="1" destOrd="0" presId="urn:microsoft.com/office/officeart/2005/8/layout/arrow1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75FFDE9C-5A76-481F-B793-625B5CF45337}" type="doc">
      <dgm:prSet loTypeId="urn:microsoft.com/office/officeart/2005/8/layout/vProcess5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598C6BF3-3E3C-45CF-9565-7695B5293C1A}" type="pres">
      <dgm:prSet presAssocID="{75FFDE9C-5A76-481F-B793-625B5CF45337}" presName="outerComposite" presStyleCnt="0">
        <dgm:presLayoutVars>
          <dgm:chMax val="5"/>
          <dgm:dir/>
          <dgm:resizeHandles val="exact"/>
        </dgm:presLayoutVars>
      </dgm:prSet>
      <dgm:spPr/>
    </dgm:pt>
    <dgm:pt modelId="{9724EE77-686F-4DD8-9A05-486ABCB37919}" type="pres">
      <dgm:prSet presAssocID="{75FFDE9C-5A76-481F-B793-625B5CF45337}" presName="dummyMaxCanvas" presStyleCnt="0">
        <dgm:presLayoutVars/>
      </dgm:prSet>
      <dgm:spPr/>
    </dgm:pt>
  </dgm:ptLst>
  <dgm:cxnLst>
    <dgm:cxn modelId="{E638251E-B0CC-4882-BAE6-2EDDEF371E3E}" type="presOf" srcId="{75FFDE9C-5A76-481F-B793-625B5CF45337}" destId="{598C6BF3-3E3C-45CF-9565-7695B5293C1A}" srcOrd="0" destOrd="0" presId="urn:microsoft.com/office/officeart/2005/8/layout/vProcess5"/>
    <dgm:cxn modelId="{425F9F98-72B9-47A0-92EF-E6CE663EA4A0}" type="presParOf" srcId="{598C6BF3-3E3C-45CF-9565-7695B5293C1A}" destId="{9724EE77-686F-4DD8-9A05-486ABCB37919}" srcOrd="0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A177F9AC-4BC2-462C-B779-907BF3F46A41}" type="doc">
      <dgm:prSet loTypeId="urn:microsoft.com/office/officeart/2005/8/layout/hProcess3" loCatId="process" qsTypeId="urn:microsoft.com/office/officeart/2005/8/quickstyle/simple1" qsCatId="simple" csTypeId="urn:microsoft.com/office/officeart/2005/8/colors/accent1_2" csCatId="accent1" phldr="1"/>
      <dgm:spPr/>
    </dgm:pt>
    <dgm:pt modelId="{93A9FCB8-3E39-4F59-B92E-2798A379A602}">
      <dgm:prSet phldrT="[Text]" custT="1"/>
      <dgm:spPr/>
      <dgm:t>
        <a:bodyPr/>
        <a:lstStyle/>
        <a:p>
          <a:r>
            <a:rPr lang="en-GB" sz="1200" dirty="0">
              <a:latin typeface="Arial" panose="020B0604020202020204" pitchFamily="34" charset="0"/>
              <a:cs typeface="Arial" panose="020B0604020202020204" pitchFamily="34" charset="0"/>
            </a:rPr>
            <a:t>Network reconnaissance was conducted via the Nmap scanning program to ascertain active hosts, open ports, and operational services within the network infrastructure (Lyon, 2023).</a:t>
          </a:r>
        </a:p>
      </dgm:t>
    </dgm:pt>
    <dgm:pt modelId="{0024FA18-85C5-45F8-863A-7641CEB53CA0}" type="parTrans" cxnId="{6920824D-9B9D-4122-ADB2-9362149388EF}">
      <dgm:prSet/>
      <dgm:spPr/>
      <dgm:t>
        <a:bodyPr/>
        <a:lstStyle/>
        <a:p>
          <a:endParaRPr lang="en-GB"/>
        </a:p>
      </dgm:t>
    </dgm:pt>
    <dgm:pt modelId="{A1B05469-2205-43AD-B90D-3945281689B4}" type="sibTrans" cxnId="{6920824D-9B9D-4122-ADB2-9362149388EF}">
      <dgm:prSet/>
      <dgm:spPr/>
      <dgm:t>
        <a:bodyPr/>
        <a:lstStyle/>
        <a:p>
          <a:endParaRPr lang="en-GB"/>
        </a:p>
      </dgm:t>
    </dgm:pt>
    <dgm:pt modelId="{B27FBC85-E9BE-42DE-B2C6-03A1982FD19E}" type="pres">
      <dgm:prSet presAssocID="{A177F9AC-4BC2-462C-B779-907BF3F46A41}" presName="Name0" presStyleCnt="0">
        <dgm:presLayoutVars>
          <dgm:dir/>
          <dgm:animLvl val="lvl"/>
          <dgm:resizeHandles val="exact"/>
        </dgm:presLayoutVars>
      </dgm:prSet>
      <dgm:spPr/>
    </dgm:pt>
    <dgm:pt modelId="{A0C0D0AC-8CFB-4D15-965F-99C159AC0F36}" type="pres">
      <dgm:prSet presAssocID="{A177F9AC-4BC2-462C-B779-907BF3F46A41}" presName="dummy" presStyleCnt="0"/>
      <dgm:spPr/>
    </dgm:pt>
    <dgm:pt modelId="{3AD7FE74-E8C5-483D-82CB-F37B73FCD9AD}" type="pres">
      <dgm:prSet presAssocID="{A177F9AC-4BC2-462C-B779-907BF3F46A41}" presName="linH" presStyleCnt="0"/>
      <dgm:spPr/>
    </dgm:pt>
    <dgm:pt modelId="{48C633F9-DF42-4752-BCA6-0093AD54161B}" type="pres">
      <dgm:prSet presAssocID="{A177F9AC-4BC2-462C-B779-907BF3F46A41}" presName="padding1" presStyleCnt="0"/>
      <dgm:spPr/>
    </dgm:pt>
    <dgm:pt modelId="{2E3853DE-1583-4857-A8D3-AD43BEEB65D4}" type="pres">
      <dgm:prSet presAssocID="{93A9FCB8-3E39-4F59-B92E-2798A379A602}" presName="linV" presStyleCnt="0"/>
      <dgm:spPr/>
    </dgm:pt>
    <dgm:pt modelId="{A55904DA-7CA7-4B3B-A314-E02A76F1B0E7}" type="pres">
      <dgm:prSet presAssocID="{93A9FCB8-3E39-4F59-B92E-2798A379A602}" presName="spVertical1" presStyleCnt="0"/>
      <dgm:spPr/>
    </dgm:pt>
    <dgm:pt modelId="{BE46A9AF-AA03-412E-946A-3248BAEDE649}" type="pres">
      <dgm:prSet presAssocID="{93A9FCB8-3E39-4F59-B92E-2798A379A602}" presName="parTx" presStyleLbl="revTx" presStyleIdx="0" presStyleCnt="1">
        <dgm:presLayoutVars>
          <dgm:chMax val="0"/>
          <dgm:chPref val="0"/>
          <dgm:bulletEnabled val="1"/>
        </dgm:presLayoutVars>
      </dgm:prSet>
      <dgm:spPr/>
    </dgm:pt>
    <dgm:pt modelId="{CA45F02D-40E4-43D4-8934-65C26DCC4DD1}" type="pres">
      <dgm:prSet presAssocID="{93A9FCB8-3E39-4F59-B92E-2798A379A602}" presName="spVertical2" presStyleCnt="0"/>
      <dgm:spPr/>
    </dgm:pt>
    <dgm:pt modelId="{15767918-304B-4316-8262-59A617DDDC58}" type="pres">
      <dgm:prSet presAssocID="{93A9FCB8-3E39-4F59-B92E-2798A379A602}" presName="spVertical3" presStyleCnt="0"/>
      <dgm:spPr/>
    </dgm:pt>
    <dgm:pt modelId="{463EDEFD-304E-4D27-BD54-80786D015BEB}" type="pres">
      <dgm:prSet presAssocID="{A177F9AC-4BC2-462C-B779-907BF3F46A41}" presName="padding2" presStyleCnt="0"/>
      <dgm:spPr/>
    </dgm:pt>
    <dgm:pt modelId="{23EC9B1B-775F-4B77-80AE-05E0E563140F}" type="pres">
      <dgm:prSet presAssocID="{A177F9AC-4BC2-462C-B779-907BF3F46A41}" presName="negArrow" presStyleCnt="0"/>
      <dgm:spPr/>
    </dgm:pt>
    <dgm:pt modelId="{FEF153C2-1375-440A-83D8-70C2BAAB6C07}" type="pres">
      <dgm:prSet presAssocID="{A177F9AC-4BC2-462C-B779-907BF3F46A41}" presName="backgroundArrow" presStyleLbl="node1" presStyleIdx="0" presStyleCnt="1" custLinFactNeighborX="273" custLinFactNeighborY="397"/>
      <dgm:spPr/>
    </dgm:pt>
  </dgm:ptLst>
  <dgm:cxnLst>
    <dgm:cxn modelId="{6920824D-9B9D-4122-ADB2-9362149388EF}" srcId="{A177F9AC-4BC2-462C-B779-907BF3F46A41}" destId="{93A9FCB8-3E39-4F59-B92E-2798A379A602}" srcOrd="0" destOrd="0" parTransId="{0024FA18-85C5-45F8-863A-7641CEB53CA0}" sibTransId="{A1B05469-2205-43AD-B90D-3945281689B4}"/>
    <dgm:cxn modelId="{46147DA3-B742-4A2D-B68C-022EC84AAE13}" type="presOf" srcId="{93A9FCB8-3E39-4F59-B92E-2798A379A602}" destId="{BE46A9AF-AA03-412E-946A-3248BAEDE649}" srcOrd="0" destOrd="0" presId="urn:microsoft.com/office/officeart/2005/8/layout/hProcess3"/>
    <dgm:cxn modelId="{98AE7CF5-F28D-4904-8ECE-3BF533A2A4AF}" type="presOf" srcId="{A177F9AC-4BC2-462C-B779-907BF3F46A41}" destId="{B27FBC85-E9BE-42DE-B2C6-03A1982FD19E}" srcOrd="0" destOrd="0" presId="urn:microsoft.com/office/officeart/2005/8/layout/hProcess3"/>
    <dgm:cxn modelId="{BA016FD1-77A6-4F00-B9A8-73EB18FE5A7E}" type="presParOf" srcId="{B27FBC85-E9BE-42DE-B2C6-03A1982FD19E}" destId="{A0C0D0AC-8CFB-4D15-965F-99C159AC0F36}" srcOrd="0" destOrd="0" presId="urn:microsoft.com/office/officeart/2005/8/layout/hProcess3"/>
    <dgm:cxn modelId="{2A937338-9FB6-4EB6-AA36-C04BE9544489}" type="presParOf" srcId="{B27FBC85-E9BE-42DE-B2C6-03A1982FD19E}" destId="{3AD7FE74-E8C5-483D-82CB-F37B73FCD9AD}" srcOrd="1" destOrd="0" presId="urn:microsoft.com/office/officeart/2005/8/layout/hProcess3"/>
    <dgm:cxn modelId="{F9803BEF-3F14-4F24-988C-73DB75DD4D91}" type="presParOf" srcId="{3AD7FE74-E8C5-483D-82CB-F37B73FCD9AD}" destId="{48C633F9-DF42-4752-BCA6-0093AD54161B}" srcOrd="0" destOrd="0" presId="urn:microsoft.com/office/officeart/2005/8/layout/hProcess3"/>
    <dgm:cxn modelId="{74E3A899-5D73-4334-A049-E34C563017A6}" type="presParOf" srcId="{3AD7FE74-E8C5-483D-82CB-F37B73FCD9AD}" destId="{2E3853DE-1583-4857-A8D3-AD43BEEB65D4}" srcOrd="1" destOrd="0" presId="urn:microsoft.com/office/officeart/2005/8/layout/hProcess3"/>
    <dgm:cxn modelId="{62312D55-8478-48F2-BE2E-4925B094425D}" type="presParOf" srcId="{2E3853DE-1583-4857-A8D3-AD43BEEB65D4}" destId="{A55904DA-7CA7-4B3B-A314-E02A76F1B0E7}" srcOrd="0" destOrd="0" presId="urn:microsoft.com/office/officeart/2005/8/layout/hProcess3"/>
    <dgm:cxn modelId="{D8CD71F6-1628-4C93-92F6-204ACE418E9B}" type="presParOf" srcId="{2E3853DE-1583-4857-A8D3-AD43BEEB65D4}" destId="{BE46A9AF-AA03-412E-946A-3248BAEDE649}" srcOrd="1" destOrd="0" presId="urn:microsoft.com/office/officeart/2005/8/layout/hProcess3"/>
    <dgm:cxn modelId="{96015985-9417-49CC-80DF-12E5E003D5DC}" type="presParOf" srcId="{2E3853DE-1583-4857-A8D3-AD43BEEB65D4}" destId="{CA45F02D-40E4-43D4-8934-65C26DCC4DD1}" srcOrd="2" destOrd="0" presId="urn:microsoft.com/office/officeart/2005/8/layout/hProcess3"/>
    <dgm:cxn modelId="{7A8BDD19-3787-40D4-B94A-33DD98DF8817}" type="presParOf" srcId="{2E3853DE-1583-4857-A8D3-AD43BEEB65D4}" destId="{15767918-304B-4316-8262-59A617DDDC58}" srcOrd="3" destOrd="0" presId="urn:microsoft.com/office/officeart/2005/8/layout/hProcess3"/>
    <dgm:cxn modelId="{E66D0C94-9719-4D0A-BE30-1F8D8B60B22A}" type="presParOf" srcId="{3AD7FE74-E8C5-483D-82CB-F37B73FCD9AD}" destId="{463EDEFD-304E-4D27-BD54-80786D015BEB}" srcOrd="2" destOrd="0" presId="urn:microsoft.com/office/officeart/2005/8/layout/hProcess3"/>
    <dgm:cxn modelId="{7EF4D804-3A8C-43B6-95A6-8129CC4A2632}" type="presParOf" srcId="{3AD7FE74-E8C5-483D-82CB-F37B73FCD9AD}" destId="{23EC9B1B-775F-4B77-80AE-05E0E563140F}" srcOrd="3" destOrd="0" presId="urn:microsoft.com/office/officeart/2005/8/layout/hProcess3"/>
    <dgm:cxn modelId="{EA33F931-681C-4F90-B0EE-4246054D504A}" type="presParOf" srcId="{3AD7FE74-E8C5-483D-82CB-F37B73FCD9AD}" destId="{FEF153C2-1375-440A-83D8-70C2BAAB6C07}" srcOrd="4" destOrd="0" presId="urn:microsoft.com/office/officeart/2005/8/layout/hProcess3"/>
  </dgm:cxnLst>
  <dgm:bg/>
  <dgm:whole/>
  <dgm:extLst>
    <a:ext uri="http://schemas.microsoft.com/office/drawing/2008/diagram">
      <dsp:dataModelExt xmlns:dsp="http://schemas.microsoft.com/office/drawing/2008/diagram" relId="rId12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69E09E1B-76B9-490B-B85C-B48982DEFD00}" type="doc">
      <dgm:prSet loTypeId="urn:microsoft.com/office/officeart/2005/8/layout/hList6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12D85AC6-DF32-4022-9A71-2C0AF3240B48}">
      <dgm:prSet phldrT="[Text]" custT="1"/>
      <dgm:spPr/>
      <dgm:t>
        <a:bodyPr/>
        <a:lstStyle/>
        <a:p>
          <a:pPr>
            <a:lnSpc>
              <a:spcPct val="150000"/>
            </a:lnSpc>
          </a:pPr>
          <a:r>
            <a:rPr lang="en-GB" sz="1200" dirty="0"/>
            <a:t>Vulnerability scanning is done after detecting services</a:t>
          </a:r>
        </a:p>
      </dgm:t>
    </dgm:pt>
    <dgm:pt modelId="{99957343-9B12-4FE8-AEA7-3D48E4F7E7B4}" type="parTrans" cxnId="{48E620B7-7CB9-4820-B141-B86A7C7EB895}">
      <dgm:prSet/>
      <dgm:spPr/>
      <dgm:t>
        <a:bodyPr/>
        <a:lstStyle/>
        <a:p>
          <a:endParaRPr lang="en-GB"/>
        </a:p>
      </dgm:t>
    </dgm:pt>
    <dgm:pt modelId="{CDA91132-2207-43ED-974C-DD11CDBB21FF}" type="sibTrans" cxnId="{48E620B7-7CB9-4820-B141-B86A7C7EB895}">
      <dgm:prSet/>
      <dgm:spPr/>
      <dgm:t>
        <a:bodyPr/>
        <a:lstStyle/>
        <a:p>
          <a:endParaRPr lang="en-GB"/>
        </a:p>
      </dgm:t>
    </dgm:pt>
    <dgm:pt modelId="{4B8F3F34-1F17-443E-A542-AB2E5E3076B9}">
      <dgm:prSet phldrT="[Text]" custT="1"/>
      <dgm:spPr/>
      <dgm:t>
        <a:bodyPr/>
        <a:lstStyle/>
        <a:p>
          <a:pPr>
            <a:lnSpc>
              <a:spcPct val="150000"/>
            </a:lnSpc>
          </a:pPr>
          <a:r>
            <a:rPr lang="en-GB" sz="1200" dirty="0"/>
            <a:t>Enumeration tools used to uncover security flaws.</a:t>
          </a:r>
        </a:p>
      </dgm:t>
    </dgm:pt>
    <dgm:pt modelId="{048B36D7-E2C6-4A3E-A3EB-3F5DB920B68E}" type="parTrans" cxnId="{1D703271-5720-451A-97F1-E8BEE6F33B60}">
      <dgm:prSet/>
      <dgm:spPr/>
      <dgm:t>
        <a:bodyPr/>
        <a:lstStyle/>
        <a:p>
          <a:endParaRPr lang="en-GB"/>
        </a:p>
      </dgm:t>
    </dgm:pt>
    <dgm:pt modelId="{2776D496-380B-4CEB-8A52-35985DB6D175}" type="sibTrans" cxnId="{1D703271-5720-451A-97F1-E8BEE6F33B60}">
      <dgm:prSet/>
      <dgm:spPr/>
      <dgm:t>
        <a:bodyPr/>
        <a:lstStyle/>
        <a:p>
          <a:endParaRPr lang="en-GB"/>
        </a:p>
      </dgm:t>
    </dgm:pt>
    <dgm:pt modelId="{BB01168B-676C-4040-844E-7EF38656500C}">
      <dgm:prSet phldrT="[Text]" custT="1"/>
      <dgm:spPr/>
      <dgm:t>
        <a:bodyPr/>
        <a:lstStyle/>
        <a:p>
          <a:pPr>
            <a:lnSpc>
              <a:spcPct val="150000"/>
            </a:lnSpc>
          </a:pPr>
          <a:r>
            <a:rPr lang="en-GB" sz="1200" dirty="0"/>
            <a:t>Examples: SMB vulnerabilities and information leaking.</a:t>
          </a:r>
        </a:p>
      </dgm:t>
    </dgm:pt>
    <dgm:pt modelId="{99F31F1E-FE4B-40C7-88B9-F6BA62A8660F}" type="parTrans" cxnId="{538010CA-EB30-43F2-9C19-EF32D96061A6}">
      <dgm:prSet/>
      <dgm:spPr/>
      <dgm:t>
        <a:bodyPr/>
        <a:lstStyle/>
        <a:p>
          <a:endParaRPr lang="en-GB"/>
        </a:p>
      </dgm:t>
    </dgm:pt>
    <dgm:pt modelId="{2237A2A9-6519-4C31-AC3B-835E3130419D}" type="sibTrans" cxnId="{538010CA-EB30-43F2-9C19-EF32D96061A6}">
      <dgm:prSet/>
      <dgm:spPr/>
      <dgm:t>
        <a:bodyPr/>
        <a:lstStyle/>
        <a:p>
          <a:endParaRPr lang="en-GB"/>
        </a:p>
      </dgm:t>
    </dgm:pt>
    <dgm:pt modelId="{3170A5C8-A336-4E18-9363-8AB689DF06CC}">
      <dgm:prSet phldrT="[Text]" custT="1"/>
      <dgm:spPr/>
      <dgm:t>
        <a:bodyPr/>
        <a:lstStyle/>
        <a:p>
          <a:pPr>
            <a:lnSpc>
              <a:spcPct val="150000"/>
            </a:lnSpc>
          </a:pPr>
          <a:r>
            <a:rPr lang="en-GB" sz="1200" dirty="0"/>
            <a:t>These vulnerabilities may allow unauthorised access to systems (OWASP, 2023)</a:t>
          </a:r>
        </a:p>
      </dgm:t>
    </dgm:pt>
    <dgm:pt modelId="{76B7F3DE-537D-45F3-82E0-B854A970758E}" type="parTrans" cxnId="{0880BEAF-FBE0-4592-91A1-C3ECAD5CE2A6}">
      <dgm:prSet/>
      <dgm:spPr/>
      <dgm:t>
        <a:bodyPr/>
        <a:lstStyle/>
        <a:p>
          <a:endParaRPr lang="en-GB"/>
        </a:p>
      </dgm:t>
    </dgm:pt>
    <dgm:pt modelId="{EAEEAC5F-447A-4D9B-A10E-570D0EC3A0CD}" type="sibTrans" cxnId="{0880BEAF-FBE0-4592-91A1-C3ECAD5CE2A6}">
      <dgm:prSet/>
      <dgm:spPr/>
      <dgm:t>
        <a:bodyPr/>
        <a:lstStyle/>
        <a:p>
          <a:endParaRPr lang="en-GB"/>
        </a:p>
      </dgm:t>
    </dgm:pt>
    <dgm:pt modelId="{293AEBC0-DC03-463B-AA76-2FE1C5028180}" type="pres">
      <dgm:prSet presAssocID="{69E09E1B-76B9-490B-B85C-B48982DEFD00}" presName="Name0" presStyleCnt="0">
        <dgm:presLayoutVars>
          <dgm:dir/>
          <dgm:resizeHandles val="exact"/>
        </dgm:presLayoutVars>
      </dgm:prSet>
      <dgm:spPr/>
    </dgm:pt>
    <dgm:pt modelId="{C2E6F6C1-D1A0-480E-BD65-702EE4621D6C}" type="pres">
      <dgm:prSet presAssocID="{12D85AC6-DF32-4022-9A71-2C0AF3240B48}" presName="node" presStyleLbl="node1" presStyleIdx="0" presStyleCnt="2">
        <dgm:presLayoutVars>
          <dgm:bulletEnabled val="1"/>
        </dgm:presLayoutVars>
      </dgm:prSet>
      <dgm:spPr/>
    </dgm:pt>
    <dgm:pt modelId="{FA95B54E-E476-427D-8F7A-14B4FCBE59ED}" type="pres">
      <dgm:prSet presAssocID="{CDA91132-2207-43ED-974C-DD11CDBB21FF}" presName="sibTrans" presStyleCnt="0"/>
      <dgm:spPr/>
    </dgm:pt>
    <dgm:pt modelId="{E0460FBC-1F13-4434-953F-6CA268E12710}" type="pres">
      <dgm:prSet presAssocID="{BB01168B-676C-4040-844E-7EF38656500C}" presName="node" presStyleLbl="node1" presStyleIdx="1" presStyleCnt="2">
        <dgm:presLayoutVars>
          <dgm:bulletEnabled val="1"/>
        </dgm:presLayoutVars>
      </dgm:prSet>
      <dgm:spPr/>
    </dgm:pt>
  </dgm:ptLst>
  <dgm:cxnLst>
    <dgm:cxn modelId="{1D703271-5720-451A-97F1-E8BEE6F33B60}" srcId="{12D85AC6-DF32-4022-9A71-2C0AF3240B48}" destId="{4B8F3F34-1F17-443E-A542-AB2E5E3076B9}" srcOrd="0" destOrd="0" parTransId="{048B36D7-E2C6-4A3E-A3EB-3F5DB920B68E}" sibTransId="{2776D496-380B-4CEB-8A52-35985DB6D175}"/>
    <dgm:cxn modelId="{9E4D2056-C34E-4317-A5DB-EA770F58EA99}" type="presOf" srcId="{BB01168B-676C-4040-844E-7EF38656500C}" destId="{E0460FBC-1F13-4434-953F-6CA268E12710}" srcOrd="0" destOrd="0" presId="urn:microsoft.com/office/officeart/2005/8/layout/hList6"/>
    <dgm:cxn modelId="{DA70DA59-4C94-42C2-8825-90577F2D3ED9}" type="presOf" srcId="{3170A5C8-A336-4E18-9363-8AB689DF06CC}" destId="{E0460FBC-1F13-4434-953F-6CA268E12710}" srcOrd="0" destOrd="1" presId="urn:microsoft.com/office/officeart/2005/8/layout/hList6"/>
    <dgm:cxn modelId="{3E0BCCA3-CB41-4339-A8DC-E3E81336F365}" type="presOf" srcId="{12D85AC6-DF32-4022-9A71-2C0AF3240B48}" destId="{C2E6F6C1-D1A0-480E-BD65-702EE4621D6C}" srcOrd="0" destOrd="0" presId="urn:microsoft.com/office/officeart/2005/8/layout/hList6"/>
    <dgm:cxn modelId="{0880BEAF-FBE0-4592-91A1-C3ECAD5CE2A6}" srcId="{BB01168B-676C-4040-844E-7EF38656500C}" destId="{3170A5C8-A336-4E18-9363-8AB689DF06CC}" srcOrd="0" destOrd="0" parTransId="{76B7F3DE-537D-45F3-82E0-B854A970758E}" sibTransId="{EAEEAC5F-447A-4D9B-A10E-570D0EC3A0CD}"/>
    <dgm:cxn modelId="{48E620B7-7CB9-4820-B141-B86A7C7EB895}" srcId="{69E09E1B-76B9-490B-B85C-B48982DEFD00}" destId="{12D85AC6-DF32-4022-9A71-2C0AF3240B48}" srcOrd="0" destOrd="0" parTransId="{99957343-9B12-4FE8-AEA7-3D48E4F7E7B4}" sibTransId="{CDA91132-2207-43ED-974C-DD11CDBB21FF}"/>
    <dgm:cxn modelId="{3A8FDEC3-7CAF-4FB0-9122-824389A7ACF4}" type="presOf" srcId="{69E09E1B-76B9-490B-B85C-B48982DEFD00}" destId="{293AEBC0-DC03-463B-AA76-2FE1C5028180}" srcOrd="0" destOrd="0" presId="urn:microsoft.com/office/officeart/2005/8/layout/hList6"/>
    <dgm:cxn modelId="{538010CA-EB30-43F2-9C19-EF32D96061A6}" srcId="{69E09E1B-76B9-490B-B85C-B48982DEFD00}" destId="{BB01168B-676C-4040-844E-7EF38656500C}" srcOrd="1" destOrd="0" parTransId="{99F31F1E-FE4B-40C7-88B9-F6BA62A8660F}" sibTransId="{2237A2A9-6519-4C31-AC3B-835E3130419D}"/>
    <dgm:cxn modelId="{0FD5BECF-B776-4AB3-AE08-30F29D404C46}" type="presOf" srcId="{4B8F3F34-1F17-443E-A542-AB2E5E3076B9}" destId="{C2E6F6C1-D1A0-480E-BD65-702EE4621D6C}" srcOrd="0" destOrd="1" presId="urn:microsoft.com/office/officeart/2005/8/layout/hList6"/>
    <dgm:cxn modelId="{1F14B6C7-68AD-44D5-9969-32B9243900C6}" type="presParOf" srcId="{293AEBC0-DC03-463B-AA76-2FE1C5028180}" destId="{C2E6F6C1-D1A0-480E-BD65-702EE4621D6C}" srcOrd="0" destOrd="0" presId="urn:microsoft.com/office/officeart/2005/8/layout/hList6"/>
    <dgm:cxn modelId="{47B4D7D2-B780-4055-8072-FA4A97FBE859}" type="presParOf" srcId="{293AEBC0-DC03-463B-AA76-2FE1C5028180}" destId="{FA95B54E-E476-427D-8F7A-14B4FCBE59ED}" srcOrd="1" destOrd="0" presId="urn:microsoft.com/office/officeart/2005/8/layout/hList6"/>
    <dgm:cxn modelId="{91713DBE-2A81-424F-B66C-A3601E52028D}" type="presParOf" srcId="{293AEBC0-DC03-463B-AA76-2FE1C5028180}" destId="{E0460FBC-1F13-4434-953F-6CA268E12710}" srcOrd="2" destOrd="0" presId="urn:microsoft.com/office/officeart/2005/8/layout/hList6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5A372344-9129-4196-97BD-E32B8020BAFA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B4AA2B1F-7D10-421F-82B9-F222268A3D9F}">
      <dgm:prSet phldrT="[Text]" custT="1"/>
      <dgm:spPr/>
      <dgm:t>
        <a:bodyPr/>
        <a:lstStyle/>
        <a:p>
          <a:pPr>
            <a:lnSpc>
              <a:spcPct val="150000"/>
            </a:lnSpc>
            <a:buNone/>
          </a:pPr>
          <a:r>
            <a:rPr lang="en-GB" sz="1200" dirty="0">
              <a:latin typeface="+mj-lt"/>
            </a:rPr>
            <a:t>This Exploitation illustrates how attackers acquire unauthorised system access.</a:t>
          </a:r>
        </a:p>
      </dgm:t>
    </dgm:pt>
    <dgm:pt modelId="{6891C223-2C4C-46A3-9C83-4DCF5E67AC31}" type="parTrans" cxnId="{672E5B84-DCB4-4CD5-B3DC-F7E8FC73B789}">
      <dgm:prSet/>
      <dgm:spPr/>
      <dgm:t>
        <a:bodyPr/>
        <a:lstStyle/>
        <a:p>
          <a:endParaRPr lang="en-GB"/>
        </a:p>
      </dgm:t>
    </dgm:pt>
    <dgm:pt modelId="{C608D71F-3B98-4D76-805A-32148F29B2FA}" type="sibTrans" cxnId="{672E5B84-DCB4-4CD5-B3DC-F7E8FC73B789}">
      <dgm:prSet/>
      <dgm:spPr/>
      <dgm:t>
        <a:bodyPr/>
        <a:lstStyle/>
        <a:p>
          <a:endParaRPr lang="en-GB"/>
        </a:p>
      </dgm:t>
    </dgm:pt>
    <dgm:pt modelId="{CF284FFF-2C25-4D90-9BDE-1FCFCE212D70}">
      <dgm:prSet phldrT="[Text]" custT="1"/>
      <dgm:spPr/>
      <dgm:t>
        <a:bodyPr/>
        <a:lstStyle/>
        <a:p>
          <a:pPr>
            <a:lnSpc>
              <a:spcPct val="150000"/>
            </a:lnSpc>
            <a:buNone/>
          </a:pPr>
          <a:r>
            <a:rPr lang="en-GB" sz="1200" dirty="0">
              <a:latin typeface="+mj-lt"/>
            </a:rPr>
            <a:t>Command execution on target systems is possible through remote management tools.</a:t>
          </a:r>
        </a:p>
      </dgm:t>
    </dgm:pt>
    <dgm:pt modelId="{FA48BB6B-22AD-4AA0-947E-72B04AC5FD28}" type="parTrans" cxnId="{123CBE45-80F7-4DE3-93D2-E30737CBF774}">
      <dgm:prSet/>
      <dgm:spPr/>
      <dgm:t>
        <a:bodyPr/>
        <a:lstStyle/>
        <a:p>
          <a:endParaRPr lang="en-GB"/>
        </a:p>
      </dgm:t>
    </dgm:pt>
    <dgm:pt modelId="{D1DD5B1D-3E83-4BD1-9DF6-2876FBE3E02D}" type="sibTrans" cxnId="{123CBE45-80F7-4DE3-93D2-E30737CBF774}">
      <dgm:prSet/>
      <dgm:spPr/>
      <dgm:t>
        <a:bodyPr/>
        <a:lstStyle/>
        <a:p>
          <a:endParaRPr lang="en-GB"/>
        </a:p>
      </dgm:t>
    </dgm:pt>
    <dgm:pt modelId="{35552B82-8EF5-43BF-B826-2A7B78E39C03}">
      <dgm:prSet phldrT="[Text]" custT="1"/>
      <dgm:spPr/>
      <dgm:t>
        <a:bodyPr/>
        <a:lstStyle/>
        <a:p>
          <a:pPr>
            <a:lnSpc>
              <a:spcPct val="150000"/>
            </a:lnSpc>
          </a:pPr>
          <a:r>
            <a:rPr lang="en-GB" sz="1200" dirty="0">
              <a:latin typeface="+mj-lt"/>
            </a:rPr>
            <a:t> Following exploitation, system information and privileges are collected.</a:t>
          </a:r>
        </a:p>
      </dgm:t>
    </dgm:pt>
    <dgm:pt modelId="{4969F30E-887B-4F5E-89DE-64BCC5839606}" type="parTrans" cxnId="{1329B4CF-C858-433C-954B-5A136813B2BF}">
      <dgm:prSet/>
      <dgm:spPr/>
      <dgm:t>
        <a:bodyPr/>
        <a:lstStyle/>
        <a:p>
          <a:endParaRPr lang="en-GB"/>
        </a:p>
      </dgm:t>
    </dgm:pt>
    <dgm:pt modelId="{E6E049F8-A474-442C-B6EC-2DEDB2DC8694}" type="sibTrans" cxnId="{1329B4CF-C858-433C-954B-5A136813B2BF}">
      <dgm:prSet/>
      <dgm:spPr/>
      <dgm:t>
        <a:bodyPr/>
        <a:lstStyle/>
        <a:p>
          <a:endParaRPr lang="en-GB"/>
        </a:p>
      </dgm:t>
    </dgm:pt>
    <dgm:pt modelId="{6A6B0D41-C8B9-4800-8A1F-A576411FC7A7}">
      <dgm:prSet phldrT="[Text]" custT="1"/>
      <dgm:spPr/>
      <dgm:t>
        <a:bodyPr/>
        <a:lstStyle/>
        <a:p>
          <a:pPr>
            <a:lnSpc>
              <a:spcPct val="150000"/>
            </a:lnSpc>
          </a:pPr>
          <a:r>
            <a:rPr lang="en-GB" sz="1200" dirty="0">
              <a:latin typeface="+mj-lt"/>
            </a:rPr>
            <a:t> Penetration testing frameworks can replicate real-world cyber threats (Rapid7, 2024).</a:t>
          </a:r>
        </a:p>
      </dgm:t>
    </dgm:pt>
    <dgm:pt modelId="{603B0BA4-17F1-457D-B7C7-D16F6EBF61AD}" type="parTrans" cxnId="{428E1C3A-14AA-4831-A868-69270302356B}">
      <dgm:prSet/>
      <dgm:spPr/>
      <dgm:t>
        <a:bodyPr/>
        <a:lstStyle/>
        <a:p>
          <a:endParaRPr lang="en-GB"/>
        </a:p>
      </dgm:t>
    </dgm:pt>
    <dgm:pt modelId="{145CAC82-0588-45D6-A0B1-426654C2A1B2}" type="sibTrans" cxnId="{428E1C3A-14AA-4831-A868-69270302356B}">
      <dgm:prSet/>
      <dgm:spPr/>
      <dgm:t>
        <a:bodyPr/>
        <a:lstStyle/>
        <a:p>
          <a:endParaRPr lang="en-GB"/>
        </a:p>
      </dgm:t>
    </dgm:pt>
    <dgm:pt modelId="{FD1F4388-11B3-43E7-BC50-DA896E167453}" type="pres">
      <dgm:prSet presAssocID="{5A372344-9129-4196-97BD-E32B8020BAFA}" presName="linear" presStyleCnt="0">
        <dgm:presLayoutVars>
          <dgm:animLvl val="lvl"/>
          <dgm:resizeHandles val="exact"/>
        </dgm:presLayoutVars>
      </dgm:prSet>
      <dgm:spPr/>
    </dgm:pt>
    <dgm:pt modelId="{E4430FE5-3640-4BFC-9D0A-917DFFF5D4B9}" type="pres">
      <dgm:prSet presAssocID="{B4AA2B1F-7D10-421F-82B9-F222268A3D9F}" presName="parentText" presStyleLbl="node1" presStyleIdx="0" presStyleCnt="2" custLinFactNeighborY="1129">
        <dgm:presLayoutVars>
          <dgm:chMax val="0"/>
          <dgm:bulletEnabled val="1"/>
        </dgm:presLayoutVars>
      </dgm:prSet>
      <dgm:spPr/>
    </dgm:pt>
    <dgm:pt modelId="{F8A57E4B-A7FE-449D-B036-78FE21250F64}" type="pres">
      <dgm:prSet presAssocID="{B4AA2B1F-7D10-421F-82B9-F222268A3D9F}" presName="childText" presStyleLbl="revTx" presStyleIdx="0" presStyleCnt="2">
        <dgm:presLayoutVars>
          <dgm:bulletEnabled val="1"/>
        </dgm:presLayoutVars>
      </dgm:prSet>
      <dgm:spPr/>
    </dgm:pt>
    <dgm:pt modelId="{6801C7F4-C4AD-4072-A99C-DBD36E9E3C43}" type="pres">
      <dgm:prSet presAssocID="{35552B82-8EF5-43BF-B826-2A7B78E39C03}" presName="parentText" presStyleLbl="node1" presStyleIdx="1" presStyleCnt="2">
        <dgm:presLayoutVars>
          <dgm:chMax val="0"/>
          <dgm:bulletEnabled val="1"/>
        </dgm:presLayoutVars>
      </dgm:prSet>
      <dgm:spPr/>
    </dgm:pt>
    <dgm:pt modelId="{3EFB7BCE-A826-4230-BCCC-FCA251269A73}" type="pres">
      <dgm:prSet presAssocID="{35552B82-8EF5-43BF-B826-2A7B78E39C03}" presName="childText" presStyleLbl="revTx" presStyleIdx="1" presStyleCnt="2">
        <dgm:presLayoutVars>
          <dgm:bulletEnabled val="1"/>
        </dgm:presLayoutVars>
      </dgm:prSet>
      <dgm:spPr/>
    </dgm:pt>
  </dgm:ptLst>
  <dgm:cxnLst>
    <dgm:cxn modelId="{428E1C3A-14AA-4831-A868-69270302356B}" srcId="{35552B82-8EF5-43BF-B826-2A7B78E39C03}" destId="{6A6B0D41-C8B9-4800-8A1F-A576411FC7A7}" srcOrd="0" destOrd="0" parTransId="{603B0BA4-17F1-457D-B7C7-D16F6EBF61AD}" sibTransId="{145CAC82-0588-45D6-A0B1-426654C2A1B2}"/>
    <dgm:cxn modelId="{123CBE45-80F7-4DE3-93D2-E30737CBF774}" srcId="{B4AA2B1F-7D10-421F-82B9-F222268A3D9F}" destId="{CF284FFF-2C25-4D90-9BDE-1FCFCE212D70}" srcOrd="0" destOrd="0" parTransId="{FA48BB6B-22AD-4AA0-947E-72B04AC5FD28}" sibTransId="{D1DD5B1D-3E83-4BD1-9DF6-2876FBE3E02D}"/>
    <dgm:cxn modelId="{11CAEE74-9AFE-4A59-88BE-32379E3A3B66}" type="presOf" srcId="{5A372344-9129-4196-97BD-E32B8020BAFA}" destId="{FD1F4388-11B3-43E7-BC50-DA896E167453}" srcOrd="0" destOrd="0" presId="urn:microsoft.com/office/officeart/2005/8/layout/vList2"/>
    <dgm:cxn modelId="{672E5B84-DCB4-4CD5-B3DC-F7E8FC73B789}" srcId="{5A372344-9129-4196-97BD-E32B8020BAFA}" destId="{B4AA2B1F-7D10-421F-82B9-F222268A3D9F}" srcOrd="0" destOrd="0" parTransId="{6891C223-2C4C-46A3-9C83-4DCF5E67AC31}" sibTransId="{C608D71F-3B98-4D76-805A-32148F29B2FA}"/>
    <dgm:cxn modelId="{AE740DAC-ED9A-475C-85F0-51B3714512B0}" type="presOf" srcId="{B4AA2B1F-7D10-421F-82B9-F222268A3D9F}" destId="{E4430FE5-3640-4BFC-9D0A-917DFFF5D4B9}" srcOrd="0" destOrd="0" presId="urn:microsoft.com/office/officeart/2005/8/layout/vList2"/>
    <dgm:cxn modelId="{5B4735CA-52CD-4282-96D0-420D26D4FA04}" type="presOf" srcId="{CF284FFF-2C25-4D90-9BDE-1FCFCE212D70}" destId="{F8A57E4B-A7FE-449D-B036-78FE21250F64}" srcOrd="0" destOrd="0" presId="urn:microsoft.com/office/officeart/2005/8/layout/vList2"/>
    <dgm:cxn modelId="{1329B4CF-C858-433C-954B-5A136813B2BF}" srcId="{5A372344-9129-4196-97BD-E32B8020BAFA}" destId="{35552B82-8EF5-43BF-B826-2A7B78E39C03}" srcOrd="1" destOrd="0" parTransId="{4969F30E-887B-4F5E-89DE-64BCC5839606}" sibTransId="{E6E049F8-A474-442C-B6EC-2DEDB2DC8694}"/>
    <dgm:cxn modelId="{22E3B6D9-7FDC-4CAE-8DE0-77BED71DF393}" type="presOf" srcId="{35552B82-8EF5-43BF-B826-2A7B78E39C03}" destId="{6801C7F4-C4AD-4072-A99C-DBD36E9E3C43}" srcOrd="0" destOrd="0" presId="urn:microsoft.com/office/officeart/2005/8/layout/vList2"/>
    <dgm:cxn modelId="{A63F83EF-9CB6-4039-ADD3-7DD8DDC2EAAD}" type="presOf" srcId="{6A6B0D41-C8B9-4800-8A1F-A576411FC7A7}" destId="{3EFB7BCE-A826-4230-BCCC-FCA251269A73}" srcOrd="0" destOrd="0" presId="urn:microsoft.com/office/officeart/2005/8/layout/vList2"/>
    <dgm:cxn modelId="{FDE9C2FA-4499-4F51-84F2-BFE3F0F8186B}" type="presParOf" srcId="{FD1F4388-11B3-43E7-BC50-DA896E167453}" destId="{E4430FE5-3640-4BFC-9D0A-917DFFF5D4B9}" srcOrd="0" destOrd="0" presId="urn:microsoft.com/office/officeart/2005/8/layout/vList2"/>
    <dgm:cxn modelId="{EBED7FF2-F668-44A3-8349-36C37124DDA4}" type="presParOf" srcId="{FD1F4388-11B3-43E7-BC50-DA896E167453}" destId="{F8A57E4B-A7FE-449D-B036-78FE21250F64}" srcOrd="1" destOrd="0" presId="urn:microsoft.com/office/officeart/2005/8/layout/vList2"/>
    <dgm:cxn modelId="{AA7AB1B9-021F-4033-9E5D-142BD4FA78F0}" type="presParOf" srcId="{FD1F4388-11B3-43E7-BC50-DA896E167453}" destId="{6801C7F4-C4AD-4072-A99C-DBD36E9E3C43}" srcOrd="2" destOrd="0" presId="urn:microsoft.com/office/officeart/2005/8/layout/vList2"/>
    <dgm:cxn modelId="{8CED9BCD-D2CB-48DC-BDC0-BA178822AA51}" type="presParOf" srcId="{FD1F4388-11B3-43E7-BC50-DA896E167453}" destId="{3EFB7BCE-A826-4230-BCCC-FCA251269A73}" srcOrd="3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ECBA3647-34E8-4153-AB4E-5D535A804820}" type="doc">
      <dgm:prSet loTypeId="urn:microsoft.com/office/officeart/2018/2/layout/IconLabelList" loCatId="icon" qsTypeId="urn:microsoft.com/office/officeart/2005/8/quickstyle/simple5" qsCatId="simple" csTypeId="urn:microsoft.com/office/officeart/2005/8/colors/accent3_2" csCatId="accent3" phldr="1"/>
      <dgm:spPr/>
      <dgm:t>
        <a:bodyPr/>
        <a:lstStyle/>
        <a:p>
          <a:endParaRPr lang="en-US"/>
        </a:p>
      </dgm:t>
    </dgm:pt>
    <dgm:pt modelId="{F1B613AE-E9FD-4FFC-A592-BB0974AF2DD3}">
      <dgm:prSet custT="1"/>
      <dgm:spPr/>
      <dgm:t>
        <a:bodyPr/>
        <a:lstStyle/>
        <a:p>
          <a:pPr>
            <a:lnSpc>
              <a:spcPct val="150000"/>
            </a:lnSpc>
          </a:pPr>
          <a:r>
            <a:rPr lang="en-GB" sz="1200" dirty="0"/>
            <a:t>Turn off insecure protocols like SMBv1.</a:t>
          </a:r>
          <a:endParaRPr lang="en-US" sz="1200" dirty="0"/>
        </a:p>
      </dgm:t>
    </dgm:pt>
    <dgm:pt modelId="{8A2A9E53-39C5-45E4-AEAB-DE25B1B58BD6}" type="parTrans" cxnId="{A47B61EF-A23F-4062-8CF3-0754245AAF39}">
      <dgm:prSet/>
      <dgm:spPr/>
      <dgm:t>
        <a:bodyPr/>
        <a:lstStyle/>
        <a:p>
          <a:endParaRPr lang="en-US"/>
        </a:p>
      </dgm:t>
    </dgm:pt>
    <dgm:pt modelId="{83A6B1D7-D34D-4C8B-A603-A047230B56EC}" type="sibTrans" cxnId="{A47B61EF-A23F-4062-8CF3-0754245AAF39}">
      <dgm:prSet/>
      <dgm:spPr/>
      <dgm:t>
        <a:bodyPr/>
        <a:lstStyle/>
        <a:p>
          <a:endParaRPr lang="en-US"/>
        </a:p>
      </dgm:t>
    </dgm:pt>
    <dgm:pt modelId="{71EB9EE1-0961-4009-B598-92ED09400EAA}">
      <dgm:prSet custT="1"/>
      <dgm:spPr/>
      <dgm:t>
        <a:bodyPr/>
        <a:lstStyle/>
        <a:p>
          <a:pPr>
            <a:lnSpc>
              <a:spcPct val="150000"/>
            </a:lnSpc>
          </a:pPr>
          <a:r>
            <a:rPr lang="en-GB" sz="1200" dirty="0"/>
            <a:t>Use security updates and fixes on a regular basis.</a:t>
          </a:r>
          <a:endParaRPr lang="en-US" sz="1200" dirty="0"/>
        </a:p>
      </dgm:t>
    </dgm:pt>
    <dgm:pt modelId="{488AA5E3-B7C3-45C5-8027-ADCACFA06D4B}" type="parTrans" cxnId="{36E44D9F-AB33-4B28-9B71-AB3C454BC57E}">
      <dgm:prSet/>
      <dgm:spPr/>
      <dgm:t>
        <a:bodyPr/>
        <a:lstStyle/>
        <a:p>
          <a:endParaRPr lang="en-US"/>
        </a:p>
      </dgm:t>
    </dgm:pt>
    <dgm:pt modelId="{F7FF5CBC-F732-4B7B-A060-7BDA5C8A73DD}" type="sibTrans" cxnId="{36E44D9F-AB33-4B28-9B71-AB3C454BC57E}">
      <dgm:prSet/>
      <dgm:spPr/>
      <dgm:t>
        <a:bodyPr/>
        <a:lstStyle/>
        <a:p>
          <a:endParaRPr lang="en-US"/>
        </a:p>
      </dgm:t>
    </dgm:pt>
    <dgm:pt modelId="{7CA75F78-58F7-4F5B-B9AA-D0A187E90F10}">
      <dgm:prSet custT="1"/>
      <dgm:spPr/>
      <dgm:t>
        <a:bodyPr/>
        <a:lstStyle/>
        <a:p>
          <a:pPr>
            <a:lnSpc>
              <a:spcPct val="150000"/>
            </a:lnSpc>
          </a:pPr>
          <a:r>
            <a:rPr lang="en-GB" sz="1200" dirty="0"/>
            <a:t>Establish robust policies for passwords and authentication.</a:t>
          </a:r>
          <a:endParaRPr lang="en-US" sz="1200" dirty="0"/>
        </a:p>
      </dgm:t>
    </dgm:pt>
    <dgm:pt modelId="{502F6BF3-5C28-456F-B7B3-B74C93A31A8C}" type="parTrans" cxnId="{AF338B2B-FBB3-4994-8D98-E028230ADCBB}">
      <dgm:prSet/>
      <dgm:spPr/>
      <dgm:t>
        <a:bodyPr/>
        <a:lstStyle/>
        <a:p>
          <a:endParaRPr lang="en-US"/>
        </a:p>
      </dgm:t>
    </dgm:pt>
    <dgm:pt modelId="{1EF0A698-71CD-4500-895D-146C72C47585}" type="sibTrans" cxnId="{AF338B2B-FBB3-4994-8D98-E028230ADCBB}">
      <dgm:prSet/>
      <dgm:spPr/>
      <dgm:t>
        <a:bodyPr/>
        <a:lstStyle/>
        <a:p>
          <a:endParaRPr lang="en-US"/>
        </a:p>
      </dgm:t>
    </dgm:pt>
    <dgm:pt modelId="{18EAAF3A-CBBB-421E-8521-65E70911084C}">
      <dgm:prSet custT="1"/>
      <dgm:spPr/>
      <dgm:t>
        <a:bodyPr/>
        <a:lstStyle/>
        <a:p>
          <a:pPr>
            <a:lnSpc>
              <a:spcPct val="150000"/>
            </a:lnSpc>
          </a:pPr>
          <a:r>
            <a:rPr lang="en-US" sz="1200" dirty="0"/>
            <a:t>• Configure firewall rules to limit unnecessary open ports</a:t>
          </a:r>
        </a:p>
      </dgm:t>
    </dgm:pt>
    <dgm:pt modelId="{7732CC6A-64FF-45F9-B75D-DB6A5AC2ECD0}" type="parTrans" cxnId="{3A036441-6333-427D-A7D7-A4E3CA1025BB}">
      <dgm:prSet/>
      <dgm:spPr/>
      <dgm:t>
        <a:bodyPr/>
        <a:lstStyle/>
        <a:p>
          <a:endParaRPr lang="en-US"/>
        </a:p>
      </dgm:t>
    </dgm:pt>
    <dgm:pt modelId="{3D3F4AC2-E1BA-42E0-A0B1-EEDBDB16013C}" type="sibTrans" cxnId="{3A036441-6333-427D-A7D7-A4E3CA1025BB}">
      <dgm:prSet/>
      <dgm:spPr/>
      <dgm:t>
        <a:bodyPr/>
        <a:lstStyle/>
        <a:p>
          <a:endParaRPr lang="en-US"/>
        </a:p>
      </dgm:t>
    </dgm:pt>
    <dgm:pt modelId="{A7C4230B-DD37-4F9B-9563-FF4334024772}">
      <dgm:prSet custT="1"/>
      <dgm:spPr/>
      <dgm:t>
        <a:bodyPr/>
        <a:lstStyle/>
        <a:p>
          <a:pPr>
            <a:lnSpc>
              <a:spcPct val="150000"/>
            </a:lnSpc>
          </a:pPr>
          <a:r>
            <a:rPr lang="en-US" sz="1200" dirty="0"/>
            <a:t>• Implement network monitoring and logging tools (e.g., Wireshark, SIEM)</a:t>
          </a:r>
        </a:p>
      </dgm:t>
    </dgm:pt>
    <dgm:pt modelId="{5123B91F-7229-4427-82F2-ED1CB06BE8E9}" type="parTrans" cxnId="{C3CE08E5-6221-465D-B889-DADD8FCBA74B}">
      <dgm:prSet/>
      <dgm:spPr/>
      <dgm:t>
        <a:bodyPr/>
        <a:lstStyle/>
        <a:p>
          <a:endParaRPr lang="en-US"/>
        </a:p>
      </dgm:t>
    </dgm:pt>
    <dgm:pt modelId="{A25211CF-9EA1-4D1E-B687-F0081D96911A}" type="sibTrans" cxnId="{C3CE08E5-6221-465D-B889-DADD8FCBA74B}">
      <dgm:prSet/>
      <dgm:spPr/>
      <dgm:t>
        <a:bodyPr/>
        <a:lstStyle/>
        <a:p>
          <a:endParaRPr lang="en-US"/>
        </a:p>
      </dgm:t>
    </dgm:pt>
    <dgm:pt modelId="{52089723-EA20-4123-A053-53D176D1E213}">
      <dgm:prSet custT="1"/>
      <dgm:spPr/>
      <dgm:t>
        <a:bodyPr/>
        <a:lstStyle/>
        <a:p>
          <a:pPr>
            <a:lnSpc>
              <a:spcPct val="150000"/>
            </a:lnSpc>
          </a:pPr>
          <a:r>
            <a:rPr lang="en-US" sz="1200" dirty="0"/>
            <a:t>• Restrict remote management services such as </a:t>
          </a:r>
          <a:r>
            <a:rPr lang="en-US" sz="1200" dirty="0" err="1"/>
            <a:t>WinRM</a:t>
          </a:r>
          <a:r>
            <a:rPr lang="en-US" sz="1200" dirty="0"/>
            <a:t> and RDP</a:t>
          </a:r>
        </a:p>
      </dgm:t>
    </dgm:pt>
    <dgm:pt modelId="{1375F7D5-B609-4F43-BC0D-B300C9626554}" type="parTrans" cxnId="{0C68A025-BD98-4ED1-9E92-5117E58A2509}">
      <dgm:prSet/>
      <dgm:spPr/>
      <dgm:t>
        <a:bodyPr/>
        <a:lstStyle/>
        <a:p>
          <a:endParaRPr lang="en-US"/>
        </a:p>
      </dgm:t>
    </dgm:pt>
    <dgm:pt modelId="{47F305EF-6206-4345-9D7C-1A8030B42CB1}" type="sibTrans" cxnId="{0C68A025-BD98-4ED1-9E92-5117E58A2509}">
      <dgm:prSet/>
      <dgm:spPr/>
      <dgm:t>
        <a:bodyPr/>
        <a:lstStyle/>
        <a:p>
          <a:endParaRPr lang="en-US"/>
        </a:p>
      </dgm:t>
    </dgm:pt>
    <dgm:pt modelId="{71DDF6CF-34C4-42FA-8E4C-7976522A517D}">
      <dgm:prSet custT="1"/>
      <dgm:spPr/>
      <dgm:t>
        <a:bodyPr/>
        <a:lstStyle/>
        <a:p>
          <a:pPr>
            <a:lnSpc>
              <a:spcPct val="150000"/>
            </a:lnSpc>
          </a:pPr>
          <a:r>
            <a:rPr lang="en-GB" sz="1200" dirty="0"/>
            <a:t>Security best practices lower organisational cyber risk (Microsoft, 2024).</a:t>
          </a:r>
        </a:p>
      </dgm:t>
    </dgm:pt>
    <dgm:pt modelId="{0BEFC81E-F33A-471E-AFF8-931FA248C947}" type="parTrans" cxnId="{EA3A01D8-6E86-462F-B614-9FA35C25F765}">
      <dgm:prSet/>
      <dgm:spPr/>
      <dgm:t>
        <a:bodyPr/>
        <a:lstStyle/>
        <a:p>
          <a:endParaRPr lang="en-GB"/>
        </a:p>
      </dgm:t>
    </dgm:pt>
    <dgm:pt modelId="{8E038546-DD1B-4AD8-90E3-3617D63C4B69}" type="sibTrans" cxnId="{EA3A01D8-6E86-462F-B614-9FA35C25F765}">
      <dgm:prSet/>
      <dgm:spPr/>
      <dgm:t>
        <a:bodyPr/>
        <a:lstStyle/>
        <a:p>
          <a:endParaRPr lang="en-GB"/>
        </a:p>
      </dgm:t>
    </dgm:pt>
    <dgm:pt modelId="{13C3FA49-F235-41F5-B05B-0C38988431A9}" type="pres">
      <dgm:prSet presAssocID="{ECBA3647-34E8-4153-AB4E-5D535A804820}" presName="root" presStyleCnt="0">
        <dgm:presLayoutVars>
          <dgm:dir/>
          <dgm:resizeHandles val="exact"/>
        </dgm:presLayoutVars>
      </dgm:prSet>
      <dgm:spPr/>
    </dgm:pt>
    <dgm:pt modelId="{9D9CB143-A7E8-4AF6-BA5B-40A26BE85A90}" type="pres">
      <dgm:prSet presAssocID="{F1B613AE-E9FD-4FFC-A592-BB0974AF2DD3}" presName="compNode" presStyleCnt="0"/>
      <dgm:spPr/>
    </dgm:pt>
    <dgm:pt modelId="{721C7E8E-879E-47E4-BACC-BAAAC00A52C9}" type="pres">
      <dgm:prSet presAssocID="{F1B613AE-E9FD-4FFC-A592-BB0974AF2DD3}" presName="iconRect" presStyleLbl="node1" presStyleIdx="0" presStyleCnt="7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No sign"/>
        </a:ext>
      </dgm:extLst>
    </dgm:pt>
    <dgm:pt modelId="{FBC6A78F-3CB8-464D-9DAC-8100A5AB173C}" type="pres">
      <dgm:prSet presAssocID="{F1B613AE-E9FD-4FFC-A592-BB0974AF2DD3}" presName="spaceRect" presStyleCnt="0"/>
      <dgm:spPr/>
    </dgm:pt>
    <dgm:pt modelId="{0A50708E-7059-4B77-BBFB-8D988657FB4E}" type="pres">
      <dgm:prSet presAssocID="{F1B613AE-E9FD-4FFC-A592-BB0974AF2DD3}" presName="textRect" presStyleLbl="revTx" presStyleIdx="0" presStyleCnt="7">
        <dgm:presLayoutVars>
          <dgm:chMax val="1"/>
          <dgm:chPref val="1"/>
        </dgm:presLayoutVars>
      </dgm:prSet>
      <dgm:spPr/>
    </dgm:pt>
    <dgm:pt modelId="{D39E76EA-8BCC-415F-8255-5674220E2589}" type="pres">
      <dgm:prSet presAssocID="{83A6B1D7-D34D-4C8B-A603-A047230B56EC}" presName="sibTrans" presStyleCnt="0"/>
      <dgm:spPr/>
    </dgm:pt>
    <dgm:pt modelId="{75A07483-B3C2-456C-9E51-F80E23D427DE}" type="pres">
      <dgm:prSet presAssocID="{71EB9EE1-0961-4009-B598-92ED09400EAA}" presName="compNode" presStyleCnt="0"/>
      <dgm:spPr/>
    </dgm:pt>
    <dgm:pt modelId="{B21C6D68-BB08-4575-8B00-905993CF4834}" type="pres">
      <dgm:prSet presAssocID="{71EB9EE1-0961-4009-B598-92ED09400EAA}" presName="iconRect" presStyleLbl="node1" presStyleIdx="1" presStyleCnt="7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Processor"/>
        </a:ext>
      </dgm:extLst>
    </dgm:pt>
    <dgm:pt modelId="{0ABC8754-1754-497E-97C6-1FE232EC299D}" type="pres">
      <dgm:prSet presAssocID="{71EB9EE1-0961-4009-B598-92ED09400EAA}" presName="spaceRect" presStyleCnt="0"/>
      <dgm:spPr/>
    </dgm:pt>
    <dgm:pt modelId="{8F388DA0-C11D-4B00-8DFE-7F09A2ABE18B}" type="pres">
      <dgm:prSet presAssocID="{71EB9EE1-0961-4009-B598-92ED09400EAA}" presName="textRect" presStyleLbl="revTx" presStyleIdx="1" presStyleCnt="7">
        <dgm:presLayoutVars>
          <dgm:chMax val="1"/>
          <dgm:chPref val="1"/>
        </dgm:presLayoutVars>
      </dgm:prSet>
      <dgm:spPr/>
    </dgm:pt>
    <dgm:pt modelId="{D78C1608-591C-445F-9683-BD7240080814}" type="pres">
      <dgm:prSet presAssocID="{F7FF5CBC-F732-4B7B-A060-7BDA5C8A73DD}" presName="sibTrans" presStyleCnt="0"/>
      <dgm:spPr/>
    </dgm:pt>
    <dgm:pt modelId="{6E491686-71A2-4397-A8AC-8E1C867DA7F3}" type="pres">
      <dgm:prSet presAssocID="{7CA75F78-58F7-4F5B-B9AA-D0A187E90F10}" presName="compNode" presStyleCnt="0"/>
      <dgm:spPr/>
    </dgm:pt>
    <dgm:pt modelId="{8568D275-25A2-49E1-BA1D-84984C294B97}" type="pres">
      <dgm:prSet presAssocID="{7CA75F78-58F7-4F5B-B9AA-D0A187E90F10}" presName="iconRect" presStyleLbl="node1" presStyleIdx="2" presStyleCnt="7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Lock"/>
        </a:ext>
      </dgm:extLst>
    </dgm:pt>
    <dgm:pt modelId="{5EA25372-1AA1-4EB2-B269-8C131F91E514}" type="pres">
      <dgm:prSet presAssocID="{7CA75F78-58F7-4F5B-B9AA-D0A187E90F10}" presName="spaceRect" presStyleCnt="0"/>
      <dgm:spPr/>
    </dgm:pt>
    <dgm:pt modelId="{6B1F8927-1B65-4788-AA77-80E1F9FA582A}" type="pres">
      <dgm:prSet presAssocID="{7CA75F78-58F7-4F5B-B9AA-D0A187E90F10}" presName="textRect" presStyleLbl="revTx" presStyleIdx="2" presStyleCnt="7">
        <dgm:presLayoutVars>
          <dgm:chMax val="1"/>
          <dgm:chPref val="1"/>
        </dgm:presLayoutVars>
      </dgm:prSet>
      <dgm:spPr/>
    </dgm:pt>
    <dgm:pt modelId="{7C4CEFE5-A0FE-4314-9F9A-97A09042E6F9}" type="pres">
      <dgm:prSet presAssocID="{1EF0A698-71CD-4500-895D-146C72C47585}" presName="sibTrans" presStyleCnt="0"/>
      <dgm:spPr/>
    </dgm:pt>
    <dgm:pt modelId="{EA1484CF-4727-434D-9368-0BF19A719270}" type="pres">
      <dgm:prSet presAssocID="{52089723-EA20-4123-A053-53D176D1E213}" presName="compNode" presStyleCnt="0"/>
      <dgm:spPr/>
    </dgm:pt>
    <dgm:pt modelId="{55A36431-3BEF-4619-BE62-893D7886EDE2}" type="pres">
      <dgm:prSet presAssocID="{52089723-EA20-4123-A053-53D176D1E213}" presName="iconRect" presStyleLbl="node1" presStyleIdx="3" presStyleCnt="7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Remote control"/>
        </a:ext>
      </dgm:extLst>
    </dgm:pt>
    <dgm:pt modelId="{DF664E84-C215-4E4B-B11D-C38B6BD6B6A4}" type="pres">
      <dgm:prSet presAssocID="{52089723-EA20-4123-A053-53D176D1E213}" presName="spaceRect" presStyleCnt="0"/>
      <dgm:spPr/>
    </dgm:pt>
    <dgm:pt modelId="{E7041A5C-D08F-4082-8062-610CDA9ACA4A}" type="pres">
      <dgm:prSet presAssocID="{52089723-EA20-4123-A053-53D176D1E213}" presName="textRect" presStyleLbl="revTx" presStyleIdx="3" presStyleCnt="7">
        <dgm:presLayoutVars>
          <dgm:chMax val="1"/>
          <dgm:chPref val="1"/>
        </dgm:presLayoutVars>
      </dgm:prSet>
      <dgm:spPr/>
    </dgm:pt>
    <dgm:pt modelId="{F05AA3F2-7E0C-4950-AAF5-05FE5D3135DC}" type="pres">
      <dgm:prSet presAssocID="{47F305EF-6206-4345-9D7C-1A8030B42CB1}" presName="sibTrans" presStyleCnt="0"/>
      <dgm:spPr/>
    </dgm:pt>
    <dgm:pt modelId="{90AC38C2-EBB6-4200-AB3B-7723EC30FB4C}" type="pres">
      <dgm:prSet presAssocID="{18EAAF3A-CBBB-421E-8521-65E70911084C}" presName="compNode" presStyleCnt="0"/>
      <dgm:spPr/>
    </dgm:pt>
    <dgm:pt modelId="{6ECA52DC-66DF-41D2-81B8-013822343700}" type="pres">
      <dgm:prSet presAssocID="{18EAAF3A-CBBB-421E-8521-65E70911084C}" presName="iconRect" presStyleLbl="node1" presStyleIdx="4" presStyleCnt="7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isconnected"/>
        </a:ext>
      </dgm:extLst>
    </dgm:pt>
    <dgm:pt modelId="{7D05A3DE-2BA1-4963-8282-E205AE52F3A4}" type="pres">
      <dgm:prSet presAssocID="{18EAAF3A-CBBB-421E-8521-65E70911084C}" presName="spaceRect" presStyleCnt="0"/>
      <dgm:spPr/>
    </dgm:pt>
    <dgm:pt modelId="{70B2602B-212A-4944-8F4F-1F47977A29CD}" type="pres">
      <dgm:prSet presAssocID="{18EAAF3A-CBBB-421E-8521-65E70911084C}" presName="textRect" presStyleLbl="revTx" presStyleIdx="4" presStyleCnt="7">
        <dgm:presLayoutVars>
          <dgm:chMax val="1"/>
          <dgm:chPref val="1"/>
        </dgm:presLayoutVars>
      </dgm:prSet>
      <dgm:spPr/>
    </dgm:pt>
    <dgm:pt modelId="{58754391-005C-4D75-8189-1F03B78BE873}" type="pres">
      <dgm:prSet presAssocID="{3D3F4AC2-E1BA-42E0-A0B1-EEDBDB16013C}" presName="sibTrans" presStyleCnt="0"/>
      <dgm:spPr/>
    </dgm:pt>
    <dgm:pt modelId="{4F6959FC-872B-47FF-8E92-543138EFD86E}" type="pres">
      <dgm:prSet presAssocID="{A7C4230B-DD37-4F9B-9563-FF4334024772}" presName="compNode" presStyleCnt="0"/>
      <dgm:spPr/>
    </dgm:pt>
    <dgm:pt modelId="{85A618B8-B9C6-4934-923F-50D60BED1F7B}" type="pres">
      <dgm:prSet presAssocID="{A7C4230B-DD37-4F9B-9563-FF4334024772}" presName="iconRect" presStyleLbl="node1" presStyleIdx="5" presStyleCnt="7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Flammable"/>
        </a:ext>
      </dgm:extLst>
    </dgm:pt>
    <dgm:pt modelId="{EFE9FDD8-39E2-4452-9D60-BA5937EB7E01}" type="pres">
      <dgm:prSet presAssocID="{A7C4230B-DD37-4F9B-9563-FF4334024772}" presName="spaceRect" presStyleCnt="0"/>
      <dgm:spPr/>
    </dgm:pt>
    <dgm:pt modelId="{C1CCEAEA-806F-4618-BD81-2536F0B8449E}" type="pres">
      <dgm:prSet presAssocID="{A7C4230B-DD37-4F9B-9563-FF4334024772}" presName="textRect" presStyleLbl="revTx" presStyleIdx="5" presStyleCnt="7">
        <dgm:presLayoutVars>
          <dgm:chMax val="1"/>
          <dgm:chPref val="1"/>
        </dgm:presLayoutVars>
      </dgm:prSet>
      <dgm:spPr/>
    </dgm:pt>
    <dgm:pt modelId="{55C6B58C-4063-4571-8A2E-6A1303E66D38}" type="pres">
      <dgm:prSet presAssocID="{A25211CF-9EA1-4D1E-B687-F0081D96911A}" presName="sibTrans" presStyleCnt="0"/>
      <dgm:spPr/>
    </dgm:pt>
    <dgm:pt modelId="{3584F001-1325-4E42-A816-DCD169C50A4F}" type="pres">
      <dgm:prSet presAssocID="{71DDF6CF-34C4-42FA-8E4C-7976522A517D}" presName="compNode" presStyleCnt="0"/>
      <dgm:spPr/>
    </dgm:pt>
    <dgm:pt modelId="{72559EA2-A71A-4BA8-97A9-97291422463A}" type="pres">
      <dgm:prSet presAssocID="{71DDF6CF-34C4-42FA-8E4C-7976522A517D}" presName="iconRect" presStyleLbl="node1" presStyleIdx="6" presStyleCnt="7"/>
      <dgm:spPr>
        <a:blipFill>
          <a:blip xmlns:r="http://schemas.openxmlformats.org/officeDocument/2006/relationships" r:embed="rId13">
            <a:extLst>
              <a:ext uri="{96DAC541-7B7A-43D3-8B79-37D633B846F1}">
                <asvg:svgBlip xmlns:asvg="http://schemas.microsoft.com/office/drawing/2016/SVG/main" r:embed="rId14"/>
              </a:ext>
            </a:extLst>
          </a:blip>
          <a:srcRect/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ecurity camera with solid fill"/>
        </a:ext>
      </dgm:extLst>
    </dgm:pt>
    <dgm:pt modelId="{768394D5-188F-42EE-9E0F-84D160D8D822}" type="pres">
      <dgm:prSet presAssocID="{71DDF6CF-34C4-42FA-8E4C-7976522A517D}" presName="spaceRect" presStyleCnt="0"/>
      <dgm:spPr/>
    </dgm:pt>
    <dgm:pt modelId="{AF8FC577-6FCD-4D63-BB00-310A896D00FF}" type="pres">
      <dgm:prSet presAssocID="{71DDF6CF-34C4-42FA-8E4C-7976522A517D}" presName="textRect" presStyleLbl="revTx" presStyleIdx="6" presStyleCnt="7">
        <dgm:presLayoutVars>
          <dgm:chMax val="1"/>
          <dgm:chPref val="1"/>
        </dgm:presLayoutVars>
      </dgm:prSet>
      <dgm:spPr/>
    </dgm:pt>
  </dgm:ptLst>
  <dgm:cxnLst>
    <dgm:cxn modelId="{78F5BB0D-DCAF-4427-B75A-EA6E72038BFA}" type="presOf" srcId="{ECBA3647-34E8-4153-AB4E-5D535A804820}" destId="{13C3FA49-F235-41F5-B05B-0C38988431A9}" srcOrd="0" destOrd="0" presId="urn:microsoft.com/office/officeart/2018/2/layout/IconLabelList"/>
    <dgm:cxn modelId="{0C68A025-BD98-4ED1-9E92-5117E58A2509}" srcId="{ECBA3647-34E8-4153-AB4E-5D535A804820}" destId="{52089723-EA20-4123-A053-53D176D1E213}" srcOrd="3" destOrd="0" parTransId="{1375F7D5-B609-4F43-BC0D-B300C9626554}" sibTransId="{47F305EF-6206-4345-9D7C-1A8030B42CB1}"/>
    <dgm:cxn modelId="{AF338B2B-FBB3-4994-8D98-E028230ADCBB}" srcId="{ECBA3647-34E8-4153-AB4E-5D535A804820}" destId="{7CA75F78-58F7-4F5B-B9AA-D0A187E90F10}" srcOrd="2" destOrd="0" parTransId="{502F6BF3-5C28-456F-B7B3-B74C93A31A8C}" sibTransId="{1EF0A698-71CD-4500-895D-146C72C47585}"/>
    <dgm:cxn modelId="{3A036441-6333-427D-A7D7-A4E3CA1025BB}" srcId="{ECBA3647-34E8-4153-AB4E-5D535A804820}" destId="{18EAAF3A-CBBB-421E-8521-65E70911084C}" srcOrd="4" destOrd="0" parTransId="{7732CC6A-64FF-45F9-B75D-DB6A5AC2ECD0}" sibTransId="{3D3F4AC2-E1BA-42E0-A0B1-EEDBDB16013C}"/>
    <dgm:cxn modelId="{59388842-FEFC-4EBD-85F9-396458ECEAEA}" type="presOf" srcId="{A7C4230B-DD37-4F9B-9563-FF4334024772}" destId="{C1CCEAEA-806F-4618-BD81-2536F0B8449E}" srcOrd="0" destOrd="0" presId="urn:microsoft.com/office/officeart/2018/2/layout/IconLabelList"/>
    <dgm:cxn modelId="{36E44D9F-AB33-4B28-9B71-AB3C454BC57E}" srcId="{ECBA3647-34E8-4153-AB4E-5D535A804820}" destId="{71EB9EE1-0961-4009-B598-92ED09400EAA}" srcOrd="1" destOrd="0" parTransId="{488AA5E3-B7C3-45C5-8027-ADCACFA06D4B}" sibTransId="{F7FF5CBC-F732-4B7B-A060-7BDA5C8A73DD}"/>
    <dgm:cxn modelId="{5FC182A2-B1D8-4CF5-A6E8-04C6D4A33E10}" type="presOf" srcId="{71EB9EE1-0961-4009-B598-92ED09400EAA}" destId="{8F388DA0-C11D-4B00-8DFE-7F09A2ABE18B}" srcOrd="0" destOrd="0" presId="urn:microsoft.com/office/officeart/2018/2/layout/IconLabelList"/>
    <dgm:cxn modelId="{3B7197A6-009C-410E-8554-A8806E6CEFB2}" type="presOf" srcId="{F1B613AE-E9FD-4FFC-A592-BB0974AF2DD3}" destId="{0A50708E-7059-4B77-BBFB-8D988657FB4E}" srcOrd="0" destOrd="0" presId="urn:microsoft.com/office/officeart/2018/2/layout/IconLabelList"/>
    <dgm:cxn modelId="{3377D1A9-9400-4973-998B-5E9DDAD83196}" type="presOf" srcId="{52089723-EA20-4123-A053-53D176D1E213}" destId="{E7041A5C-D08F-4082-8062-610CDA9ACA4A}" srcOrd="0" destOrd="0" presId="urn:microsoft.com/office/officeart/2018/2/layout/IconLabelList"/>
    <dgm:cxn modelId="{B322B3B9-6B31-4181-A439-394F7580E3FA}" type="presOf" srcId="{71DDF6CF-34C4-42FA-8E4C-7976522A517D}" destId="{AF8FC577-6FCD-4D63-BB00-310A896D00FF}" srcOrd="0" destOrd="0" presId="urn:microsoft.com/office/officeart/2018/2/layout/IconLabelList"/>
    <dgm:cxn modelId="{5361AEBD-5E52-43EF-BA04-E69F16C81DC3}" type="presOf" srcId="{7CA75F78-58F7-4F5B-B9AA-D0A187E90F10}" destId="{6B1F8927-1B65-4788-AA77-80E1F9FA582A}" srcOrd="0" destOrd="0" presId="urn:microsoft.com/office/officeart/2018/2/layout/IconLabelList"/>
    <dgm:cxn modelId="{760F2AD5-1285-4633-8065-309A75B4CFF4}" type="presOf" srcId="{18EAAF3A-CBBB-421E-8521-65E70911084C}" destId="{70B2602B-212A-4944-8F4F-1F47977A29CD}" srcOrd="0" destOrd="0" presId="urn:microsoft.com/office/officeart/2018/2/layout/IconLabelList"/>
    <dgm:cxn modelId="{EA3A01D8-6E86-462F-B614-9FA35C25F765}" srcId="{ECBA3647-34E8-4153-AB4E-5D535A804820}" destId="{71DDF6CF-34C4-42FA-8E4C-7976522A517D}" srcOrd="6" destOrd="0" parTransId="{0BEFC81E-F33A-471E-AFF8-931FA248C947}" sibTransId="{8E038546-DD1B-4AD8-90E3-3617D63C4B69}"/>
    <dgm:cxn modelId="{C3CE08E5-6221-465D-B889-DADD8FCBA74B}" srcId="{ECBA3647-34E8-4153-AB4E-5D535A804820}" destId="{A7C4230B-DD37-4F9B-9563-FF4334024772}" srcOrd="5" destOrd="0" parTransId="{5123B91F-7229-4427-82F2-ED1CB06BE8E9}" sibTransId="{A25211CF-9EA1-4D1E-B687-F0081D96911A}"/>
    <dgm:cxn modelId="{A47B61EF-A23F-4062-8CF3-0754245AAF39}" srcId="{ECBA3647-34E8-4153-AB4E-5D535A804820}" destId="{F1B613AE-E9FD-4FFC-A592-BB0974AF2DD3}" srcOrd="0" destOrd="0" parTransId="{8A2A9E53-39C5-45E4-AEAB-DE25B1B58BD6}" sibTransId="{83A6B1D7-D34D-4C8B-A603-A047230B56EC}"/>
    <dgm:cxn modelId="{56DB3648-E620-4726-9B57-33B229C45235}" type="presParOf" srcId="{13C3FA49-F235-41F5-B05B-0C38988431A9}" destId="{9D9CB143-A7E8-4AF6-BA5B-40A26BE85A90}" srcOrd="0" destOrd="0" presId="urn:microsoft.com/office/officeart/2018/2/layout/IconLabelList"/>
    <dgm:cxn modelId="{44D12786-DD33-4AB8-95FC-41A0B173C255}" type="presParOf" srcId="{9D9CB143-A7E8-4AF6-BA5B-40A26BE85A90}" destId="{721C7E8E-879E-47E4-BACC-BAAAC00A52C9}" srcOrd="0" destOrd="0" presId="urn:microsoft.com/office/officeart/2018/2/layout/IconLabelList"/>
    <dgm:cxn modelId="{925CDBF5-D511-4B81-A0D7-B08090B0888E}" type="presParOf" srcId="{9D9CB143-A7E8-4AF6-BA5B-40A26BE85A90}" destId="{FBC6A78F-3CB8-464D-9DAC-8100A5AB173C}" srcOrd="1" destOrd="0" presId="urn:microsoft.com/office/officeart/2018/2/layout/IconLabelList"/>
    <dgm:cxn modelId="{8A9580A9-ABD9-4A4A-81F8-5204F3166B2F}" type="presParOf" srcId="{9D9CB143-A7E8-4AF6-BA5B-40A26BE85A90}" destId="{0A50708E-7059-4B77-BBFB-8D988657FB4E}" srcOrd="2" destOrd="0" presId="urn:microsoft.com/office/officeart/2018/2/layout/IconLabelList"/>
    <dgm:cxn modelId="{5600261C-8131-4ED7-90C8-7077585DC962}" type="presParOf" srcId="{13C3FA49-F235-41F5-B05B-0C38988431A9}" destId="{D39E76EA-8BCC-415F-8255-5674220E2589}" srcOrd="1" destOrd="0" presId="urn:microsoft.com/office/officeart/2018/2/layout/IconLabelList"/>
    <dgm:cxn modelId="{1CD5BAD5-110C-4C77-B6CB-7863C3DAD7BE}" type="presParOf" srcId="{13C3FA49-F235-41F5-B05B-0C38988431A9}" destId="{75A07483-B3C2-456C-9E51-F80E23D427DE}" srcOrd="2" destOrd="0" presId="urn:microsoft.com/office/officeart/2018/2/layout/IconLabelList"/>
    <dgm:cxn modelId="{1CE05899-0638-4C35-9A61-E5DB0C6CDA37}" type="presParOf" srcId="{75A07483-B3C2-456C-9E51-F80E23D427DE}" destId="{B21C6D68-BB08-4575-8B00-905993CF4834}" srcOrd="0" destOrd="0" presId="urn:microsoft.com/office/officeart/2018/2/layout/IconLabelList"/>
    <dgm:cxn modelId="{85EDEA66-05DA-4CE5-9EDF-98B57095F816}" type="presParOf" srcId="{75A07483-B3C2-456C-9E51-F80E23D427DE}" destId="{0ABC8754-1754-497E-97C6-1FE232EC299D}" srcOrd="1" destOrd="0" presId="urn:microsoft.com/office/officeart/2018/2/layout/IconLabelList"/>
    <dgm:cxn modelId="{A208C5FC-5396-4B13-82AB-5A6FB8EA7302}" type="presParOf" srcId="{75A07483-B3C2-456C-9E51-F80E23D427DE}" destId="{8F388DA0-C11D-4B00-8DFE-7F09A2ABE18B}" srcOrd="2" destOrd="0" presId="urn:microsoft.com/office/officeart/2018/2/layout/IconLabelList"/>
    <dgm:cxn modelId="{693BD2E3-8F76-4237-9C55-484BE8589EDE}" type="presParOf" srcId="{13C3FA49-F235-41F5-B05B-0C38988431A9}" destId="{D78C1608-591C-445F-9683-BD7240080814}" srcOrd="3" destOrd="0" presId="urn:microsoft.com/office/officeart/2018/2/layout/IconLabelList"/>
    <dgm:cxn modelId="{6FA6D407-5767-496D-9A31-E0C23D26ABEF}" type="presParOf" srcId="{13C3FA49-F235-41F5-B05B-0C38988431A9}" destId="{6E491686-71A2-4397-A8AC-8E1C867DA7F3}" srcOrd="4" destOrd="0" presId="urn:microsoft.com/office/officeart/2018/2/layout/IconLabelList"/>
    <dgm:cxn modelId="{2E1B3BD7-F9BD-4D8C-974C-69227F37A8A8}" type="presParOf" srcId="{6E491686-71A2-4397-A8AC-8E1C867DA7F3}" destId="{8568D275-25A2-49E1-BA1D-84984C294B97}" srcOrd="0" destOrd="0" presId="urn:microsoft.com/office/officeart/2018/2/layout/IconLabelList"/>
    <dgm:cxn modelId="{07737032-4CAA-4FAB-9078-E89EBB4B4B2A}" type="presParOf" srcId="{6E491686-71A2-4397-A8AC-8E1C867DA7F3}" destId="{5EA25372-1AA1-4EB2-B269-8C131F91E514}" srcOrd="1" destOrd="0" presId="urn:microsoft.com/office/officeart/2018/2/layout/IconLabelList"/>
    <dgm:cxn modelId="{CC0C581D-A721-4AFB-8C3B-1C106C2871FC}" type="presParOf" srcId="{6E491686-71A2-4397-A8AC-8E1C867DA7F3}" destId="{6B1F8927-1B65-4788-AA77-80E1F9FA582A}" srcOrd="2" destOrd="0" presId="urn:microsoft.com/office/officeart/2018/2/layout/IconLabelList"/>
    <dgm:cxn modelId="{056EFC1C-004F-4FA3-A62B-7B71AED1E363}" type="presParOf" srcId="{13C3FA49-F235-41F5-B05B-0C38988431A9}" destId="{7C4CEFE5-A0FE-4314-9F9A-97A09042E6F9}" srcOrd="5" destOrd="0" presId="urn:microsoft.com/office/officeart/2018/2/layout/IconLabelList"/>
    <dgm:cxn modelId="{504606F1-5DBE-4273-A7B7-43914F5EA8CE}" type="presParOf" srcId="{13C3FA49-F235-41F5-B05B-0C38988431A9}" destId="{EA1484CF-4727-434D-9368-0BF19A719270}" srcOrd="6" destOrd="0" presId="urn:microsoft.com/office/officeart/2018/2/layout/IconLabelList"/>
    <dgm:cxn modelId="{34E828C7-C611-4AF1-BF14-E60F8B3C66C6}" type="presParOf" srcId="{EA1484CF-4727-434D-9368-0BF19A719270}" destId="{55A36431-3BEF-4619-BE62-893D7886EDE2}" srcOrd="0" destOrd="0" presId="urn:microsoft.com/office/officeart/2018/2/layout/IconLabelList"/>
    <dgm:cxn modelId="{F685B1D3-96A3-4BB3-9C4D-03D5FCF2FCF8}" type="presParOf" srcId="{EA1484CF-4727-434D-9368-0BF19A719270}" destId="{DF664E84-C215-4E4B-B11D-C38B6BD6B6A4}" srcOrd="1" destOrd="0" presId="urn:microsoft.com/office/officeart/2018/2/layout/IconLabelList"/>
    <dgm:cxn modelId="{EC14AA62-8590-4F57-82BC-AC57685A7C1A}" type="presParOf" srcId="{EA1484CF-4727-434D-9368-0BF19A719270}" destId="{E7041A5C-D08F-4082-8062-610CDA9ACA4A}" srcOrd="2" destOrd="0" presId="urn:microsoft.com/office/officeart/2018/2/layout/IconLabelList"/>
    <dgm:cxn modelId="{9ED40218-DACE-4724-B9BF-10BC99ECFE85}" type="presParOf" srcId="{13C3FA49-F235-41F5-B05B-0C38988431A9}" destId="{F05AA3F2-7E0C-4950-AAF5-05FE5D3135DC}" srcOrd="7" destOrd="0" presId="urn:microsoft.com/office/officeart/2018/2/layout/IconLabelList"/>
    <dgm:cxn modelId="{65C88E21-57CE-4E06-B150-D6C16AA08892}" type="presParOf" srcId="{13C3FA49-F235-41F5-B05B-0C38988431A9}" destId="{90AC38C2-EBB6-4200-AB3B-7723EC30FB4C}" srcOrd="8" destOrd="0" presId="urn:microsoft.com/office/officeart/2018/2/layout/IconLabelList"/>
    <dgm:cxn modelId="{DC0CFF47-BEBE-4CCA-ABF0-6BF3CFEB2681}" type="presParOf" srcId="{90AC38C2-EBB6-4200-AB3B-7723EC30FB4C}" destId="{6ECA52DC-66DF-41D2-81B8-013822343700}" srcOrd="0" destOrd="0" presId="urn:microsoft.com/office/officeart/2018/2/layout/IconLabelList"/>
    <dgm:cxn modelId="{5C7E2380-3990-4A8D-B3BA-30D6E5ED5368}" type="presParOf" srcId="{90AC38C2-EBB6-4200-AB3B-7723EC30FB4C}" destId="{7D05A3DE-2BA1-4963-8282-E205AE52F3A4}" srcOrd="1" destOrd="0" presId="urn:microsoft.com/office/officeart/2018/2/layout/IconLabelList"/>
    <dgm:cxn modelId="{FDF252B8-965D-418D-BBC6-829DE2B3D0D5}" type="presParOf" srcId="{90AC38C2-EBB6-4200-AB3B-7723EC30FB4C}" destId="{70B2602B-212A-4944-8F4F-1F47977A29CD}" srcOrd="2" destOrd="0" presId="urn:microsoft.com/office/officeart/2018/2/layout/IconLabelList"/>
    <dgm:cxn modelId="{DE908474-F60C-422C-92BF-0ED8D74CB8E2}" type="presParOf" srcId="{13C3FA49-F235-41F5-B05B-0C38988431A9}" destId="{58754391-005C-4D75-8189-1F03B78BE873}" srcOrd="9" destOrd="0" presId="urn:microsoft.com/office/officeart/2018/2/layout/IconLabelList"/>
    <dgm:cxn modelId="{2377A471-327A-4823-A1B7-81C83B030C96}" type="presParOf" srcId="{13C3FA49-F235-41F5-B05B-0C38988431A9}" destId="{4F6959FC-872B-47FF-8E92-543138EFD86E}" srcOrd="10" destOrd="0" presId="urn:microsoft.com/office/officeart/2018/2/layout/IconLabelList"/>
    <dgm:cxn modelId="{E9B37B6A-CB4E-485D-903A-4ECAAB870796}" type="presParOf" srcId="{4F6959FC-872B-47FF-8E92-543138EFD86E}" destId="{85A618B8-B9C6-4934-923F-50D60BED1F7B}" srcOrd="0" destOrd="0" presId="urn:microsoft.com/office/officeart/2018/2/layout/IconLabelList"/>
    <dgm:cxn modelId="{CFBA79B0-0729-4A45-BF59-DA9DEC610451}" type="presParOf" srcId="{4F6959FC-872B-47FF-8E92-543138EFD86E}" destId="{EFE9FDD8-39E2-4452-9D60-BA5937EB7E01}" srcOrd="1" destOrd="0" presId="urn:microsoft.com/office/officeart/2018/2/layout/IconLabelList"/>
    <dgm:cxn modelId="{B85D98C8-A18D-41C4-ACE9-F487C975D48D}" type="presParOf" srcId="{4F6959FC-872B-47FF-8E92-543138EFD86E}" destId="{C1CCEAEA-806F-4618-BD81-2536F0B8449E}" srcOrd="2" destOrd="0" presId="urn:microsoft.com/office/officeart/2018/2/layout/IconLabelList"/>
    <dgm:cxn modelId="{2E89F880-BF8A-4D2D-8F55-BAA2C194953C}" type="presParOf" srcId="{13C3FA49-F235-41F5-B05B-0C38988431A9}" destId="{55C6B58C-4063-4571-8A2E-6A1303E66D38}" srcOrd="11" destOrd="0" presId="urn:microsoft.com/office/officeart/2018/2/layout/IconLabelList"/>
    <dgm:cxn modelId="{A10AC4E9-AC0A-46FA-8C91-6B76B9C215D1}" type="presParOf" srcId="{13C3FA49-F235-41F5-B05B-0C38988431A9}" destId="{3584F001-1325-4E42-A816-DCD169C50A4F}" srcOrd="12" destOrd="0" presId="urn:microsoft.com/office/officeart/2018/2/layout/IconLabelList"/>
    <dgm:cxn modelId="{7977E8CC-2BF3-4D70-8AF1-BA1DFAEBF285}" type="presParOf" srcId="{3584F001-1325-4E42-A816-DCD169C50A4F}" destId="{72559EA2-A71A-4BA8-97A9-97291422463A}" srcOrd="0" destOrd="0" presId="urn:microsoft.com/office/officeart/2018/2/layout/IconLabelList"/>
    <dgm:cxn modelId="{A05F45B5-2A50-4A37-834E-8272C11D5DC6}" type="presParOf" srcId="{3584F001-1325-4E42-A816-DCD169C50A4F}" destId="{768394D5-188F-42EE-9E0F-84D160D8D822}" srcOrd="1" destOrd="0" presId="urn:microsoft.com/office/officeart/2018/2/layout/IconLabelList"/>
    <dgm:cxn modelId="{D0D481DF-42B6-499A-A268-23BCD0948B5F}" type="presParOf" srcId="{3584F001-1325-4E42-A816-DCD169C50A4F}" destId="{AF8FC577-6FCD-4D63-BB00-310A896D00FF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25595D0B-BC97-4535-AB64-41393749EA0C}" type="doc">
      <dgm:prSet loTypeId="urn:microsoft.com/office/officeart/2005/8/layout/hList7" loCatId="list" qsTypeId="urn:microsoft.com/office/officeart/2005/8/quickstyle/simple1" qsCatId="simple" csTypeId="urn:microsoft.com/office/officeart/2005/8/colors/accent1_2" csCatId="accent1" phldr="1"/>
      <dgm:spPr/>
    </dgm:pt>
    <dgm:pt modelId="{F231F393-7AD1-45FA-A859-B191D6AF645D}">
      <dgm:prSet phldrT="[Text]" custT="1"/>
      <dgm:spPr/>
      <dgm:t>
        <a:bodyPr/>
        <a:lstStyle/>
        <a:p>
          <a:pPr>
            <a:lnSpc>
              <a:spcPct val="150000"/>
            </a:lnSpc>
          </a:pPr>
          <a:r>
            <a:rPr lang="en-GB" sz="1200" dirty="0">
              <a:latin typeface="+mj-lt"/>
            </a:rPr>
            <a:t>• The security examination uncovered flaws in the SWANSEA.ACCA network infrastructure.</a:t>
          </a:r>
        </a:p>
      </dgm:t>
    </dgm:pt>
    <dgm:pt modelId="{8383B625-99A3-49B6-B1D8-3A38C09F6F83}" type="parTrans" cxnId="{684F3E70-E73C-4E2D-B3CA-1FBD0AB06355}">
      <dgm:prSet/>
      <dgm:spPr/>
      <dgm:t>
        <a:bodyPr/>
        <a:lstStyle/>
        <a:p>
          <a:endParaRPr lang="en-GB"/>
        </a:p>
      </dgm:t>
    </dgm:pt>
    <dgm:pt modelId="{94181B62-337E-4FD9-BD1C-41616C3D12F4}" type="sibTrans" cxnId="{684F3E70-E73C-4E2D-B3CA-1FBD0AB06355}">
      <dgm:prSet/>
      <dgm:spPr/>
      <dgm:t>
        <a:bodyPr/>
        <a:lstStyle/>
        <a:p>
          <a:endParaRPr lang="en-GB"/>
        </a:p>
      </dgm:t>
    </dgm:pt>
    <dgm:pt modelId="{DE9F401C-4C7F-40CA-BB27-FCAB71497505}">
      <dgm:prSet phldrT="[Text]" custT="1"/>
      <dgm:spPr/>
      <dgm:t>
        <a:bodyPr/>
        <a:lstStyle/>
        <a:p>
          <a:pPr>
            <a:lnSpc>
              <a:spcPct val="150000"/>
            </a:lnSpc>
          </a:pPr>
          <a:r>
            <a:rPr lang="en-GB" sz="1200" dirty="0">
              <a:latin typeface="+mj-lt"/>
            </a:rPr>
            <a:t>• Network scanning and reconnaissance helped uncover vulnerable services and attack vectors (Lyon, 2023).</a:t>
          </a:r>
        </a:p>
      </dgm:t>
    </dgm:pt>
    <dgm:pt modelId="{F2BCE92E-45E5-47E6-B0BA-C71579C80576}" type="parTrans" cxnId="{02B700E7-4660-4D7A-B27D-3B2DEF956CE8}">
      <dgm:prSet/>
      <dgm:spPr/>
      <dgm:t>
        <a:bodyPr/>
        <a:lstStyle/>
        <a:p>
          <a:endParaRPr lang="en-GB"/>
        </a:p>
      </dgm:t>
    </dgm:pt>
    <dgm:pt modelId="{BD899700-5624-4864-A894-3F543A0714E9}" type="sibTrans" cxnId="{02B700E7-4660-4D7A-B27D-3B2DEF956CE8}">
      <dgm:prSet/>
      <dgm:spPr/>
      <dgm:t>
        <a:bodyPr/>
        <a:lstStyle/>
        <a:p>
          <a:endParaRPr lang="en-GB"/>
        </a:p>
      </dgm:t>
    </dgm:pt>
    <dgm:pt modelId="{4D7641A9-2233-462A-B810-A59D12F0C7A7}">
      <dgm:prSet custT="1"/>
      <dgm:spPr/>
      <dgm:t>
        <a:bodyPr/>
        <a:lstStyle/>
        <a:p>
          <a:pPr>
            <a:lnSpc>
              <a:spcPct val="150000"/>
            </a:lnSpc>
          </a:pPr>
          <a:r>
            <a:rPr lang="en-GB" sz="1200" dirty="0">
              <a:latin typeface="+mj-lt"/>
            </a:rPr>
            <a:t>• Exploitation techniques showed how attackers ma get unauthorised access to systems (Rapid7, 2024).</a:t>
          </a:r>
        </a:p>
      </dgm:t>
    </dgm:pt>
    <dgm:pt modelId="{DAD89583-E321-426D-8A6B-6626145D2DFF}" type="parTrans" cxnId="{642376BF-2324-43AE-BDA3-5E404E5E8F53}">
      <dgm:prSet/>
      <dgm:spPr/>
      <dgm:t>
        <a:bodyPr/>
        <a:lstStyle/>
        <a:p>
          <a:endParaRPr lang="en-GB"/>
        </a:p>
      </dgm:t>
    </dgm:pt>
    <dgm:pt modelId="{22B7EEF4-884C-4357-9780-F5D845276384}" type="sibTrans" cxnId="{642376BF-2324-43AE-BDA3-5E404E5E8F53}">
      <dgm:prSet/>
      <dgm:spPr/>
      <dgm:t>
        <a:bodyPr/>
        <a:lstStyle/>
        <a:p>
          <a:endParaRPr lang="en-GB"/>
        </a:p>
      </dgm:t>
    </dgm:pt>
    <dgm:pt modelId="{F268A95A-EC8E-4E35-A583-446A3F06FB28}">
      <dgm:prSet phldrT="[Text]" custT="1"/>
      <dgm:spPr/>
      <dgm:t>
        <a:bodyPr/>
        <a:lstStyle/>
        <a:p>
          <a:pPr>
            <a:lnSpc>
              <a:spcPct val="150000"/>
            </a:lnSpc>
          </a:pPr>
          <a:r>
            <a:rPr lang="en-GB" sz="1200" dirty="0">
              <a:latin typeface="+mj-lt"/>
            </a:rPr>
            <a:t>• Adding security mechanisms like patch management and robust authentication boosts overall network security (Microsoft, 2024).</a:t>
          </a:r>
        </a:p>
      </dgm:t>
    </dgm:pt>
    <dgm:pt modelId="{E75E7E1D-E6E3-4456-8D0B-A77B2BA3991C}" type="parTrans" cxnId="{6DF6298C-7153-43CE-A9BC-F0ABB4D6316C}">
      <dgm:prSet/>
      <dgm:spPr/>
      <dgm:t>
        <a:bodyPr/>
        <a:lstStyle/>
        <a:p>
          <a:endParaRPr lang="en-GB"/>
        </a:p>
      </dgm:t>
    </dgm:pt>
    <dgm:pt modelId="{87B68B87-20C2-43D3-8430-56362F301F49}" type="sibTrans" cxnId="{6DF6298C-7153-43CE-A9BC-F0ABB4D6316C}">
      <dgm:prSet/>
      <dgm:spPr/>
      <dgm:t>
        <a:bodyPr/>
        <a:lstStyle/>
        <a:p>
          <a:endParaRPr lang="en-GB"/>
        </a:p>
      </dgm:t>
    </dgm:pt>
    <dgm:pt modelId="{AC2FA205-C1F6-44B2-B0EC-F8C58747C6D1}">
      <dgm:prSet phldrT="[Text]" custT="1"/>
      <dgm:spPr/>
      <dgm:t>
        <a:bodyPr/>
        <a:lstStyle/>
        <a:p>
          <a:pPr>
            <a:lnSpc>
              <a:spcPct val="150000"/>
            </a:lnSpc>
          </a:pPr>
          <a:r>
            <a:rPr lang="en-GB" sz="1200" dirty="0">
              <a:latin typeface="+mj-lt"/>
            </a:rPr>
            <a:t>• Regular vulnerability assessments are required to provide a safe enterprise network (NIST, 2018).</a:t>
          </a:r>
        </a:p>
      </dgm:t>
    </dgm:pt>
    <dgm:pt modelId="{2FA87759-97F7-4A9D-B928-96912F6D5389}" type="parTrans" cxnId="{5F093EB9-F9B8-4365-B577-AC1E3224DFD1}">
      <dgm:prSet/>
      <dgm:spPr/>
      <dgm:t>
        <a:bodyPr/>
        <a:lstStyle/>
        <a:p>
          <a:endParaRPr lang="en-GB"/>
        </a:p>
      </dgm:t>
    </dgm:pt>
    <dgm:pt modelId="{1CE1F854-2B1B-4EF7-A2B9-33CC175D7450}" type="sibTrans" cxnId="{5F093EB9-F9B8-4365-B577-AC1E3224DFD1}">
      <dgm:prSet/>
      <dgm:spPr/>
      <dgm:t>
        <a:bodyPr/>
        <a:lstStyle/>
        <a:p>
          <a:endParaRPr lang="en-GB"/>
        </a:p>
      </dgm:t>
    </dgm:pt>
    <dgm:pt modelId="{32A5B1DD-80CD-4D93-BDC5-6C71D72964DD}" type="pres">
      <dgm:prSet presAssocID="{25595D0B-BC97-4535-AB64-41393749EA0C}" presName="Name0" presStyleCnt="0">
        <dgm:presLayoutVars>
          <dgm:dir/>
          <dgm:resizeHandles val="exact"/>
        </dgm:presLayoutVars>
      </dgm:prSet>
      <dgm:spPr/>
    </dgm:pt>
    <dgm:pt modelId="{2179F65B-0B34-4B39-A029-FE70C3160085}" type="pres">
      <dgm:prSet presAssocID="{25595D0B-BC97-4535-AB64-41393749EA0C}" presName="fgShape" presStyleLbl="fgShp" presStyleIdx="0" presStyleCnt="1" custLinFactNeighborY="33333"/>
      <dgm:spPr/>
    </dgm:pt>
    <dgm:pt modelId="{E1033C8F-8A9C-47F9-B20F-CEC6D287CC01}" type="pres">
      <dgm:prSet presAssocID="{25595D0B-BC97-4535-AB64-41393749EA0C}" presName="linComp" presStyleCnt="0"/>
      <dgm:spPr/>
    </dgm:pt>
    <dgm:pt modelId="{F7FC1E92-EBA5-4E90-ABC0-42FBD41ABE5D}" type="pres">
      <dgm:prSet presAssocID="{F231F393-7AD1-45FA-A859-B191D6AF645D}" presName="compNode" presStyleCnt="0"/>
      <dgm:spPr/>
    </dgm:pt>
    <dgm:pt modelId="{A8F9ED5A-597B-4DC2-9611-20E64E873DCC}" type="pres">
      <dgm:prSet presAssocID="{F231F393-7AD1-45FA-A859-B191D6AF645D}" presName="bkgdShape" presStyleLbl="node1" presStyleIdx="0" presStyleCnt="5"/>
      <dgm:spPr/>
    </dgm:pt>
    <dgm:pt modelId="{FEE6A17D-A2F0-448A-AA7D-32F0C1CFD000}" type="pres">
      <dgm:prSet presAssocID="{F231F393-7AD1-45FA-A859-B191D6AF645D}" presName="nodeTx" presStyleLbl="node1" presStyleIdx="0" presStyleCnt="5">
        <dgm:presLayoutVars>
          <dgm:bulletEnabled val="1"/>
        </dgm:presLayoutVars>
      </dgm:prSet>
      <dgm:spPr/>
    </dgm:pt>
    <dgm:pt modelId="{356DB06C-5C75-4536-81BA-C5AEDBAE0D2A}" type="pres">
      <dgm:prSet presAssocID="{F231F393-7AD1-45FA-A859-B191D6AF645D}" presName="invisiNode" presStyleLbl="node1" presStyleIdx="0" presStyleCnt="5"/>
      <dgm:spPr/>
    </dgm:pt>
    <dgm:pt modelId="{39E83765-21E3-452E-A970-3BAD08546D82}" type="pres">
      <dgm:prSet presAssocID="{F231F393-7AD1-45FA-A859-B191D6AF645D}" presName="imagNode" presStyleLbl="fgImgPlace1" presStyleIdx="0" presStyleCnt="5"/>
      <dgm:spPr>
        <a:blipFill>
          <a:blip xmlns:r="http://schemas.openxmlformats.org/officeDocument/2006/relationships"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Key outline"/>
        </a:ext>
      </dgm:extLst>
    </dgm:pt>
    <dgm:pt modelId="{A7114695-5983-4483-AF09-1D803D0590D2}" type="pres">
      <dgm:prSet presAssocID="{94181B62-337E-4FD9-BD1C-41616C3D12F4}" presName="sibTrans" presStyleLbl="sibTrans2D1" presStyleIdx="0" presStyleCnt="0"/>
      <dgm:spPr/>
    </dgm:pt>
    <dgm:pt modelId="{A27BB0CC-E164-4E45-A152-FF6508080491}" type="pres">
      <dgm:prSet presAssocID="{DE9F401C-4C7F-40CA-BB27-FCAB71497505}" presName="compNode" presStyleCnt="0"/>
      <dgm:spPr/>
    </dgm:pt>
    <dgm:pt modelId="{24B27EAB-0572-4E5E-9B4D-3BB011D003AD}" type="pres">
      <dgm:prSet presAssocID="{DE9F401C-4C7F-40CA-BB27-FCAB71497505}" presName="bkgdShape" presStyleLbl="node1" presStyleIdx="1" presStyleCnt="5"/>
      <dgm:spPr/>
    </dgm:pt>
    <dgm:pt modelId="{0B1222CE-14F6-4151-AAA0-6B2960CE9EC4}" type="pres">
      <dgm:prSet presAssocID="{DE9F401C-4C7F-40CA-BB27-FCAB71497505}" presName="nodeTx" presStyleLbl="node1" presStyleIdx="1" presStyleCnt="5">
        <dgm:presLayoutVars>
          <dgm:bulletEnabled val="1"/>
        </dgm:presLayoutVars>
      </dgm:prSet>
      <dgm:spPr/>
    </dgm:pt>
    <dgm:pt modelId="{59840F20-1B09-49E1-B6CD-AE628E4057DF}" type="pres">
      <dgm:prSet presAssocID="{DE9F401C-4C7F-40CA-BB27-FCAB71497505}" presName="invisiNode" presStyleLbl="node1" presStyleIdx="1" presStyleCnt="5"/>
      <dgm:spPr/>
    </dgm:pt>
    <dgm:pt modelId="{4A41FEC8-DFD2-44EB-86F1-F6872EB1324B}" type="pres">
      <dgm:prSet presAssocID="{DE9F401C-4C7F-40CA-BB27-FCAB71497505}" presName="imagNode" presStyleLbl="fgImgPlace1" presStyleIdx="1" presStyleCnt="5"/>
      <dgm:spPr>
        <a:blipFill>
          <a:blip xmlns:r="http://schemas.openxmlformats.org/officeDocument/2006/relationships"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User network with solid fill"/>
        </a:ext>
      </dgm:extLst>
    </dgm:pt>
    <dgm:pt modelId="{304681D5-CEAD-44C6-B430-67B321A12F18}" type="pres">
      <dgm:prSet presAssocID="{BD899700-5624-4864-A894-3F543A0714E9}" presName="sibTrans" presStyleLbl="sibTrans2D1" presStyleIdx="0" presStyleCnt="0"/>
      <dgm:spPr/>
    </dgm:pt>
    <dgm:pt modelId="{1EBE74CA-8351-488D-9432-3C9D5135CE16}" type="pres">
      <dgm:prSet presAssocID="{4D7641A9-2233-462A-B810-A59D12F0C7A7}" presName="compNode" presStyleCnt="0"/>
      <dgm:spPr/>
    </dgm:pt>
    <dgm:pt modelId="{16A6870F-4712-4857-B1F7-FDF080C7C8F1}" type="pres">
      <dgm:prSet presAssocID="{4D7641A9-2233-462A-B810-A59D12F0C7A7}" presName="bkgdShape" presStyleLbl="node1" presStyleIdx="2" presStyleCnt="5"/>
      <dgm:spPr/>
    </dgm:pt>
    <dgm:pt modelId="{9F891F80-5804-4C60-8C24-CE2CBB040275}" type="pres">
      <dgm:prSet presAssocID="{4D7641A9-2233-462A-B810-A59D12F0C7A7}" presName="nodeTx" presStyleLbl="node1" presStyleIdx="2" presStyleCnt="5">
        <dgm:presLayoutVars>
          <dgm:bulletEnabled val="1"/>
        </dgm:presLayoutVars>
      </dgm:prSet>
      <dgm:spPr/>
    </dgm:pt>
    <dgm:pt modelId="{F27B2CDC-D686-4305-8DC1-9F16F4106897}" type="pres">
      <dgm:prSet presAssocID="{4D7641A9-2233-462A-B810-A59D12F0C7A7}" presName="invisiNode" presStyleLbl="node1" presStyleIdx="2" presStyleCnt="5"/>
      <dgm:spPr/>
    </dgm:pt>
    <dgm:pt modelId="{0E0CEC1A-3BAD-4DF0-9EED-B117BEFF31FD}" type="pres">
      <dgm:prSet presAssocID="{4D7641A9-2233-462A-B810-A59D12F0C7A7}" presName="imagNode" presStyleLbl="fgImgPlace1" presStyleIdx="2" presStyleCnt="5"/>
      <dgm:spPr>
        <a:blipFill>
          <a:blip xmlns:r="http://schemas.openxmlformats.org/officeDocument/2006/relationships"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 l="-10000" r="-10000"/>
          </a:stretch>
        </a:blipFill>
      </dgm:spPr>
      <dgm:extLst>
        <a:ext uri="{E40237B7-FDA0-4F09-8148-C483321AD2D9}">
          <dgm14:cNvPr xmlns:dgm14="http://schemas.microsoft.com/office/drawing/2010/diagram" id="0" name="" descr="Ticket outline"/>
        </a:ext>
      </dgm:extLst>
    </dgm:pt>
    <dgm:pt modelId="{F69E132A-0662-468B-9291-4042E75470FE}" type="pres">
      <dgm:prSet presAssocID="{22B7EEF4-884C-4357-9780-F5D845276384}" presName="sibTrans" presStyleLbl="sibTrans2D1" presStyleIdx="0" presStyleCnt="0"/>
      <dgm:spPr/>
    </dgm:pt>
    <dgm:pt modelId="{BB97B96C-BA72-448A-9D8B-EADB1D9F2BD5}" type="pres">
      <dgm:prSet presAssocID="{F268A95A-EC8E-4E35-A583-446A3F06FB28}" presName="compNode" presStyleCnt="0"/>
      <dgm:spPr/>
    </dgm:pt>
    <dgm:pt modelId="{178DA28E-29AE-44EE-BA25-830E9005981D}" type="pres">
      <dgm:prSet presAssocID="{F268A95A-EC8E-4E35-A583-446A3F06FB28}" presName="bkgdShape" presStyleLbl="node1" presStyleIdx="3" presStyleCnt="5"/>
      <dgm:spPr/>
    </dgm:pt>
    <dgm:pt modelId="{40C204FE-9D6C-478A-8285-404FE034CBA2}" type="pres">
      <dgm:prSet presAssocID="{F268A95A-EC8E-4E35-A583-446A3F06FB28}" presName="nodeTx" presStyleLbl="node1" presStyleIdx="3" presStyleCnt="5">
        <dgm:presLayoutVars>
          <dgm:bulletEnabled val="1"/>
        </dgm:presLayoutVars>
      </dgm:prSet>
      <dgm:spPr/>
    </dgm:pt>
    <dgm:pt modelId="{775A7641-1518-4164-B98E-7EFB5474B9F9}" type="pres">
      <dgm:prSet presAssocID="{F268A95A-EC8E-4E35-A583-446A3F06FB28}" presName="invisiNode" presStyleLbl="node1" presStyleIdx="3" presStyleCnt="5"/>
      <dgm:spPr/>
    </dgm:pt>
    <dgm:pt modelId="{8FDBB87B-518D-419F-8BDC-BCC12E6C2ED5}" type="pres">
      <dgm:prSet presAssocID="{F268A95A-EC8E-4E35-A583-446A3F06FB28}" presName="imagNode" presStyleLbl="fgImgPlace1" presStyleIdx="3" presStyleCnt="5"/>
      <dgm:spPr>
        <a:blipFill>
          <a:blip xmlns:r="http://schemas.openxmlformats.org/officeDocument/2006/relationships"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rcRect/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anagement with solid fill"/>
        </a:ext>
      </dgm:extLst>
    </dgm:pt>
    <dgm:pt modelId="{7E829B25-B1F6-43F6-8544-FA2A379F2D6B}" type="pres">
      <dgm:prSet presAssocID="{87B68B87-20C2-43D3-8430-56362F301F49}" presName="sibTrans" presStyleLbl="sibTrans2D1" presStyleIdx="0" presStyleCnt="0"/>
      <dgm:spPr/>
    </dgm:pt>
    <dgm:pt modelId="{0668BEB4-2018-4D76-B9BF-5BD208979730}" type="pres">
      <dgm:prSet presAssocID="{AC2FA205-C1F6-44B2-B0EC-F8C58747C6D1}" presName="compNode" presStyleCnt="0"/>
      <dgm:spPr/>
    </dgm:pt>
    <dgm:pt modelId="{BF842647-A9E8-4583-BEDB-7E37D8523194}" type="pres">
      <dgm:prSet presAssocID="{AC2FA205-C1F6-44B2-B0EC-F8C58747C6D1}" presName="bkgdShape" presStyleLbl="node1" presStyleIdx="4" presStyleCnt="5"/>
      <dgm:spPr/>
    </dgm:pt>
    <dgm:pt modelId="{CD6D6E3D-ED12-415A-8E79-396C8CEC9ACA}" type="pres">
      <dgm:prSet presAssocID="{AC2FA205-C1F6-44B2-B0EC-F8C58747C6D1}" presName="nodeTx" presStyleLbl="node1" presStyleIdx="4" presStyleCnt="5">
        <dgm:presLayoutVars>
          <dgm:bulletEnabled val="1"/>
        </dgm:presLayoutVars>
      </dgm:prSet>
      <dgm:spPr/>
    </dgm:pt>
    <dgm:pt modelId="{1F000376-ABFF-4F09-8631-B4B76BA81661}" type="pres">
      <dgm:prSet presAssocID="{AC2FA205-C1F6-44B2-B0EC-F8C58747C6D1}" presName="invisiNode" presStyleLbl="node1" presStyleIdx="4" presStyleCnt="5"/>
      <dgm:spPr/>
    </dgm:pt>
    <dgm:pt modelId="{E05547DF-3D6F-4287-B317-BF729EAE46C4}" type="pres">
      <dgm:prSet presAssocID="{AC2FA205-C1F6-44B2-B0EC-F8C58747C6D1}" presName="imagNode" presStyleLbl="fgImgPlace1" presStyleIdx="4" presStyleCnt="5"/>
      <dgm:spPr>
        <a:blipFill>
          <a:blip xmlns:r="http://schemas.openxmlformats.org/officeDocument/2006/relationships"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rcRect/>
          <a:stretch>
            <a:fillRect l="-7000" r="-7000"/>
          </a:stretch>
        </a:blipFill>
      </dgm:spPr>
      <dgm:extLst>
        <a:ext uri="{E40237B7-FDA0-4F09-8148-C483321AD2D9}">
          <dgm14:cNvPr xmlns:dgm14="http://schemas.microsoft.com/office/drawing/2010/diagram" id="0" name="" descr="Server outline"/>
        </a:ext>
      </dgm:extLst>
    </dgm:pt>
  </dgm:ptLst>
  <dgm:cxnLst>
    <dgm:cxn modelId="{B9A8FA08-D477-493F-909C-4417749A716F}" type="presOf" srcId="{DE9F401C-4C7F-40CA-BB27-FCAB71497505}" destId="{24B27EAB-0572-4E5E-9B4D-3BB011D003AD}" srcOrd="0" destOrd="0" presId="urn:microsoft.com/office/officeart/2005/8/layout/hList7"/>
    <dgm:cxn modelId="{0513230C-12FB-4CD2-99CC-2B41984A4D7A}" type="presOf" srcId="{94181B62-337E-4FD9-BD1C-41616C3D12F4}" destId="{A7114695-5983-4483-AF09-1D803D0590D2}" srcOrd="0" destOrd="0" presId="urn:microsoft.com/office/officeart/2005/8/layout/hList7"/>
    <dgm:cxn modelId="{C2832B18-89B3-4BF5-82CC-D6BBE840257B}" type="presOf" srcId="{87B68B87-20C2-43D3-8430-56362F301F49}" destId="{7E829B25-B1F6-43F6-8544-FA2A379F2D6B}" srcOrd="0" destOrd="0" presId="urn:microsoft.com/office/officeart/2005/8/layout/hList7"/>
    <dgm:cxn modelId="{7C56EF29-7C44-425F-AF35-E25A62AA5CB6}" type="presOf" srcId="{BD899700-5624-4864-A894-3F543A0714E9}" destId="{304681D5-CEAD-44C6-B430-67B321A12F18}" srcOrd="0" destOrd="0" presId="urn:microsoft.com/office/officeart/2005/8/layout/hList7"/>
    <dgm:cxn modelId="{D9285660-F36E-4A06-9D64-634572E0AF28}" type="presOf" srcId="{F268A95A-EC8E-4E35-A583-446A3F06FB28}" destId="{178DA28E-29AE-44EE-BA25-830E9005981D}" srcOrd="0" destOrd="0" presId="urn:microsoft.com/office/officeart/2005/8/layout/hList7"/>
    <dgm:cxn modelId="{684F3E70-E73C-4E2D-B3CA-1FBD0AB06355}" srcId="{25595D0B-BC97-4535-AB64-41393749EA0C}" destId="{F231F393-7AD1-45FA-A859-B191D6AF645D}" srcOrd="0" destOrd="0" parTransId="{8383B625-99A3-49B6-B1D8-3A38C09F6F83}" sibTransId="{94181B62-337E-4FD9-BD1C-41616C3D12F4}"/>
    <dgm:cxn modelId="{A181DA77-628C-4FD1-ACDD-44ED476CD928}" type="presOf" srcId="{F231F393-7AD1-45FA-A859-B191D6AF645D}" destId="{A8F9ED5A-597B-4DC2-9611-20E64E873DCC}" srcOrd="0" destOrd="0" presId="urn:microsoft.com/office/officeart/2005/8/layout/hList7"/>
    <dgm:cxn modelId="{8953FC5A-35B6-4BF9-BA6F-6F28788A79B4}" type="presOf" srcId="{4D7641A9-2233-462A-B810-A59D12F0C7A7}" destId="{9F891F80-5804-4C60-8C24-CE2CBB040275}" srcOrd="1" destOrd="0" presId="urn:microsoft.com/office/officeart/2005/8/layout/hList7"/>
    <dgm:cxn modelId="{6DF6298C-7153-43CE-A9BC-F0ABB4D6316C}" srcId="{25595D0B-BC97-4535-AB64-41393749EA0C}" destId="{F268A95A-EC8E-4E35-A583-446A3F06FB28}" srcOrd="3" destOrd="0" parTransId="{E75E7E1D-E6E3-4456-8D0B-A77B2BA3991C}" sibTransId="{87B68B87-20C2-43D3-8430-56362F301F49}"/>
    <dgm:cxn modelId="{D148308C-AA17-460E-A2FE-FAFECAB36ADE}" type="presOf" srcId="{4D7641A9-2233-462A-B810-A59D12F0C7A7}" destId="{16A6870F-4712-4857-B1F7-FDF080C7C8F1}" srcOrd="0" destOrd="0" presId="urn:microsoft.com/office/officeart/2005/8/layout/hList7"/>
    <dgm:cxn modelId="{9D715C9A-3E1D-4338-A9A7-9218C961992D}" type="presOf" srcId="{F268A95A-EC8E-4E35-A583-446A3F06FB28}" destId="{40C204FE-9D6C-478A-8285-404FE034CBA2}" srcOrd="1" destOrd="0" presId="urn:microsoft.com/office/officeart/2005/8/layout/hList7"/>
    <dgm:cxn modelId="{0100539F-C073-417C-875E-4865E2509F7A}" type="presOf" srcId="{AC2FA205-C1F6-44B2-B0EC-F8C58747C6D1}" destId="{CD6D6E3D-ED12-415A-8E79-396C8CEC9ACA}" srcOrd="1" destOrd="0" presId="urn:microsoft.com/office/officeart/2005/8/layout/hList7"/>
    <dgm:cxn modelId="{5F093EB9-F9B8-4365-B577-AC1E3224DFD1}" srcId="{25595D0B-BC97-4535-AB64-41393749EA0C}" destId="{AC2FA205-C1F6-44B2-B0EC-F8C58747C6D1}" srcOrd="4" destOrd="0" parTransId="{2FA87759-97F7-4A9D-B928-96912F6D5389}" sibTransId="{1CE1F854-2B1B-4EF7-A2B9-33CC175D7450}"/>
    <dgm:cxn modelId="{311407BA-638E-41D3-9972-25BB32061F18}" type="presOf" srcId="{22B7EEF4-884C-4357-9780-F5D845276384}" destId="{F69E132A-0662-468B-9291-4042E75470FE}" srcOrd="0" destOrd="0" presId="urn:microsoft.com/office/officeart/2005/8/layout/hList7"/>
    <dgm:cxn modelId="{3141B8BC-C322-41C3-B63E-218DFDDEB964}" type="presOf" srcId="{DE9F401C-4C7F-40CA-BB27-FCAB71497505}" destId="{0B1222CE-14F6-4151-AAA0-6B2960CE9EC4}" srcOrd="1" destOrd="0" presId="urn:microsoft.com/office/officeart/2005/8/layout/hList7"/>
    <dgm:cxn modelId="{642376BF-2324-43AE-BDA3-5E404E5E8F53}" srcId="{25595D0B-BC97-4535-AB64-41393749EA0C}" destId="{4D7641A9-2233-462A-B810-A59D12F0C7A7}" srcOrd="2" destOrd="0" parTransId="{DAD89583-E321-426D-8A6B-6626145D2DFF}" sibTransId="{22B7EEF4-884C-4357-9780-F5D845276384}"/>
    <dgm:cxn modelId="{02B700E7-4660-4D7A-B27D-3B2DEF956CE8}" srcId="{25595D0B-BC97-4535-AB64-41393749EA0C}" destId="{DE9F401C-4C7F-40CA-BB27-FCAB71497505}" srcOrd="1" destOrd="0" parTransId="{F2BCE92E-45E5-47E6-B0BA-C71579C80576}" sibTransId="{BD899700-5624-4864-A894-3F543A0714E9}"/>
    <dgm:cxn modelId="{2A5319EB-D108-402C-B321-2B96C58857D7}" type="presOf" srcId="{25595D0B-BC97-4535-AB64-41393749EA0C}" destId="{32A5B1DD-80CD-4D93-BDC5-6C71D72964DD}" srcOrd="0" destOrd="0" presId="urn:microsoft.com/office/officeart/2005/8/layout/hList7"/>
    <dgm:cxn modelId="{8DA8F2EE-5410-4FF7-AD8E-881AB4EAACF5}" type="presOf" srcId="{F231F393-7AD1-45FA-A859-B191D6AF645D}" destId="{FEE6A17D-A2F0-448A-AA7D-32F0C1CFD000}" srcOrd="1" destOrd="0" presId="urn:microsoft.com/office/officeart/2005/8/layout/hList7"/>
    <dgm:cxn modelId="{ED942AFB-5351-486D-8F96-649D506E2A4F}" type="presOf" srcId="{AC2FA205-C1F6-44B2-B0EC-F8C58747C6D1}" destId="{BF842647-A9E8-4583-BEDB-7E37D8523194}" srcOrd="0" destOrd="0" presId="urn:microsoft.com/office/officeart/2005/8/layout/hList7"/>
    <dgm:cxn modelId="{59C625C7-F2F7-47AE-9036-B66EE9DB4471}" type="presParOf" srcId="{32A5B1DD-80CD-4D93-BDC5-6C71D72964DD}" destId="{2179F65B-0B34-4B39-A029-FE70C3160085}" srcOrd="0" destOrd="0" presId="urn:microsoft.com/office/officeart/2005/8/layout/hList7"/>
    <dgm:cxn modelId="{2C02B3E2-F804-4858-8AB5-6E0E78F10A89}" type="presParOf" srcId="{32A5B1DD-80CD-4D93-BDC5-6C71D72964DD}" destId="{E1033C8F-8A9C-47F9-B20F-CEC6D287CC01}" srcOrd="1" destOrd="0" presId="urn:microsoft.com/office/officeart/2005/8/layout/hList7"/>
    <dgm:cxn modelId="{326C1326-4B56-4747-8F9A-B7697B9FE091}" type="presParOf" srcId="{E1033C8F-8A9C-47F9-B20F-CEC6D287CC01}" destId="{F7FC1E92-EBA5-4E90-ABC0-42FBD41ABE5D}" srcOrd="0" destOrd="0" presId="urn:microsoft.com/office/officeart/2005/8/layout/hList7"/>
    <dgm:cxn modelId="{CECC9574-91AC-4E8F-B3E8-FF33EA6CEE14}" type="presParOf" srcId="{F7FC1E92-EBA5-4E90-ABC0-42FBD41ABE5D}" destId="{A8F9ED5A-597B-4DC2-9611-20E64E873DCC}" srcOrd="0" destOrd="0" presId="urn:microsoft.com/office/officeart/2005/8/layout/hList7"/>
    <dgm:cxn modelId="{700DAA32-4459-4063-9DBC-863A96AD49A6}" type="presParOf" srcId="{F7FC1E92-EBA5-4E90-ABC0-42FBD41ABE5D}" destId="{FEE6A17D-A2F0-448A-AA7D-32F0C1CFD000}" srcOrd="1" destOrd="0" presId="urn:microsoft.com/office/officeart/2005/8/layout/hList7"/>
    <dgm:cxn modelId="{85046211-A5B4-4AF5-A760-314F20A02A43}" type="presParOf" srcId="{F7FC1E92-EBA5-4E90-ABC0-42FBD41ABE5D}" destId="{356DB06C-5C75-4536-81BA-C5AEDBAE0D2A}" srcOrd="2" destOrd="0" presId="urn:microsoft.com/office/officeart/2005/8/layout/hList7"/>
    <dgm:cxn modelId="{2B7BCFF2-CDE8-4776-880E-D9E02E3E9E7A}" type="presParOf" srcId="{F7FC1E92-EBA5-4E90-ABC0-42FBD41ABE5D}" destId="{39E83765-21E3-452E-A970-3BAD08546D82}" srcOrd="3" destOrd="0" presId="urn:microsoft.com/office/officeart/2005/8/layout/hList7"/>
    <dgm:cxn modelId="{0CB24A6B-15FF-4C9C-BFCD-751F6FB80A75}" type="presParOf" srcId="{E1033C8F-8A9C-47F9-B20F-CEC6D287CC01}" destId="{A7114695-5983-4483-AF09-1D803D0590D2}" srcOrd="1" destOrd="0" presId="urn:microsoft.com/office/officeart/2005/8/layout/hList7"/>
    <dgm:cxn modelId="{BE5A8BFC-BBC7-4F89-B286-F034520EEEF8}" type="presParOf" srcId="{E1033C8F-8A9C-47F9-B20F-CEC6D287CC01}" destId="{A27BB0CC-E164-4E45-A152-FF6508080491}" srcOrd="2" destOrd="0" presId="urn:microsoft.com/office/officeart/2005/8/layout/hList7"/>
    <dgm:cxn modelId="{3A75D09E-93FF-4CD4-9509-4EB24B575679}" type="presParOf" srcId="{A27BB0CC-E164-4E45-A152-FF6508080491}" destId="{24B27EAB-0572-4E5E-9B4D-3BB011D003AD}" srcOrd="0" destOrd="0" presId="urn:microsoft.com/office/officeart/2005/8/layout/hList7"/>
    <dgm:cxn modelId="{CF2FDB6A-7C49-4262-B85C-29EFD14F2796}" type="presParOf" srcId="{A27BB0CC-E164-4E45-A152-FF6508080491}" destId="{0B1222CE-14F6-4151-AAA0-6B2960CE9EC4}" srcOrd="1" destOrd="0" presId="urn:microsoft.com/office/officeart/2005/8/layout/hList7"/>
    <dgm:cxn modelId="{36D99C98-31F1-4EEC-9F1A-558ABF522C21}" type="presParOf" srcId="{A27BB0CC-E164-4E45-A152-FF6508080491}" destId="{59840F20-1B09-49E1-B6CD-AE628E4057DF}" srcOrd="2" destOrd="0" presId="urn:microsoft.com/office/officeart/2005/8/layout/hList7"/>
    <dgm:cxn modelId="{2705353D-A276-470E-80A5-08566A20FA40}" type="presParOf" srcId="{A27BB0CC-E164-4E45-A152-FF6508080491}" destId="{4A41FEC8-DFD2-44EB-86F1-F6872EB1324B}" srcOrd="3" destOrd="0" presId="urn:microsoft.com/office/officeart/2005/8/layout/hList7"/>
    <dgm:cxn modelId="{E84A08E0-F313-462F-B1AC-B9C8DCCB7810}" type="presParOf" srcId="{E1033C8F-8A9C-47F9-B20F-CEC6D287CC01}" destId="{304681D5-CEAD-44C6-B430-67B321A12F18}" srcOrd="3" destOrd="0" presId="urn:microsoft.com/office/officeart/2005/8/layout/hList7"/>
    <dgm:cxn modelId="{7FFAE3EC-D4BA-4A21-9C1C-CA78E171848D}" type="presParOf" srcId="{E1033C8F-8A9C-47F9-B20F-CEC6D287CC01}" destId="{1EBE74CA-8351-488D-9432-3C9D5135CE16}" srcOrd="4" destOrd="0" presId="urn:microsoft.com/office/officeart/2005/8/layout/hList7"/>
    <dgm:cxn modelId="{8D92F97A-B97E-4845-978E-8209266F1D92}" type="presParOf" srcId="{1EBE74CA-8351-488D-9432-3C9D5135CE16}" destId="{16A6870F-4712-4857-B1F7-FDF080C7C8F1}" srcOrd="0" destOrd="0" presId="urn:microsoft.com/office/officeart/2005/8/layout/hList7"/>
    <dgm:cxn modelId="{407B238A-C64D-4B60-BB41-B41DC2FF0519}" type="presParOf" srcId="{1EBE74CA-8351-488D-9432-3C9D5135CE16}" destId="{9F891F80-5804-4C60-8C24-CE2CBB040275}" srcOrd="1" destOrd="0" presId="urn:microsoft.com/office/officeart/2005/8/layout/hList7"/>
    <dgm:cxn modelId="{A6587427-EE7C-4EA9-BAE8-2C3BFEF7DAA3}" type="presParOf" srcId="{1EBE74CA-8351-488D-9432-3C9D5135CE16}" destId="{F27B2CDC-D686-4305-8DC1-9F16F4106897}" srcOrd="2" destOrd="0" presId="urn:microsoft.com/office/officeart/2005/8/layout/hList7"/>
    <dgm:cxn modelId="{957D4A65-31B9-42C9-838B-28F4BEE7182A}" type="presParOf" srcId="{1EBE74CA-8351-488D-9432-3C9D5135CE16}" destId="{0E0CEC1A-3BAD-4DF0-9EED-B117BEFF31FD}" srcOrd="3" destOrd="0" presId="urn:microsoft.com/office/officeart/2005/8/layout/hList7"/>
    <dgm:cxn modelId="{5B4A63E5-C1D9-4B89-9C76-740AB7A46916}" type="presParOf" srcId="{E1033C8F-8A9C-47F9-B20F-CEC6D287CC01}" destId="{F69E132A-0662-468B-9291-4042E75470FE}" srcOrd="5" destOrd="0" presId="urn:microsoft.com/office/officeart/2005/8/layout/hList7"/>
    <dgm:cxn modelId="{1ACB1B01-2FEB-4B36-9193-1DD65818518D}" type="presParOf" srcId="{E1033C8F-8A9C-47F9-B20F-CEC6D287CC01}" destId="{BB97B96C-BA72-448A-9D8B-EADB1D9F2BD5}" srcOrd="6" destOrd="0" presId="urn:microsoft.com/office/officeart/2005/8/layout/hList7"/>
    <dgm:cxn modelId="{C75CD443-657F-444C-98CE-23B0A8F32890}" type="presParOf" srcId="{BB97B96C-BA72-448A-9D8B-EADB1D9F2BD5}" destId="{178DA28E-29AE-44EE-BA25-830E9005981D}" srcOrd="0" destOrd="0" presId="urn:microsoft.com/office/officeart/2005/8/layout/hList7"/>
    <dgm:cxn modelId="{E43A05AF-D15C-4FFA-8CAF-A36EA04799C7}" type="presParOf" srcId="{BB97B96C-BA72-448A-9D8B-EADB1D9F2BD5}" destId="{40C204FE-9D6C-478A-8285-404FE034CBA2}" srcOrd="1" destOrd="0" presId="urn:microsoft.com/office/officeart/2005/8/layout/hList7"/>
    <dgm:cxn modelId="{CDB535A4-0382-432E-98AE-D70D5FDDDEF5}" type="presParOf" srcId="{BB97B96C-BA72-448A-9D8B-EADB1D9F2BD5}" destId="{775A7641-1518-4164-B98E-7EFB5474B9F9}" srcOrd="2" destOrd="0" presId="urn:microsoft.com/office/officeart/2005/8/layout/hList7"/>
    <dgm:cxn modelId="{D9AF7B83-7DB4-46A4-A794-2EE05BC9FFF8}" type="presParOf" srcId="{BB97B96C-BA72-448A-9D8B-EADB1D9F2BD5}" destId="{8FDBB87B-518D-419F-8BDC-BCC12E6C2ED5}" srcOrd="3" destOrd="0" presId="urn:microsoft.com/office/officeart/2005/8/layout/hList7"/>
    <dgm:cxn modelId="{AFDCE595-D40E-4960-8F1B-196DBBF87B58}" type="presParOf" srcId="{E1033C8F-8A9C-47F9-B20F-CEC6D287CC01}" destId="{7E829B25-B1F6-43F6-8544-FA2A379F2D6B}" srcOrd="7" destOrd="0" presId="urn:microsoft.com/office/officeart/2005/8/layout/hList7"/>
    <dgm:cxn modelId="{96B016A9-873E-4311-9A91-3CA84C4CB146}" type="presParOf" srcId="{E1033C8F-8A9C-47F9-B20F-CEC6D287CC01}" destId="{0668BEB4-2018-4D76-B9BF-5BD208979730}" srcOrd="8" destOrd="0" presId="urn:microsoft.com/office/officeart/2005/8/layout/hList7"/>
    <dgm:cxn modelId="{798CE3F8-5DEB-4D75-85EE-6486F834FD19}" type="presParOf" srcId="{0668BEB4-2018-4D76-B9BF-5BD208979730}" destId="{BF842647-A9E8-4583-BEDB-7E37D8523194}" srcOrd="0" destOrd="0" presId="urn:microsoft.com/office/officeart/2005/8/layout/hList7"/>
    <dgm:cxn modelId="{6672B45C-DF80-42FF-8069-4ED80914BC69}" type="presParOf" srcId="{0668BEB4-2018-4D76-B9BF-5BD208979730}" destId="{CD6D6E3D-ED12-415A-8E79-396C8CEC9ACA}" srcOrd="1" destOrd="0" presId="urn:microsoft.com/office/officeart/2005/8/layout/hList7"/>
    <dgm:cxn modelId="{636E9CA6-DC65-42DA-A50E-0C7CCCE55EA2}" type="presParOf" srcId="{0668BEB4-2018-4D76-B9BF-5BD208979730}" destId="{1F000376-ABFF-4F09-8631-B4B76BA81661}" srcOrd="2" destOrd="0" presId="urn:microsoft.com/office/officeart/2005/8/layout/hList7"/>
    <dgm:cxn modelId="{2BEB72B2-18BE-4386-BEFD-F8EFCA0BCA7E}" type="presParOf" srcId="{0668BEB4-2018-4D76-B9BF-5BD208979730}" destId="{E05547DF-3D6F-4287-B317-BF729EAE46C4}" srcOrd="3" destOrd="0" presId="urn:microsoft.com/office/officeart/2005/8/layout/hList7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E624431-5CEB-4188-9192-E95F75C7D57E}">
      <dsp:nvSpPr>
        <dsp:cNvPr id="0" name=""/>
        <dsp:cNvSpPr/>
      </dsp:nvSpPr>
      <dsp:spPr>
        <a:xfrm>
          <a:off x="0" y="347020"/>
          <a:ext cx="6096000" cy="579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D86B8E8-4B1E-43C2-89F1-83425B6DC453}">
      <dsp:nvSpPr>
        <dsp:cNvPr id="0" name=""/>
        <dsp:cNvSpPr/>
      </dsp:nvSpPr>
      <dsp:spPr>
        <a:xfrm>
          <a:off x="304800" y="7539"/>
          <a:ext cx="4267200" cy="6789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1290" tIns="0" rIns="161290" bIns="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• The SWANSEA.ACCA corporate network's security evaluation.</a:t>
          </a:r>
        </a:p>
      </dsp:txBody>
      <dsp:txXfrm>
        <a:off x="337944" y="40683"/>
        <a:ext cx="4200912" cy="612672"/>
      </dsp:txXfrm>
    </dsp:sp>
    <dsp:sp modelId="{6B1888C9-A173-424D-8DF7-505E5C661CDE}">
      <dsp:nvSpPr>
        <dsp:cNvPr id="0" name=""/>
        <dsp:cNvSpPr/>
      </dsp:nvSpPr>
      <dsp:spPr>
        <a:xfrm>
          <a:off x="0" y="1390300"/>
          <a:ext cx="6096000" cy="579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C140121-563E-442F-A065-3D3F0A1F3EFB}">
      <dsp:nvSpPr>
        <dsp:cNvPr id="0" name=""/>
        <dsp:cNvSpPr/>
      </dsp:nvSpPr>
      <dsp:spPr>
        <a:xfrm>
          <a:off x="304800" y="1050819"/>
          <a:ext cx="4267200" cy="6789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1290" tIns="0" rIns="161290" bIns="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• The network includes VPN-connected nodes in Swansea and London.</a:t>
          </a:r>
        </a:p>
      </dsp:txBody>
      <dsp:txXfrm>
        <a:off x="337944" y="1083963"/>
        <a:ext cx="4200912" cy="612672"/>
      </dsp:txXfrm>
    </dsp:sp>
    <dsp:sp modelId="{DBAC4D95-1A24-4A41-BB2C-8D8A57AAC4CB}">
      <dsp:nvSpPr>
        <dsp:cNvPr id="0" name=""/>
        <dsp:cNvSpPr/>
      </dsp:nvSpPr>
      <dsp:spPr>
        <a:xfrm>
          <a:off x="0" y="2433580"/>
          <a:ext cx="6096000" cy="579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056D9FA-F1B4-4E5B-A0F9-0608920B5CA9}">
      <dsp:nvSpPr>
        <dsp:cNvPr id="0" name=""/>
        <dsp:cNvSpPr/>
      </dsp:nvSpPr>
      <dsp:spPr>
        <a:xfrm>
          <a:off x="304800" y="2094100"/>
          <a:ext cx="4267200" cy="6789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1290" tIns="0" rIns="161290" bIns="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• Vulnerability identification, exploitation, and mitigation are the main goals of assessment.</a:t>
          </a:r>
        </a:p>
      </dsp:txBody>
      <dsp:txXfrm>
        <a:off x="337944" y="2127244"/>
        <a:ext cx="4200912" cy="612672"/>
      </dsp:txXfrm>
    </dsp:sp>
    <dsp:sp modelId="{0DA52BAF-94D4-4232-B011-DDC93DAA2C1A}">
      <dsp:nvSpPr>
        <dsp:cNvPr id="0" name=""/>
        <dsp:cNvSpPr/>
      </dsp:nvSpPr>
      <dsp:spPr>
        <a:xfrm>
          <a:off x="0" y="3476860"/>
          <a:ext cx="6096000" cy="579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88ACC0F-AD5B-402B-91B8-39B85B12C06B}">
      <dsp:nvSpPr>
        <dsp:cNvPr id="0" name=""/>
        <dsp:cNvSpPr/>
      </dsp:nvSpPr>
      <dsp:spPr>
        <a:xfrm>
          <a:off x="304800" y="3137380"/>
          <a:ext cx="4267200" cy="6789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1290" tIns="0" rIns="161290" bIns="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• Security evaluations assist companies in finding vulnerabilities before attackers take advantage of them (NIST, 2018).</a:t>
          </a:r>
        </a:p>
      </dsp:txBody>
      <dsp:txXfrm>
        <a:off x="337944" y="3170524"/>
        <a:ext cx="4200912" cy="612672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2452F41-4DDA-4202-83EE-A487673EA1AA}">
      <dsp:nvSpPr>
        <dsp:cNvPr id="0" name=""/>
        <dsp:cNvSpPr/>
      </dsp:nvSpPr>
      <dsp:spPr>
        <a:xfrm rot="16200000">
          <a:off x="192" y="666055"/>
          <a:ext cx="2209603" cy="2209603"/>
        </a:xfrm>
        <a:prstGeom prst="upArrow">
          <a:avLst>
            <a:gd name="adj1" fmla="val 50000"/>
            <a:gd name="adj2" fmla="val 35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22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5344" tIns="85344" rIns="85344" bIns="8534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>
              <a:latin typeface="Arial" panose="020B0604020202020204" pitchFamily="34" charset="0"/>
              <a:cs typeface="Arial" panose="020B0604020202020204" pitchFamily="34" charset="0"/>
            </a:rPr>
            <a:t>As an operating system for penetration testing, Kali Linux was used to mimic an internal attacker on the Swansea network.</a:t>
          </a:r>
        </a:p>
      </dsp:txBody>
      <dsp:txXfrm rot="5400000">
        <a:off x="386874" y="1218455"/>
        <a:ext cx="1822922" cy="1104801"/>
      </dsp:txXfrm>
    </dsp:sp>
    <dsp:sp modelId="{BF83B8F6-F8A3-49B3-9AF4-2C798E4E9CF9}">
      <dsp:nvSpPr>
        <dsp:cNvPr id="0" name=""/>
        <dsp:cNvSpPr/>
      </dsp:nvSpPr>
      <dsp:spPr>
        <a:xfrm rot="5400000">
          <a:off x="2431697" y="676358"/>
          <a:ext cx="2209603" cy="2209603"/>
        </a:xfrm>
        <a:prstGeom prst="upArrow">
          <a:avLst>
            <a:gd name="adj1" fmla="val 50000"/>
            <a:gd name="adj2" fmla="val 35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22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5344" tIns="85344" rIns="85344" bIns="8534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>
              <a:latin typeface="Arial" panose="020B0604020202020204" pitchFamily="34" charset="0"/>
              <a:cs typeface="Arial" panose="020B0604020202020204" pitchFamily="34" charset="0"/>
            </a:rPr>
            <a:t>For vulnerability detection and exploitation, this platform offers a variety of security testing tools (Kali Linux, 2024).</a:t>
          </a:r>
        </a:p>
      </dsp:txBody>
      <dsp:txXfrm rot="-5400000">
        <a:off x="2431698" y="1228759"/>
        <a:ext cx="1822922" cy="1104801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EF153C2-1375-440A-83D8-70C2BAAB6C07}">
      <dsp:nvSpPr>
        <dsp:cNvPr id="0" name=""/>
        <dsp:cNvSpPr/>
      </dsp:nvSpPr>
      <dsp:spPr>
        <a:xfrm>
          <a:off x="0" y="34191"/>
          <a:ext cx="4019550" cy="3024000"/>
        </a:xfrm>
        <a:prstGeom prst="rightArrow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E46A9AF-AA03-412E-946A-3248BAEDE649}">
      <dsp:nvSpPr>
        <dsp:cNvPr id="0" name=""/>
        <dsp:cNvSpPr/>
      </dsp:nvSpPr>
      <dsp:spPr>
        <a:xfrm>
          <a:off x="324233" y="778186"/>
          <a:ext cx="3293361" cy="1512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121920" rIns="0" bIns="1219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>
              <a:latin typeface="Arial" panose="020B0604020202020204" pitchFamily="34" charset="0"/>
              <a:cs typeface="Arial" panose="020B0604020202020204" pitchFamily="34" charset="0"/>
            </a:rPr>
            <a:t>Network reconnaissance was conducted via the Nmap scanning program to ascertain active hosts, open ports, and operational services within the network infrastructure (Lyon, 2023).</a:t>
          </a:r>
        </a:p>
      </dsp:txBody>
      <dsp:txXfrm>
        <a:off x="324233" y="778186"/>
        <a:ext cx="3293361" cy="1512000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2E6F6C1-D1A0-480E-BD65-702EE4621D6C}">
      <dsp:nvSpPr>
        <dsp:cNvPr id="0" name=""/>
        <dsp:cNvSpPr/>
      </dsp:nvSpPr>
      <dsp:spPr>
        <a:xfrm rot="16200000">
          <a:off x="-381393" y="383633"/>
          <a:ext cx="2922809" cy="2155541"/>
        </a:xfrm>
        <a:prstGeom prst="flowChartManualOperati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0" rIns="76200" bIns="0" numCol="1" spcCol="1270" anchor="t" anchorCtr="0">
          <a:noAutofit/>
        </a:bodyPr>
        <a:lstStyle/>
        <a:p>
          <a:pPr marL="0" lvl="0" indent="0" algn="l" defTabSz="5334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Vulnerability scanning is done after detecting services</a:t>
          </a:r>
        </a:p>
        <a:p>
          <a:pPr marL="114300" lvl="1" indent="-114300" algn="l" defTabSz="533400">
            <a:lnSpc>
              <a:spcPct val="15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 dirty="0"/>
            <a:t>Enumeration tools used to uncover security flaws.</a:t>
          </a:r>
        </a:p>
      </dsp:txBody>
      <dsp:txXfrm rot="5400000">
        <a:off x="2241" y="584561"/>
        <a:ext cx="2155541" cy="1753685"/>
      </dsp:txXfrm>
    </dsp:sp>
    <dsp:sp modelId="{E0460FBC-1F13-4434-953F-6CA268E12710}">
      <dsp:nvSpPr>
        <dsp:cNvPr id="0" name=""/>
        <dsp:cNvSpPr/>
      </dsp:nvSpPr>
      <dsp:spPr>
        <a:xfrm rot="16200000">
          <a:off x="1935814" y="383633"/>
          <a:ext cx="2922809" cy="2155541"/>
        </a:xfrm>
        <a:prstGeom prst="flowChartManualOperati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0" rIns="76200" bIns="0" numCol="1" spcCol="1270" anchor="t" anchorCtr="0">
          <a:noAutofit/>
        </a:bodyPr>
        <a:lstStyle/>
        <a:p>
          <a:pPr marL="0" lvl="0" indent="0" algn="l" defTabSz="5334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Examples: SMB vulnerabilities and information leaking.</a:t>
          </a:r>
        </a:p>
        <a:p>
          <a:pPr marL="114300" lvl="1" indent="-114300" algn="l" defTabSz="533400">
            <a:lnSpc>
              <a:spcPct val="15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 dirty="0"/>
            <a:t>These vulnerabilities may allow unauthorised access to systems (OWASP, 2023)</a:t>
          </a:r>
        </a:p>
      </dsp:txBody>
      <dsp:txXfrm rot="5400000">
        <a:off x="2319448" y="584561"/>
        <a:ext cx="2155541" cy="1753685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4430FE5-3640-4BFC-9D0A-917DFFF5D4B9}">
      <dsp:nvSpPr>
        <dsp:cNvPr id="0" name=""/>
        <dsp:cNvSpPr/>
      </dsp:nvSpPr>
      <dsp:spPr>
        <a:xfrm>
          <a:off x="0" y="17502"/>
          <a:ext cx="3771091" cy="10670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l" defTabSz="5334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>
              <a:latin typeface="+mj-lt"/>
            </a:rPr>
            <a:t>This Exploitation illustrates how attackers acquire unauthorised system access.</a:t>
          </a:r>
        </a:p>
      </dsp:txBody>
      <dsp:txXfrm>
        <a:off x="52089" y="69591"/>
        <a:ext cx="3666913" cy="962862"/>
      </dsp:txXfrm>
    </dsp:sp>
    <dsp:sp modelId="{F8A57E4B-A7FE-449D-B036-78FE21250F64}">
      <dsp:nvSpPr>
        <dsp:cNvPr id="0" name=""/>
        <dsp:cNvSpPr/>
      </dsp:nvSpPr>
      <dsp:spPr>
        <a:xfrm>
          <a:off x="0" y="1073886"/>
          <a:ext cx="3771091" cy="9439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9732" tIns="15240" rIns="85344" bIns="15240" numCol="1" spcCol="1270" anchor="t" anchorCtr="0">
          <a:noAutofit/>
        </a:bodyPr>
        <a:lstStyle/>
        <a:p>
          <a:pPr marL="114300" lvl="1" indent="-114300" algn="l" defTabSz="533400">
            <a:lnSpc>
              <a:spcPct val="150000"/>
            </a:lnSpc>
            <a:spcBef>
              <a:spcPct val="0"/>
            </a:spcBef>
            <a:spcAft>
              <a:spcPct val="20000"/>
            </a:spcAft>
            <a:buNone/>
          </a:pPr>
          <a:r>
            <a:rPr lang="en-GB" sz="1200" kern="1200" dirty="0">
              <a:latin typeface="+mj-lt"/>
            </a:rPr>
            <a:t>Command execution on target systems is possible through remote management tools.</a:t>
          </a:r>
        </a:p>
      </dsp:txBody>
      <dsp:txXfrm>
        <a:off x="0" y="1073886"/>
        <a:ext cx="3771091" cy="943920"/>
      </dsp:txXfrm>
    </dsp:sp>
    <dsp:sp modelId="{6801C7F4-C4AD-4072-A99C-DBD36E9E3C43}">
      <dsp:nvSpPr>
        <dsp:cNvPr id="0" name=""/>
        <dsp:cNvSpPr/>
      </dsp:nvSpPr>
      <dsp:spPr>
        <a:xfrm>
          <a:off x="0" y="2017806"/>
          <a:ext cx="3771091" cy="10670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l" defTabSz="5334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>
              <a:latin typeface="+mj-lt"/>
            </a:rPr>
            <a:t> Following exploitation, system information and privileges are collected.</a:t>
          </a:r>
        </a:p>
      </dsp:txBody>
      <dsp:txXfrm>
        <a:off x="52089" y="2069895"/>
        <a:ext cx="3666913" cy="962862"/>
      </dsp:txXfrm>
    </dsp:sp>
    <dsp:sp modelId="{3EFB7BCE-A826-4230-BCCC-FCA251269A73}">
      <dsp:nvSpPr>
        <dsp:cNvPr id="0" name=""/>
        <dsp:cNvSpPr/>
      </dsp:nvSpPr>
      <dsp:spPr>
        <a:xfrm>
          <a:off x="0" y="3084846"/>
          <a:ext cx="3771091" cy="9439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9732" tIns="15240" rIns="85344" bIns="15240" numCol="1" spcCol="1270" anchor="t" anchorCtr="0">
          <a:noAutofit/>
        </a:bodyPr>
        <a:lstStyle/>
        <a:p>
          <a:pPr marL="114300" lvl="1" indent="-114300" algn="l" defTabSz="533400">
            <a:lnSpc>
              <a:spcPct val="15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200" kern="1200" dirty="0">
              <a:latin typeface="+mj-lt"/>
            </a:rPr>
            <a:t> Penetration testing frameworks can replicate real-world cyber threats (Rapid7, 2024).</a:t>
          </a:r>
        </a:p>
      </dsp:txBody>
      <dsp:txXfrm>
        <a:off x="0" y="3084846"/>
        <a:ext cx="3771091" cy="943920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21C7E8E-879E-47E4-BACC-BAAAC00A52C9}">
      <dsp:nvSpPr>
        <dsp:cNvPr id="0" name=""/>
        <dsp:cNvSpPr/>
      </dsp:nvSpPr>
      <dsp:spPr>
        <a:xfrm>
          <a:off x="903216" y="366986"/>
          <a:ext cx="699257" cy="69925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0A50708E-7059-4B77-BBFB-8D988657FB4E}">
      <dsp:nvSpPr>
        <dsp:cNvPr id="0" name=""/>
        <dsp:cNvSpPr/>
      </dsp:nvSpPr>
      <dsp:spPr>
        <a:xfrm>
          <a:off x="475892" y="1359141"/>
          <a:ext cx="1553906" cy="88742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Turn off insecure protocols like SMBv1.</a:t>
          </a:r>
          <a:endParaRPr lang="en-US" sz="1200" kern="1200" dirty="0"/>
        </a:p>
      </dsp:txBody>
      <dsp:txXfrm>
        <a:off x="475892" y="1359141"/>
        <a:ext cx="1553906" cy="887426"/>
      </dsp:txXfrm>
    </dsp:sp>
    <dsp:sp modelId="{B21C6D68-BB08-4575-8B00-905993CF4834}">
      <dsp:nvSpPr>
        <dsp:cNvPr id="0" name=""/>
        <dsp:cNvSpPr/>
      </dsp:nvSpPr>
      <dsp:spPr>
        <a:xfrm>
          <a:off x="2729056" y="366986"/>
          <a:ext cx="699257" cy="69925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F388DA0-C11D-4B00-8DFE-7F09A2ABE18B}">
      <dsp:nvSpPr>
        <dsp:cNvPr id="0" name=""/>
        <dsp:cNvSpPr/>
      </dsp:nvSpPr>
      <dsp:spPr>
        <a:xfrm>
          <a:off x="2301732" y="1359141"/>
          <a:ext cx="1553906" cy="88742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Use security updates and fixes on a regular basis.</a:t>
          </a:r>
          <a:endParaRPr lang="en-US" sz="1200" kern="1200" dirty="0"/>
        </a:p>
      </dsp:txBody>
      <dsp:txXfrm>
        <a:off x="2301732" y="1359141"/>
        <a:ext cx="1553906" cy="887426"/>
      </dsp:txXfrm>
    </dsp:sp>
    <dsp:sp modelId="{8568D275-25A2-49E1-BA1D-84984C294B97}">
      <dsp:nvSpPr>
        <dsp:cNvPr id="0" name=""/>
        <dsp:cNvSpPr/>
      </dsp:nvSpPr>
      <dsp:spPr>
        <a:xfrm>
          <a:off x="4554896" y="366986"/>
          <a:ext cx="699257" cy="69925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B1F8927-1B65-4788-AA77-80E1F9FA582A}">
      <dsp:nvSpPr>
        <dsp:cNvPr id="0" name=""/>
        <dsp:cNvSpPr/>
      </dsp:nvSpPr>
      <dsp:spPr>
        <a:xfrm>
          <a:off x="4127572" y="1359141"/>
          <a:ext cx="1553906" cy="88742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Establish robust policies for passwords and authentication.</a:t>
          </a:r>
          <a:endParaRPr lang="en-US" sz="1200" kern="1200" dirty="0"/>
        </a:p>
      </dsp:txBody>
      <dsp:txXfrm>
        <a:off x="4127572" y="1359141"/>
        <a:ext cx="1553906" cy="887426"/>
      </dsp:txXfrm>
    </dsp:sp>
    <dsp:sp modelId="{55A36431-3BEF-4619-BE62-893D7886EDE2}">
      <dsp:nvSpPr>
        <dsp:cNvPr id="0" name=""/>
        <dsp:cNvSpPr/>
      </dsp:nvSpPr>
      <dsp:spPr>
        <a:xfrm>
          <a:off x="6380736" y="366986"/>
          <a:ext cx="699257" cy="699257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E7041A5C-D08F-4082-8062-610CDA9ACA4A}">
      <dsp:nvSpPr>
        <dsp:cNvPr id="0" name=""/>
        <dsp:cNvSpPr/>
      </dsp:nvSpPr>
      <dsp:spPr>
        <a:xfrm>
          <a:off x="5953412" y="1359141"/>
          <a:ext cx="1553906" cy="88742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/>
            <a:t>• Restrict remote management services such as </a:t>
          </a:r>
          <a:r>
            <a:rPr lang="en-US" sz="1200" kern="1200" dirty="0" err="1"/>
            <a:t>WinRM</a:t>
          </a:r>
          <a:r>
            <a:rPr lang="en-US" sz="1200" kern="1200" dirty="0"/>
            <a:t> and RDP</a:t>
          </a:r>
        </a:p>
      </dsp:txBody>
      <dsp:txXfrm>
        <a:off x="5953412" y="1359141"/>
        <a:ext cx="1553906" cy="887426"/>
      </dsp:txXfrm>
    </dsp:sp>
    <dsp:sp modelId="{6ECA52DC-66DF-41D2-81B8-013822343700}">
      <dsp:nvSpPr>
        <dsp:cNvPr id="0" name=""/>
        <dsp:cNvSpPr/>
      </dsp:nvSpPr>
      <dsp:spPr>
        <a:xfrm>
          <a:off x="1816136" y="2635043"/>
          <a:ext cx="699257" cy="699257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70B2602B-212A-4944-8F4F-1F47977A29CD}">
      <dsp:nvSpPr>
        <dsp:cNvPr id="0" name=""/>
        <dsp:cNvSpPr/>
      </dsp:nvSpPr>
      <dsp:spPr>
        <a:xfrm>
          <a:off x="1388812" y="3627198"/>
          <a:ext cx="1553906" cy="88742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/>
            <a:t>• Configure firewall rules to limit unnecessary open ports</a:t>
          </a:r>
        </a:p>
      </dsp:txBody>
      <dsp:txXfrm>
        <a:off x="1388812" y="3627198"/>
        <a:ext cx="1553906" cy="887426"/>
      </dsp:txXfrm>
    </dsp:sp>
    <dsp:sp modelId="{85A618B8-B9C6-4934-923F-50D60BED1F7B}">
      <dsp:nvSpPr>
        <dsp:cNvPr id="0" name=""/>
        <dsp:cNvSpPr/>
      </dsp:nvSpPr>
      <dsp:spPr>
        <a:xfrm>
          <a:off x="3641976" y="2635043"/>
          <a:ext cx="699257" cy="699257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C1CCEAEA-806F-4618-BD81-2536F0B8449E}">
      <dsp:nvSpPr>
        <dsp:cNvPr id="0" name=""/>
        <dsp:cNvSpPr/>
      </dsp:nvSpPr>
      <dsp:spPr>
        <a:xfrm>
          <a:off x="3214652" y="3627198"/>
          <a:ext cx="1553906" cy="88742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/>
            <a:t>• Implement network monitoring and logging tools (e.g., Wireshark, SIEM)</a:t>
          </a:r>
        </a:p>
      </dsp:txBody>
      <dsp:txXfrm>
        <a:off x="3214652" y="3627198"/>
        <a:ext cx="1553906" cy="887426"/>
      </dsp:txXfrm>
    </dsp:sp>
    <dsp:sp modelId="{72559EA2-A71A-4BA8-97A9-97291422463A}">
      <dsp:nvSpPr>
        <dsp:cNvPr id="0" name=""/>
        <dsp:cNvSpPr/>
      </dsp:nvSpPr>
      <dsp:spPr>
        <a:xfrm>
          <a:off x="5467816" y="2635043"/>
          <a:ext cx="699257" cy="699257"/>
        </a:xfrm>
        <a:prstGeom prst="rect">
          <a:avLst/>
        </a:prstGeom>
        <a:blipFill>
          <a:blip xmlns:r="http://schemas.openxmlformats.org/officeDocument/2006/relationships" r:embed="rId13">
            <a:extLst>
              <a:ext uri="{96DAC541-7B7A-43D3-8B79-37D633B846F1}">
                <asvg:svgBlip xmlns:asvg="http://schemas.microsoft.com/office/drawing/2016/SVG/main" r:embed="rId14"/>
              </a:ext>
            </a:extLst>
          </a:blip>
          <a:srcRect/>
          <a:stretch>
            <a:fillRect/>
          </a:stretch>
        </a:blip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AF8FC577-6FCD-4D63-BB00-310A896D00FF}">
      <dsp:nvSpPr>
        <dsp:cNvPr id="0" name=""/>
        <dsp:cNvSpPr/>
      </dsp:nvSpPr>
      <dsp:spPr>
        <a:xfrm>
          <a:off x="5040492" y="3627198"/>
          <a:ext cx="1553906" cy="88742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Security best practices lower organisational cyber risk (Microsoft, 2024).</a:t>
          </a:r>
        </a:p>
      </dsp:txBody>
      <dsp:txXfrm>
        <a:off x="5040492" y="3627198"/>
        <a:ext cx="1553906" cy="887426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8F9ED5A-597B-4DC2-9611-20E64E873DCC}">
      <dsp:nvSpPr>
        <dsp:cNvPr id="0" name=""/>
        <dsp:cNvSpPr/>
      </dsp:nvSpPr>
      <dsp:spPr>
        <a:xfrm>
          <a:off x="0" y="0"/>
          <a:ext cx="1454582" cy="452717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5344" tIns="85344" rIns="85344" bIns="85344" numCol="1" spcCol="1270" anchor="ctr" anchorCtr="0">
          <a:noAutofit/>
        </a:bodyPr>
        <a:lstStyle/>
        <a:p>
          <a:pPr marL="0" lvl="0" indent="0" algn="ctr" defTabSz="5334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>
              <a:latin typeface="+mj-lt"/>
            </a:rPr>
            <a:t>• The security examination uncovered flaws in the SWANSEA.ACCA network infrastructure.</a:t>
          </a:r>
        </a:p>
      </dsp:txBody>
      <dsp:txXfrm>
        <a:off x="0" y="1810870"/>
        <a:ext cx="1454582" cy="1810870"/>
      </dsp:txXfrm>
    </dsp:sp>
    <dsp:sp modelId="{39E83765-21E3-452E-A970-3BAD08546D82}">
      <dsp:nvSpPr>
        <dsp:cNvPr id="0" name=""/>
        <dsp:cNvSpPr/>
      </dsp:nvSpPr>
      <dsp:spPr>
        <a:xfrm>
          <a:off x="43637" y="271630"/>
          <a:ext cx="1367307" cy="1507549"/>
        </a:xfrm>
        <a:prstGeom prst="ellipse">
          <a:avLst/>
        </a:prstGeom>
        <a:blipFill>
          <a:blip xmlns:r="http://schemas.openxmlformats.org/officeDocument/2006/relationships"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4B27EAB-0572-4E5E-9B4D-3BB011D003AD}">
      <dsp:nvSpPr>
        <dsp:cNvPr id="0" name=""/>
        <dsp:cNvSpPr/>
      </dsp:nvSpPr>
      <dsp:spPr>
        <a:xfrm>
          <a:off x="1498220" y="0"/>
          <a:ext cx="1454582" cy="452717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5344" tIns="85344" rIns="85344" bIns="85344" numCol="1" spcCol="1270" anchor="ctr" anchorCtr="0">
          <a:noAutofit/>
        </a:bodyPr>
        <a:lstStyle/>
        <a:p>
          <a:pPr marL="0" lvl="0" indent="0" algn="ctr" defTabSz="5334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>
              <a:latin typeface="+mj-lt"/>
            </a:rPr>
            <a:t>• Network scanning and reconnaissance helped uncover vulnerable services and attack vectors (Lyon, 2023).</a:t>
          </a:r>
        </a:p>
      </dsp:txBody>
      <dsp:txXfrm>
        <a:off x="1498220" y="1810870"/>
        <a:ext cx="1454582" cy="1810870"/>
      </dsp:txXfrm>
    </dsp:sp>
    <dsp:sp modelId="{4A41FEC8-DFD2-44EB-86F1-F6872EB1324B}">
      <dsp:nvSpPr>
        <dsp:cNvPr id="0" name=""/>
        <dsp:cNvSpPr/>
      </dsp:nvSpPr>
      <dsp:spPr>
        <a:xfrm>
          <a:off x="1541857" y="271630"/>
          <a:ext cx="1367307" cy="1507549"/>
        </a:xfrm>
        <a:prstGeom prst="ellipse">
          <a:avLst/>
        </a:prstGeom>
        <a:blipFill>
          <a:blip xmlns:r="http://schemas.openxmlformats.org/officeDocument/2006/relationships"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6A6870F-4712-4857-B1F7-FDF080C7C8F1}">
      <dsp:nvSpPr>
        <dsp:cNvPr id="0" name=""/>
        <dsp:cNvSpPr/>
      </dsp:nvSpPr>
      <dsp:spPr>
        <a:xfrm>
          <a:off x="2996440" y="0"/>
          <a:ext cx="1454582" cy="452717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5344" tIns="85344" rIns="85344" bIns="85344" numCol="1" spcCol="1270" anchor="ctr" anchorCtr="0">
          <a:noAutofit/>
        </a:bodyPr>
        <a:lstStyle/>
        <a:p>
          <a:pPr marL="0" lvl="0" indent="0" algn="ctr" defTabSz="5334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>
              <a:latin typeface="+mj-lt"/>
            </a:rPr>
            <a:t>• Exploitation techniques showed how attackers ma get unauthorised access to systems (Rapid7, 2024).</a:t>
          </a:r>
        </a:p>
      </dsp:txBody>
      <dsp:txXfrm>
        <a:off x="2996440" y="1810870"/>
        <a:ext cx="1454582" cy="1810870"/>
      </dsp:txXfrm>
    </dsp:sp>
    <dsp:sp modelId="{0E0CEC1A-3BAD-4DF0-9EED-B117BEFF31FD}">
      <dsp:nvSpPr>
        <dsp:cNvPr id="0" name=""/>
        <dsp:cNvSpPr/>
      </dsp:nvSpPr>
      <dsp:spPr>
        <a:xfrm>
          <a:off x="3040078" y="271630"/>
          <a:ext cx="1367307" cy="1507549"/>
        </a:xfrm>
        <a:prstGeom prst="ellipse">
          <a:avLst/>
        </a:prstGeom>
        <a:blipFill>
          <a:blip xmlns:r="http://schemas.openxmlformats.org/officeDocument/2006/relationships"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 l="-10000" r="-10000"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78DA28E-29AE-44EE-BA25-830E9005981D}">
      <dsp:nvSpPr>
        <dsp:cNvPr id="0" name=""/>
        <dsp:cNvSpPr/>
      </dsp:nvSpPr>
      <dsp:spPr>
        <a:xfrm>
          <a:off x="4494660" y="0"/>
          <a:ext cx="1454582" cy="452717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5344" tIns="85344" rIns="85344" bIns="85344" numCol="1" spcCol="1270" anchor="ctr" anchorCtr="0">
          <a:noAutofit/>
        </a:bodyPr>
        <a:lstStyle/>
        <a:p>
          <a:pPr marL="0" lvl="0" indent="0" algn="ctr" defTabSz="5334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>
              <a:latin typeface="+mj-lt"/>
            </a:rPr>
            <a:t>• Adding security mechanisms like patch management and robust authentication boosts overall network security (Microsoft, 2024).</a:t>
          </a:r>
        </a:p>
      </dsp:txBody>
      <dsp:txXfrm>
        <a:off x="4494660" y="1810870"/>
        <a:ext cx="1454582" cy="1810870"/>
      </dsp:txXfrm>
    </dsp:sp>
    <dsp:sp modelId="{8FDBB87B-518D-419F-8BDC-BCC12E6C2ED5}">
      <dsp:nvSpPr>
        <dsp:cNvPr id="0" name=""/>
        <dsp:cNvSpPr/>
      </dsp:nvSpPr>
      <dsp:spPr>
        <a:xfrm>
          <a:off x="4538298" y="271630"/>
          <a:ext cx="1367307" cy="1507549"/>
        </a:xfrm>
        <a:prstGeom prst="ellipse">
          <a:avLst/>
        </a:prstGeom>
        <a:blipFill>
          <a:blip xmlns:r="http://schemas.openxmlformats.org/officeDocument/2006/relationships"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rcRect/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F842647-A9E8-4583-BEDB-7E37D8523194}">
      <dsp:nvSpPr>
        <dsp:cNvPr id="0" name=""/>
        <dsp:cNvSpPr/>
      </dsp:nvSpPr>
      <dsp:spPr>
        <a:xfrm>
          <a:off x="5992881" y="0"/>
          <a:ext cx="1454582" cy="452717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5344" tIns="85344" rIns="85344" bIns="85344" numCol="1" spcCol="1270" anchor="ctr" anchorCtr="0">
          <a:noAutofit/>
        </a:bodyPr>
        <a:lstStyle/>
        <a:p>
          <a:pPr marL="0" lvl="0" indent="0" algn="ctr" defTabSz="5334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>
              <a:latin typeface="+mj-lt"/>
            </a:rPr>
            <a:t>• Regular vulnerability assessments are required to provide a safe enterprise network (NIST, 2018).</a:t>
          </a:r>
        </a:p>
      </dsp:txBody>
      <dsp:txXfrm>
        <a:off x="5992881" y="1810870"/>
        <a:ext cx="1454582" cy="1810870"/>
      </dsp:txXfrm>
    </dsp:sp>
    <dsp:sp modelId="{E05547DF-3D6F-4287-B317-BF729EAE46C4}">
      <dsp:nvSpPr>
        <dsp:cNvPr id="0" name=""/>
        <dsp:cNvSpPr/>
      </dsp:nvSpPr>
      <dsp:spPr>
        <a:xfrm>
          <a:off x="6036518" y="271630"/>
          <a:ext cx="1367307" cy="1507549"/>
        </a:xfrm>
        <a:prstGeom prst="ellipse">
          <a:avLst/>
        </a:prstGeom>
        <a:blipFill>
          <a:blip xmlns:r="http://schemas.openxmlformats.org/officeDocument/2006/relationships"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rcRect/>
          <a:stretch>
            <a:fillRect l="-7000" r="-7000"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179F65B-0B34-4B39-A029-FE70C3160085}">
      <dsp:nvSpPr>
        <dsp:cNvPr id="0" name=""/>
        <dsp:cNvSpPr/>
      </dsp:nvSpPr>
      <dsp:spPr>
        <a:xfrm>
          <a:off x="297898" y="3848097"/>
          <a:ext cx="6851666" cy="679076"/>
        </a:xfrm>
        <a:prstGeom prst="leftRightArrow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arrow1">
  <dgm:title val=""/>
  <dgm:desc val=""/>
  <dgm:catLst>
    <dgm:cat type="relationship" pri="7000"/>
    <dgm:cat type="process" pri="3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4" srcId="0" destId="1" srcOrd="0" destOrd="0"/>
        <dgm:cxn modelId="5" srcId="0" destId="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axis="ch" ptType="node" func="cnt" op="equ" val="2">
        <dgm:choose name="Name2">
          <dgm:if name="Name3" func="var" arg="dir" op="equ" val="norm">
            <dgm:alg type="cycle">
              <dgm:param type="rotPath" val="alongPath"/>
              <dgm:param type="stAng" val="270"/>
            </dgm:alg>
          </dgm:if>
          <dgm:else name="Name4">
            <dgm:alg type="cycle">
              <dgm:param type="rotPath" val="alongPath"/>
              <dgm:param type="stAng" val="90"/>
              <dgm:param type="spanAng" val="-360"/>
            </dgm:alg>
          </dgm:else>
        </dgm:choose>
      </dgm:if>
      <dgm:else name="Name5">
        <dgm:choose name="Name6">
          <dgm:if name="Name7" func="var" arg="dir" op="equ" val="norm">
            <dgm:alg type="cycle">
              <dgm:param type="rotPath" val="alongPath"/>
            </dgm:alg>
          </dgm:if>
          <dgm:else name="Name8">
            <dgm:alg type="cycle">
              <dgm:param type="rotPath" val="alongPath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axis="ch" ptType="node" func="cnt" op="equ" val="2">
        <dgm:constrLst>
          <dgm:constr type="primFontSz" for="ch" ptType="node" op="equ" val="65"/>
          <dgm:constr type="w" for="ch" ptType="node" refType="w"/>
          <dgm:constr type="h" for="ch" ptType="node" refType="w" refFor="ch" refPtType="node"/>
          <dgm:constr type="sibSp" refType="w" refFor="ch" refPtType="node" fact="0.1"/>
          <dgm:constr type="diam" refType="w" refFor="ch" refPtType="node" fact="1.1"/>
        </dgm:constrLst>
      </dgm:if>
      <dgm:if name="Name11" axis="ch" ptType="node" func="cnt" op="equ" val="5">
        <dgm:constrLst>
          <dgm:constr type="primFontSz" for="ch" ptType="node" op="equ" val="65"/>
          <dgm:constr type="w" for="ch" ptType="node" refType="w"/>
          <dgm:constr type="h" for="ch" ptType="node" refType="w" refFor="ch" refPtType="node"/>
          <dgm:constr type="sibSp" refType="w" refFor="ch" refPtType="node" fact="-0.24"/>
        </dgm:constrLst>
      </dgm:if>
      <dgm:if name="Name12" axis="ch" ptType="node" func="cnt" op="equ" val="6">
        <dgm:constrLst>
          <dgm:constr type="primFontSz" for="ch" ptType="node" op="equ" val="65"/>
          <dgm:constr type="w" for="ch" ptType="node" refType="w"/>
          <dgm:constr type="h" for="ch" ptType="node" refType="w" refFor="ch" refPtType="node"/>
          <dgm:constr type="sibSp" refType="w" refFor="ch" refPtType="node" fact="-0.2"/>
        </dgm:constrLst>
      </dgm:if>
      <dgm:if name="Name13" axis="ch" ptType="node" func="cnt" op="equ" val="8">
        <dgm:constrLst>
          <dgm:constr type="primFontSz" for="ch" ptType="node" op="equ" val="65"/>
          <dgm:constr type="w" for="ch" ptType="node" refType="w"/>
          <dgm:constr type="h" for="ch" ptType="node" refType="w" refFor="ch" refPtType="node"/>
          <dgm:constr type="sibSp" refType="w" refFor="ch" refPtType="node" fact="-0.15"/>
        </dgm:constrLst>
      </dgm:if>
      <dgm:if name="Name14" axis="ch" ptType="node" func="cnt" op="equ" val="10">
        <dgm:constrLst>
          <dgm:constr type="primFontSz" for="ch" ptType="node" op="lte" val="65"/>
          <dgm:constr type="w" for="ch" ptType="node" refType="w"/>
          <dgm:constr type="h" for="ch" ptType="node" refType="w" refFor="ch" refPtType="node"/>
          <dgm:constr type="sibSp" refType="w" refFor="ch" refPtType="node" fact="-0.24"/>
        </dgm:constrLst>
      </dgm:if>
      <dgm:else name="Name15">
        <dgm:constrLst>
          <dgm:constr type="primFontSz" for="ch" ptType="node" op="equ" val="65"/>
          <dgm:constr type="w" for="ch" ptType="node" refType="w"/>
          <dgm:constr type="h" for="ch" ptType="node" refType="w" refFor="ch" refPtType="node"/>
          <dgm:constr type="sibSp" refType="w" refFor="ch" refPtType="node" fact="-0.35"/>
        </dgm:constrLst>
      </dgm:else>
    </dgm:choose>
    <dgm:ruleLst/>
    <dgm:forEach name="Name16" axis="ch" ptType="node">
      <dgm:layoutNode name="arrow">
        <dgm:varLst>
          <dgm:bulletEnabled val="1"/>
        </dgm:varLst>
        <dgm:alg type="tx"/>
        <dgm:shape xmlns:r="http://schemas.openxmlformats.org/officeDocument/2006/relationships" type="upArrow" r:blip="">
          <dgm:adjLst>
            <dgm:adj idx="2" val="0.35"/>
          </dgm:adjLst>
        </dgm:shape>
        <dgm:presOf axis="desOrSelf" ptType="node"/>
        <dgm:constrLst/>
        <dgm:ruleLst>
          <dgm:rule type="primFontSz" val="5" fact="NaN" max="NaN"/>
        </dgm:ruleLst>
      </dgm:layoutNod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hProcess3">
  <dgm:title val=""/>
  <dgm:desc val=""/>
  <dgm:catLst>
    <dgm:cat type="process" pri="6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 chOrder="t">
    <dgm:varLst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w" for="ch" forName="dummy" refType="w"/>
      <dgm:constr type="h" for="ch" forName="dummy" refType="h"/>
      <dgm:constr type="h" for="ch" forName="dummy" refType="w" refFor="ch" refForName="dummy" op="lte" fact="0.4"/>
      <dgm:constr type="ctrX" for="ch" forName="dummy" refType="w" fact="0.5"/>
      <dgm:constr type="ctrY" for="ch" forName="dummy" refType="h" fact="0.5"/>
      <dgm:constr type="w" for="ch" forName="linH" refType="w"/>
      <dgm:constr type="h" for="ch" forName="linH" refType="h"/>
      <dgm:constr type="ctrX" for="ch" forName="linH" refType="w" fact="0.5"/>
      <dgm:constr type="ctrY" for="ch" forName="linH" refType="h" fact="0.5"/>
      <dgm:constr type="userP" for="ch" forName="linH" refType="h" refFor="ch" refForName="dummy" fact="0.25"/>
      <dgm:constr type="userT" for="des" forName="parTx" refType="w" refFor="ch" refForName="dummy" fact="0.2"/>
    </dgm:constrLst>
    <dgm:ruleLst/>
    <dgm:layoutNode name="dummy">
      <dgm:alg type="sp"/>
      <dgm:shape xmlns:r="http://schemas.openxmlformats.org/officeDocument/2006/relationships" r:blip="">
        <dgm:adjLst/>
      </dgm:shape>
      <dgm:presOf/>
      <dgm:constrLst/>
      <dgm:ruleLst/>
    </dgm:layoutNode>
    <dgm:layoutNode name="linH">
      <dgm:choose name="Name1">
        <dgm:if name="Name2" func="var" arg="dir" op="equ" val="norm">
          <dgm:alg type="lin">
            <dgm:param type="linDir" val="fromL"/>
            <dgm:param type="nodeVertAlign" val="t"/>
          </dgm:alg>
        </dgm:if>
        <dgm:else name="Name3">
          <dgm:alg type="lin">
            <dgm:param type="linDir" val="fromR"/>
            <dgm:param type="nodeVertAlign" val="t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primFontSz" for="des" forName="parTx" val="65"/>
        <dgm:constr type="primFontSz" for="des" forName="desTx" refType="primFontSz" refFor="des" refForName="parTx" op="equ"/>
        <dgm:constr type="h" for="des" forName="parTx" refType="primFontSz" refFor="des" refForName="parTx"/>
        <dgm:constr type="h" for="des" forName="desTx" refType="primFontSz" refFor="des" refForName="parTx" fact="0.5"/>
        <dgm:constr type="h" for="des" forName="parTx" op="equ"/>
        <dgm:constr type="h" for="des" forName="desTx" op="equ"/>
        <dgm:constr type="h" for="ch" forName="backgroundArrow" refType="primFontSz" refFor="des" refForName="parTx" fact="2"/>
        <dgm:constr type="h" for="ch" forName="backgroundArrow" refType="h" refFor="des" refForName="parTx" op="lte" fact="2"/>
        <dgm:constr type="h" for="ch" forName="backgroundArrow" refType="h" refFor="des" refForName="parTx" op="gte" fact="2"/>
        <dgm:constr type="h" for="des" forName="spVertical1" refType="primFontSz" refFor="des" refForName="parTx" fact="0.5"/>
        <dgm:constr type="h" for="des" forName="spVertical1" refType="h" refFor="des" refForName="parTx" op="lte" fact="0.5"/>
        <dgm:constr type="h" for="des" forName="spVertical1" refType="h" refFor="des" refForName="parTx" op="gte" fact="0.5"/>
        <dgm:constr type="h" for="des" forName="spVertical2" refType="primFontSz" refFor="des" refForName="parTx" fact="0.5"/>
        <dgm:constr type="h" for="des" forName="spVertical2" refType="h" refFor="des" refForName="parTx" op="lte" fact="0.5"/>
        <dgm:constr type="h" for="des" forName="spVertical2" refType="h" refFor="des" refForName="parTx" op="gte" fact="0.5"/>
        <dgm:constr type="h" for="des" forName="spVertical3" refType="primFontSz" refFor="des" refForName="parTx" fact="-0.4"/>
        <dgm:constr type="h" for="des" forName="spVertical3" refType="h" refFor="des" refForName="parTx" op="lte" fact="-0.4"/>
        <dgm:constr type="h" for="des" forName="spVertical3" refType="h" refFor="des" refForName="parTx" op="gte" fact="-0.4"/>
        <dgm:constr type="w" for="ch" forName="backgroundArrow" refType="w"/>
        <dgm:constr type="w" for="ch" forName="negArrow" refType="w" fact="-1"/>
        <dgm:constr type="w" for="ch" forName="linV" refType="w"/>
        <dgm:constr type="w" for="ch" forName="space" refType="w" refFor="ch" refForName="linV" fact="0.2"/>
        <dgm:constr type="w" for="ch" forName="padding1" refType="w" fact="0.08"/>
        <dgm:constr type="userP"/>
        <dgm:constr type="w" for="ch" forName="padding2" refType="userP"/>
      </dgm:constrLst>
      <dgm:ruleLst>
        <dgm:rule type="w" for="ch" forName="linV" val="0" fact="NaN" max="NaN"/>
        <dgm:rule type="primFontSz" for="des" forName="parTx" val="5" fact="NaN" max="NaN"/>
      </dgm:ruleLst>
      <dgm:layoutNode name="padding1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forEach name="Name4" axis="ch" ptType="node">
        <dgm:layoutNode name="linV">
          <dgm:alg type="lin">
            <dgm:param type="linDir" val="fromT"/>
          </dgm:alg>
          <dgm:shape xmlns:r="http://schemas.openxmlformats.org/officeDocument/2006/relationships" r:blip="">
            <dgm:adjLst/>
          </dgm:shape>
          <dgm:presOf/>
          <dgm:constrLst>
            <dgm:constr type="w" for="ch" forName="spVertical1" refType="w"/>
            <dgm:constr type="w" for="ch" forName="parTx" refType="w"/>
            <dgm:constr type="w" for="ch" forName="spVertical2" refType="w"/>
            <dgm:constr type="w" for="ch" forName="spVertical3" refType="w"/>
            <dgm:constr type="w" for="ch" forName="desTx" refType="w"/>
          </dgm:constrLst>
          <dgm:ruleLst/>
          <dgm:layoutNode name="spVertical1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parTx" styleLbl="revTx">
            <dgm:varLst>
              <dgm:chMax val="0"/>
              <dgm:chPref val="0"/>
              <dgm:bulletEnabled val="1"/>
            </dgm:varLst>
            <dgm:choose name="Name5">
              <dgm:if name="Name6" axis="root des" ptType="all node" func="maxDepth" op="gt" val="1">
                <dgm:alg type="tx">
                  <dgm:param type="parTxLTRAlign" val="l"/>
                  <dgm:param type="parTxRTLAlign" val="r"/>
                </dgm:alg>
              </dgm:if>
              <dgm:else name="Name7">
                <dgm:alg type="tx">
                  <dgm:param type="parTxLTRAlign" val="ctr"/>
                  <dgm:param type="parTxRTLAlign" val="ct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hoose name="Name8">
              <dgm:if name="Name9" func="var" arg="dir" op="equ" val="norm">
                <dgm:constrLst>
                  <dgm:constr type="userT"/>
                  <dgm:constr type="h" refType="userT" op="lte"/>
                  <dgm:constr type="tMarg" refType="primFontSz" fact="0.8"/>
                  <dgm:constr type="bMarg" refType="tMarg"/>
                  <dgm:constr type="lMarg"/>
                  <dgm:constr type="rMarg"/>
                </dgm:constrLst>
              </dgm:if>
              <dgm:else name="Name10">
                <dgm:constrLst>
                  <dgm:constr type="userT"/>
                  <dgm:constr type="h" refType="userT" op="lte"/>
                  <dgm:constr type="tMarg" refType="primFontSz" fact="0.8"/>
                  <dgm:constr type="bMarg" refType="tMarg"/>
                  <dgm:constr type="lMarg"/>
                  <dgm:constr type="rMarg"/>
                </dgm:constrLst>
              </dgm:else>
            </dgm:choose>
            <dgm:ruleLst>
              <dgm:rule type="h" val="INF" fact="NaN" max="NaN"/>
            </dgm:ruleLst>
          </dgm:layoutNode>
          <dgm:layoutNode name="spVertical2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spVertical3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choose name="Name11">
            <dgm:if name="Name12" axis="ch" ptType="node" func="cnt" op="gte" val="1">
              <dgm:layoutNode name="desTx" styleLbl="revTx">
                <dgm:varLst>
                  <dgm:bulletEnabled val="1"/>
                </dgm:varLst>
                <dgm:alg type="tx">
                  <dgm:param type="stBulletLvl" val="1"/>
                </dgm:alg>
                <dgm:shape xmlns:r="http://schemas.openxmlformats.org/officeDocument/2006/relationships" type="rect" r:blip="">
                  <dgm:adjLst/>
                </dgm:shape>
                <dgm:presOf axis="des" ptType="node"/>
                <dgm:constrLst>
                  <dgm:constr type="tMarg"/>
                  <dgm:constr type="bMarg"/>
                  <dgm:constr type="rMarg"/>
                  <dgm:constr type="lMarg"/>
                </dgm:constrLst>
                <dgm:ruleLst>
                  <dgm:rule type="h" val="INF" fact="NaN" max="NaN"/>
                </dgm:ruleLst>
              </dgm:layoutNode>
            </dgm:if>
            <dgm:else name="Name13"/>
          </dgm:choose>
        </dgm:layoutNode>
        <dgm:forEach name="Name14" axis="followSib" ptType="sibTrans" cnt="1">
          <dgm:layoutNode name="space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  <dgm:layoutNode name="padding2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negArrow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backgroundArrow" styleLbl="node1">
        <dgm:alg type="sp"/>
        <dgm:choose name="Name15">
          <dgm:if name="Name16" func="var" arg="dir" op="equ" val="norm">
            <dgm:shape xmlns:r="http://schemas.openxmlformats.org/officeDocument/2006/relationships" type="rightArrow" r:blip="">
              <dgm:adjLst/>
            </dgm:shape>
          </dgm:if>
          <dgm:else name="Name17">
            <dgm:shape xmlns:r="http://schemas.openxmlformats.org/officeDocument/2006/relationships" type="leftArrow" r:blip="">
              <dgm:adjLst/>
            </dgm:shape>
          </dgm:else>
        </dgm:choose>
        <dgm:presOf/>
        <dgm:constrLst/>
        <dgm:ruleLst/>
      </dgm:layoutNode>
    </dgm:layoutNode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hList6">
  <dgm:title val=""/>
  <dgm:desc val=""/>
  <dgm:catLst>
    <dgm:cat type="list" pri="18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ptType="node" refType="h"/>
      <dgm:constr type="w" for="ch" ptType="node" refType="w"/>
      <dgm:constr type="primFontSz" for="ch" ptType="node" op="equ"/>
      <dgm:constr type="w" for="ch" forName="sibTrans" refType="w" fact="0.075"/>
    </dgm:constrLst>
    <dgm:ruleLst/>
    <dgm:forEach name="nodesForEach" axis="ch" ptType="node">
      <dgm:layoutNode name="node">
        <dgm:varLst>
          <dgm:bulletEnabled val="1"/>
        </dgm:varLst>
        <dgm:alg type="tx"/>
        <dgm:choose name="Name4">
          <dgm:if name="Name5" func="var" arg="dir" op="equ" val="norm">
            <dgm:shape xmlns:r="http://schemas.openxmlformats.org/officeDocument/2006/relationships" rot="-90" type="flowChartManualOperation" r:blip="">
              <dgm:adjLst/>
            </dgm:shape>
          </dgm:if>
          <dgm:else name="Name6">
            <dgm:shape xmlns:r="http://schemas.openxmlformats.org/officeDocument/2006/relationships" rot="90" type="flowChartManualOperation" r:blip="">
              <dgm:adjLst/>
            </dgm:shape>
          </dgm:else>
        </dgm:choose>
        <dgm:presOf axis="desOrSelf" ptType="node"/>
        <dgm:constrLst>
          <dgm:constr type="primFontSz" val="65"/>
          <dgm:constr type="tMarg"/>
          <dgm:constr type="bMarg"/>
          <dgm:constr type="lMarg" refType="primFontSz" fact="0.5"/>
          <dgm:constr type="rMarg" refType="lMarg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hList7">
  <dgm:title val=""/>
  <dgm:desc val=""/>
  <dgm:catLst>
    <dgm:cat type="list" pri="12000"/>
    <dgm:cat type="process" pri="20000"/>
    <dgm:cat type="relationship" pri="14000"/>
    <dgm:cat type="convert" pri="8000"/>
    <dgm:cat type="picture" pri="25000"/>
    <dgm:cat type="pictureconvert" pri="2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w" for="ch" forName="fgShape" refType="w" fact="0.92"/>
      <dgm:constr type="h" for="ch" forName="fgShape" refType="h" fact="0.15"/>
      <dgm:constr type="b" for="ch" forName="fgShape" refType="h" fact="0.95"/>
      <dgm:constr type="ctrX" for="ch" forName="fgShape" refType="w" fact="0.5"/>
      <dgm:constr type="w" for="ch" forName="linComp" refType="w"/>
      <dgm:constr type="h" for="ch" forName="linComp" refType="h"/>
      <dgm:constr type="ctrX" for="ch" forName="linComp" refType="w" fact="0.5"/>
    </dgm:constrLst>
    <dgm:ruleLst/>
    <dgm:layoutNode name="fgShape" styleLbl="fgShp">
      <dgm:alg type="sp"/>
      <dgm:shape xmlns:r="http://schemas.openxmlformats.org/officeDocument/2006/relationships" type="leftRightArrow" r:blip="" zOrderOff="99999">
        <dgm:adjLst/>
      </dgm:shape>
      <dgm:presOf/>
      <dgm:constrLst/>
      <dgm:ruleLst/>
    </dgm:layoutNode>
    <dgm:layoutNode name="linComp">
      <dgm:choose name="Name1">
        <dgm:if name="Name2" func="var" arg="dir" op="equ" val="norm">
          <dgm:alg type="lin"/>
        </dgm:if>
        <dgm:else name="Name3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h"/>
        <dgm:constr type="w" for="ch" ptType="sibTrans" refType="w" refFor="ch" refForName="compNode" fact="0.03"/>
        <dgm:constr type="primFontSz" for="des" ptType="node" op="equ" val="65"/>
      </dgm:constrLst>
      <dgm:ruleLst/>
      <dgm:forEach name="nodesForEach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w" for="ch" forName="bkgdShape" refType="w"/>
            <dgm:constr type="h" for="ch" forName="bkgdShape" refType="h"/>
            <dgm:constr type="w" for="ch" forName="nodeTx" refType="w"/>
            <dgm:constr type="h" for="ch" forName="nodeTx" refType="h" fact="0.4"/>
            <dgm:constr type="b" for="ch" forName="nodeTx" refType="h" fact="0.8"/>
            <dgm:constr type="w" for="ch" forName="invisiNode" refType="w" fact="0.01"/>
            <dgm:constr type="h" for="ch" forName="invisiNode" refType="h" fact="0.06"/>
            <dgm:constr type="t" for="ch" forName="invisiNode"/>
            <dgm:constr type="ctrX" for="ch" forName="invisiNode" refType="w" fact="0.5"/>
            <dgm:constr type="h" for="ch" forName="imagNode" refType="h" fact="0.333"/>
            <dgm:constr type="w" for="ch" forName="imagNode" refType="h" refFor="ch" refForName="imagNode"/>
            <dgm:constr type="ctrX" for="ch" forName="imagNode" refType="w" fact="0.5"/>
            <dgm:constr type="t" for="ch" forName="imagNode" refType="h" fact="0.06"/>
            <dgm:constr type="w" for="ch" forName="imagNode" refType="w" op="lte" fact="0.94"/>
          </dgm:constrLst>
          <dgm:ruleLst/>
          <dgm:layoutNode name="bkgdShape">
            <dgm:alg type="sp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OrSelf" ptType="node"/>
            <dgm:constrLst/>
            <dgm:ruleLst/>
          </dgm:layoutNode>
          <dgm:layoutNode name="nodeTx">
            <dgm:varLst>
              <dgm:bulletEnabled val="1"/>
            </dgm:varLst>
            <dgm:alg type="tx">
              <dgm:param type="txAnchorVert" val="mid"/>
              <dgm:param type="txAnchorHorzCh" val="ctr"/>
              <dgm:param type="stBulletLvl" val="2"/>
            </dgm:alg>
            <dgm:shape xmlns:r="http://schemas.openxmlformats.org/officeDocument/2006/relationships" type="rect" r:blip="" hideGeom="1">
              <dgm:adjLst/>
            </dgm:shape>
            <dgm:presOf axis="desOrSelf" ptType="node"/>
            <dgm:constrLst/>
            <dgm:ruleLst>
              <dgm:rule type="primFontSz" val="5" fact="NaN" max="NaN"/>
            </dgm:ruleLst>
          </dgm:layoutNode>
          <dgm:layoutNode name="invisiNode">
            <dgm:alg type="sp"/>
            <dgm:shape xmlns:r="http://schemas.openxmlformats.org/officeDocument/2006/relationships" type="roundRect" r:blip="" hideGeom="1">
              <dgm:adjLst>
                <dgm:adj idx="1" val="0.1"/>
              </dgm:adjLst>
            </dgm:shape>
            <dgm:presOf/>
            <dgm:constrLst/>
            <dgm:ruleLst/>
          </dgm:layoutNode>
          <dgm:layoutNode name="imagNode" styleLbl="fgImgPlace1">
            <dgm:alg type="sp"/>
            <dgm:shape xmlns:r="http://schemas.openxmlformats.org/officeDocument/2006/relationships" type="ellipse" r:blip="" blipPhldr="1">
              <dgm:adjLst/>
            </dgm:shape>
            <dgm:presOf/>
            <dgm:constrLst/>
            <dgm:ruleLst/>
          </dgm:layoutNode>
        </dgm:layoutNode>
        <dgm:forEach name="sibTransForEach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9230597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pPr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I conducted a security evaluation of the SWANSEA.ACCA network for this project.</a:t>
            </a:r>
          </a:p>
          <a:p>
            <a:pPr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A site-to-site VPN connects the network's two locations, Swansea and London.</a:t>
            </a:r>
          </a:p>
          <a:p>
            <a:pPr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While the London server L-CD is a Debian system functioning as a domain member, the primary server S-DC serves as a Domain Controller, DNS server, and IIS server.</a:t>
            </a:r>
          </a:p>
          <a:p>
            <a:pPr>
              <a:lnSpc>
                <a:spcPct val="150000"/>
              </a:lnSpc>
            </a:pPr>
            <a:r>
              <a:rPr lang="en-GB" sz="1100">
                <a:latin typeface="Arial" panose="020B0604020202020204" pitchFamily="34" charset="0"/>
                <a:cs typeface="Arial" panose="020B0604020202020204" pitchFamily="34" charset="0"/>
              </a:rPr>
              <a:t>Finding 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vulnerabilities, demonstrating exploitation methods, and suggesting security enhancements were the goals of this evaluation.</a:t>
            </a:r>
            <a:endParaRPr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/>
          <a:lstStyle/>
          <a:p>
            <a:pPr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The SWANSEA.ACCA network's security evaluation is the main topic of this presentation.</a:t>
            </a:r>
          </a:p>
          <a:p>
            <a:pPr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The network comprises Windows and Linux systems and is made up of two locations connected via a VPN.</a:t>
            </a:r>
          </a:p>
          <a:p>
            <a:pPr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This assessment's objectives are to find weaknesses, illustrate possible exploitation strategies, and suggest security fixes to strengthen network security (NIST, 2018).</a:t>
            </a:r>
          </a:p>
        </p:txBody>
      </p:sp>
    </p:spTree>
    <p:extLst>
      <p:ext uri="{BB962C8B-B14F-4D97-AF65-F5344CB8AC3E}">
        <p14:creationId xmlns:p14="http://schemas.microsoft.com/office/powerpoint/2010/main" val="320703541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pPr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To mimic an internal attacker, I utilised Kali Linux, a security-focused operating system commonly used for penetration testing.</a:t>
            </a:r>
          </a:p>
          <a:p>
            <a:pPr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Kali was connected to the Swansea network and assigned an IP address, allowing it to communicate with both Swansea and London machines.</a:t>
            </a:r>
          </a:p>
          <a:p>
            <a:pPr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Ping testing confirmed contact with the network infrastructure.</a:t>
            </a:r>
            <a:endParaRPr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pPr algn="l"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The following phase involved reconnaissance.</a:t>
            </a:r>
          </a:p>
          <a:p>
            <a:pPr algn="l"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I used the Nmap utility to scan the network for active hosts, open ports, and operating services.</a:t>
            </a:r>
          </a:p>
          <a:p>
            <a:pPr algn="l"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The scan identified services such as SSH, SMB, DNS, and HTTP.</a:t>
            </a:r>
          </a:p>
          <a:p>
            <a:pPr algn="l"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This information assists in identifying potential attack surfaces within the network.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pPr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After detecting the services, vulnerability scanning was carried out.</a:t>
            </a:r>
          </a:p>
          <a:p>
            <a:pPr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Nmap scripts and enumeration utilities were used to detect flaws.</a:t>
            </a:r>
          </a:p>
          <a:p>
            <a:pPr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Examples include SMB vulnerabilities and information leakage via enumeration.</a:t>
            </a:r>
          </a:p>
          <a:p>
            <a:pPr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These flaws could allow attackers to obtain unauthorised access to the system.</a:t>
            </a:r>
            <a:endParaRPr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pPr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Following the identification of vulnerabilities, exploitation approaches were attempted.</a:t>
            </a:r>
          </a:p>
          <a:p>
            <a:pPr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Using Evil-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WinRM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I tried remote access to the Windows server.</a:t>
            </a:r>
          </a:p>
          <a:p>
            <a:pPr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After authentication, operations like system info were used to gather information about the system.</a:t>
            </a:r>
          </a:p>
          <a:p>
            <a:pPr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This highlights how attackers can obtain control of systems that are not adequately secured.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pPr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According to the findings, several security enhancements are recommended.</a:t>
            </a:r>
          </a:p>
          <a:p>
            <a:pPr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These include disabling SMBv1, issuing security patches, enforcing strong password standards, blocking remote access services, and putting monitoring tools in place.</a:t>
            </a:r>
          </a:p>
          <a:p>
            <a:pPr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These steps drastically limit the network's attack surface.</a:t>
            </a:r>
            <a:endParaRPr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/>
          <a:lstStyle/>
          <a:p>
            <a:pPr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The examination revealed various flaws in the SWANSEA.ACCA network infrastructure.</a:t>
            </a:r>
          </a:p>
          <a:p>
            <a:pPr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Network scanning and reconnaissance assisted in the identification of vulnerable services and prospective attack routes (Lyon, 2023).</a:t>
            </a:r>
          </a:p>
          <a:p>
            <a:pPr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The exploitation stage revealed how attackers might acquire unauthorised access to systems if vulnerabilities are not addressed (Rapid7, 2024).</a:t>
            </a:r>
          </a:p>
          <a:p>
            <a:pPr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Patch management and strong authentication can help to improve overall network security (Microsoft, 2024).</a:t>
            </a:r>
          </a:p>
          <a:p>
            <a:pPr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As a result, regular vulnerability evaluations are required to ensure a safe enterprise network environment (NIST, 2018).</a:t>
            </a:r>
          </a:p>
        </p:txBody>
      </p:sp>
    </p:spTree>
    <p:extLst>
      <p:ext uri="{BB962C8B-B14F-4D97-AF65-F5344CB8AC3E}">
        <p14:creationId xmlns:p14="http://schemas.microsoft.com/office/powerpoint/2010/main" val="22012791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/>
          <a:lstStyle/>
          <a:p>
            <a:pPr defTabSz="914400">
              <a:lnSpc>
                <a:spcPct val="150000"/>
              </a:lnSpc>
              <a:spcAft>
                <a:spcPts val="600"/>
              </a:spcAft>
              <a:buClr>
                <a:schemeClr val="accent1"/>
              </a:buClr>
            </a:pPr>
            <a:r>
              <a:rPr lang="en-US" sz="1100" b="1" i="1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  <a:p>
            <a:pPr defTabSz="914400">
              <a:lnSpc>
                <a:spcPct val="150000"/>
              </a:lnSpc>
              <a:spcAft>
                <a:spcPts val="600"/>
              </a:spcAft>
              <a:buClr>
                <a:schemeClr val="accent1"/>
              </a:buClr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Lyon, G.F., 2023. Nmap Network Scanning: The Official Nmap Project Guide to Network Discovery and Security Scanning. Available at: https://nmap.org/book/ (Accessed: 16 March 2026).</a:t>
            </a:r>
          </a:p>
          <a:p>
            <a:pPr defTabSz="914400">
              <a:lnSpc>
                <a:spcPct val="150000"/>
              </a:lnSpc>
              <a:spcAft>
                <a:spcPts val="600"/>
              </a:spcAft>
              <a:buClr>
                <a:schemeClr val="accent1"/>
              </a:buClr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Kali Linux, 2024. Kali Linux Documentation. Available at: https://www.kali.org/docs/ (Accessed: 16 March 2026).</a:t>
            </a:r>
          </a:p>
          <a:p>
            <a:pPr defTabSz="914400">
              <a:lnSpc>
                <a:spcPct val="150000"/>
              </a:lnSpc>
              <a:spcAft>
                <a:spcPts val="600"/>
              </a:spcAft>
              <a:buClr>
                <a:schemeClr val="accent1"/>
              </a:buClr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Rapid7, 2024. Metasploit Framework Documentation. Available at: https://docs.metasploit.com/ (Accessed: 16 March 2026).</a:t>
            </a:r>
          </a:p>
          <a:p>
            <a:pPr defTabSz="914400">
              <a:lnSpc>
                <a:spcPct val="150000"/>
              </a:lnSpc>
              <a:spcAft>
                <a:spcPts val="600"/>
              </a:spcAft>
              <a:buClr>
                <a:schemeClr val="accent1"/>
              </a:buClr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NIST, 2018. Framework for Improving Critical Infrastructure Cybersecurity. Available at: https://www.nist.gov/cyberframework (Accessed: 16 March 2026).</a:t>
            </a:r>
          </a:p>
          <a:p>
            <a:pPr defTabSz="914400">
              <a:lnSpc>
                <a:spcPct val="150000"/>
              </a:lnSpc>
              <a:spcAft>
                <a:spcPts val="600"/>
              </a:spcAft>
              <a:buClr>
                <a:schemeClr val="accent1"/>
              </a:buClr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Microsoft, 2024. Windows Server Security Best Practices. Available at: https://learn.microsoft.com/security (Accessed: 16 March 2026).</a:t>
            </a:r>
          </a:p>
          <a:p>
            <a:pPr defTabSz="914400">
              <a:lnSpc>
                <a:spcPct val="150000"/>
              </a:lnSpc>
              <a:spcAft>
                <a:spcPts val="600"/>
              </a:spcAft>
              <a:buClr>
                <a:schemeClr val="accent1"/>
              </a:buClr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OWASP, 2023. OWASP Top 10 Web Application Security Risks. Available at: https://owasp.org/www-project-top-ten/ (Accessed: 16 March 2026).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7764530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2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2">
            <a:alphaModFix amt="30000"/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" y="-1"/>
            <a:ext cx="9144002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66" name="Group 65"/>
          <p:cNvGrpSpPr/>
          <p:nvPr/>
        </p:nvGrpSpPr>
        <p:grpSpPr>
          <a:xfrm>
            <a:off x="0" y="0"/>
            <a:ext cx="2305051" cy="6858001"/>
            <a:chOff x="0" y="0"/>
            <a:chExt cx="2305051" cy="6858001"/>
          </a:xfrm>
          <a:gradFill flip="none" rotWithShape="1">
            <a:gsLst>
              <a:gs pos="0">
                <a:schemeClr val="tx2"/>
              </a:gs>
              <a:gs pos="100000">
                <a:schemeClr val="bg2">
                  <a:lumMod val="60000"/>
                  <a:lumOff val="40000"/>
                </a:schemeClr>
              </a:gs>
            </a:gsLst>
            <a:lin ang="5400000" scaled="0"/>
            <a:tileRect/>
          </a:gradFill>
        </p:grpSpPr>
        <p:sp>
          <p:nvSpPr>
            <p:cNvPr id="67" name="Rectangle 5"/>
            <p:cNvSpPr>
              <a:spLocks noChangeArrowheads="1"/>
            </p:cNvSpPr>
            <p:nvPr/>
          </p:nvSpPr>
          <p:spPr bwMode="auto">
            <a:xfrm>
              <a:off x="1209675" y="4763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68" name="Freeform 6"/>
            <p:cNvSpPr>
              <a:spLocks noEditPoints="1"/>
            </p:cNvSpPr>
            <p:nvPr/>
          </p:nvSpPr>
          <p:spPr bwMode="auto">
            <a:xfrm>
              <a:off x="1128713" y="21764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69" name="Freeform 7"/>
            <p:cNvSpPr>
              <a:spLocks noEditPoints="1"/>
            </p:cNvSpPr>
            <p:nvPr/>
          </p:nvSpPr>
          <p:spPr bwMode="auto">
            <a:xfrm>
              <a:off x="1123950" y="402113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70" name="Rectangle 8"/>
            <p:cNvSpPr>
              <a:spLocks noChangeArrowheads="1"/>
            </p:cNvSpPr>
            <p:nvPr/>
          </p:nvSpPr>
          <p:spPr bwMode="auto">
            <a:xfrm>
              <a:off x="414338" y="9525"/>
              <a:ext cx="28575" cy="4481513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71" name="Freeform 9"/>
            <p:cNvSpPr>
              <a:spLocks noEditPoints="1"/>
            </p:cNvSpPr>
            <p:nvPr/>
          </p:nvSpPr>
          <p:spPr bwMode="auto">
            <a:xfrm>
              <a:off x="333375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72" name="Freeform 10"/>
            <p:cNvSpPr/>
            <p:nvPr/>
          </p:nvSpPr>
          <p:spPr bwMode="auto">
            <a:xfrm>
              <a:off x="190500" y="9525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66"/>
                  </a:lnTo>
                  <a:lnTo>
                    <a:pt x="81" y="380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3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73" name="Freeform 11"/>
            <p:cNvSpPr/>
            <p:nvPr/>
          </p:nvSpPr>
          <p:spPr bwMode="auto">
            <a:xfrm>
              <a:off x="1290638" y="14288"/>
              <a:ext cx="376238" cy="1801813"/>
            </a:xfrm>
            <a:custGeom>
              <a:avLst/>
              <a:gdLst/>
              <a:ahLst/>
              <a:cxnLst/>
              <a:rect l="0" t="0" r="r" b="b"/>
              <a:pathLst>
                <a:path w="237" h="1135">
                  <a:moveTo>
                    <a:pt x="222" y="1135"/>
                  </a:moveTo>
                  <a:lnTo>
                    <a:pt x="0" y="620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17"/>
                  </a:lnTo>
                  <a:lnTo>
                    <a:pt x="237" y="1129"/>
                  </a:lnTo>
                  <a:lnTo>
                    <a:pt x="222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74" name="Freeform 12"/>
            <p:cNvSpPr>
              <a:spLocks noEditPoints="1"/>
            </p:cNvSpPr>
            <p:nvPr/>
          </p:nvSpPr>
          <p:spPr bwMode="auto">
            <a:xfrm>
              <a:off x="1600200" y="180181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75" name="Freeform 13"/>
            <p:cNvSpPr/>
            <p:nvPr/>
          </p:nvSpPr>
          <p:spPr bwMode="auto">
            <a:xfrm>
              <a:off x="1381125" y="9525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219" y="898"/>
                  </a:moveTo>
                  <a:lnTo>
                    <a:pt x="0" y="3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380"/>
                  </a:lnTo>
                  <a:lnTo>
                    <a:pt x="234" y="892"/>
                  </a:lnTo>
                  <a:lnTo>
                    <a:pt x="219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76" name="Freeform 14"/>
            <p:cNvSpPr/>
            <p:nvPr/>
          </p:nvSpPr>
          <p:spPr bwMode="auto">
            <a:xfrm>
              <a:off x="1643063" y="0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96" y="575"/>
                  </a:moveTo>
                  <a:lnTo>
                    <a:pt x="78" y="575"/>
                  </a:lnTo>
                  <a:lnTo>
                    <a:pt x="78" y="192"/>
                  </a:lnTo>
                  <a:lnTo>
                    <a:pt x="0" y="6"/>
                  </a:lnTo>
                  <a:lnTo>
                    <a:pt x="15" y="0"/>
                  </a:lnTo>
                  <a:lnTo>
                    <a:pt x="96" y="189"/>
                  </a:lnTo>
                  <a:lnTo>
                    <a:pt x="96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77" name="Freeform 15"/>
            <p:cNvSpPr>
              <a:spLocks noEditPoints="1"/>
            </p:cNvSpPr>
            <p:nvPr/>
          </p:nvSpPr>
          <p:spPr bwMode="auto">
            <a:xfrm>
              <a:off x="1685925" y="14208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78" name="Freeform 16"/>
            <p:cNvSpPr>
              <a:spLocks noEditPoints="1"/>
            </p:cNvSpPr>
            <p:nvPr/>
          </p:nvSpPr>
          <p:spPr bwMode="auto">
            <a:xfrm>
              <a:off x="168592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79" name="Freeform 17"/>
            <p:cNvSpPr/>
            <p:nvPr/>
          </p:nvSpPr>
          <p:spPr bwMode="auto">
            <a:xfrm>
              <a:off x="1743075" y="4763"/>
              <a:ext cx="419100" cy="522288"/>
            </a:xfrm>
            <a:custGeom>
              <a:avLst/>
              <a:gdLst/>
              <a:ahLst/>
              <a:cxnLst/>
              <a:rect l="0" t="0" r="r" b="b"/>
              <a:pathLst>
                <a:path w="264" h="329">
                  <a:moveTo>
                    <a:pt x="252" y="329"/>
                  </a:moveTo>
                  <a:lnTo>
                    <a:pt x="45" y="120"/>
                  </a:lnTo>
                  <a:lnTo>
                    <a:pt x="0" y="6"/>
                  </a:lnTo>
                  <a:lnTo>
                    <a:pt x="15" y="0"/>
                  </a:lnTo>
                  <a:lnTo>
                    <a:pt x="60" y="111"/>
                  </a:lnTo>
                  <a:lnTo>
                    <a:pt x="264" y="317"/>
                  </a:lnTo>
                  <a:lnTo>
                    <a:pt x="252" y="3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80" name="Freeform 18"/>
            <p:cNvSpPr>
              <a:spLocks noEditPoints="1"/>
            </p:cNvSpPr>
            <p:nvPr/>
          </p:nvSpPr>
          <p:spPr bwMode="auto">
            <a:xfrm>
              <a:off x="2119313" y="488950"/>
              <a:ext cx="161925" cy="147638"/>
            </a:xfrm>
            <a:custGeom>
              <a:avLst/>
              <a:gdLst/>
              <a:ahLst/>
              <a:cxnLst/>
              <a:rect l="0" t="0" r="r" b="b"/>
              <a:pathLst>
                <a:path w="34" h="31">
                  <a:moveTo>
                    <a:pt x="17" y="31"/>
                  </a:moveTo>
                  <a:cubicBezTo>
                    <a:pt x="13" y="31"/>
                    <a:pt x="9" y="30"/>
                    <a:pt x="6" y="27"/>
                  </a:cubicBezTo>
                  <a:cubicBezTo>
                    <a:pt x="0" y="20"/>
                    <a:pt x="0" y="10"/>
                    <a:pt x="6" y="4"/>
                  </a:cubicBezTo>
                  <a:cubicBezTo>
                    <a:pt x="9" y="1"/>
                    <a:pt x="13" y="0"/>
                    <a:pt x="17" y="0"/>
                  </a:cubicBezTo>
                  <a:cubicBezTo>
                    <a:pt x="21" y="0"/>
                    <a:pt x="25" y="1"/>
                    <a:pt x="28" y="4"/>
                  </a:cubicBezTo>
                  <a:cubicBezTo>
                    <a:pt x="34" y="10"/>
                    <a:pt x="34" y="20"/>
                    <a:pt x="28" y="27"/>
                  </a:cubicBezTo>
                  <a:cubicBezTo>
                    <a:pt x="25" y="30"/>
                    <a:pt x="21" y="31"/>
                    <a:pt x="17" y="31"/>
                  </a:cubicBezTo>
                  <a:close/>
                  <a:moveTo>
                    <a:pt x="17" y="4"/>
                  </a:moveTo>
                  <a:cubicBezTo>
                    <a:pt x="14" y="4"/>
                    <a:pt x="11" y="5"/>
                    <a:pt x="9" y="7"/>
                  </a:cubicBezTo>
                  <a:cubicBezTo>
                    <a:pt x="4" y="12"/>
                    <a:pt x="4" y="19"/>
                    <a:pt x="9" y="24"/>
                  </a:cubicBezTo>
                  <a:cubicBezTo>
                    <a:pt x="11" y="26"/>
                    <a:pt x="14" y="27"/>
                    <a:pt x="17" y="27"/>
                  </a:cubicBezTo>
                  <a:cubicBezTo>
                    <a:pt x="20" y="27"/>
                    <a:pt x="23" y="26"/>
                    <a:pt x="25" y="24"/>
                  </a:cubicBezTo>
                  <a:cubicBezTo>
                    <a:pt x="30" y="19"/>
                    <a:pt x="30" y="12"/>
                    <a:pt x="25" y="7"/>
                  </a:cubicBezTo>
                  <a:cubicBezTo>
                    <a:pt x="23" y="5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81" name="Freeform 19"/>
            <p:cNvSpPr/>
            <p:nvPr/>
          </p:nvSpPr>
          <p:spPr bwMode="auto">
            <a:xfrm>
              <a:off x="952500" y="4763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72"/>
                  </a:lnTo>
                  <a:lnTo>
                    <a:pt x="0" y="189"/>
                  </a:lnTo>
                  <a:lnTo>
                    <a:pt x="81" y="0"/>
                  </a:lnTo>
                  <a:lnTo>
                    <a:pt x="96" y="6"/>
                  </a:lnTo>
                  <a:lnTo>
                    <a:pt x="15" y="192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82" name="Freeform 20"/>
            <p:cNvSpPr>
              <a:spLocks noEditPoints="1"/>
            </p:cNvSpPr>
            <p:nvPr/>
          </p:nvSpPr>
          <p:spPr bwMode="auto">
            <a:xfrm>
              <a:off x="8667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2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83" name="Freeform 21"/>
            <p:cNvSpPr>
              <a:spLocks noEditPoints="1"/>
            </p:cNvSpPr>
            <p:nvPr/>
          </p:nvSpPr>
          <p:spPr bwMode="auto">
            <a:xfrm>
              <a:off x="890588" y="15541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84" name="Freeform 22"/>
            <p:cNvSpPr/>
            <p:nvPr/>
          </p:nvSpPr>
          <p:spPr bwMode="auto">
            <a:xfrm>
              <a:off x="738188" y="5622925"/>
              <a:ext cx="338138" cy="1216025"/>
            </a:xfrm>
            <a:custGeom>
              <a:avLst/>
              <a:gdLst/>
              <a:ahLst/>
              <a:cxnLst/>
              <a:rect l="0" t="0" r="r" b="b"/>
              <a:pathLst>
                <a:path w="213" h="766">
                  <a:moveTo>
                    <a:pt x="213" y="766"/>
                  </a:moveTo>
                  <a:lnTo>
                    <a:pt x="195" y="766"/>
                  </a:lnTo>
                  <a:lnTo>
                    <a:pt x="195" y="464"/>
                  </a:lnTo>
                  <a:lnTo>
                    <a:pt x="0" y="6"/>
                  </a:lnTo>
                  <a:lnTo>
                    <a:pt x="12" y="0"/>
                  </a:lnTo>
                  <a:lnTo>
                    <a:pt x="213" y="461"/>
                  </a:lnTo>
                  <a:lnTo>
                    <a:pt x="213" y="76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85" name="Freeform 23"/>
            <p:cNvSpPr>
              <a:spLocks noEditPoints="1"/>
            </p:cNvSpPr>
            <p:nvPr/>
          </p:nvSpPr>
          <p:spPr bwMode="auto">
            <a:xfrm>
              <a:off x="647700" y="5480050"/>
              <a:ext cx="157163" cy="157163"/>
            </a:xfrm>
            <a:custGeom>
              <a:avLst/>
              <a:gdLst/>
              <a:ahLst/>
              <a:cxnLst/>
              <a:rect l="0" t="0" r="r" b="b"/>
              <a:pathLst>
                <a:path w="33" h="33">
                  <a:moveTo>
                    <a:pt x="17" y="33"/>
                  </a:moveTo>
                  <a:cubicBezTo>
                    <a:pt x="8" y="33"/>
                    <a:pt x="0" y="26"/>
                    <a:pt x="0" y="17"/>
                  </a:cubicBezTo>
                  <a:cubicBezTo>
                    <a:pt x="0" y="8"/>
                    <a:pt x="8" y="0"/>
                    <a:pt x="17" y="0"/>
                  </a:cubicBezTo>
                  <a:cubicBezTo>
                    <a:pt x="26" y="0"/>
                    <a:pt x="33" y="8"/>
                    <a:pt x="33" y="17"/>
                  </a:cubicBezTo>
                  <a:cubicBezTo>
                    <a:pt x="33" y="26"/>
                    <a:pt x="26" y="33"/>
                    <a:pt x="17" y="33"/>
                  </a:cubicBezTo>
                  <a:close/>
                  <a:moveTo>
                    <a:pt x="17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29"/>
                    <a:pt x="17" y="29"/>
                  </a:cubicBezTo>
                  <a:cubicBezTo>
                    <a:pt x="23" y="29"/>
                    <a:pt x="29" y="24"/>
                    <a:pt x="29" y="17"/>
                  </a:cubicBezTo>
                  <a:cubicBezTo>
                    <a:pt x="29" y="10"/>
                    <a:pt x="23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86" name="Freeform 24"/>
            <p:cNvSpPr>
              <a:spLocks noEditPoints="1"/>
            </p:cNvSpPr>
            <p:nvPr/>
          </p:nvSpPr>
          <p:spPr bwMode="auto">
            <a:xfrm>
              <a:off x="666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2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87" name="Freeform 25"/>
            <p:cNvSpPr/>
            <p:nvPr/>
          </p:nvSpPr>
          <p:spPr bwMode="auto">
            <a:xfrm>
              <a:off x="0" y="3897313"/>
              <a:ext cx="133350" cy="266700"/>
            </a:xfrm>
            <a:custGeom>
              <a:avLst/>
              <a:gdLst/>
              <a:ahLst/>
              <a:cxnLst/>
              <a:rect l="0" t="0" r="r" b="b"/>
              <a:pathLst>
                <a:path w="84" h="168">
                  <a:moveTo>
                    <a:pt x="69" y="168"/>
                  </a:moveTo>
                  <a:lnTo>
                    <a:pt x="0" y="6"/>
                  </a:lnTo>
                  <a:lnTo>
                    <a:pt x="12" y="0"/>
                  </a:lnTo>
                  <a:lnTo>
                    <a:pt x="84" y="162"/>
                  </a:lnTo>
                  <a:lnTo>
                    <a:pt x="69" y="16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88" name="Freeform 26"/>
            <p:cNvSpPr>
              <a:spLocks noEditPoints="1"/>
            </p:cNvSpPr>
            <p:nvPr/>
          </p:nvSpPr>
          <p:spPr bwMode="auto">
            <a:xfrm>
              <a:off x="66675" y="414972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89" name="Freeform 27"/>
            <p:cNvSpPr/>
            <p:nvPr/>
          </p:nvSpPr>
          <p:spPr bwMode="auto">
            <a:xfrm>
              <a:off x="0" y="1644650"/>
              <a:ext cx="133350" cy="269875"/>
            </a:xfrm>
            <a:custGeom>
              <a:avLst/>
              <a:gdLst/>
              <a:ahLst/>
              <a:cxnLst/>
              <a:rect l="0" t="0" r="r" b="b"/>
              <a:pathLst>
                <a:path w="84" h="170">
                  <a:moveTo>
                    <a:pt x="12" y="170"/>
                  </a:moveTo>
                  <a:lnTo>
                    <a:pt x="0" y="164"/>
                  </a:lnTo>
                  <a:lnTo>
                    <a:pt x="69" y="0"/>
                  </a:lnTo>
                  <a:lnTo>
                    <a:pt x="84" y="6"/>
                  </a:lnTo>
                  <a:lnTo>
                    <a:pt x="12" y="17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90" name="Freeform 28"/>
            <p:cNvSpPr>
              <a:spLocks noEditPoints="1"/>
            </p:cNvSpPr>
            <p:nvPr/>
          </p:nvSpPr>
          <p:spPr bwMode="auto">
            <a:xfrm>
              <a:off x="66675" y="146843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91" name="Freeform 29"/>
            <p:cNvSpPr/>
            <p:nvPr/>
          </p:nvSpPr>
          <p:spPr bwMode="auto">
            <a:xfrm>
              <a:off x="695325" y="4763"/>
              <a:ext cx="309563" cy="1558925"/>
            </a:xfrm>
            <a:custGeom>
              <a:avLst/>
              <a:gdLst/>
              <a:ahLst/>
              <a:cxnLst/>
              <a:rect l="0" t="0" r="r" b="b"/>
              <a:pathLst>
                <a:path w="195" h="982">
                  <a:moveTo>
                    <a:pt x="195" y="982"/>
                  </a:moveTo>
                  <a:lnTo>
                    <a:pt x="177" y="982"/>
                  </a:lnTo>
                  <a:lnTo>
                    <a:pt x="177" y="805"/>
                  </a:lnTo>
                  <a:lnTo>
                    <a:pt x="0" y="629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23"/>
                  </a:lnTo>
                  <a:lnTo>
                    <a:pt x="195" y="796"/>
                  </a:lnTo>
                  <a:lnTo>
                    <a:pt x="195" y="98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92" name="Freeform 30"/>
            <p:cNvSpPr>
              <a:spLocks noEditPoints="1"/>
            </p:cNvSpPr>
            <p:nvPr/>
          </p:nvSpPr>
          <p:spPr bwMode="auto">
            <a:xfrm>
              <a:off x="57150" y="48815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93" name="Freeform 31"/>
            <p:cNvSpPr/>
            <p:nvPr/>
          </p:nvSpPr>
          <p:spPr bwMode="auto">
            <a:xfrm>
              <a:off x="138113" y="5060950"/>
              <a:ext cx="304800" cy="1778000"/>
            </a:xfrm>
            <a:custGeom>
              <a:avLst/>
              <a:gdLst/>
              <a:ahLst/>
              <a:cxnLst/>
              <a:rect l="0" t="0" r="r" b="b"/>
              <a:pathLst>
                <a:path w="192" h="1120">
                  <a:moveTo>
                    <a:pt x="192" y="1120"/>
                  </a:moveTo>
                  <a:lnTo>
                    <a:pt x="177" y="1120"/>
                  </a:lnTo>
                  <a:lnTo>
                    <a:pt x="177" y="360"/>
                  </a:lnTo>
                  <a:lnTo>
                    <a:pt x="0" y="1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77"/>
                  </a:lnTo>
                  <a:lnTo>
                    <a:pt x="192" y="354"/>
                  </a:lnTo>
                  <a:lnTo>
                    <a:pt x="192" y="11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94" name="Freeform 32"/>
            <p:cNvSpPr>
              <a:spLocks noEditPoints="1"/>
            </p:cNvSpPr>
            <p:nvPr/>
          </p:nvSpPr>
          <p:spPr bwMode="auto">
            <a:xfrm>
              <a:off x="561975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95" name="Rectangle 33"/>
            <p:cNvSpPr>
              <a:spLocks noChangeArrowheads="1"/>
            </p:cNvSpPr>
            <p:nvPr/>
          </p:nvSpPr>
          <p:spPr bwMode="auto">
            <a:xfrm>
              <a:off x="642938" y="6610350"/>
              <a:ext cx="23813" cy="2428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96" name="Freeform 34"/>
            <p:cNvSpPr>
              <a:spLocks noEditPoints="1"/>
            </p:cNvSpPr>
            <p:nvPr/>
          </p:nvSpPr>
          <p:spPr bwMode="auto">
            <a:xfrm>
              <a:off x="76200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97" name="Freeform 35"/>
            <p:cNvSpPr/>
            <p:nvPr/>
          </p:nvSpPr>
          <p:spPr bwMode="auto">
            <a:xfrm>
              <a:off x="0" y="5978525"/>
              <a:ext cx="190500" cy="461963"/>
            </a:xfrm>
            <a:custGeom>
              <a:avLst/>
              <a:gdLst/>
              <a:ahLst/>
              <a:cxnLst/>
              <a:rect l="0" t="0" r="r" b="b"/>
              <a:pathLst>
                <a:path w="120" h="291">
                  <a:moveTo>
                    <a:pt x="120" y="291"/>
                  </a:moveTo>
                  <a:lnTo>
                    <a:pt x="105" y="291"/>
                  </a:lnTo>
                  <a:lnTo>
                    <a:pt x="105" y="114"/>
                  </a:lnTo>
                  <a:lnTo>
                    <a:pt x="0" y="9"/>
                  </a:lnTo>
                  <a:lnTo>
                    <a:pt x="12" y="0"/>
                  </a:lnTo>
                  <a:lnTo>
                    <a:pt x="120" y="108"/>
                  </a:lnTo>
                  <a:lnTo>
                    <a:pt x="120" y="29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98" name="Freeform 36"/>
            <p:cNvSpPr/>
            <p:nvPr/>
          </p:nvSpPr>
          <p:spPr bwMode="auto">
            <a:xfrm>
              <a:off x="1014413" y="1801813"/>
              <a:ext cx="214313" cy="755650"/>
            </a:xfrm>
            <a:custGeom>
              <a:avLst/>
              <a:gdLst/>
              <a:ahLst/>
              <a:cxnLst/>
              <a:rect l="0" t="0" r="r" b="b"/>
              <a:pathLst>
                <a:path w="135" h="476">
                  <a:moveTo>
                    <a:pt x="12" y="476"/>
                  </a:moveTo>
                  <a:lnTo>
                    <a:pt x="0" y="476"/>
                  </a:lnTo>
                  <a:lnTo>
                    <a:pt x="0" y="128"/>
                  </a:lnTo>
                  <a:lnTo>
                    <a:pt x="126" y="0"/>
                  </a:lnTo>
                  <a:lnTo>
                    <a:pt x="135" y="9"/>
                  </a:lnTo>
                  <a:lnTo>
                    <a:pt x="12" y="131"/>
                  </a:lnTo>
                  <a:lnTo>
                    <a:pt x="12" y="47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99" name="Freeform 37"/>
            <p:cNvSpPr>
              <a:spLocks noEditPoints="1"/>
            </p:cNvSpPr>
            <p:nvPr/>
          </p:nvSpPr>
          <p:spPr bwMode="auto">
            <a:xfrm>
              <a:off x="938213" y="2547938"/>
              <a:ext cx="166688" cy="160338"/>
            </a:xfrm>
            <a:custGeom>
              <a:avLst/>
              <a:gdLst/>
              <a:ahLst/>
              <a:cxnLst/>
              <a:rect l="0" t="0" r="r" b="b"/>
              <a:pathLst>
                <a:path w="35" h="34">
                  <a:moveTo>
                    <a:pt x="18" y="34"/>
                  </a:moveTo>
                  <a:cubicBezTo>
                    <a:pt x="8" y="34"/>
                    <a:pt x="0" y="26"/>
                    <a:pt x="0" y="17"/>
                  </a:cubicBezTo>
                  <a:cubicBezTo>
                    <a:pt x="0" y="7"/>
                    <a:pt x="8" y="0"/>
                    <a:pt x="18" y="0"/>
                  </a:cubicBezTo>
                  <a:cubicBezTo>
                    <a:pt x="27" y="0"/>
                    <a:pt x="35" y="7"/>
                    <a:pt x="35" y="17"/>
                  </a:cubicBezTo>
                  <a:cubicBezTo>
                    <a:pt x="35" y="26"/>
                    <a:pt x="27" y="34"/>
                    <a:pt x="18" y="34"/>
                  </a:cubicBezTo>
                  <a:close/>
                  <a:moveTo>
                    <a:pt x="18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30"/>
                    <a:pt x="18" y="30"/>
                  </a:cubicBezTo>
                  <a:cubicBezTo>
                    <a:pt x="25" y="30"/>
                    <a:pt x="31" y="24"/>
                    <a:pt x="31" y="17"/>
                  </a:cubicBezTo>
                  <a:cubicBezTo>
                    <a:pt x="31" y="10"/>
                    <a:pt x="25" y="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00" name="Freeform 38"/>
            <p:cNvSpPr/>
            <p:nvPr/>
          </p:nvSpPr>
          <p:spPr bwMode="auto">
            <a:xfrm>
              <a:off x="595313" y="4763"/>
              <a:ext cx="638175" cy="4025900"/>
            </a:xfrm>
            <a:custGeom>
              <a:avLst/>
              <a:gdLst/>
              <a:ahLst/>
              <a:cxnLst/>
              <a:rect l="0" t="0" r="r" b="b"/>
              <a:pathLst>
                <a:path w="402" h="2536">
                  <a:moveTo>
                    <a:pt x="402" y="2536"/>
                  </a:moveTo>
                  <a:lnTo>
                    <a:pt x="387" y="2536"/>
                  </a:lnTo>
                  <a:lnTo>
                    <a:pt x="387" y="2311"/>
                  </a:lnTo>
                  <a:lnTo>
                    <a:pt x="0" y="1925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916"/>
                  </a:lnTo>
                  <a:lnTo>
                    <a:pt x="402" y="2302"/>
                  </a:lnTo>
                  <a:lnTo>
                    <a:pt x="402" y="253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01" name="Freeform 39"/>
            <p:cNvSpPr/>
            <p:nvPr/>
          </p:nvSpPr>
          <p:spPr bwMode="auto">
            <a:xfrm>
              <a:off x="1223963" y="1382713"/>
              <a:ext cx="142875" cy="476250"/>
            </a:xfrm>
            <a:custGeom>
              <a:avLst/>
              <a:gdLst/>
              <a:ahLst/>
              <a:cxnLst/>
              <a:rect l="0" t="0" r="r" b="b"/>
              <a:pathLst>
                <a:path w="90" h="300">
                  <a:moveTo>
                    <a:pt x="90" y="300"/>
                  </a:moveTo>
                  <a:lnTo>
                    <a:pt x="78" y="300"/>
                  </a:lnTo>
                  <a:lnTo>
                    <a:pt x="78" y="84"/>
                  </a:lnTo>
                  <a:lnTo>
                    <a:pt x="0" y="9"/>
                  </a:lnTo>
                  <a:lnTo>
                    <a:pt x="9" y="0"/>
                  </a:lnTo>
                  <a:lnTo>
                    <a:pt x="90" y="81"/>
                  </a:lnTo>
                  <a:lnTo>
                    <a:pt x="90" y="30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02" name="Freeform 40"/>
            <p:cNvSpPr>
              <a:spLocks noEditPoints="1"/>
            </p:cNvSpPr>
            <p:nvPr/>
          </p:nvSpPr>
          <p:spPr bwMode="auto">
            <a:xfrm>
              <a:off x="1300163" y="1849438"/>
              <a:ext cx="109538" cy="107950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03" name="Freeform 41"/>
            <p:cNvSpPr/>
            <p:nvPr/>
          </p:nvSpPr>
          <p:spPr bwMode="auto">
            <a:xfrm>
              <a:off x="280988" y="3417888"/>
              <a:ext cx="142875" cy="474663"/>
            </a:xfrm>
            <a:custGeom>
              <a:avLst/>
              <a:gdLst/>
              <a:ahLst/>
              <a:cxnLst/>
              <a:rect l="0" t="0" r="r" b="b"/>
              <a:pathLst>
                <a:path w="90" h="299">
                  <a:moveTo>
                    <a:pt x="12" y="299"/>
                  </a:moveTo>
                  <a:lnTo>
                    <a:pt x="0" y="299"/>
                  </a:lnTo>
                  <a:lnTo>
                    <a:pt x="0" y="80"/>
                  </a:lnTo>
                  <a:lnTo>
                    <a:pt x="81" y="0"/>
                  </a:lnTo>
                  <a:lnTo>
                    <a:pt x="90" y="8"/>
                  </a:lnTo>
                  <a:lnTo>
                    <a:pt x="12" y="83"/>
                  </a:lnTo>
                  <a:lnTo>
                    <a:pt x="12" y="29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04" name="Freeform 42"/>
            <p:cNvSpPr>
              <a:spLocks noEditPoints="1"/>
            </p:cNvSpPr>
            <p:nvPr/>
          </p:nvSpPr>
          <p:spPr bwMode="auto">
            <a:xfrm>
              <a:off x="238125" y="38830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1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1" y="0"/>
                  </a:cubicBezTo>
                  <a:cubicBezTo>
                    <a:pt x="17" y="0"/>
                    <a:pt x="23" y="5"/>
                    <a:pt x="23" y="12"/>
                  </a:cubicBezTo>
                  <a:cubicBezTo>
                    <a:pt x="23" y="18"/>
                    <a:pt x="17" y="23"/>
                    <a:pt x="11" y="23"/>
                  </a:cubicBezTo>
                  <a:close/>
                  <a:moveTo>
                    <a:pt x="11" y="4"/>
                  </a:moveTo>
                  <a:cubicBezTo>
                    <a:pt x="7" y="4"/>
                    <a:pt x="4" y="8"/>
                    <a:pt x="4" y="12"/>
                  </a:cubicBezTo>
                  <a:cubicBezTo>
                    <a:pt x="4" y="16"/>
                    <a:pt x="7" y="19"/>
                    <a:pt x="11" y="19"/>
                  </a:cubicBezTo>
                  <a:cubicBezTo>
                    <a:pt x="15" y="19"/>
                    <a:pt x="19" y="16"/>
                    <a:pt x="19" y="12"/>
                  </a:cubicBezTo>
                  <a:cubicBezTo>
                    <a:pt x="19" y="8"/>
                    <a:pt x="15" y="4"/>
                    <a:pt x="11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05" name="Freeform 43"/>
            <p:cNvSpPr/>
            <p:nvPr/>
          </p:nvSpPr>
          <p:spPr bwMode="auto">
            <a:xfrm>
              <a:off x="4763" y="2166938"/>
              <a:ext cx="114300" cy="452438"/>
            </a:xfrm>
            <a:custGeom>
              <a:avLst/>
              <a:gdLst/>
              <a:ahLst/>
              <a:cxnLst/>
              <a:rect l="0" t="0" r="r" b="b"/>
              <a:pathLst>
                <a:path w="72" h="285">
                  <a:moveTo>
                    <a:pt x="6" y="285"/>
                  </a:moveTo>
                  <a:lnTo>
                    <a:pt x="0" y="276"/>
                  </a:lnTo>
                  <a:lnTo>
                    <a:pt x="60" y="216"/>
                  </a:lnTo>
                  <a:lnTo>
                    <a:pt x="60" y="0"/>
                  </a:lnTo>
                  <a:lnTo>
                    <a:pt x="72" y="0"/>
                  </a:lnTo>
                  <a:lnTo>
                    <a:pt x="72" y="222"/>
                  </a:lnTo>
                  <a:lnTo>
                    <a:pt x="6" y="28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06" name="Freeform 44"/>
            <p:cNvSpPr>
              <a:spLocks noEditPoints="1"/>
            </p:cNvSpPr>
            <p:nvPr/>
          </p:nvSpPr>
          <p:spPr bwMode="auto">
            <a:xfrm>
              <a:off x="52388" y="20669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07" name="Rectangle 45"/>
            <p:cNvSpPr>
              <a:spLocks noChangeArrowheads="1"/>
            </p:cNvSpPr>
            <p:nvPr/>
          </p:nvSpPr>
          <p:spPr bwMode="auto">
            <a:xfrm>
              <a:off x="1228725" y="4662488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08" name="Freeform 46"/>
            <p:cNvSpPr/>
            <p:nvPr/>
          </p:nvSpPr>
          <p:spPr bwMode="auto">
            <a:xfrm>
              <a:off x="1319213" y="5041900"/>
              <a:ext cx="371475" cy="1801813"/>
            </a:xfrm>
            <a:custGeom>
              <a:avLst/>
              <a:gdLst/>
              <a:ahLst/>
              <a:cxnLst/>
              <a:rect l="0" t="0" r="r" b="b"/>
              <a:pathLst>
                <a:path w="234" h="1135">
                  <a:moveTo>
                    <a:pt x="15" y="1135"/>
                  </a:moveTo>
                  <a:lnTo>
                    <a:pt x="0" y="1135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19" y="0"/>
                  </a:lnTo>
                  <a:lnTo>
                    <a:pt x="234" y="6"/>
                  </a:lnTo>
                  <a:lnTo>
                    <a:pt x="15" y="518"/>
                  </a:lnTo>
                  <a:lnTo>
                    <a:pt x="15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09" name="Freeform 47"/>
            <p:cNvSpPr>
              <a:spLocks noEditPoints="1"/>
            </p:cNvSpPr>
            <p:nvPr/>
          </p:nvSpPr>
          <p:spPr bwMode="auto">
            <a:xfrm>
              <a:off x="1147763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10" name="Freeform 48"/>
            <p:cNvSpPr/>
            <p:nvPr/>
          </p:nvSpPr>
          <p:spPr bwMode="auto">
            <a:xfrm>
              <a:off x="819150" y="3983038"/>
              <a:ext cx="347663" cy="2860675"/>
            </a:xfrm>
            <a:custGeom>
              <a:avLst/>
              <a:gdLst/>
              <a:ahLst/>
              <a:cxnLst/>
              <a:rect l="0" t="0" r="r" b="b"/>
              <a:pathLst>
                <a:path w="219" h="1802">
                  <a:moveTo>
                    <a:pt x="219" y="1802"/>
                  </a:moveTo>
                  <a:lnTo>
                    <a:pt x="201" y="1802"/>
                  </a:lnTo>
                  <a:lnTo>
                    <a:pt x="201" y="1185"/>
                  </a:lnTo>
                  <a:lnTo>
                    <a:pt x="0" y="3"/>
                  </a:lnTo>
                  <a:lnTo>
                    <a:pt x="15" y="0"/>
                  </a:lnTo>
                  <a:lnTo>
                    <a:pt x="219" y="1185"/>
                  </a:lnTo>
                  <a:lnTo>
                    <a:pt x="219" y="180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11" name="Freeform 49"/>
            <p:cNvSpPr>
              <a:spLocks noEditPoints="1"/>
            </p:cNvSpPr>
            <p:nvPr/>
          </p:nvSpPr>
          <p:spPr bwMode="auto">
            <a:xfrm>
              <a:off x="728663" y="3806825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12" name="Freeform 50"/>
            <p:cNvSpPr>
              <a:spLocks noEditPoints="1"/>
            </p:cNvSpPr>
            <p:nvPr/>
          </p:nvSpPr>
          <p:spPr bwMode="auto">
            <a:xfrm>
              <a:off x="1624013" y="48672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13" name="Freeform 51"/>
            <p:cNvSpPr/>
            <p:nvPr/>
          </p:nvSpPr>
          <p:spPr bwMode="auto">
            <a:xfrm>
              <a:off x="1404938" y="5422900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18" y="898"/>
                  </a:moveTo>
                  <a:lnTo>
                    <a:pt x="0" y="898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22" y="0"/>
                  </a:lnTo>
                  <a:lnTo>
                    <a:pt x="234" y="6"/>
                  </a:lnTo>
                  <a:lnTo>
                    <a:pt x="18" y="518"/>
                  </a:lnTo>
                  <a:lnTo>
                    <a:pt x="18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14" name="Freeform 52"/>
            <p:cNvSpPr/>
            <p:nvPr/>
          </p:nvSpPr>
          <p:spPr bwMode="auto">
            <a:xfrm>
              <a:off x="1666875" y="5945188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15" y="575"/>
                  </a:moveTo>
                  <a:lnTo>
                    <a:pt x="0" y="569"/>
                  </a:lnTo>
                  <a:lnTo>
                    <a:pt x="81" y="383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6"/>
                  </a:lnTo>
                  <a:lnTo>
                    <a:pt x="15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15" name="Freeform 53"/>
            <p:cNvSpPr>
              <a:spLocks noEditPoints="1"/>
            </p:cNvSpPr>
            <p:nvPr/>
          </p:nvSpPr>
          <p:spPr bwMode="auto">
            <a:xfrm>
              <a:off x="1709738" y="52466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16" name="Freeform 54"/>
            <p:cNvSpPr>
              <a:spLocks noEditPoints="1"/>
            </p:cNvSpPr>
            <p:nvPr/>
          </p:nvSpPr>
          <p:spPr bwMode="auto">
            <a:xfrm>
              <a:off x="1709738" y="57642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17" name="Freeform 55"/>
            <p:cNvSpPr/>
            <p:nvPr/>
          </p:nvSpPr>
          <p:spPr bwMode="auto">
            <a:xfrm>
              <a:off x="1766888" y="6330950"/>
              <a:ext cx="419100" cy="527050"/>
            </a:xfrm>
            <a:custGeom>
              <a:avLst/>
              <a:gdLst/>
              <a:ahLst/>
              <a:cxnLst/>
              <a:rect l="0" t="0" r="r" b="b"/>
              <a:pathLst>
                <a:path w="264" h="332">
                  <a:moveTo>
                    <a:pt x="12" y="332"/>
                  </a:moveTo>
                  <a:lnTo>
                    <a:pt x="0" y="326"/>
                  </a:lnTo>
                  <a:lnTo>
                    <a:pt x="45" y="206"/>
                  </a:lnTo>
                  <a:lnTo>
                    <a:pt x="255" y="0"/>
                  </a:lnTo>
                  <a:lnTo>
                    <a:pt x="264" y="12"/>
                  </a:lnTo>
                  <a:lnTo>
                    <a:pt x="60" y="215"/>
                  </a:lnTo>
                  <a:lnTo>
                    <a:pt x="12" y="33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18" name="Freeform 56"/>
            <p:cNvSpPr>
              <a:spLocks noEditPoints="1"/>
            </p:cNvSpPr>
            <p:nvPr/>
          </p:nvSpPr>
          <p:spPr bwMode="auto">
            <a:xfrm>
              <a:off x="2147888" y="6221413"/>
              <a:ext cx="157163" cy="147638"/>
            </a:xfrm>
            <a:custGeom>
              <a:avLst/>
              <a:gdLst/>
              <a:ahLst/>
              <a:cxnLst/>
              <a:rect l="0" t="0" r="r" b="b"/>
              <a:pathLst>
                <a:path w="33" h="31">
                  <a:moveTo>
                    <a:pt x="16" y="31"/>
                  </a:moveTo>
                  <a:cubicBezTo>
                    <a:pt x="12" y="31"/>
                    <a:pt x="8" y="29"/>
                    <a:pt x="5" y="26"/>
                  </a:cubicBezTo>
                  <a:cubicBezTo>
                    <a:pt x="2" y="24"/>
                    <a:pt x="0" y="20"/>
                    <a:pt x="0" y="15"/>
                  </a:cubicBezTo>
                  <a:cubicBezTo>
                    <a:pt x="0" y="11"/>
                    <a:pt x="2" y="7"/>
                    <a:pt x="5" y="4"/>
                  </a:cubicBezTo>
                  <a:cubicBezTo>
                    <a:pt x="8" y="1"/>
                    <a:pt x="12" y="0"/>
                    <a:pt x="16" y="0"/>
                  </a:cubicBezTo>
                  <a:cubicBezTo>
                    <a:pt x="20" y="0"/>
                    <a:pt x="24" y="1"/>
                    <a:pt x="27" y="4"/>
                  </a:cubicBezTo>
                  <a:cubicBezTo>
                    <a:pt x="33" y="10"/>
                    <a:pt x="33" y="20"/>
                    <a:pt x="27" y="26"/>
                  </a:cubicBezTo>
                  <a:cubicBezTo>
                    <a:pt x="24" y="29"/>
                    <a:pt x="20" y="31"/>
                    <a:pt x="16" y="31"/>
                  </a:cubicBezTo>
                  <a:close/>
                  <a:moveTo>
                    <a:pt x="16" y="4"/>
                  </a:moveTo>
                  <a:cubicBezTo>
                    <a:pt x="13" y="4"/>
                    <a:pt x="10" y="5"/>
                    <a:pt x="8" y="7"/>
                  </a:cubicBezTo>
                  <a:cubicBezTo>
                    <a:pt x="6" y="9"/>
                    <a:pt x="4" y="12"/>
                    <a:pt x="4" y="15"/>
                  </a:cubicBezTo>
                  <a:cubicBezTo>
                    <a:pt x="4" y="19"/>
                    <a:pt x="6" y="21"/>
                    <a:pt x="8" y="24"/>
                  </a:cubicBezTo>
                  <a:cubicBezTo>
                    <a:pt x="10" y="26"/>
                    <a:pt x="13" y="27"/>
                    <a:pt x="16" y="27"/>
                  </a:cubicBezTo>
                  <a:cubicBezTo>
                    <a:pt x="19" y="27"/>
                    <a:pt x="22" y="26"/>
                    <a:pt x="24" y="24"/>
                  </a:cubicBezTo>
                  <a:cubicBezTo>
                    <a:pt x="29" y="19"/>
                    <a:pt x="29" y="12"/>
                    <a:pt x="24" y="7"/>
                  </a:cubicBezTo>
                  <a:cubicBezTo>
                    <a:pt x="22" y="5"/>
                    <a:pt x="19" y="4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19" name="Freeform 57"/>
            <p:cNvSpPr/>
            <p:nvPr/>
          </p:nvSpPr>
          <p:spPr bwMode="auto">
            <a:xfrm>
              <a:off x="504825" y="9525"/>
              <a:ext cx="233363" cy="5103813"/>
            </a:xfrm>
            <a:custGeom>
              <a:avLst/>
              <a:gdLst/>
              <a:ahLst/>
              <a:cxnLst/>
              <a:rect l="0" t="0" r="r" b="b"/>
              <a:pathLst>
                <a:path w="147" h="3215">
                  <a:moveTo>
                    <a:pt x="132" y="3215"/>
                  </a:moveTo>
                  <a:lnTo>
                    <a:pt x="129" y="2754"/>
                  </a:lnTo>
                  <a:lnTo>
                    <a:pt x="0" y="1901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898"/>
                  </a:lnTo>
                  <a:lnTo>
                    <a:pt x="144" y="2754"/>
                  </a:lnTo>
                  <a:lnTo>
                    <a:pt x="147" y="3215"/>
                  </a:lnTo>
                  <a:lnTo>
                    <a:pt x="132" y="321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20" name="Freeform 58"/>
            <p:cNvSpPr>
              <a:spLocks noEditPoints="1"/>
            </p:cNvSpPr>
            <p:nvPr/>
          </p:nvSpPr>
          <p:spPr bwMode="auto">
            <a:xfrm>
              <a:off x="633413" y="5103813"/>
              <a:ext cx="185738" cy="185738"/>
            </a:xfrm>
            <a:custGeom>
              <a:avLst/>
              <a:gdLst/>
              <a:ahLst/>
              <a:cxnLst/>
              <a:rect l="0" t="0" r="r" b="b"/>
              <a:pathLst>
                <a:path w="39" h="39">
                  <a:moveTo>
                    <a:pt x="20" y="39"/>
                  </a:moveTo>
                  <a:cubicBezTo>
                    <a:pt x="9" y="39"/>
                    <a:pt x="0" y="30"/>
                    <a:pt x="0" y="19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0" y="0"/>
                    <a:pt x="39" y="9"/>
                    <a:pt x="39" y="19"/>
                  </a:cubicBezTo>
                  <a:cubicBezTo>
                    <a:pt x="39" y="30"/>
                    <a:pt x="30" y="39"/>
                    <a:pt x="20" y="39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19"/>
                  </a:cubicBezTo>
                  <a:cubicBezTo>
                    <a:pt x="4" y="28"/>
                    <a:pt x="11" y="35"/>
                    <a:pt x="20" y="35"/>
                  </a:cubicBezTo>
                  <a:cubicBezTo>
                    <a:pt x="28" y="35"/>
                    <a:pt x="35" y="28"/>
                    <a:pt x="35" y="19"/>
                  </a:cubicBezTo>
                  <a:cubicBezTo>
                    <a:pt x="35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900238" y="1122363"/>
            <a:ext cx="6593681" cy="2387600"/>
          </a:xfrm>
        </p:spPr>
        <p:txBody>
          <a:bodyPr anchor="b">
            <a:normAutofit/>
          </a:bodyPr>
          <a:lstStyle>
            <a:lvl1pPr algn="l">
              <a:defRPr sz="48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900238" y="3602038"/>
            <a:ext cx="6593681" cy="1655762"/>
          </a:xfrm>
        </p:spPr>
        <p:txBody>
          <a:bodyPr>
            <a:normAutofit/>
          </a:bodyPr>
          <a:lstStyle>
            <a:lvl1pPr marL="0" indent="0" algn="l">
              <a:buNone/>
              <a:defRPr sz="2000" cap="all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801052" y="5410202"/>
            <a:ext cx="2057400" cy="365125"/>
          </a:xfrm>
        </p:spPr>
        <p:txBody>
          <a:bodyPr/>
          <a:lstStyle/>
          <a:p>
            <a:fld id="{5BCAD085-E8A6-8845-BD4E-CB4CCA059FC4}" type="datetimeFigureOut">
              <a:rPr lang="en-US" smtClean="0"/>
              <a:t>3/16/2026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900237" y="5410202"/>
            <a:ext cx="3843665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915603" y="5410200"/>
            <a:ext cx="578317" cy="365125"/>
          </a:xfrm>
        </p:spPr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8948927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" name="Title 1"/>
          <p:cNvSpPr>
            <a:spLocks noGrp="1"/>
          </p:cNvSpPr>
          <p:nvPr>
            <p:ph type="title"/>
          </p:nvPr>
        </p:nvSpPr>
        <p:spPr>
          <a:xfrm>
            <a:off x="856060" y="618518"/>
            <a:ext cx="7429499" cy="147857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8" name="Content Placeholder 2"/>
          <p:cNvSpPr>
            <a:spLocks noGrp="1"/>
          </p:cNvSpPr>
          <p:nvPr>
            <p:ph idx="1"/>
          </p:nvPr>
        </p:nvSpPr>
        <p:spPr>
          <a:xfrm>
            <a:off x="856060" y="2249487"/>
            <a:ext cx="7429499" cy="3541714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9" name="Date Placeholder 3"/>
          <p:cNvSpPr>
            <a:spLocks noGrp="1"/>
          </p:cNvSpPr>
          <p:nvPr>
            <p:ph type="dt" sz="half" idx="10"/>
          </p:nvPr>
        </p:nvSpPr>
        <p:spPr>
          <a:xfrm>
            <a:off x="5592691" y="5883277"/>
            <a:ext cx="2057400" cy="365125"/>
          </a:xfrm>
        </p:spPr>
        <p:txBody>
          <a:bodyPr/>
          <a:lstStyle/>
          <a:p>
            <a:fld id="{5BCAD085-E8A6-8845-BD4E-CB4CCA059FC4}" type="datetimeFigureOut">
              <a:rPr lang="en-US" smtClean="0"/>
              <a:t>3/16/2026</a:t>
            </a:fld>
            <a:endParaRPr lang="en-US"/>
          </a:p>
        </p:txBody>
      </p:sp>
      <p:sp>
        <p:nvSpPr>
          <p:cNvPr id="50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56059" y="5883276"/>
            <a:ext cx="4679482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5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707241" y="5883275"/>
            <a:ext cx="578317" cy="365125"/>
          </a:xfrm>
        </p:spPr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760872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6058" y="1419227"/>
            <a:ext cx="7429500" cy="2852737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56058" y="4424362"/>
            <a:ext cx="7429500" cy="1374776"/>
          </a:xfrm>
        </p:spPr>
        <p:txBody>
          <a:bodyPr>
            <a:normAutofit/>
          </a:bodyPr>
          <a:lstStyle>
            <a:lvl1pPr marL="0" indent="0">
              <a:buNone/>
              <a:defRPr sz="1800" cap="all" baseline="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125726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56058" y="2249486"/>
            <a:ext cx="3658792" cy="3541714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1" y="2249486"/>
            <a:ext cx="3656408" cy="3541714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3/16/2026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0280949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6058" y="619127"/>
            <a:ext cx="7429500" cy="1477961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78902" y="2249486"/>
            <a:ext cx="3435949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56058" y="3073398"/>
            <a:ext cx="3658793" cy="271780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51992" y="2249485"/>
            <a:ext cx="3433565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3073398"/>
            <a:ext cx="3656408" cy="271780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3/16/2026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7510954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3/16/2026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9790272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3/16/2026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066431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0029" y="609601"/>
            <a:ext cx="2892028" cy="1639884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67150" y="592666"/>
            <a:ext cx="4418407" cy="5198534"/>
          </a:xfrm>
        </p:spPr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0029" y="2249486"/>
            <a:ext cx="2892028" cy="35417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3/16/2026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98489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6061" y="609600"/>
            <a:ext cx="3753962" cy="163988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832866" y="609600"/>
            <a:ext cx="3452693" cy="5181602"/>
          </a:xfrm>
          <a:prstGeom prst="round2DiagRect">
            <a:avLst>
              <a:gd name="adj1" fmla="val 6074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3200"/>
            </a:lvl1pPr>
          </a:lstStyle>
          <a:p>
            <a:pPr marL="0" lvl="0" indent="0">
              <a:buNone/>
            </a:pPr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6059" y="2249486"/>
            <a:ext cx="3753964" cy="35417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3/16/2026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298896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6058" y="4304665"/>
            <a:ext cx="7434266" cy="819355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56058" y="606426"/>
            <a:ext cx="7434266" cy="3299778"/>
          </a:xfrm>
          <a:prstGeom prst="round2DiagRect">
            <a:avLst>
              <a:gd name="adj1" fmla="val 5101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3200"/>
            </a:lvl1pPr>
          </a:lstStyle>
          <a:p>
            <a:pPr marL="0" lvl="0" indent="0">
              <a:buNone/>
            </a:pPr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6024" y="5124020"/>
            <a:ext cx="7433144" cy="682472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3/16/2026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8925419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6093" y="609600"/>
            <a:ext cx="7429466" cy="3429000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6058" y="4419600"/>
            <a:ext cx="7428344" cy="1371599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3/16/2026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440583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84659" y="609600"/>
            <a:ext cx="6977064" cy="2748429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290484" y="3365557"/>
            <a:ext cx="6564224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6058" y="4309919"/>
            <a:ext cx="7429502" cy="1489496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3/16/2026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52" name="TextBox 51"/>
          <p:cNvSpPr txBox="1"/>
          <p:nvPr/>
        </p:nvSpPr>
        <p:spPr>
          <a:xfrm>
            <a:off x="696579" y="718458"/>
            <a:ext cx="4572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53" name="TextBox 52"/>
          <p:cNvSpPr txBox="1"/>
          <p:nvPr/>
        </p:nvSpPr>
        <p:spPr>
          <a:xfrm>
            <a:off x="7817473" y="2764972"/>
            <a:ext cx="4572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19567033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6058" y="2134042"/>
            <a:ext cx="7429501" cy="2511835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6023" y="4657655"/>
            <a:ext cx="7428379" cy="1140644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3/16/2026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219214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856060" y="609600"/>
            <a:ext cx="7429499" cy="19050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856058" y="2674463"/>
            <a:ext cx="2397674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856059" y="3360263"/>
            <a:ext cx="2396432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386075" y="2677635"/>
            <a:ext cx="2388289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3386075" y="3363435"/>
            <a:ext cx="2388958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889332" y="2674463"/>
            <a:ext cx="2396226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5889332" y="3360263"/>
            <a:ext cx="2396226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3/16/2026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9795474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856059" y="609600"/>
            <a:ext cx="7429499" cy="19050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856060" y="4404596"/>
            <a:ext cx="2396430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856060" y="2666998"/>
            <a:ext cx="2396430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1800" dirty="0"/>
            </a:lvl1pPr>
          </a:lstStyle>
          <a:p>
            <a:pPr marL="0" lvl="0" indent="0">
              <a:buNone/>
            </a:pPr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856060" y="4980859"/>
            <a:ext cx="2396430" cy="8178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366790" y="4404596"/>
            <a:ext cx="2400300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366790" y="2666998"/>
            <a:ext cx="2399205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1800" dirty="0"/>
            </a:lvl1pPr>
          </a:lstStyle>
          <a:p>
            <a:pPr marL="0" lvl="0" indent="0">
              <a:buNone/>
            </a:pPr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3365695" y="4980857"/>
            <a:ext cx="2400300" cy="81034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889426" y="4404595"/>
            <a:ext cx="2393056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5889332" y="2666998"/>
            <a:ext cx="2396227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1800" dirty="0"/>
            </a:lvl1pPr>
          </a:lstStyle>
          <a:p>
            <a:pPr marL="0" lvl="0" indent="0">
              <a:buNone/>
            </a:pPr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5889332" y="4980855"/>
            <a:ext cx="2396226" cy="810345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3/16/2026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cap="all" baseline="0"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7780127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917779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1" y="609600"/>
            <a:ext cx="1503758" cy="5181601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56057" y="609600"/>
            <a:ext cx="5811443" cy="5181601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808806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19">
            <a:alphaModFix amt="30000"/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" y="-1"/>
            <a:ext cx="9144002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8" name="Group 7"/>
          <p:cNvGrpSpPr/>
          <p:nvPr/>
        </p:nvGrpSpPr>
        <p:grpSpPr>
          <a:xfrm>
            <a:off x="-14288" y="0"/>
            <a:ext cx="9041774" cy="6858001"/>
            <a:chOff x="-14288" y="0"/>
            <a:chExt cx="9041774" cy="6858001"/>
          </a:xfrm>
        </p:grpSpPr>
        <p:grpSp>
          <p:nvGrpSpPr>
            <p:cNvPr id="9" name="Group 8"/>
            <p:cNvGrpSpPr/>
            <p:nvPr/>
          </p:nvGrpSpPr>
          <p:grpSpPr>
            <a:xfrm>
              <a:off x="-14288" y="0"/>
              <a:ext cx="1220788" cy="6858001"/>
              <a:chOff x="-14288" y="0"/>
              <a:chExt cx="1220788" cy="6858001"/>
            </a:xfrm>
            <a:gradFill flip="none" rotWithShape="1">
              <a:gsLst>
                <a:gs pos="0">
                  <a:schemeClr val="tx2"/>
                </a:gs>
                <a:gs pos="100000">
                  <a:schemeClr val="bg2">
                    <a:lumMod val="60000"/>
                    <a:lumOff val="4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21" name="Rectangle 5"/>
              <p:cNvSpPr>
                <a:spLocks noChangeArrowheads="1"/>
              </p:cNvSpPr>
              <p:nvPr/>
            </p:nvSpPr>
            <p:spPr bwMode="auto">
              <a:xfrm>
                <a:off x="114300" y="4763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2" name="Freeform 6"/>
              <p:cNvSpPr>
                <a:spLocks noEditPoints="1"/>
              </p:cNvSpPr>
              <p:nvPr/>
            </p:nvSpPr>
            <p:spPr bwMode="auto">
              <a:xfrm>
                <a:off x="33337" y="217646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3" name="Freeform 7"/>
              <p:cNvSpPr>
                <a:spLocks noEditPoints="1"/>
              </p:cNvSpPr>
              <p:nvPr/>
            </p:nvSpPr>
            <p:spPr bwMode="auto">
              <a:xfrm>
                <a:off x="28575" y="4021138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4" name="Freeform 8"/>
              <p:cNvSpPr/>
              <p:nvPr/>
            </p:nvSpPr>
            <p:spPr bwMode="auto">
              <a:xfrm>
                <a:off x="200025" y="4763"/>
                <a:ext cx="369888" cy="1811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41">
                    <a:moveTo>
                      <a:pt x="218" y="1141"/>
                    </a:moveTo>
                    <a:lnTo>
                      <a:pt x="0" y="626"/>
                    </a:lnTo>
                    <a:lnTo>
                      <a:pt x="0" y="0"/>
                    </a:lnTo>
                    <a:lnTo>
                      <a:pt x="15" y="0"/>
                    </a:lnTo>
                    <a:lnTo>
                      <a:pt x="15" y="623"/>
                    </a:lnTo>
                    <a:lnTo>
                      <a:pt x="233" y="1135"/>
                    </a:lnTo>
                    <a:lnTo>
                      <a:pt x="218" y="114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5" name="Freeform 9"/>
              <p:cNvSpPr>
                <a:spLocks noEditPoints="1"/>
              </p:cNvSpPr>
              <p:nvPr/>
            </p:nvSpPr>
            <p:spPr bwMode="auto">
              <a:xfrm>
                <a:off x="503237" y="1801813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6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6" name="Freeform 10"/>
              <p:cNvSpPr/>
              <p:nvPr/>
            </p:nvSpPr>
            <p:spPr bwMode="auto">
              <a:xfrm>
                <a:off x="285750" y="4763"/>
                <a:ext cx="369888" cy="1430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901">
                    <a:moveTo>
                      <a:pt x="221" y="901"/>
                    </a:moveTo>
                    <a:lnTo>
                      <a:pt x="0" y="383"/>
                    </a:lnTo>
                    <a:lnTo>
                      <a:pt x="0" y="0"/>
                    </a:lnTo>
                    <a:lnTo>
                      <a:pt x="18" y="0"/>
                    </a:lnTo>
                    <a:lnTo>
                      <a:pt x="18" y="380"/>
                    </a:lnTo>
                    <a:lnTo>
                      <a:pt x="233" y="895"/>
                    </a:lnTo>
                    <a:lnTo>
                      <a:pt x="221" y="90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7" name="Freeform 11"/>
              <p:cNvSpPr/>
              <p:nvPr/>
            </p:nvSpPr>
            <p:spPr bwMode="auto">
              <a:xfrm>
                <a:off x="546100" y="0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96" y="575"/>
                    </a:moveTo>
                    <a:lnTo>
                      <a:pt x="78" y="575"/>
                    </a:lnTo>
                    <a:lnTo>
                      <a:pt x="78" y="192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96" y="189"/>
                    </a:lnTo>
                    <a:lnTo>
                      <a:pt x="96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8" name="Freeform 12"/>
              <p:cNvSpPr>
                <a:spLocks noEditPoints="1"/>
              </p:cNvSpPr>
              <p:nvPr/>
            </p:nvSpPr>
            <p:spPr bwMode="auto">
              <a:xfrm>
                <a:off x="588962" y="14208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7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9" name="Freeform 13"/>
              <p:cNvSpPr>
                <a:spLocks noEditPoints="1"/>
              </p:cNvSpPr>
              <p:nvPr/>
            </p:nvSpPr>
            <p:spPr bwMode="auto">
              <a:xfrm>
                <a:off x="588962" y="9032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0" name="Freeform 14"/>
              <p:cNvSpPr/>
              <p:nvPr/>
            </p:nvSpPr>
            <p:spPr bwMode="auto">
              <a:xfrm>
                <a:off x="641350" y="0"/>
                <a:ext cx="422275" cy="527050"/>
              </a:xfrm>
              <a:custGeom>
                <a:avLst/>
                <a:gdLst/>
                <a:ahLst/>
                <a:cxnLst/>
                <a:rect l="0" t="0" r="r" b="b"/>
                <a:pathLst>
                  <a:path w="266" h="332">
                    <a:moveTo>
                      <a:pt x="257" y="332"/>
                    </a:moveTo>
                    <a:lnTo>
                      <a:pt x="48" y="123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63" y="114"/>
                    </a:lnTo>
                    <a:lnTo>
                      <a:pt x="266" y="320"/>
                    </a:lnTo>
                    <a:lnTo>
                      <a:pt x="257" y="332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1" name="Freeform 15"/>
              <p:cNvSpPr>
                <a:spLocks noEditPoints="1"/>
              </p:cNvSpPr>
              <p:nvPr/>
            </p:nvSpPr>
            <p:spPr bwMode="auto">
              <a:xfrm>
                <a:off x="1020762" y="488950"/>
                <a:ext cx="161925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4" h="31">
                    <a:moveTo>
                      <a:pt x="17" y="31"/>
                    </a:moveTo>
                    <a:cubicBezTo>
                      <a:pt x="13" y="31"/>
                      <a:pt x="9" y="30"/>
                      <a:pt x="6" y="27"/>
                    </a:cubicBezTo>
                    <a:cubicBezTo>
                      <a:pt x="0" y="20"/>
                      <a:pt x="0" y="10"/>
                      <a:pt x="6" y="4"/>
                    </a:cubicBezTo>
                    <a:cubicBezTo>
                      <a:pt x="9" y="1"/>
                      <a:pt x="13" y="0"/>
                      <a:pt x="17" y="0"/>
                    </a:cubicBezTo>
                    <a:cubicBezTo>
                      <a:pt x="21" y="0"/>
                      <a:pt x="25" y="1"/>
                      <a:pt x="28" y="4"/>
                    </a:cubicBezTo>
                    <a:cubicBezTo>
                      <a:pt x="34" y="10"/>
                      <a:pt x="34" y="20"/>
                      <a:pt x="28" y="27"/>
                    </a:cubicBezTo>
                    <a:cubicBezTo>
                      <a:pt x="25" y="30"/>
                      <a:pt x="21" y="31"/>
                      <a:pt x="17" y="31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5"/>
                      <a:pt x="9" y="7"/>
                    </a:cubicBezTo>
                    <a:cubicBezTo>
                      <a:pt x="4" y="12"/>
                      <a:pt x="4" y="19"/>
                      <a:pt x="9" y="24"/>
                    </a:cubicBezTo>
                    <a:cubicBezTo>
                      <a:pt x="11" y="26"/>
                      <a:pt x="14" y="27"/>
                      <a:pt x="17" y="27"/>
                    </a:cubicBezTo>
                    <a:cubicBezTo>
                      <a:pt x="20" y="27"/>
                      <a:pt x="23" y="26"/>
                      <a:pt x="25" y="24"/>
                    </a:cubicBezTo>
                    <a:cubicBezTo>
                      <a:pt x="30" y="19"/>
                      <a:pt x="30" y="12"/>
                      <a:pt x="25" y="7"/>
                    </a:cubicBezTo>
                    <a:cubicBezTo>
                      <a:pt x="23" y="5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2" name="Line 16"/>
              <p:cNvSpPr>
                <a:spLocks noChangeShapeType="1"/>
              </p:cNvSpPr>
              <p:nvPr/>
            </p:nvSpPr>
            <p:spPr bwMode="auto">
              <a:xfrm>
                <a:off x="-4763" y="9525"/>
                <a:ext cx="0" cy="0"/>
              </a:xfrm>
              <a:prstGeom prst="line">
                <a:avLst/>
              </a:prstGeom>
              <a:grpFill/>
              <a:ln w="15" cap="flat">
                <a:solidFill>
                  <a:srgbClr val="FFFFFF"/>
                </a:solidFill>
                <a:prstDash val="solid"/>
                <a:miter lim="800000"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3" name="Freeform 17"/>
              <p:cNvSpPr/>
              <p:nvPr/>
            </p:nvSpPr>
            <p:spPr bwMode="auto">
              <a:xfrm>
                <a:off x="9525" y="1801813"/>
                <a:ext cx="123825" cy="127000"/>
              </a:xfrm>
              <a:custGeom>
                <a:avLst/>
                <a:gdLst/>
                <a:ahLst/>
                <a:cxnLst/>
                <a:rect l="0" t="0" r="r" b="b"/>
                <a:pathLst>
                  <a:path w="78" h="80">
                    <a:moveTo>
                      <a:pt x="6" y="80"/>
                    </a:moveTo>
                    <a:lnTo>
                      <a:pt x="0" y="71"/>
                    </a:lnTo>
                    <a:lnTo>
                      <a:pt x="69" y="0"/>
                    </a:lnTo>
                    <a:lnTo>
                      <a:pt x="78" y="9"/>
                    </a:lnTo>
                    <a:lnTo>
                      <a:pt x="6" y="8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4" name="Freeform 18"/>
              <p:cNvSpPr/>
              <p:nvPr/>
            </p:nvSpPr>
            <p:spPr bwMode="auto">
              <a:xfrm>
                <a:off x="-9525" y="3549650"/>
                <a:ext cx="147638" cy="481013"/>
              </a:xfrm>
              <a:custGeom>
                <a:avLst/>
                <a:gdLst/>
                <a:ahLst/>
                <a:cxnLst/>
                <a:rect l="0" t="0" r="r" b="b"/>
                <a:pathLst>
                  <a:path w="93" h="303">
                    <a:moveTo>
                      <a:pt x="93" y="303"/>
                    </a:moveTo>
                    <a:lnTo>
                      <a:pt x="78" y="303"/>
                    </a:lnTo>
                    <a:lnTo>
                      <a:pt x="78" y="78"/>
                    </a:lnTo>
                    <a:lnTo>
                      <a:pt x="0" y="12"/>
                    </a:lnTo>
                    <a:lnTo>
                      <a:pt x="12" y="0"/>
                    </a:lnTo>
                    <a:lnTo>
                      <a:pt x="93" y="69"/>
                    </a:lnTo>
                    <a:lnTo>
                      <a:pt x="93" y="30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5" name="Freeform 19"/>
              <p:cNvSpPr/>
              <p:nvPr/>
            </p:nvSpPr>
            <p:spPr bwMode="auto">
              <a:xfrm>
                <a:off x="128587" y="1382713"/>
                <a:ext cx="142875" cy="476250"/>
              </a:xfrm>
              <a:custGeom>
                <a:avLst/>
                <a:gdLst/>
                <a:ahLst/>
                <a:cxnLst/>
                <a:rect l="0" t="0" r="r" b="b"/>
                <a:pathLst>
                  <a:path w="90" h="300">
                    <a:moveTo>
                      <a:pt x="90" y="300"/>
                    </a:moveTo>
                    <a:lnTo>
                      <a:pt x="78" y="300"/>
                    </a:lnTo>
                    <a:lnTo>
                      <a:pt x="78" y="84"/>
                    </a:lnTo>
                    <a:lnTo>
                      <a:pt x="0" y="9"/>
                    </a:lnTo>
                    <a:lnTo>
                      <a:pt x="9" y="0"/>
                    </a:lnTo>
                    <a:lnTo>
                      <a:pt x="90" y="81"/>
                    </a:lnTo>
                    <a:lnTo>
                      <a:pt x="90" y="30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6" name="Freeform 20"/>
              <p:cNvSpPr>
                <a:spLocks noEditPoints="1"/>
              </p:cNvSpPr>
              <p:nvPr/>
            </p:nvSpPr>
            <p:spPr bwMode="auto">
              <a:xfrm>
                <a:off x="204787" y="1849438"/>
                <a:ext cx="114300" cy="107950"/>
              </a:xfrm>
              <a:custGeom>
                <a:avLst/>
                <a:gdLst/>
                <a:ahLst/>
                <a:cxnLst/>
                <a:rect l="0" t="0" r="r" b="b"/>
                <a:pathLst>
                  <a:path w="24" h="23">
                    <a:moveTo>
                      <a:pt x="12" y="23"/>
                    </a:moveTo>
                    <a:cubicBezTo>
                      <a:pt x="6" y="23"/>
                      <a:pt x="0" y="18"/>
                      <a:pt x="0" y="12"/>
                    </a:cubicBezTo>
                    <a:cubicBezTo>
                      <a:pt x="0" y="5"/>
                      <a:pt x="6" y="0"/>
                      <a:pt x="12" y="0"/>
                    </a:cubicBezTo>
                    <a:cubicBezTo>
                      <a:pt x="18" y="0"/>
                      <a:pt x="24" y="5"/>
                      <a:pt x="24" y="12"/>
                    </a:cubicBezTo>
                    <a:cubicBezTo>
                      <a:pt x="24" y="18"/>
                      <a:pt x="18" y="23"/>
                      <a:pt x="12" y="23"/>
                    </a:cubicBezTo>
                    <a:close/>
                    <a:moveTo>
                      <a:pt x="12" y="4"/>
                    </a:moveTo>
                    <a:cubicBezTo>
                      <a:pt x="8" y="4"/>
                      <a:pt x="4" y="8"/>
                      <a:pt x="4" y="12"/>
                    </a:cubicBezTo>
                    <a:cubicBezTo>
                      <a:pt x="4" y="16"/>
                      <a:pt x="8" y="19"/>
                      <a:pt x="12" y="19"/>
                    </a:cubicBezTo>
                    <a:cubicBezTo>
                      <a:pt x="16" y="19"/>
                      <a:pt x="20" y="16"/>
                      <a:pt x="20" y="12"/>
                    </a:cubicBezTo>
                    <a:cubicBezTo>
                      <a:pt x="20" y="8"/>
                      <a:pt x="16" y="4"/>
                      <a:pt x="12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7" name="Rectangle 21"/>
              <p:cNvSpPr>
                <a:spLocks noChangeArrowheads="1"/>
              </p:cNvSpPr>
              <p:nvPr/>
            </p:nvSpPr>
            <p:spPr bwMode="auto">
              <a:xfrm>
                <a:off x="133350" y="4662488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8" name="Freeform 22"/>
              <p:cNvSpPr/>
              <p:nvPr/>
            </p:nvSpPr>
            <p:spPr bwMode="auto">
              <a:xfrm>
                <a:off x="223837" y="5041900"/>
                <a:ext cx="369888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35">
                    <a:moveTo>
                      <a:pt x="15" y="1135"/>
                    </a:moveTo>
                    <a:lnTo>
                      <a:pt x="0" y="1135"/>
                    </a:lnTo>
                    <a:lnTo>
                      <a:pt x="0" y="515"/>
                    </a:lnTo>
                    <a:lnTo>
                      <a:pt x="0" y="512"/>
                    </a:lnTo>
                    <a:lnTo>
                      <a:pt x="218" y="0"/>
                    </a:lnTo>
                    <a:lnTo>
                      <a:pt x="233" y="6"/>
                    </a:lnTo>
                    <a:lnTo>
                      <a:pt x="15" y="518"/>
                    </a:lnTo>
                    <a:lnTo>
                      <a:pt x="15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9" name="Freeform 23"/>
              <p:cNvSpPr>
                <a:spLocks noEditPoints="1"/>
              </p:cNvSpPr>
              <p:nvPr/>
            </p:nvSpPr>
            <p:spPr bwMode="auto">
              <a:xfrm>
                <a:off x="52387" y="44815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0" name="Freeform 24"/>
              <p:cNvSpPr/>
              <p:nvPr/>
            </p:nvSpPr>
            <p:spPr bwMode="auto">
              <a:xfrm>
                <a:off x="-14288" y="5627688"/>
                <a:ext cx="85725" cy="1216025"/>
              </a:xfrm>
              <a:custGeom>
                <a:avLst/>
                <a:gdLst/>
                <a:ahLst/>
                <a:cxnLst/>
                <a:rect l="0" t="0" r="r" b="b"/>
                <a:pathLst>
                  <a:path w="54" h="766">
                    <a:moveTo>
                      <a:pt x="54" y="766"/>
                    </a:moveTo>
                    <a:lnTo>
                      <a:pt x="36" y="766"/>
                    </a:lnTo>
                    <a:lnTo>
                      <a:pt x="36" y="149"/>
                    </a:lnTo>
                    <a:lnTo>
                      <a:pt x="0" y="3"/>
                    </a:lnTo>
                    <a:lnTo>
                      <a:pt x="18" y="0"/>
                    </a:lnTo>
                    <a:lnTo>
                      <a:pt x="54" y="146"/>
                    </a:lnTo>
                    <a:lnTo>
                      <a:pt x="54" y="76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1" name="Freeform 25"/>
              <p:cNvSpPr>
                <a:spLocks noEditPoints="1"/>
              </p:cNvSpPr>
              <p:nvPr/>
            </p:nvSpPr>
            <p:spPr bwMode="auto">
              <a:xfrm>
                <a:off x="527050" y="48672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2" name="Freeform 26"/>
              <p:cNvSpPr/>
              <p:nvPr/>
            </p:nvSpPr>
            <p:spPr bwMode="auto">
              <a:xfrm>
                <a:off x="309562" y="5422900"/>
                <a:ext cx="374650" cy="1425575"/>
              </a:xfrm>
              <a:custGeom>
                <a:avLst/>
                <a:gdLst/>
                <a:ahLst/>
                <a:cxnLst/>
                <a:rect l="0" t="0" r="r" b="b"/>
                <a:pathLst>
                  <a:path w="236" h="898">
                    <a:moveTo>
                      <a:pt x="18" y="898"/>
                    </a:moveTo>
                    <a:lnTo>
                      <a:pt x="0" y="898"/>
                    </a:lnTo>
                    <a:lnTo>
                      <a:pt x="0" y="515"/>
                    </a:lnTo>
                    <a:lnTo>
                      <a:pt x="3" y="512"/>
                    </a:lnTo>
                    <a:lnTo>
                      <a:pt x="221" y="0"/>
                    </a:lnTo>
                    <a:lnTo>
                      <a:pt x="236" y="6"/>
                    </a:lnTo>
                    <a:lnTo>
                      <a:pt x="18" y="518"/>
                    </a:lnTo>
                    <a:lnTo>
                      <a:pt x="18" y="898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3" name="Freeform 27"/>
              <p:cNvSpPr/>
              <p:nvPr/>
            </p:nvSpPr>
            <p:spPr bwMode="auto">
              <a:xfrm>
                <a:off x="569912" y="5945188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15" y="575"/>
                    </a:moveTo>
                    <a:lnTo>
                      <a:pt x="0" y="569"/>
                    </a:lnTo>
                    <a:lnTo>
                      <a:pt x="81" y="383"/>
                    </a:lnTo>
                    <a:lnTo>
                      <a:pt x="81" y="0"/>
                    </a:lnTo>
                    <a:lnTo>
                      <a:pt x="96" y="0"/>
                    </a:lnTo>
                    <a:lnTo>
                      <a:pt x="96" y="386"/>
                    </a:lnTo>
                    <a:lnTo>
                      <a:pt x="15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4" name="Freeform 28"/>
              <p:cNvSpPr>
                <a:spLocks noEditPoints="1"/>
              </p:cNvSpPr>
              <p:nvPr/>
            </p:nvSpPr>
            <p:spPr bwMode="auto">
              <a:xfrm>
                <a:off x="612775" y="52466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5" name="Freeform 29"/>
              <p:cNvSpPr>
                <a:spLocks noEditPoints="1"/>
              </p:cNvSpPr>
              <p:nvPr/>
            </p:nvSpPr>
            <p:spPr bwMode="auto">
              <a:xfrm>
                <a:off x="612775" y="57642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6" name="Freeform 30"/>
              <p:cNvSpPr/>
              <p:nvPr/>
            </p:nvSpPr>
            <p:spPr bwMode="auto">
              <a:xfrm>
                <a:off x="669925" y="6330950"/>
                <a:ext cx="417513" cy="517525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6">
                    <a:moveTo>
                      <a:pt x="15" y="326"/>
                    </a:moveTo>
                    <a:lnTo>
                      <a:pt x="0" y="320"/>
                    </a:lnTo>
                    <a:lnTo>
                      <a:pt x="45" y="206"/>
                    </a:lnTo>
                    <a:lnTo>
                      <a:pt x="48" y="206"/>
                    </a:lnTo>
                    <a:lnTo>
                      <a:pt x="254" y="0"/>
                    </a:lnTo>
                    <a:lnTo>
                      <a:pt x="263" y="12"/>
                    </a:lnTo>
                    <a:lnTo>
                      <a:pt x="60" y="215"/>
                    </a:lnTo>
                    <a:lnTo>
                      <a:pt x="15" y="32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7" name="Freeform 31"/>
              <p:cNvSpPr>
                <a:spLocks noEditPoints="1"/>
              </p:cNvSpPr>
              <p:nvPr/>
            </p:nvSpPr>
            <p:spPr bwMode="auto">
              <a:xfrm>
                <a:off x="1049337" y="6221413"/>
                <a:ext cx="157163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3" h="31">
                    <a:moveTo>
                      <a:pt x="16" y="31"/>
                    </a:moveTo>
                    <a:cubicBezTo>
                      <a:pt x="12" y="31"/>
                      <a:pt x="8" y="29"/>
                      <a:pt x="5" y="26"/>
                    </a:cubicBezTo>
                    <a:cubicBezTo>
                      <a:pt x="2" y="24"/>
                      <a:pt x="0" y="20"/>
                      <a:pt x="0" y="15"/>
                    </a:cubicBezTo>
                    <a:cubicBezTo>
                      <a:pt x="0" y="11"/>
                      <a:pt x="2" y="7"/>
                      <a:pt x="5" y="4"/>
                    </a:cubicBezTo>
                    <a:cubicBezTo>
                      <a:pt x="8" y="1"/>
                      <a:pt x="12" y="0"/>
                      <a:pt x="16" y="0"/>
                    </a:cubicBezTo>
                    <a:cubicBezTo>
                      <a:pt x="20" y="0"/>
                      <a:pt x="24" y="1"/>
                      <a:pt x="27" y="4"/>
                    </a:cubicBezTo>
                    <a:cubicBezTo>
                      <a:pt x="33" y="10"/>
                      <a:pt x="33" y="20"/>
                      <a:pt x="27" y="26"/>
                    </a:cubicBezTo>
                    <a:cubicBezTo>
                      <a:pt x="24" y="29"/>
                      <a:pt x="20" y="31"/>
                      <a:pt x="16" y="31"/>
                    </a:cubicBezTo>
                    <a:close/>
                    <a:moveTo>
                      <a:pt x="16" y="4"/>
                    </a:moveTo>
                    <a:cubicBezTo>
                      <a:pt x="13" y="4"/>
                      <a:pt x="10" y="5"/>
                      <a:pt x="8" y="7"/>
                    </a:cubicBezTo>
                    <a:cubicBezTo>
                      <a:pt x="6" y="9"/>
                      <a:pt x="4" y="12"/>
                      <a:pt x="4" y="15"/>
                    </a:cubicBezTo>
                    <a:cubicBezTo>
                      <a:pt x="4" y="19"/>
                      <a:pt x="6" y="21"/>
                      <a:pt x="8" y="24"/>
                    </a:cubicBezTo>
                    <a:cubicBezTo>
                      <a:pt x="10" y="26"/>
                      <a:pt x="13" y="27"/>
                      <a:pt x="16" y="27"/>
                    </a:cubicBezTo>
                    <a:cubicBezTo>
                      <a:pt x="19" y="27"/>
                      <a:pt x="22" y="26"/>
                      <a:pt x="24" y="24"/>
                    </a:cubicBezTo>
                    <a:cubicBezTo>
                      <a:pt x="29" y="19"/>
                      <a:pt x="29" y="12"/>
                      <a:pt x="24" y="7"/>
                    </a:cubicBezTo>
                    <a:cubicBezTo>
                      <a:pt x="22" y="5"/>
                      <a:pt x="19" y="4"/>
                      <a:pt x="16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10" name="Group 9"/>
            <p:cNvGrpSpPr/>
            <p:nvPr/>
          </p:nvGrpSpPr>
          <p:grpSpPr>
            <a:xfrm>
              <a:off x="8352798" y="0"/>
              <a:ext cx="674688" cy="6848476"/>
              <a:chOff x="11364912" y="0"/>
              <a:chExt cx="674688" cy="6848476"/>
            </a:xfrm>
            <a:gradFill flip="none" rotWithShape="1">
              <a:gsLst>
                <a:gs pos="0">
                  <a:schemeClr val="tx2">
                    <a:alpha val="80000"/>
                  </a:schemeClr>
                </a:gs>
                <a:gs pos="100000">
                  <a:schemeClr val="bg2">
                    <a:lumMod val="60000"/>
                    <a:lumOff val="40000"/>
                    <a:alpha val="6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11" name="Freeform 32"/>
              <p:cNvSpPr/>
              <p:nvPr/>
            </p:nvSpPr>
            <p:spPr bwMode="auto">
              <a:xfrm>
                <a:off x="11483975" y="0"/>
                <a:ext cx="417513" cy="512763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3">
                    <a:moveTo>
                      <a:pt x="12" y="323"/>
                    </a:moveTo>
                    <a:lnTo>
                      <a:pt x="0" y="314"/>
                    </a:lnTo>
                    <a:lnTo>
                      <a:pt x="203" y="108"/>
                    </a:lnTo>
                    <a:lnTo>
                      <a:pt x="248" y="0"/>
                    </a:lnTo>
                    <a:lnTo>
                      <a:pt x="263" y="6"/>
                    </a:lnTo>
                    <a:lnTo>
                      <a:pt x="218" y="117"/>
                    </a:lnTo>
                    <a:lnTo>
                      <a:pt x="218" y="117"/>
                    </a:lnTo>
                    <a:lnTo>
                      <a:pt x="12" y="32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2" name="Freeform 33"/>
              <p:cNvSpPr>
                <a:spLocks noEditPoints="1"/>
              </p:cNvSpPr>
              <p:nvPr/>
            </p:nvSpPr>
            <p:spPr bwMode="auto">
              <a:xfrm>
                <a:off x="11364912" y="474663"/>
                <a:ext cx="157163" cy="152400"/>
              </a:xfrm>
              <a:custGeom>
                <a:avLst/>
                <a:gdLst/>
                <a:ahLst/>
                <a:cxnLst/>
                <a:rect l="0" t="0" r="r" b="b"/>
                <a:pathLst>
                  <a:path w="33" h="32">
                    <a:moveTo>
                      <a:pt x="17" y="32"/>
                    </a:moveTo>
                    <a:cubicBezTo>
                      <a:pt x="13" y="32"/>
                      <a:pt x="9" y="30"/>
                      <a:pt x="6" y="27"/>
                    </a:cubicBezTo>
                    <a:cubicBezTo>
                      <a:pt x="0" y="21"/>
                      <a:pt x="0" y="11"/>
                      <a:pt x="6" y="5"/>
                    </a:cubicBezTo>
                    <a:cubicBezTo>
                      <a:pt x="9" y="2"/>
                      <a:pt x="13" y="0"/>
                      <a:pt x="17" y="0"/>
                    </a:cubicBezTo>
                    <a:cubicBezTo>
                      <a:pt x="21" y="0"/>
                      <a:pt x="25" y="2"/>
                      <a:pt x="28" y="5"/>
                    </a:cubicBezTo>
                    <a:cubicBezTo>
                      <a:pt x="31" y="8"/>
                      <a:pt x="33" y="12"/>
                      <a:pt x="33" y="16"/>
                    </a:cubicBezTo>
                    <a:cubicBezTo>
                      <a:pt x="33" y="20"/>
                      <a:pt x="31" y="24"/>
                      <a:pt x="28" y="27"/>
                    </a:cubicBezTo>
                    <a:cubicBezTo>
                      <a:pt x="25" y="30"/>
                      <a:pt x="21" y="32"/>
                      <a:pt x="17" y="32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6"/>
                      <a:pt x="9" y="8"/>
                    </a:cubicBezTo>
                    <a:cubicBezTo>
                      <a:pt x="4" y="12"/>
                      <a:pt x="4" y="20"/>
                      <a:pt x="9" y="24"/>
                    </a:cubicBezTo>
                    <a:cubicBezTo>
                      <a:pt x="11" y="27"/>
                      <a:pt x="14" y="28"/>
                      <a:pt x="17" y="28"/>
                    </a:cubicBezTo>
                    <a:cubicBezTo>
                      <a:pt x="20" y="28"/>
                      <a:pt x="23" y="27"/>
                      <a:pt x="26" y="24"/>
                    </a:cubicBezTo>
                    <a:cubicBezTo>
                      <a:pt x="30" y="20"/>
                      <a:pt x="30" y="12"/>
                      <a:pt x="26" y="8"/>
                    </a:cubicBezTo>
                    <a:cubicBezTo>
                      <a:pt x="23" y="6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3" name="Freeform 34"/>
              <p:cNvSpPr>
                <a:spLocks noEditPoints="1"/>
              </p:cNvSpPr>
              <p:nvPr/>
            </p:nvSpPr>
            <p:spPr bwMode="auto">
              <a:xfrm>
                <a:off x="11631612" y="1539875"/>
                <a:ext cx="188913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4" name="Freeform 35"/>
              <p:cNvSpPr/>
              <p:nvPr/>
            </p:nvSpPr>
            <p:spPr bwMode="auto">
              <a:xfrm>
                <a:off x="11531600" y="5694363"/>
                <a:ext cx="298450" cy="1154113"/>
              </a:xfrm>
              <a:custGeom>
                <a:avLst/>
                <a:gdLst/>
                <a:ahLst/>
                <a:cxnLst/>
                <a:rect l="0" t="0" r="r" b="b"/>
                <a:pathLst>
                  <a:path w="188" h="727">
                    <a:moveTo>
                      <a:pt x="15" y="727"/>
                    </a:moveTo>
                    <a:lnTo>
                      <a:pt x="0" y="727"/>
                    </a:lnTo>
                    <a:lnTo>
                      <a:pt x="0" y="407"/>
                    </a:lnTo>
                    <a:lnTo>
                      <a:pt x="0" y="407"/>
                    </a:lnTo>
                    <a:lnTo>
                      <a:pt x="176" y="0"/>
                    </a:lnTo>
                    <a:lnTo>
                      <a:pt x="188" y="6"/>
                    </a:lnTo>
                    <a:lnTo>
                      <a:pt x="15" y="410"/>
                    </a:lnTo>
                    <a:lnTo>
                      <a:pt x="15" y="727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5" name="Freeform 36"/>
              <p:cNvSpPr>
                <a:spLocks noEditPoints="1"/>
              </p:cNvSpPr>
              <p:nvPr/>
            </p:nvSpPr>
            <p:spPr bwMode="auto">
              <a:xfrm>
                <a:off x="11772900" y="5551488"/>
                <a:ext cx="157163" cy="155575"/>
              </a:xfrm>
              <a:custGeom>
                <a:avLst/>
                <a:gdLst/>
                <a:ahLst/>
                <a:cxnLst/>
                <a:rect l="0" t="0" r="r" b="b"/>
                <a:pathLst>
                  <a:path w="33" h="33">
                    <a:moveTo>
                      <a:pt x="17" y="33"/>
                    </a:moveTo>
                    <a:cubicBezTo>
                      <a:pt x="8" y="33"/>
                      <a:pt x="0" y="25"/>
                      <a:pt x="0" y="16"/>
                    </a:cubicBezTo>
                    <a:cubicBezTo>
                      <a:pt x="0" y="7"/>
                      <a:pt x="8" y="0"/>
                      <a:pt x="17" y="0"/>
                    </a:cubicBezTo>
                    <a:cubicBezTo>
                      <a:pt x="26" y="0"/>
                      <a:pt x="33" y="7"/>
                      <a:pt x="33" y="16"/>
                    </a:cubicBezTo>
                    <a:cubicBezTo>
                      <a:pt x="33" y="25"/>
                      <a:pt x="26" y="33"/>
                      <a:pt x="17" y="33"/>
                    </a:cubicBezTo>
                    <a:close/>
                    <a:moveTo>
                      <a:pt x="17" y="4"/>
                    </a:moveTo>
                    <a:cubicBezTo>
                      <a:pt x="10" y="4"/>
                      <a:pt x="4" y="9"/>
                      <a:pt x="4" y="16"/>
                    </a:cubicBezTo>
                    <a:cubicBezTo>
                      <a:pt x="4" y="23"/>
                      <a:pt x="10" y="29"/>
                      <a:pt x="17" y="29"/>
                    </a:cubicBezTo>
                    <a:cubicBezTo>
                      <a:pt x="23" y="29"/>
                      <a:pt x="29" y="23"/>
                      <a:pt x="29" y="16"/>
                    </a:cubicBezTo>
                    <a:cubicBezTo>
                      <a:pt x="29" y="9"/>
                      <a:pt x="23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6" name="Freeform 37"/>
              <p:cNvSpPr/>
              <p:nvPr/>
            </p:nvSpPr>
            <p:spPr bwMode="auto">
              <a:xfrm>
                <a:off x="11710987" y="4763"/>
                <a:ext cx="304800" cy="1544638"/>
              </a:xfrm>
              <a:custGeom>
                <a:avLst/>
                <a:gdLst/>
                <a:ahLst/>
                <a:cxnLst/>
                <a:rect l="0" t="0" r="r" b="b"/>
                <a:pathLst>
                  <a:path w="192" h="973">
                    <a:moveTo>
                      <a:pt x="15" y="973"/>
                    </a:moveTo>
                    <a:lnTo>
                      <a:pt x="0" y="973"/>
                    </a:lnTo>
                    <a:lnTo>
                      <a:pt x="0" y="790"/>
                    </a:lnTo>
                    <a:lnTo>
                      <a:pt x="174" y="614"/>
                    </a:lnTo>
                    <a:lnTo>
                      <a:pt x="174" y="0"/>
                    </a:lnTo>
                    <a:lnTo>
                      <a:pt x="192" y="0"/>
                    </a:lnTo>
                    <a:lnTo>
                      <a:pt x="192" y="620"/>
                    </a:lnTo>
                    <a:lnTo>
                      <a:pt x="15" y="796"/>
                    </a:lnTo>
                    <a:lnTo>
                      <a:pt x="15" y="97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" name="Freeform 38"/>
              <p:cNvSpPr>
                <a:spLocks noEditPoints="1"/>
              </p:cNvSpPr>
              <p:nvPr/>
            </p:nvSpPr>
            <p:spPr bwMode="auto">
              <a:xfrm>
                <a:off x="11636375" y="4867275"/>
                <a:ext cx="188913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8" name="Freeform 39"/>
              <p:cNvSpPr/>
              <p:nvPr/>
            </p:nvSpPr>
            <p:spPr bwMode="auto">
              <a:xfrm>
                <a:off x="11441112" y="5046663"/>
                <a:ext cx="307975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194" h="1135">
                    <a:moveTo>
                      <a:pt x="18" y="1135"/>
                    </a:moveTo>
                    <a:lnTo>
                      <a:pt x="0" y="1135"/>
                    </a:lnTo>
                    <a:lnTo>
                      <a:pt x="0" y="354"/>
                    </a:lnTo>
                    <a:lnTo>
                      <a:pt x="176" y="177"/>
                    </a:lnTo>
                    <a:lnTo>
                      <a:pt x="176" y="0"/>
                    </a:lnTo>
                    <a:lnTo>
                      <a:pt x="194" y="0"/>
                    </a:lnTo>
                    <a:lnTo>
                      <a:pt x="194" y="183"/>
                    </a:lnTo>
                    <a:lnTo>
                      <a:pt x="18" y="360"/>
                    </a:lnTo>
                    <a:lnTo>
                      <a:pt x="18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9" name="Freeform 40"/>
              <p:cNvSpPr>
                <a:spLocks noEditPoints="1"/>
              </p:cNvSpPr>
              <p:nvPr/>
            </p:nvSpPr>
            <p:spPr bwMode="auto">
              <a:xfrm>
                <a:off x="11849100" y="64166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" name="Rectangle 41"/>
              <p:cNvSpPr>
                <a:spLocks noChangeArrowheads="1"/>
              </p:cNvSpPr>
              <p:nvPr/>
            </p:nvSpPr>
            <p:spPr bwMode="auto">
              <a:xfrm>
                <a:off x="11939587" y="6596063"/>
                <a:ext cx="23813" cy="252413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56060" y="618518"/>
            <a:ext cx="7429499" cy="147857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56060" y="2249487"/>
            <a:ext cx="7429499" cy="354171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592691" y="5883277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3/16/2026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856059" y="5883276"/>
            <a:ext cx="467948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707241" y="5883275"/>
            <a:ext cx="57831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43549313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  <p:sldLayoutId id="2147483696" r:id="rId12"/>
    <p:sldLayoutId id="2147483697" r:id="rId13"/>
    <p:sldLayoutId id="2147483698" r:id="rId14"/>
    <p:sldLayoutId id="2147483699" r:id="rId15"/>
    <p:sldLayoutId id="2147483700" r:id="rId16"/>
    <p:sldLayoutId id="2147483701" r:id="rId1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SzPct val="125000"/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sv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2.xml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12" Type="http://schemas.microsoft.com/office/2007/relationships/diagramDrawing" Target="../diagrams/drawing2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.xml"/><Relationship Id="rId11" Type="http://schemas.openxmlformats.org/officeDocument/2006/relationships/diagramColors" Target="../diagrams/colors2.xml"/><Relationship Id="rId5" Type="http://schemas.openxmlformats.org/officeDocument/2006/relationships/diagramQuickStyle" Target="../diagrams/quickStyle1.xml"/><Relationship Id="rId10" Type="http://schemas.openxmlformats.org/officeDocument/2006/relationships/diagramQuickStyle" Target="../diagrams/quickStyle2.xml"/><Relationship Id="rId4" Type="http://schemas.openxmlformats.org/officeDocument/2006/relationships/diagramLayout" Target="../diagrams/layout1.xml"/><Relationship Id="rId9" Type="http://schemas.openxmlformats.org/officeDocument/2006/relationships/diagramLayout" Target="../diagrams/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3.xml"/><Relationship Id="rId3" Type="http://schemas.openxmlformats.org/officeDocument/2006/relationships/image" Target="../media/image2.png"/><Relationship Id="rId7" Type="http://schemas.openxmlformats.org/officeDocument/2006/relationships/diagramLayout" Target="../diagrams/layout3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Relationship Id="rId6" Type="http://schemas.openxmlformats.org/officeDocument/2006/relationships/diagramData" Target="../diagrams/data3.xml"/><Relationship Id="rId5" Type="http://schemas.openxmlformats.org/officeDocument/2006/relationships/image" Target="../media/image6.png"/><Relationship Id="rId10" Type="http://schemas.microsoft.com/office/2007/relationships/diagramDrawing" Target="../diagrams/drawing3.xml"/><Relationship Id="rId4" Type="http://schemas.openxmlformats.org/officeDocument/2006/relationships/image" Target="../media/image5.png"/><Relationship Id="rId9" Type="http://schemas.openxmlformats.org/officeDocument/2006/relationships/diagramColors" Target="../diagrams/colors3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5.xml"/><Relationship Id="rId13" Type="http://schemas.openxmlformats.org/officeDocument/2006/relationships/image" Target="../media/image7.png"/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12" Type="http://schemas.microsoft.com/office/2007/relationships/diagramDrawing" Target="../diagrams/drawing5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Relationship Id="rId6" Type="http://schemas.openxmlformats.org/officeDocument/2006/relationships/diagramColors" Target="../diagrams/colors4.xml"/><Relationship Id="rId11" Type="http://schemas.openxmlformats.org/officeDocument/2006/relationships/diagramColors" Target="../diagrams/colors5.xml"/><Relationship Id="rId5" Type="http://schemas.openxmlformats.org/officeDocument/2006/relationships/diagramQuickStyle" Target="../diagrams/quickStyle4.xml"/><Relationship Id="rId10" Type="http://schemas.openxmlformats.org/officeDocument/2006/relationships/diagramQuickStyle" Target="../diagrams/quickStyle5.xml"/><Relationship Id="rId4" Type="http://schemas.openxmlformats.org/officeDocument/2006/relationships/diagramLayout" Target="../diagrams/layout4.xml"/><Relationship Id="rId9" Type="http://schemas.openxmlformats.org/officeDocument/2006/relationships/diagramLayout" Target="../diagrams/layout5.xml"/><Relationship Id="rId14" Type="http://schemas.openxmlformats.org/officeDocument/2006/relationships/image" Target="../media/image8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Relationship Id="rId6" Type="http://schemas.openxmlformats.org/officeDocument/2006/relationships/diagramColors" Target="../diagrams/colors6.xml"/><Relationship Id="rId5" Type="http://schemas.openxmlformats.org/officeDocument/2006/relationships/diagramQuickStyle" Target="../diagrams/quickStyle6.xml"/><Relationship Id="rId4" Type="http://schemas.openxmlformats.org/officeDocument/2006/relationships/diagramLayout" Target="../diagrams/layout6.xml"/><Relationship Id="rId9" Type="http://schemas.openxmlformats.org/officeDocument/2006/relationships/image" Target="../media/image10.png"/></Relationships>
</file>

<file path=ppt/slides/_rels/slide6.xml.rels><?xml version="1.0" encoding="UTF-8" standalone="yes"?>
<Relationships xmlns="http://schemas.openxmlformats.org/package/2006/relationships"><Relationship Id="rId8" Type="http://schemas.microsoft.com/office/2007/relationships/diagramDrawing" Target="../diagrams/drawing7.xml"/><Relationship Id="rId3" Type="http://schemas.openxmlformats.org/officeDocument/2006/relationships/image" Target="../media/image11.png"/><Relationship Id="rId7" Type="http://schemas.openxmlformats.org/officeDocument/2006/relationships/diagramColors" Target="../diagrams/colors7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Relationship Id="rId6" Type="http://schemas.openxmlformats.org/officeDocument/2006/relationships/diagramQuickStyle" Target="../diagrams/quickStyle7.xml"/><Relationship Id="rId5" Type="http://schemas.openxmlformats.org/officeDocument/2006/relationships/diagramLayout" Target="../diagrams/layout7.xml"/><Relationship Id="rId4" Type="http://schemas.openxmlformats.org/officeDocument/2006/relationships/diagramData" Target="../diagrams/data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8.xml"/><Relationship Id="rId7" Type="http://schemas.microsoft.com/office/2007/relationships/diagramDrawing" Target="../diagrams/drawing8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8.xml"/><Relationship Id="rId5" Type="http://schemas.openxmlformats.org/officeDocument/2006/relationships/diagramQuickStyle" Target="../diagrams/quickStyle8.xml"/><Relationship Id="rId4" Type="http://schemas.openxmlformats.org/officeDocument/2006/relationships/diagramLayout" Target="../diagrams/layout8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9.xml"/><Relationship Id="rId7" Type="http://schemas.microsoft.com/office/2007/relationships/diagramDrawing" Target="../diagrams/drawing9.xm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6.xml"/><Relationship Id="rId6" Type="http://schemas.openxmlformats.org/officeDocument/2006/relationships/diagramColors" Target="../diagrams/colors9.xml"/><Relationship Id="rId5" Type="http://schemas.openxmlformats.org/officeDocument/2006/relationships/diagramQuickStyle" Target="../diagrams/quickStyle9.xml"/><Relationship Id="rId4" Type="http://schemas.openxmlformats.org/officeDocument/2006/relationships/diagramLayout" Target="../diagrams/layout9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7" name="Picture 2">
            <a:extLst>
              <a:ext uri="{FF2B5EF4-FFF2-40B4-BE49-F238E27FC236}">
                <a16:creationId xmlns:a16="http://schemas.microsoft.com/office/drawing/2014/main" id="{5FF7B57D-FF7B-48B3-9F60-9BCEEECF9E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2" cy="6858001"/>
          </a:xfrm>
          <a:prstGeom prst="rect">
            <a:avLst/>
          </a:prstGeom>
          <a:noFill/>
          <a:extLst>
            <a:ext uri="{909E8E84-426E-40dd-AFC4-6F175D3DCCD1}">
              <a14:hiddenFill xmlns="" xmlns:a16="http://schemas.microsoft.com/office/drawing/2014/main" xmlns:p14="http://schemas.microsoft.com/office/powerpoint/2010/main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99" name="Group 98">
            <a:extLst>
              <a:ext uri="{FF2B5EF4-FFF2-40B4-BE49-F238E27FC236}">
                <a16:creationId xmlns:a16="http://schemas.microsoft.com/office/drawing/2014/main" id="{EB95AFDF-FA7D-4311-9C65-6D507D92F4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0715" y="0"/>
            <a:ext cx="9040414" cy="6858001"/>
            <a:chOff x="-14288" y="0"/>
            <a:chExt cx="12053888" cy="6858001"/>
          </a:xfrm>
        </p:grpSpPr>
        <p:grpSp>
          <p:nvGrpSpPr>
            <p:cNvPr id="101" name="Group 100">
              <a:extLst>
                <a:ext uri="{FF2B5EF4-FFF2-40B4-BE49-F238E27FC236}">
                  <a16:creationId xmlns:a16="http://schemas.microsoft.com/office/drawing/2014/main" id="{9A5CCD98-20C1-4404-B788-FDA92F8A44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-14288" y="0"/>
              <a:ext cx="1220788" cy="6858001"/>
              <a:chOff x="-14288" y="0"/>
              <a:chExt cx="1220788" cy="6858001"/>
            </a:xfrm>
            <a:gradFill flip="none" rotWithShape="1">
              <a:gsLst>
                <a:gs pos="0">
                  <a:schemeClr val="tx2"/>
                </a:gs>
                <a:gs pos="100000">
                  <a:schemeClr val="bg2">
                    <a:lumMod val="60000"/>
                    <a:lumOff val="4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102" name="Rectangle 5">
                <a:extLst>
                  <a:ext uri="{FF2B5EF4-FFF2-40B4-BE49-F238E27FC236}">
                    <a16:creationId xmlns:a16="http://schemas.microsoft.com/office/drawing/2014/main" id="{C1424C76-B5C3-468E-86FA-8D9B269053D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Arrowhead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4300" y="4763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03" name="Freeform 6">
                <a:extLst>
                  <a:ext uri="{FF2B5EF4-FFF2-40B4-BE49-F238E27FC236}">
                    <a16:creationId xmlns:a16="http://schemas.microsoft.com/office/drawing/2014/main" id="{B3922267-72C9-403B-A6DE-7D0A43D5541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33337" y="217646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04" name="Freeform 7">
                <a:extLst>
                  <a:ext uri="{FF2B5EF4-FFF2-40B4-BE49-F238E27FC236}">
                    <a16:creationId xmlns:a16="http://schemas.microsoft.com/office/drawing/2014/main" id="{7276DB68-2E8D-4723-852B-7476DD38FED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28575" y="4021138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05" name="Freeform 8">
                <a:extLst>
                  <a:ext uri="{FF2B5EF4-FFF2-40B4-BE49-F238E27FC236}">
                    <a16:creationId xmlns:a16="http://schemas.microsoft.com/office/drawing/2014/main" id="{0A155711-4993-4D1E-89EA-A397C164F0F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200025" y="4763"/>
                <a:ext cx="369888" cy="1811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41">
                    <a:moveTo>
                      <a:pt x="218" y="1141"/>
                    </a:moveTo>
                    <a:lnTo>
                      <a:pt x="0" y="626"/>
                    </a:lnTo>
                    <a:lnTo>
                      <a:pt x="0" y="0"/>
                    </a:lnTo>
                    <a:lnTo>
                      <a:pt x="15" y="0"/>
                    </a:lnTo>
                    <a:lnTo>
                      <a:pt x="15" y="623"/>
                    </a:lnTo>
                    <a:lnTo>
                      <a:pt x="233" y="1135"/>
                    </a:lnTo>
                    <a:lnTo>
                      <a:pt x="218" y="114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06" name="Freeform 9">
                <a:extLst>
                  <a:ext uri="{FF2B5EF4-FFF2-40B4-BE49-F238E27FC236}">
                    <a16:creationId xmlns:a16="http://schemas.microsoft.com/office/drawing/2014/main" id="{2AB42136-2551-4CAA-857F-65FA3247B49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03237" y="1801813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6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07" name="Freeform 10">
                <a:extLst>
                  <a:ext uri="{FF2B5EF4-FFF2-40B4-BE49-F238E27FC236}">
                    <a16:creationId xmlns:a16="http://schemas.microsoft.com/office/drawing/2014/main" id="{7C2ADEA1-EA3E-4C0E-A28E-460092F7FFD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285750" y="4763"/>
                <a:ext cx="369888" cy="1430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901">
                    <a:moveTo>
                      <a:pt x="221" y="901"/>
                    </a:moveTo>
                    <a:lnTo>
                      <a:pt x="0" y="383"/>
                    </a:lnTo>
                    <a:lnTo>
                      <a:pt x="0" y="0"/>
                    </a:lnTo>
                    <a:lnTo>
                      <a:pt x="18" y="0"/>
                    </a:lnTo>
                    <a:lnTo>
                      <a:pt x="18" y="380"/>
                    </a:lnTo>
                    <a:lnTo>
                      <a:pt x="233" y="895"/>
                    </a:lnTo>
                    <a:lnTo>
                      <a:pt x="221" y="90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08" name="Freeform 11">
                <a:extLst>
                  <a:ext uri="{FF2B5EF4-FFF2-40B4-BE49-F238E27FC236}">
                    <a16:creationId xmlns:a16="http://schemas.microsoft.com/office/drawing/2014/main" id="{B04584B3-081C-4286-A840-AB5B16B10AA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46100" y="0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96" y="575"/>
                    </a:moveTo>
                    <a:lnTo>
                      <a:pt x="78" y="575"/>
                    </a:lnTo>
                    <a:lnTo>
                      <a:pt x="78" y="192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96" y="189"/>
                    </a:lnTo>
                    <a:lnTo>
                      <a:pt x="96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09" name="Freeform 12">
                <a:extLst>
                  <a:ext uri="{FF2B5EF4-FFF2-40B4-BE49-F238E27FC236}">
                    <a16:creationId xmlns:a16="http://schemas.microsoft.com/office/drawing/2014/main" id="{3AB388FD-C246-4936-A041-E0413A13298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8962" y="14208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7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10" name="Freeform 13">
                <a:extLst>
                  <a:ext uri="{FF2B5EF4-FFF2-40B4-BE49-F238E27FC236}">
                    <a16:creationId xmlns:a16="http://schemas.microsoft.com/office/drawing/2014/main" id="{57692343-2D12-4F57-836C-945D407B68B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8962" y="9032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11" name="Freeform 14">
                <a:extLst>
                  <a:ext uri="{FF2B5EF4-FFF2-40B4-BE49-F238E27FC236}">
                    <a16:creationId xmlns:a16="http://schemas.microsoft.com/office/drawing/2014/main" id="{062EE710-0210-4840-8698-E0DF1C61700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641350" y="0"/>
                <a:ext cx="422275" cy="527050"/>
              </a:xfrm>
              <a:custGeom>
                <a:avLst/>
                <a:gdLst/>
                <a:ahLst/>
                <a:cxnLst/>
                <a:rect l="0" t="0" r="r" b="b"/>
                <a:pathLst>
                  <a:path w="266" h="332">
                    <a:moveTo>
                      <a:pt x="257" y="332"/>
                    </a:moveTo>
                    <a:lnTo>
                      <a:pt x="48" y="123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63" y="114"/>
                    </a:lnTo>
                    <a:lnTo>
                      <a:pt x="266" y="320"/>
                    </a:lnTo>
                    <a:lnTo>
                      <a:pt x="257" y="332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12" name="Freeform 15">
                <a:extLst>
                  <a:ext uri="{FF2B5EF4-FFF2-40B4-BE49-F238E27FC236}">
                    <a16:creationId xmlns:a16="http://schemas.microsoft.com/office/drawing/2014/main" id="{161892F4-6071-40CD-8E18-CDEE0C91B58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020762" y="488950"/>
                <a:ext cx="161925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4" h="31">
                    <a:moveTo>
                      <a:pt x="17" y="31"/>
                    </a:moveTo>
                    <a:cubicBezTo>
                      <a:pt x="13" y="31"/>
                      <a:pt x="9" y="30"/>
                      <a:pt x="6" y="27"/>
                    </a:cubicBezTo>
                    <a:cubicBezTo>
                      <a:pt x="0" y="20"/>
                      <a:pt x="0" y="10"/>
                      <a:pt x="6" y="4"/>
                    </a:cubicBezTo>
                    <a:cubicBezTo>
                      <a:pt x="9" y="1"/>
                      <a:pt x="13" y="0"/>
                      <a:pt x="17" y="0"/>
                    </a:cubicBezTo>
                    <a:cubicBezTo>
                      <a:pt x="21" y="0"/>
                      <a:pt x="25" y="1"/>
                      <a:pt x="28" y="4"/>
                    </a:cubicBezTo>
                    <a:cubicBezTo>
                      <a:pt x="34" y="10"/>
                      <a:pt x="34" y="20"/>
                      <a:pt x="28" y="27"/>
                    </a:cubicBezTo>
                    <a:cubicBezTo>
                      <a:pt x="25" y="30"/>
                      <a:pt x="21" y="31"/>
                      <a:pt x="17" y="31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5"/>
                      <a:pt x="9" y="7"/>
                    </a:cubicBezTo>
                    <a:cubicBezTo>
                      <a:pt x="4" y="12"/>
                      <a:pt x="4" y="19"/>
                      <a:pt x="9" y="24"/>
                    </a:cubicBezTo>
                    <a:cubicBezTo>
                      <a:pt x="11" y="26"/>
                      <a:pt x="14" y="27"/>
                      <a:pt x="17" y="27"/>
                    </a:cubicBezTo>
                    <a:cubicBezTo>
                      <a:pt x="20" y="27"/>
                      <a:pt x="23" y="26"/>
                      <a:pt x="25" y="24"/>
                    </a:cubicBezTo>
                    <a:cubicBezTo>
                      <a:pt x="30" y="19"/>
                      <a:pt x="30" y="12"/>
                      <a:pt x="25" y="7"/>
                    </a:cubicBezTo>
                    <a:cubicBezTo>
                      <a:pt x="23" y="5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13" name="Line 16">
                <a:extLst>
                  <a:ext uri="{FF2B5EF4-FFF2-40B4-BE49-F238E27FC236}">
                    <a16:creationId xmlns:a16="http://schemas.microsoft.com/office/drawing/2014/main" id="{3E6BBE44-8D88-407D-B1C6-10C89DD6173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ShapeType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-4763" y="9525"/>
                <a:ext cx="0" cy="0"/>
              </a:xfrm>
              <a:prstGeom prst="line">
                <a:avLst/>
              </a:prstGeom>
              <a:grpFill/>
              <a:ln w="15" cap="flat">
                <a:solidFill>
                  <a:srgbClr val="FFFFFF"/>
                </a:solidFill>
                <a:prstDash val="solid"/>
                <a:miter lim="800000"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14" name="Freeform 17">
                <a:extLst>
                  <a:ext uri="{FF2B5EF4-FFF2-40B4-BE49-F238E27FC236}">
                    <a16:creationId xmlns:a16="http://schemas.microsoft.com/office/drawing/2014/main" id="{1E90AE6E-328E-4730-825C-B5130F5CFCA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9525" y="1801813"/>
                <a:ext cx="123825" cy="127000"/>
              </a:xfrm>
              <a:custGeom>
                <a:avLst/>
                <a:gdLst/>
                <a:ahLst/>
                <a:cxnLst/>
                <a:rect l="0" t="0" r="r" b="b"/>
                <a:pathLst>
                  <a:path w="78" h="80">
                    <a:moveTo>
                      <a:pt x="6" y="80"/>
                    </a:moveTo>
                    <a:lnTo>
                      <a:pt x="0" y="71"/>
                    </a:lnTo>
                    <a:lnTo>
                      <a:pt x="69" y="0"/>
                    </a:lnTo>
                    <a:lnTo>
                      <a:pt x="78" y="9"/>
                    </a:lnTo>
                    <a:lnTo>
                      <a:pt x="6" y="8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15" name="Freeform 18">
                <a:extLst>
                  <a:ext uri="{FF2B5EF4-FFF2-40B4-BE49-F238E27FC236}">
                    <a16:creationId xmlns:a16="http://schemas.microsoft.com/office/drawing/2014/main" id="{24EC969F-6E4A-4163-ABDA-4674429A3DC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-9525" y="3549650"/>
                <a:ext cx="147638" cy="481013"/>
              </a:xfrm>
              <a:custGeom>
                <a:avLst/>
                <a:gdLst/>
                <a:ahLst/>
                <a:cxnLst/>
                <a:rect l="0" t="0" r="r" b="b"/>
                <a:pathLst>
                  <a:path w="93" h="303">
                    <a:moveTo>
                      <a:pt x="93" y="303"/>
                    </a:moveTo>
                    <a:lnTo>
                      <a:pt x="78" y="303"/>
                    </a:lnTo>
                    <a:lnTo>
                      <a:pt x="78" y="78"/>
                    </a:lnTo>
                    <a:lnTo>
                      <a:pt x="0" y="12"/>
                    </a:lnTo>
                    <a:lnTo>
                      <a:pt x="12" y="0"/>
                    </a:lnTo>
                    <a:lnTo>
                      <a:pt x="93" y="69"/>
                    </a:lnTo>
                    <a:lnTo>
                      <a:pt x="93" y="30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16" name="Freeform 19">
                <a:extLst>
                  <a:ext uri="{FF2B5EF4-FFF2-40B4-BE49-F238E27FC236}">
                    <a16:creationId xmlns:a16="http://schemas.microsoft.com/office/drawing/2014/main" id="{1B735C94-B049-42C6-9DEF-5DB70D58CE4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28587" y="1382713"/>
                <a:ext cx="142875" cy="476250"/>
              </a:xfrm>
              <a:custGeom>
                <a:avLst/>
                <a:gdLst/>
                <a:ahLst/>
                <a:cxnLst/>
                <a:rect l="0" t="0" r="r" b="b"/>
                <a:pathLst>
                  <a:path w="90" h="300">
                    <a:moveTo>
                      <a:pt x="90" y="300"/>
                    </a:moveTo>
                    <a:lnTo>
                      <a:pt x="78" y="300"/>
                    </a:lnTo>
                    <a:lnTo>
                      <a:pt x="78" y="84"/>
                    </a:lnTo>
                    <a:lnTo>
                      <a:pt x="0" y="9"/>
                    </a:lnTo>
                    <a:lnTo>
                      <a:pt x="9" y="0"/>
                    </a:lnTo>
                    <a:lnTo>
                      <a:pt x="90" y="81"/>
                    </a:lnTo>
                    <a:lnTo>
                      <a:pt x="90" y="30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17" name="Freeform 20">
                <a:extLst>
                  <a:ext uri="{FF2B5EF4-FFF2-40B4-BE49-F238E27FC236}">
                    <a16:creationId xmlns:a16="http://schemas.microsoft.com/office/drawing/2014/main" id="{051C02E6-1954-478B-AEAE-BF8F36BE941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204787" y="1849438"/>
                <a:ext cx="114300" cy="107950"/>
              </a:xfrm>
              <a:custGeom>
                <a:avLst/>
                <a:gdLst/>
                <a:ahLst/>
                <a:cxnLst/>
                <a:rect l="0" t="0" r="r" b="b"/>
                <a:pathLst>
                  <a:path w="24" h="23">
                    <a:moveTo>
                      <a:pt x="12" y="23"/>
                    </a:moveTo>
                    <a:cubicBezTo>
                      <a:pt x="6" y="23"/>
                      <a:pt x="0" y="18"/>
                      <a:pt x="0" y="12"/>
                    </a:cubicBezTo>
                    <a:cubicBezTo>
                      <a:pt x="0" y="5"/>
                      <a:pt x="6" y="0"/>
                      <a:pt x="12" y="0"/>
                    </a:cubicBezTo>
                    <a:cubicBezTo>
                      <a:pt x="18" y="0"/>
                      <a:pt x="24" y="5"/>
                      <a:pt x="24" y="12"/>
                    </a:cubicBezTo>
                    <a:cubicBezTo>
                      <a:pt x="24" y="18"/>
                      <a:pt x="18" y="23"/>
                      <a:pt x="12" y="23"/>
                    </a:cubicBezTo>
                    <a:close/>
                    <a:moveTo>
                      <a:pt x="12" y="4"/>
                    </a:moveTo>
                    <a:cubicBezTo>
                      <a:pt x="8" y="4"/>
                      <a:pt x="4" y="8"/>
                      <a:pt x="4" y="12"/>
                    </a:cubicBezTo>
                    <a:cubicBezTo>
                      <a:pt x="4" y="16"/>
                      <a:pt x="8" y="19"/>
                      <a:pt x="12" y="19"/>
                    </a:cubicBezTo>
                    <a:cubicBezTo>
                      <a:pt x="16" y="19"/>
                      <a:pt x="20" y="16"/>
                      <a:pt x="20" y="12"/>
                    </a:cubicBezTo>
                    <a:cubicBezTo>
                      <a:pt x="20" y="8"/>
                      <a:pt x="16" y="4"/>
                      <a:pt x="12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18" name="Rectangle 21">
                <a:extLst>
                  <a:ext uri="{FF2B5EF4-FFF2-40B4-BE49-F238E27FC236}">
                    <a16:creationId xmlns:a16="http://schemas.microsoft.com/office/drawing/2014/main" id="{6710B1C0-310A-48D0-B824-459D9AFC2FB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Arrowhead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33350" y="4662488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19" name="Freeform 22">
                <a:extLst>
                  <a:ext uri="{FF2B5EF4-FFF2-40B4-BE49-F238E27FC236}">
                    <a16:creationId xmlns:a16="http://schemas.microsoft.com/office/drawing/2014/main" id="{1204A606-D9A6-4DC6-9F0E-D516EA1EB95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223837" y="5041900"/>
                <a:ext cx="369888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35">
                    <a:moveTo>
                      <a:pt x="15" y="1135"/>
                    </a:moveTo>
                    <a:lnTo>
                      <a:pt x="0" y="1135"/>
                    </a:lnTo>
                    <a:lnTo>
                      <a:pt x="0" y="515"/>
                    </a:lnTo>
                    <a:lnTo>
                      <a:pt x="0" y="512"/>
                    </a:lnTo>
                    <a:lnTo>
                      <a:pt x="218" y="0"/>
                    </a:lnTo>
                    <a:lnTo>
                      <a:pt x="233" y="6"/>
                    </a:lnTo>
                    <a:lnTo>
                      <a:pt x="15" y="518"/>
                    </a:lnTo>
                    <a:lnTo>
                      <a:pt x="15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20" name="Freeform 23">
                <a:extLst>
                  <a:ext uri="{FF2B5EF4-FFF2-40B4-BE49-F238E27FC236}">
                    <a16:creationId xmlns:a16="http://schemas.microsoft.com/office/drawing/2014/main" id="{EE569555-0243-4979-A537-C9B4AFD5F25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2387" y="44815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21" name="Freeform 24">
                <a:extLst>
                  <a:ext uri="{FF2B5EF4-FFF2-40B4-BE49-F238E27FC236}">
                    <a16:creationId xmlns:a16="http://schemas.microsoft.com/office/drawing/2014/main" id="{D52A977D-4993-48AF-A792-F2DE0963914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-14288" y="5627688"/>
                <a:ext cx="85725" cy="1216025"/>
              </a:xfrm>
              <a:custGeom>
                <a:avLst/>
                <a:gdLst/>
                <a:ahLst/>
                <a:cxnLst/>
                <a:rect l="0" t="0" r="r" b="b"/>
                <a:pathLst>
                  <a:path w="54" h="766">
                    <a:moveTo>
                      <a:pt x="54" y="766"/>
                    </a:moveTo>
                    <a:lnTo>
                      <a:pt x="36" y="766"/>
                    </a:lnTo>
                    <a:lnTo>
                      <a:pt x="36" y="149"/>
                    </a:lnTo>
                    <a:lnTo>
                      <a:pt x="0" y="3"/>
                    </a:lnTo>
                    <a:lnTo>
                      <a:pt x="18" y="0"/>
                    </a:lnTo>
                    <a:lnTo>
                      <a:pt x="54" y="146"/>
                    </a:lnTo>
                    <a:lnTo>
                      <a:pt x="54" y="76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22" name="Freeform 25">
                <a:extLst>
                  <a:ext uri="{FF2B5EF4-FFF2-40B4-BE49-F238E27FC236}">
                    <a16:creationId xmlns:a16="http://schemas.microsoft.com/office/drawing/2014/main" id="{93CFF2DC-E52E-4D99-97D5-B0D7B792E50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27050" y="48672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23" name="Freeform 26">
                <a:extLst>
                  <a:ext uri="{FF2B5EF4-FFF2-40B4-BE49-F238E27FC236}">
                    <a16:creationId xmlns:a16="http://schemas.microsoft.com/office/drawing/2014/main" id="{5E175372-AF09-42A7-B3D0-226C8348917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309562" y="5422900"/>
                <a:ext cx="374650" cy="1425575"/>
              </a:xfrm>
              <a:custGeom>
                <a:avLst/>
                <a:gdLst/>
                <a:ahLst/>
                <a:cxnLst/>
                <a:rect l="0" t="0" r="r" b="b"/>
                <a:pathLst>
                  <a:path w="236" h="898">
                    <a:moveTo>
                      <a:pt x="18" y="898"/>
                    </a:moveTo>
                    <a:lnTo>
                      <a:pt x="0" y="898"/>
                    </a:lnTo>
                    <a:lnTo>
                      <a:pt x="0" y="515"/>
                    </a:lnTo>
                    <a:lnTo>
                      <a:pt x="3" y="512"/>
                    </a:lnTo>
                    <a:lnTo>
                      <a:pt x="221" y="0"/>
                    </a:lnTo>
                    <a:lnTo>
                      <a:pt x="236" y="6"/>
                    </a:lnTo>
                    <a:lnTo>
                      <a:pt x="18" y="518"/>
                    </a:lnTo>
                    <a:lnTo>
                      <a:pt x="18" y="898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24" name="Freeform 27">
                <a:extLst>
                  <a:ext uri="{FF2B5EF4-FFF2-40B4-BE49-F238E27FC236}">
                    <a16:creationId xmlns:a16="http://schemas.microsoft.com/office/drawing/2014/main" id="{ABF20BA9-F4B2-49EA-A573-578B1897747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69912" y="5945188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15" y="575"/>
                    </a:moveTo>
                    <a:lnTo>
                      <a:pt x="0" y="569"/>
                    </a:lnTo>
                    <a:lnTo>
                      <a:pt x="81" y="383"/>
                    </a:lnTo>
                    <a:lnTo>
                      <a:pt x="81" y="0"/>
                    </a:lnTo>
                    <a:lnTo>
                      <a:pt x="96" y="0"/>
                    </a:lnTo>
                    <a:lnTo>
                      <a:pt x="96" y="386"/>
                    </a:lnTo>
                    <a:lnTo>
                      <a:pt x="15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25" name="Freeform 28">
                <a:extLst>
                  <a:ext uri="{FF2B5EF4-FFF2-40B4-BE49-F238E27FC236}">
                    <a16:creationId xmlns:a16="http://schemas.microsoft.com/office/drawing/2014/main" id="{AA3A7A4B-C811-4E23-8BFD-5823A032DA3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612775" y="52466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26" name="Freeform 29">
                <a:extLst>
                  <a:ext uri="{FF2B5EF4-FFF2-40B4-BE49-F238E27FC236}">
                    <a16:creationId xmlns:a16="http://schemas.microsoft.com/office/drawing/2014/main" id="{47537781-F057-4B97-AD8F-12FE9BE599A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612775" y="57642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27" name="Freeform 30">
                <a:extLst>
                  <a:ext uri="{FF2B5EF4-FFF2-40B4-BE49-F238E27FC236}">
                    <a16:creationId xmlns:a16="http://schemas.microsoft.com/office/drawing/2014/main" id="{078883C7-EB52-4BB7-A9A7-F8C046A8331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669925" y="6330950"/>
                <a:ext cx="417513" cy="517525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6">
                    <a:moveTo>
                      <a:pt x="15" y="326"/>
                    </a:moveTo>
                    <a:lnTo>
                      <a:pt x="0" y="320"/>
                    </a:lnTo>
                    <a:lnTo>
                      <a:pt x="45" y="206"/>
                    </a:lnTo>
                    <a:lnTo>
                      <a:pt x="48" y="206"/>
                    </a:lnTo>
                    <a:lnTo>
                      <a:pt x="254" y="0"/>
                    </a:lnTo>
                    <a:lnTo>
                      <a:pt x="263" y="12"/>
                    </a:lnTo>
                    <a:lnTo>
                      <a:pt x="60" y="215"/>
                    </a:lnTo>
                    <a:lnTo>
                      <a:pt x="15" y="32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28" name="Freeform 31">
                <a:extLst>
                  <a:ext uri="{FF2B5EF4-FFF2-40B4-BE49-F238E27FC236}">
                    <a16:creationId xmlns:a16="http://schemas.microsoft.com/office/drawing/2014/main" id="{63CCBBF8-5972-4ED3-AB5B-46DC425B177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049337" y="6221413"/>
                <a:ext cx="157163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3" h="31">
                    <a:moveTo>
                      <a:pt x="16" y="31"/>
                    </a:moveTo>
                    <a:cubicBezTo>
                      <a:pt x="12" y="31"/>
                      <a:pt x="8" y="29"/>
                      <a:pt x="5" y="26"/>
                    </a:cubicBezTo>
                    <a:cubicBezTo>
                      <a:pt x="2" y="24"/>
                      <a:pt x="0" y="20"/>
                      <a:pt x="0" y="15"/>
                    </a:cubicBezTo>
                    <a:cubicBezTo>
                      <a:pt x="0" y="11"/>
                      <a:pt x="2" y="7"/>
                      <a:pt x="5" y="4"/>
                    </a:cubicBezTo>
                    <a:cubicBezTo>
                      <a:pt x="8" y="1"/>
                      <a:pt x="12" y="0"/>
                      <a:pt x="16" y="0"/>
                    </a:cubicBezTo>
                    <a:cubicBezTo>
                      <a:pt x="20" y="0"/>
                      <a:pt x="24" y="1"/>
                      <a:pt x="27" y="4"/>
                    </a:cubicBezTo>
                    <a:cubicBezTo>
                      <a:pt x="33" y="10"/>
                      <a:pt x="33" y="20"/>
                      <a:pt x="27" y="26"/>
                    </a:cubicBezTo>
                    <a:cubicBezTo>
                      <a:pt x="24" y="29"/>
                      <a:pt x="20" y="31"/>
                      <a:pt x="16" y="31"/>
                    </a:cubicBezTo>
                    <a:close/>
                    <a:moveTo>
                      <a:pt x="16" y="4"/>
                    </a:moveTo>
                    <a:cubicBezTo>
                      <a:pt x="13" y="4"/>
                      <a:pt x="10" y="5"/>
                      <a:pt x="8" y="7"/>
                    </a:cubicBezTo>
                    <a:cubicBezTo>
                      <a:pt x="6" y="9"/>
                      <a:pt x="4" y="12"/>
                      <a:pt x="4" y="15"/>
                    </a:cubicBezTo>
                    <a:cubicBezTo>
                      <a:pt x="4" y="19"/>
                      <a:pt x="6" y="21"/>
                      <a:pt x="8" y="24"/>
                    </a:cubicBezTo>
                    <a:cubicBezTo>
                      <a:pt x="10" y="26"/>
                      <a:pt x="13" y="27"/>
                      <a:pt x="16" y="27"/>
                    </a:cubicBezTo>
                    <a:cubicBezTo>
                      <a:pt x="19" y="27"/>
                      <a:pt x="22" y="26"/>
                      <a:pt x="24" y="24"/>
                    </a:cubicBezTo>
                    <a:cubicBezTo>
                      <a:pt x="29" y="19"/>
                      <a:pt x="29" y="12"/>
                      <a:pt x="24" y="7"/>
                    </a:cubicBezTo>
                    <a:cubicBezTo>
                      <a:pt x="22" y="5"/>
                      <a:pt x="19" y="4"/>
                      <a:pt x="16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129" name="Group 128">
              <a:extLst>
                <a:ext uri="{FF2B5EF4-FFF2-40B4-BE49-F238E27FC236}">
                  <a16:creationId xmlns:a16="http://schemas.microsoft.com/office/drawing/2014/main" id="{A8C19883-37FB-437C-A3AA-89AA6239D3A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11364912" y="0"/>
              <a:ext cx="674688" cy="6848476"/>
              <a:chOff x="11364912" y="0"/>
              <a:chExt cx="674688" cy="6848476"/>
            </a:xfrm>
            <a:gradFill flip="none" rotWithShape="1">
              <a:gsLst>
                <a:gs pos="0">
                  <a:schemeClr val="tx2">
                    <a:alpha val="80000"/>
                  </a:schemeClr>
                </a:gs>
                <a:gs pos="100000">
                  <a:schemeClr val="bg2">
                    <a:lumMod val="60000"/>
                    <a:lumOff val="40000"/>
                    <a:alpha val="6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130" name="Freeform 32">
                <a:extLst>
                  <a:ext uri="{FF2B5EF4-FFF2-40B4-BE49-F238E27FC236}">
                    <a16:creationId xmlns:a16="http://schemas.microsoft.com/office/drawing/2014/main" id="{AF1753DD-4CEF-45EC-B952-90EA8895D7C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483975" y="0"/>
                <a:ext cx="417513" cy="512763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3">
                    <a:moveTo>
                      <a:pt x="12" y="323"/>
                    </a:moveTo>
                    <a:lnTo>
                      <a:pt x="0" y="314"/>
                    </a:lnTo>
                    <a:lnTo>
                      <a:pt x="203" y="108"/>
                    </a:lnTo>
                    <a:lnTo>
                      <a:pt x="248" y="0"/>
                    </a:lnTo>
                    <a:lnTo>
                      <a:pt x="263" y="6"/>
                    </a:lnTo>
                    <a:lnTo>
                      <a:pt x="218" y="117"/>
                    </a:lnTo>
                    <a:lnTo>
                      <a:pt x="218" y="117"/>
                    </a:lnTo>
                    <a:lnTo>
                      <a:pt x="12" y="32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31" name="Freeform 33">
                <a:extLst>
                  <a:ext uri="{FF2B5EF4-FFF2-40B4-BE49-F238E27FC236}">
                    <a16:creationId xmlns:a16="http://schemas.microsoft.com/office/drawing/2014/main" id="{5B9356DB-C1BE-4D76-8FA7-4FBAA12D1D3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364912" y="474663"/>
                <a:ext cx="157163" cy="152400"/>
              </a:xfrm>
              <a:custGeom>
                <a:avLst/>
                <a:gdLst/>
                <a:ahLst/>
                <a:cxnLst/>
                <a:rect l="0" t="0" r="r" b="b"/>
                <a:pathLst>
                  <a:path w="33" h="32">
                    <a:moveTo>
                      <a:pt x="17" y="32"/>
                    </a:moveTo>
                    <a:cubicBezTo>
                      <a:pt x="13" y="32"/>
                      <a:pt x="9" y="30"/>
                      <a:pt x="6" y="27"/>
                    </a:cubicBezTo>
                    <a:cubicBezTo>
                      <a:pt x="0" y="21"/>
                      <a:pt x="0" y="11"/>
                      <a:pt x="6" y="5"/>
                    </a:cubicBezTo>
                    <a:cubicBezTo>
                      <a:pt x="9" y="2"/>
                      <a:pt x="13" y="0"/>
                      <a:pt x="17" y="0"/>
                    </a:cubicBezTo>
                    <a:cubicBezTo>
                      <a:pt x="21" y="0"/>
                      <a:pt x="25" y="2"/>
                      <a:pt x="28" y="5"/>
                    </a:cubicBezTo>
                    <a:cubicBezTo>
                      <a:pt x="31" y="8"/>
                      <a:pt x="33" y="12"/>
                      <a:pt x="33" y="16"/>
                    </a:cubicBezTo>
                    <a:cubicBezTo>
                      <a:pt x="33" y="20"/>
                      <a:pt x="31" y="24"/>
                      <a:pt x="28" y="27"/>
                    </a:cubicBezTo>
                    <a:cubicBezTo>
                      <a:pt x="25" y="30"/>
                      <a:pt x="21" y="32"/>
                      <a:pt x="17" y="32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6"/>
                      <a:pt x="9" y="8"/>
                    </a:cubicBezTo>
                    <a:cubicBezTo>
                      <a:pt x="4" y="12"/>
                      <a:pt x="4" y="20"/>
                      <a:pt x="9" y="24"/>
                    </a:cubicBezTo>
                    <a:cubicBezTo>
                      <a:pt x="11" y="27"/>
                      <a:pt x="14" y="28"/>
                      <a:pt x="17" y="28"/>
                    </a:cubicBezTo>
                    <a:cubicBezTo>
                      <a:pt x="20" y="28"/>
                      <a:pt x="23" y="27"/>
                      <a:pt x="26" y="24"/>
                    </a:cubicBezTo>
                    <a:cubicBezTo>
                      <a:pt x="30" y="20"/>
                      <a:pt x="30" y="12"/>
                      <a:pt x="26" y="8"/>
                    </a:cubicBezTo>
                    <a:cubicBezTo>
                      <a:pt x="23" y="6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32" name="Freeform 34">
                <a:extLst>
                  <a:ext uri="{FF2B5EF4-FFF2-40B4-BE49-F238E27FC236}">
                    <a16:creationId xmlns:a16="http://schemas.microsoft.com/office/drawing/2014/main" id="{C4F59561-572D-42BA-A6FD-F3AFA1A394D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631612" y="1539875"/>
                <a:ext cx="188913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33" name="Freeform 35">
                <a:extLst>
                  <a:ext uri="{FF2B5EF4-FFF2-40B4-BE49-F238E27FC236}">
                    <a16:creationId xmlns:a16="http://schemas.microsoft.com/office/drawing/2014/main" id="{BB7A51A1-D509-4494-BAE2-1B96CAD4DB3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531600" y="5694363"/>
                <a:ext cx="298450" cy="1154113"/>
              </a:xfrm>
              <a:custGeom>
                <a:avLst/>
                <a:gdLst/>
                <a:ahLst/>
                <a:cxnLst/>
                <a:rect l="0" t="0" r="r" b="b"/>
                <a:pathLst>
                  <a:path w="188" h="727">
                    <a:moveTo>
                      <a:pt x="15" y="727"/>
                    </a:moveTo>
                    <a:lnTo>
                      <a:pt x="0" y="727"/>
                    </a:lnTo>
                    <a:lnTo>
                      <a:pt x="0" y="407"/>
                    </a:lnTo>
                    <a:lnTo>
                      <a:pt x="0" y="407"/>
                    </a:lnTo>
                    <a:lnTo>
                      <a:pt x="176" y="0"/>
                    </a:lnTo>
                    <a:lnTo>
                      <a:pt x="188" y="6"/>
                    </a:lnTo>
                    <a:lnTo>
                      <a:pt x="15" y="410"/>
                    </a:lnTo>
                    <a:lnTo>
                      <a:pt x="15" y="727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34" name="Freeform 36">
                <a:extLst>
                  <a:ext uri="{FF2B5EF4-FFF2-40B4-BE49-F238E27FC236}">
                    <a16:creationId xmlns:a16="http://schemas.microsoft.com/office/drawing/2014/main" id="{D3FE0B5A-55DE-4E56-8E9B-B92D1DB9A89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772900" y="5551488"/>
                <a:ext cx="157163" cy="155575"/>
              </a:xfrm>
              <a:custGeom>
                <a:avLst/>
                <a:gdLst/>
                <a:ahLst/>
                <a:cxnLst/>
                <a:rect l="0" t="0" r="r" b="b"/>
                <a:pathLst>
                  <a:path w="33" h="33">
                    <a:moveTo>
                      <a:pt x="17" y="33"/>
                    </a:moveTo>
                    <a:cubicBezTo>
                      <a:pt x="8" y="33"/>
                      <a:pt x="0" y="25"/>
                      <a:pt x="0" y="16"/>
                    </a:cubicBezTo>
                    <a:cubicBezTo>
                      <a:pt x="0" y="7"/>
                      <a:pt x="8" y="0"/>
                      <a:pt x="17" y="0"/>
                    </a:cubicBezTo>
                    <a:cubicBezTo>
                      <a:pt x="26" y="0"/>
                      <a:pt x="33" y="7"/>
                      <a:pt x="33" y="16"/>
                    </a:cubicBezTo>
                    <a:cubicBezTo>
                      <a:pt x="33" y="25"/>
                      <a:pt x="26" y="33"/>
                      <a:pt x="17" y="33"/>
                    </a:cubicBezTo>
                    <a:close/>
                    <a:moveTo>
                      <a:pt x="17" y="4"/>
                    </a:moveTo>
                    <a:cubicBezTo>
                      <a:pt x="10" y="4"/>
                      <a:pt x="4" y="9"/>
                      <a:pt x="4" y="16"/>
                    </a:cubicBezTo>
                    <a:cubicBezTo>
                      <a:pt x="4" y="23"/>
                      <a:pt x="10" y="29"/>
                      <a:pt x="17" y="29"/>
                    </a:cubicBezTo>
                    <a:cubicBezTo>
                      <a:pt x="23" y="29"/>
                      <a:pt x="29" y="23"/>
                      <a:pt x="29" y="16"/>
                    </a:cubicBezTo>
                    <a:cubicBezTo>
                      <a:pt x="29" y="9"/>
                      <a:pt x="23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35" name="Freeform 37">
                <a:extLst>
                  <a:ext uri="{FF2B5EF4-FFF2-40B4-BE49-F238E27FC236}">
                    <a16:creationId xmlns:a16="http://schemas.microsoft.com/office/drawing/2014/main" id="{F125661C-3A0E-4B6E-B2AB-1B08C892517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710987" y="4763"/>
                <a:ext cx="304800" cy="1544638"/>
              </a:xfrm>
              <a:custGeom>
                <a:avLst/>
                <a:gdLst/>
                <a:ahLst/>
                <a:cxnLst/>
                <a:rect l="0" t="0" r="r" b="b"/>
                <a:pathLst>
                  <a:path w="192" h="973">
                    <a:moveTo>
                      <a:pt x="15" y="973"/>
                    </a:moveTo>
                    <a:lnTo>
                      <a:pt x="0" y="973"/>
                    </a:lnTo>
                    <a:lnTo>
                      <a:pt x="0" y="790"/>
                    </a:lnTo>
                    <a:lnTo>
                      <a:pt x="174" y="614"/>
                    </a:lnTo>
                    <a:lnTo>
                      <a:pt x="174" y="0"/>
                    </a:lnTo>
                    <a:lnTo>
                      <a:pt x="192" y="0"/>
                    </a:lnTo>
                    <a:lnTo>
                      <a:pt x="192" y="620"/>
                    </a:lnTo>
                    <a:lnTo>
                      <a:pt x="15" y="796"/>
                    </a:lnTo>
                    <a:lnTo>
                      <a:pt x="15" y="97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36" name="Freeform 38">
                <a:extLst>
                  <a:ext uri="{FF2B5EF4-FFF2-40B4-BE49-F238E27FC236}">
                    <a16:creationId xmlns:a16="http://schemas.microsoft.com/office/drawing/2014/main" id="{39304006-EE77-438A-A0D1-537322356C1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636375" y="4867275"/>
                <a:ext cx="188913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37" name="Freeform 39">
                <a:extLst>
                  <a:ext uri="{FF2B5EF4-FFF2-40B4-BE49-F238E27FC236}">
                    <a16:creationId xmlns:a16="http://schemas.microsoft.com/office/drawing/2014/main" id="{C6031DEB-4109-4049-82CF-DD06483A2CA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441112" y="5046663"/>
                <a:ext cx="307975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194" h="1135">
                    <a:moveTo>
                      <a:pt x="18" y="1135"/>
                    </a:moveTo>
                    <a:lnTo>
                      <a:pt x="0" y="1135"/>
                    </a:lnTo>
                    <a:lnTo>
                      <a:pt x="0" y="354"/>
                    </a:lnTo>
                    <a:lnTo>
                      <a:pt x="176" y="177"/>
                    </a:lnTo>
                    <a:lnTo>
                      <a:pt x="176" y="0"/>
                    </a:lnTo>
                    <a:lnTo>
                      <a:pt x="194" y="0"/>
                    </a:lnTo>
                    <a:lnTo>
                      <a:pt x="194" y="183"/>
                    </a:lnTo>
                    <a:lnTo>
                      <a:pt x="18" y="360"/>
                    </a:lnTo>
                    <a:lnTo>
                      <a:pt x="18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38" name="Freeform 40">
                <a:extLst>
                  <a:ext uri="{FF2B5EF4-FFF2-40B4-BE49-F238E27FC236}">
                    <a16:creationId xmlns:a16="http://schemas.microsoft.com/office/drawing/2014/main" id="{65FC2657-18D6-4490-88D6-32E6B1C6FB1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849100" y="64166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39" name="Rectangle 41">
                <a:extLst>
                  <a:ext uri="{FF2B5EF4-FFF2-40B4-BE49-F238E27FC236}">
                    <a16:creationId xmlns:a16="http://schemas.microsoft.com/office/drawing/2014/main" id="{20BEA03B-3EAD-4FA2-BC9D-25A14D635CF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Arrowhead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939587" y="6596063"/>
                <a:ext cx="23813" cy="252413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</p:grpSp>
      </p:grpSp>
      <p:sp>
        <p:nvSpPr>
          <p:cNvPr id="140" name="Rectangle 139">
            <a:extLst>
              <a:ext uri="{FF2B5EF4-FFF2-40B4-BE49-F238E27FC236}">
                <a16:creationId xmlns:a16="http://schemas.microsoft.com/office/drawing/2014/main" id="{9775AF3B-5284-4B97-9BB7-55C6FB3699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41" name="Group 140">
            <a:extLst>
              <a:ext uri="{FF2B5EF4-FFF2-40B4-BE49-F238E27FC236}">
                <a16:creationId xmlns:a16="http://schemas.microsoft.com/office/drawing/2014/main" id="{A0F1F7ED-DA39-478F-85DA-317DE08941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8926715" cy="6858001"/>
            <a:chOff x="0" y="0"/>
            <a:chExt cx="11902285" cy="6858001"/>
          </a:xfrm>
        </p:grpSpPr>
        <p:grpSp>
          <p:nvGrpSpPr>
            <p:cNvPr id="142" name="Group 141">
              <a:extLst>
                <a:ext uri="{FF2B5EF4-FFF2-40B4-BE49-F238E27FC236}">
                  <a16:creationId xmlns:a16="http://schemas.microsoft.com/office/drawing/2014/main" id="{1DAE5903-52E8-4F25-8473-93EF4837763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0" y="0"/>
              <a:ext cx="1220788" cy="6858001"/>
              <a:chOff x="-14288" y="0"/>
              <a:chExt cx="1220788" cy="6858001"/>
            </a:xfrm>
            <a:gradFill flip="none" rotWithShape="1">
              <a:gsLst>
                <a:gs pos="0">
                  <a:schemeClr val="bg2"/>
                </a:gs>
                <a:gs pos="100000">
                  <a:schemeClr val="tx2">
                    <a:lumMod val="60000"/>
                    <a:lumOff val="4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143" name="Rectangle 5">
                <a:extLst>
                  <a:ext uri="{FF2B5EF4-FFF2-40B4-BE49-F238E27FC236}">
                    <a16:creationId xmlns:a16="http://schemas.microsoft.com/office/drawing/2014/main" id="{894835C1-32DE-4571-AD10-28D58CB8CFD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Arrowhead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4300" y="4763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1" name="Freeform 6">
                <a:extLst>
                  <a:ext uri="{FF2B5EF4-FFF2-40B4-BE49-F238E27FC236}">
                    <a16:creationId xmlns:a16="http://schemas.microsoft.com/office/drawing/2014/main" id="{097A5B92-0B48-4251-9764-D34DF889207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33337" y="217646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44" name="Freeform 7">
                <a:extLst>
                  <a:ext uri="{FF2B5EF4-FFF2-40B4-BE49-F238E27FC236}">
                    <a16:creationId xmlns:a16="http://schemas.microsoft.com/office/drawing/2014/main" id="{E222BF19-57E7-43F3-A2B9-2398BEF966D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28575" y="4021138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3" name="Freeform 8">
                <a:extLst>
                  <a:ext uri="{FF2B5EF4-FFF2-40B4-BE49-F238E27FC236}">
                    <a16:creationId xmlns:a16="http://schemas.microsoft.com/office/drawing/2014/main" id="{60C8836E-B7D9-48A9-8FD9-4CC52AF44D2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200025" y="4763"/>
                <a:ext cx="369888" cy="1811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41">
                    <a:moveTo>
                      <a:pt x="218" y="1141"/>
                    </a:moveTo>
                    <a:lnTo>
                      <a:pt x="0" y="626"/>
                    </a:lnTo>
                    <a:lnTo>
                      <a:pt x="0" y="0"/>
                    </a:lnTo>
                    <a:lnTo>
                      <a:pt x="15" y="0"/>
                    </a:lnTo>
                    <a:lnTo>
                      <a:pt x="15" y="623"/>
                    </a:lnTo>
                    <a:lnTo>
                      <a:pt x="233" y="1135"/>
                    </a:lnTo>
                    <a:lnTo>
                      <a:pt x="218" y="114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4" name="Freeform 9">
                <a:extLst>
                  <a:ext uri="{FF2B5EF4-FFF2-40B4-BE49-F238E27FC236}">
                    <a16:creationId xmlns:a16="http://schemas.microsoft.com/office/drawing/2014/main" id="{8504740E-456D-4FB9-9520-4317CCFA71B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03237" y="1801813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6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5" name="Freeform 10">
                <a:extLst>
                  <a:ext uri="{FF2B5EF4-FFF2-40B4-BE49-F238E27FC236}">
                    <a16:creationId xmlns:a16="http://schemas.microsoft.com/office/drawing/2014/main" id="{1563A7B4-B1D5-4F93-AFF9-2EB78655FC5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285750" y="4763"/>
                <a:ext cx="369888" cy="1430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901">
                    <a:moveTo>
                      <a:pt x="221" y="901"/>
                    </a:moveTo>
                    <a:lnTo>
                      <a:pt x="0" y="383"/>
                    </a:lnTo>
                    <a:lnTo>
                      <a:pt x="0" y="0"/>
                    </a:lnTo>
                    <a:lnTo>
                      <a:pt x="18" y="0"/>
                    </a:lnTo>
                    <a:lnTo>
                      <a:pt x="18" y="380"/>
                    </a:lnTo>
                    <a:lnTo>
                      <a:pt x="233" y="895"/>
                    </a:lnTo>
                    <a:lnTo>
                      <a:pt x="221" y="90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6" name="Freeform 11">
                <a:extLst>
                  <a:ext uri="{FF2B5EF4-FFF2-40B4-BE49-F238E27FC236}">
                    <a16:creationId xmlns:a16="http://schemas.microsoft.com/office/drawing/2014/main" id="{D139ED24-FA37-4470-8B42-D0D00EDE14F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46100" y="0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96" y="575"/>
                    </a:moveTo>
                    <a:lnTo>
                      <a:pt x="78" y="575"/>
                    </a:lnTo>
                    <a:lnTo>
                      <a:pt x="78" y="192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96" y="189"/>
                    </a:lnTo>
                    <a:lnTo>
                      <a:pt x="96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7" name="Freeform 12">
                <a:extLst>
                  <a:ext uri="{FF2B5EF4-FFF2-40B4-BE49-F238E27FC236}">
                    <a16:creationId xmlns:a16="http://schemas.microsoft.com/office/drawing/2014/main" id="{48825AA7-BB26-45C2-93A2-1AD8D9A2325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8962" y="14208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7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8" name="Freeform 13">
                <a:extLst>
                  <a:ext uri="{FF2B5EF4-FFF2-40B4-BE49-F238E27FC236}">
                    <a16:creationId xmlns:a16="http://schemas.microsoft.com/office/drawing/2014/main" id="{A98D0B91-D4E4-402D-8234-E96987219E9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8962" y="9032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9" name="Freeform 14">
                <a:extLst>
                  <a:ext uri="{FF2B5EF4-FFF2-40B4-BE49-F238E27FC236}">
                    <a16:creationId xmlns:a16="http://schemas.microsoft.com/office/drawing/2014/main" id="{94F1DB97-3769-4DA5-9F45-47132C3125D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641350" y="0"/>
                <a:ext cx="422275" cy="527050"/>
              </a:xfrm>
              <a:custGeom>
                <a:avLst/>
                <a:gdLst/>
                <a:ahLst/>
                <a:cxnLst/>
                <a:rect l="0" t="0" r="r" b="b"/>
                <a:pathLst>
                  <a:path w="266" h="332">
                    <a:moveTo>
                      <a:pt x="257" y="332"/>
                    </a:moveTo>
                    <a:lnTo>
                      <a:pt x="48" y="123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63" y="114"/>
                    </a:lnTo>
                    <a:lnTo>
                      <a:pt x="266" y="320"/>
                    </a:lnTo>
                    <a:lnTo>
                      <a:pt x="257" y="332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0" name="Freeform 15">
                <a:extLst>
                  <a:ext uri="{FF2B5EF4-FFF2-40B4-BE49-F238E27FC236}">
                    <a16:creationId xmlns:a16="http://schemas.microsoft.com/office/drawing/2014/main" id="{A9BC86E2-B185-4D80-81B5-A8D387E678B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020762" y="488950"/>
                <a:ext cx="161925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4" h="31">
                    <a:moveTo>
                      <a:pt x="17" y="31"/>
                    </a:moveTo>
                    <a:cubicBezTo>
                      <a:pt x="13" y="31"/>
                      <a:pt x="9" y="30"/>
                      <a:pt x="6" y="27"/>
                    </a:cubicBezTo>
                    <a:cubicBezTo>
                      <a:pt x="0" y="20"/>
                      <a:pt x="0" y="10"/>
                      <a:pt x="6" y="4"/>
                    </a:cubicBezTo>
                    <a:cubicBezTo>
                      <a:pt x="9" y="1"/>
                      <a:pt x="13" y="0"/>
                      <a:pt x="17" y="0"/>
                    </a:cubicBezTo>
                    <a:cubicBezTo>
                      <a:pt x="21" y="0"/>
                      <a:pt x="25" y="1"/>
                      <a:pt x="28" y="4"/>
                    </a:cubicBezTo>
                    <a:cubicBezTo>
                      <a:pt x="34" y="10"/>
                      <a:pt x="34" y="20"/>
                      <a:pt x="28" y="27"/>
                    </a:cubicBezTo>
                    <a:cubicBezTo>
                      <a:pt x="25" y="30"/>
                      <a:pt x="21" y="31"/>
                      <a:pt x="17" y="31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5"/>
                      <a:pt x="9" y="7"/>
                    </a:cubicBezTo>
                    <a:cubicBezTo>
                      <a:pt x="4" y="12"/>
                      <a:pt x="4" y="19"/>
                      <a:pt x="9" y="24"/>
                    </a:cubicBezTo>
                    <a:cubicBezTo>
                      <a:pt x="11" y="26"/>
                      <a:pt x="14" y="27"/>
                      <a:pt x="17" y="27"/>
                    </a:cubicBezTo>
                    <a:cubicBezTo>
                      <a:pt x="20" y="27"/>
                      <a:pt x="23" y="26"/>
                      <a:pt x="25" y="24"/>
                    </a:cubicBezTo>
                    <a:cubicBezTo>
                      <a:pt x="30" y="19"/>
                      <a:pt x="30" y="12"/>
                      <a:pt x="25" y="7"/>
                    </a:cubicBezTo>
                    <a:cubicBezTo>
                      <a:pt x="23" y="5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1" name="Line 16">
                <a:extLst>
                  <a:ext uri="{FF2B5EF4-FFF2-40B4-BE49-F238E27FC236}">
                    <a16:creationId xmlns:a16="http://schemas.microsoft.com/office/drawing/2014/main" id="{FA773F49-8CD0-46DC-B986-F2DB57BD726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ShapeType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-4763" y="9525"/>
                <a:ext cx="0" cy="0"/>
              </a:xfrm>
              <a:prstGeom prst="line">
                <a:avLst/>
              </a:prstGeom>
              <a:grpFill/>
              <a:ln w="15" cap="flat">
                <a:solidFill>
                  <a:srgbClr val="FFFFFF"/>
                </a:solidFill>
                <a:prstDash val="solid"/>
                <a:miter lim="800000"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2" name="Freeform 17">
                <a:extLst>
                  <a:ext uri="{FF2B5EF4-FFF2-40B4-BE49-F238E27FC236}">
                    <a16:creationId xmlns:a16="http://schemas.microsoft.com/office/drawing/2014/main" id="{8C55A009-3401-4888-93C7-4ED51CBC64F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9525" y="1801813"/>
                <a:ext cx="123825" cy="127000"/>
              </a:xfrm>
              <a:custGeom>
                <a:avLst/>
                <a:gdLst/>
                <a:ahLst/>
                <a:cxnLst/>
                <a:rect l="0" t="0" r="r" b="b"/>
                <a:pathLst>
                  <a:path w="78" h="80">
                    <a:moveTo>
                      <a:pt x="6" y="80"/>
                    </a:moveTo>
                    <a:lnTo>
                      <a:pt x="0" y="71"/>
                    </a:lnTo>
                    <a:lnTo>
                      <a:pt x="69" y="0"/>
                    </a:lnTo>
                    <a:lnTo>
                      <a:pt x="78" y="9"/>
                    </a:lnTo>
                    <a:lnTo>
                      <a:pt x="6" y="8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3" name="Freeform 18">
                <a:extLst>
                  <a:ext uri="{FF2B5EF4-FFF2-40B4-BE49-F238E27FC236}">
                    <a16:creationId xmlns:a16="http://schemas.microsoft.com/office/drawing/2014/main" id="{10B44829-5BB5-48C5-8492-699971FE780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-9525" y="3549650"/>
                <a:ext cx="147638" cy="481013"/>
              </a:xfrm>
              <a:custGeom>
                <a:avLst/>
                <a:gdLst/>
                <a:ahLst/>
                <a:cxnLst/>
                <a:rect l="0" t="0" r="r" b="b"/>
                <a:pathLst>
                  <a:path w="93" h="303">
                    <a:moveTo>
                      <a:pt x="93" y="303"/>
                    </a:moveTo>
                    <a:lnTo>
                      <a:pt x="78" y="303"/>
                    </a:lnTo>
                    <a:lnTo>
                      <a:pt x="78" y="78"/>
                    </a:lnTo>
                    <a:lnTo>
                      <a:pt x="0" y="12"/>
                    </a:lnTo>
                    <a:lnTo>
                      <a:pt x="12" y="0"/>
                    </a:lnTo>
                    <a:lnTo>
                      <a:pt x="93" y="69"/>
                    </a:lnTo>
                    <a:lnTo>
                      <a:pt x="93" y="30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4" name="Freeform 19">
                <a:extLst>
                  <a:ext uri="{FF2B5EF4-FFF2-40B4-BE49-F238E27FC236}">
                    <a16:creationId xmlns:a16="http://schemas.microsoft.com/office/drawing/2014/main" id="{30C1F9A0-4FA6-4F6F-B2D0-A1BBA41DFC3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28587" y="1382713"/>
                <a:ext cx="142875" cy="476250"/>
              </a:xfrm>
              <a:custGeom>
                <a:avLst/>
                <a:gdLst/>
                <a:ahLst/>
                <a:cxnLst/>
                <a:rect l="0" t="0" r="r" b="b"/>
                <a:pathLst>
                  <a:path w="90" h="300">
                    <a:moveTo>
                      <a:pt x="90" y="300"/>
                    </a:moveTo>
                    <a:lnTo>
                      <a:pt x="78" y="300"/>
                    </a:lnTo>
                    <a:lnTo>
                      <a:pt x="78" y="84"/>
                    </a:lnTo>
                    <a:lnTo>
                      <a:pt x="0" y="9"/>
                    </a:lnTo>
                    <a:lnTo>
                      <a:pt x="9" y="0"/>
                    </a:lnTo>
                    <a:lnTo>
                      <a:pt x="90" y="81"/>
                    </a:lnTo>
                    <a:lnTo>
                      <a:pt x="90" y="30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5" name="Freeform 20">
                <a:extLst>
                  <a:ext uri="{FF2B5EF4-FFF2-40B4-BE49-F238E27FC236}">
                    <a16:creationId xmlns:a16="http://schemas.microsoft.com/office/drawing/2014/main" id="{01BF274F-C7B8-44B4-A183-307D8619D27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204787" y="1849438"/>
                <a:ext cx="114300" cy="107950"/>
              </a:xfrm>
              <a:custGeom>
                <a:avLst/>
                <a:gdLst/>
                <a:ahLst/>
                <a:cxnLst/>
                <a:rect l="0" t="0" r="r" b="b"/>
                <a:pathLst>
                  <a:path w="24" h="23">
                    <a:moveTo>
                      <a:pt x="12" y="23"/>
                    </a:moveTo>
                    <a:cubicBezTo>
                      <a:pt x="6" y="23"/>
                      <a:pt x="0" y="18"/>
                      <a:pt x="0" y="12"/>
                    </a:cubicBezTo>
                    <a:cubicBezTo>
                      <a:pt x="0" y="5"/>
                      <a:pt x="6" y="0"/>
                      <a:pt x="12" y="0"/>
                    </a:cubicBezTo>
                    <a:cubicBezTo>
                      <a:pt x="18" y="0"/>
                      <a:pt x="24" y="5"/>
                      <a:pt x="24" y="12"/>
                    </a:cubicBezTo>
                    <a:cubicBezTo>
                      <a:pt x="24" y="18"/>
                      <a:pt x="18" y="23"/>
                      <a:pt x="12" y="23"/>
                    </a:cubicBezTo>
                    <a:close/>
                    <a:moveTo>
                      <a:pt x="12" y="4"/>
                    </a:moveTo>
                    <a:cubicBezTo>
                      <a:pt x="8" y="4"/>
                      <a:pt x="4" y="8"/>
                      <a:pt x="4" y="12"/>
                    </a:cubicBezTo>
                    <a:cubicBezTo>
                      <a:pt x="4" y="16"/>
                      <a:pt x="8" y="19"/>
                      <a:pt x="12" y="19"/>
                    </a:cubicBezTo>
                    <a:cubicBezTo>
                      <a:pt x="16" y="19"/>
                      <a:pt x="20" y="16"/>
                      <a:pt x="20" y="12"/>
                    </a:cubicBezTo>
                    <a:cubicBezTo>
                      <a:pt x="20" y="8"/>
                      <a:pt x="16" y="4"/>
                      <a:pt x="12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6" name="Rectangle 21">
                <a:extLst>
                  <a:ext uri="{FF2B5EF4-FFF2-40B4-BE49-F238E27FC236}">
                    <a16:creationId xmlns:a16="http://schemas.microsoft.com/office/drawing/2014/main" id="{037E8930-0F22-4558-9432-F18953E32A0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Arrowhead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33350" y="4662488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7" name="Freeform 22">
                <a:extLst>
                  <a:ext uri="{FF2B5EF4-FFF2-40B4-BE49-F238E27FC236}">
                    <a16:creationId xmlns:a16="http://schemas.microsoft.com/office/drawing/2014/main" id="{9AFC3429-FF29-47FF-A4A8-317A979DB92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223837" y="5041900"/>
                <a:ext cx="369888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35">
                    <a:moveTo>
                      <a:pt x="15" y="1135"/>
                    </a:moveTo>
                    <a:lnTo>
                      <a:pt x="0" y="1135"/>
                    </a:lnTo>
                    <a:lnTo>
                      <a:pt x="0" y="515"/>
                    </a:lnTo>
                    <a:lnTo>
                      <a:pt x="0" y="512"/>
                    </a:lnTo>
                    <a:lnTo>
                      <a:pt x="218" y="0"/>
                    </a:lnTo>
                    <a:lnTo>
                      <a:pt x="233" y="6"/>
                    </a:lnTo>
                    <a:lnTo>
                      <a:pt x="15" y="518"/>
                    </a:lnTo>
                    <a:lnTo>
                      <a:pt x="15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8" name="Freeform 23">
                <a:extLst>
                  <a:ext uri="{FF2B5EF4-FFF2-40B4-BE49-F238E27FC236}">
                    <a16:creationId xmlns:a16="http://schemas.microsoft.com/office/drawing/2014/main" id="{91D48543-2C05-4768-80B1-ECA6F885080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2387" y="44815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9" name="Freeform 24">
                <a:extLst>
                  <a:ext uri="{FF2B5EF4-FFF2-40B4-BE49-F238E27FC236}">
                    <a16:creationId xmlns:a16="http://schemas.microsoft.com/office/drawing/2014/main" id="{3AC527CC-154C-4370-A25B-74AC5B4A631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-14288" y="5627688"/>
                <a:ext cx="85725" cy="1216025"/>
              </a:xfrm>
              <a:custGeom>
                <a:avLst/>
                <a:gdLst/>
                <a:ahLst/>
                <a:cxnLst/>
                <a:rect l="0" t="0" r="r" b="b"/>
                <a:pathLst>
                  <a:path w="54" h="766">
                    <a:moveTo>
                      <a:pt x="54" y="766"/>
                    </a:moveTo>
                    <a:lnTo>
                      <a:pt x="36" y="766"/>
                    </a:lnTo>
                    <a:lnTo>
                      <a:pt x="36" y="149"/>
                    </a:lnTo>
                    <a:lnTo>
                      <a:pt x="0" y="3"/>
                    </a:lnTo>
                    <a:lnTo>
                      <a:pt x="18" y="0"/>
                    </a:lnTo>
                    <a:lnTo>
                      <a:pt x="54" y="146"/>
                    </a:lnTo>
                    <a:lnTo>
                      <a:pt x="54" y="76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90" name="Freeform 25">
                <a:extLst>
                  <a:ext uri="{FF2B5EF4-FFF2-40B4-BE49-F238E27FC236}">
                    <a16:creationId xmlns:a16="http://schemas.microsoft.com/office/drawing/2014/main" id="{798B18F5-51C9-4E50-95C5-A850EF5398A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27050" y="48672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91" name="Freeform 26">
                <a:extLst>
                  <a:ext uri="{FF2B5EF4-FFF2-40B4-BE49-F238E27FC236}">
                    <a16:creationId xmlns:a16="http://schemas.microsoft.com/office/drawing/2014/main" id="{15B4CF27-638C-4979-B0FD-6263E13074A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309562" y="5422900"/>
                <a:ext cx="374650" cy="1425575"/>
              </a:xfrm>
              <a:custGeom>
                <a:avLst/>
                <a:gdLst/>
                <a:ahLst/>
                <a:cxnLst/>
                <a:rect l="0" t="0" r="r" b="b"/>
                <a:pathLst>
                  <a:path w="236" h="898">
                    <a:moveTo>
                      <a:pt x="18" y="898"/>
                    </a:moveTo>
                    <a:lnTo>
                      <a:pt x="0" y="898"/>
                    </a:lnTo>
                    <a:lnTo>
                      <a:pt x="0" y="515"/>
                    </a:lnTo>
                    <a:lnTo>
                      <a:pt x="3" y="512"/>
                    </a:lnTo>
                    <a:lnTo>
                      <a:pt x="221" y="0"/>
                    </a:lnTo>
                    <a:lnTo>
                      <a:pt x="236" y="6"/>
                    </a:lnTo>
                    <a:lnTo>
                      <a:pt x="18" y="518"/>
                    </a:lnTo>
                    <a:lnTo>
                      <a:pt x="18" y="898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92" name="Freeform 27">
                <a:extLst>
                  <a:ext uri="{FF2B5EF4-FFF2-40B4-BE49-F238E27FC236}">
                    <a16:creationId xmlns:a16="http://schemas.microsoft.com/office/drawing/2014/main" id="{236C6A22-48A2-4442-B82D-30DB4982724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69912" y="5945188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15" y="575"/>
                    </a:moveTo>
                    <a:lnTo>
                      <a:pt x="0" y="569"/>
                    </a:lnTo>
                    <a:lnTo>
                      <a:pt x="81" y="383"/>
                    </a:lnTo>
                    <a:lnTo>
                      <a:pt x="81" y="0"/>
                    </a:lnTo>
                    <a:lnTo>
                      <a:pt x="96" y="0"/>
                    </a:lnTo>
                    <a:lnTo>
                      <a:pt x="96" y="386"/>
                    </a:lnTo>
                    <a:lnTo>
                      <a:pt x="15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93" name="Freeform 28">
                <a:extLst>
                  <a:ext uri="{FF2B5EF4-FFF2-40B4-BE49-F238E27FC236}">
                    <a16:creationId xmlns:a16="http://schemas.microsoft.com/office/drawing/2014/main" id="{1BB7BCE1-0D99-412E-ABA6-81412638E9E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612775" y="52466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94" name="Freeform 29">
                <a:extLst>
                  <a:ext uri="{FF2B5EF4-FFF2-40B4-BE49-F238E27FC236}">
                    <a16:creationId xmlns:a16="http://schemas.microsoft.com/office/drawing/2014/main" id="{C20E57E0-0912-44F2-93DA-75E4D13F3B7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612775" y="57642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95" name="Freeform 30">
                <a:extLst>
                  <a:ext uri="{FF2B5EF4-FFF2-40B4-BE49-F238E27FC236}">
                    <a16:creationId xmlns:a16="http://schemas.microsoft.com/office/drawing/2014/main" id="{DF059390-54ED-44F4-983F-92FF36AD94F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669925" y="6330950"/>
                <a:ext cx="417513" cy="517525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6">
                    <a:moveTo>
                      <a:pt x="15" y="326"/>
                    </a:moveTo>
                    <a:lnTo>
                      <a:pt x="0" y="320"/>
                    </a:lnTo>
                    <a:lnTo>
                      <a:pt x="45" y="206"/>
                    </a:lnTo>
                    <a:lnTo>
                      <a:pt x="48" y="206"/>
                    </a:lnTo>
                    <a:lnTo>
                      <a:pt x="254" y="0"/>
                    </a:lnTo>
                    <a:lnTo>
                      <a:pt x="263" y="12"/>
                    </a:lnTo>
                    <a:lnTo>
                      <a:pt x="60" y="215"/>
                    </a:lnTo>
                    <a:lnTo>
                      <a:pt x="15" y="32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96" name="Freeform 31">
                <a:extLst>
                  <a:ext uri="{FF2B5EF4-FFF2-40B4-BE49-F238E27FC236}">
                    <a16:creationId xmlns:a16="http://schemas.microsoft.com/office/drawing/2014/main" id="{42D5E9ED-595D-443D-8CDC-D8FCD4021D7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049337" y="6221413"/>
                <a:ext cx="157163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3" h="31">
                    <a:moveTo>
                      <a:pt x="16" y="31"/>
                    </a:moveTo>
                    <a:cubicBezTo>
                      <a:pt x="12" y="31"/>
                      <a:pt x="8" y="29"/>
                      <a:pt x="5" y="26"/>
                    </a:cubicBezTo>
                    <a:cubicBezTo>
                      <a:pt x="2" y="24"/>
                      <a:pt x="0" y="20"/>
                      <a:pt x="0" y="15"/>
                    </a:cubicBezTo>
                    <a:cubicBezTo>
                      <a:pt x="0" y="11"/>
                      <a:pt x="2" y="7"/>
                      <a:pt x="5" y="4"/>
                    </a:cubicBezTo>
                    <a:cubicBezTo>
                      <a:pt x="8" y="1"/>
                      <a:pt x="12" y="0"/>
                      <a:pt x="16" y="0"/>
                    </a:cubicBezTo>
                    <a:cubicBezTo>
                      <a:pt x="20" y="0"/>
                      <a:pt x="24" y="1"/>
                      <a:pt x="27" y="4"/>
                    </a:cubicBezTo>
                    <a:cubicBezTo>
                      <a:pt x="33" y="10"/>
                      <a:pt x="33" y="20"/>
                      <a:pt x="27" y="26"/>
                    </a:cubicBezTo>
                    <a:cubicBezTo>
                      <a:pt x="24" y="29"/>
                      <a:pt x="20" y="31"/>
                      <a:pt x="16" y="31"/>
                    </a:cubicBezTo>
                    <a:close/>
                    <a:moveTo>
                      <a:pt x="16" y="4"/>
                    </a:moveTo>
                    <a:cubicBezTo>
                      <a:pt x="13" y="4"/>
                      <a:pt x="10" y="5"/>
                      <a:pt x="8" y="7"/>
                    </a:cubicBezTo>
                    <a:cubicBezTo>
                      <a:pt x="6" y="9"/>
                      <a:pt x="4" y="12"/>
                      <a:pt x="4" y="15"/>
                    </a:cubicBezTo>
                    <a:cubicBezTo>
                      <a:pt x="4" y="19"/>
                      <a:pt x="6" y="21"/>
                      <a:pt x="8" y="24"/>
                    </a:cubicBezTo>
                    <a:cubicBezTo>
                      <a:pt x="10" y="26"/>
                      <a:pt x="13" y="27"/>
                      <a:pt x="16" y="27"/>
                    </a:cubicBezTo>
                    <a:cubicBezTo>
                      <a:pt x="19" y="27"/>
                      <a:pt x="22" y="26"/>
                      <a:pt x="24" y="24"/>
                    </a:cubicBezTo>
                    <a:cubicBezTo>
                      <a:pt x="29" y="19"/>
                      <a:pt x="29" y="12"/>
                      <a:pt x="24" y="7"/>
                    </a:cubicBezTo>
                    <a:cubicBezTo>
                      <a:pt x="22" y="5"/>
                      <a:pt x="19" y="4"/>
                      <a:pt x="16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145" name="Group 144">
              <a:extLst>
                <a:ext uri="{FF2B5EF4-FFF2-40B4-BE49-F238E27FC236}">
                  <a16:creationId xmlns:a16="http://schemas.microsoft.com/office/drawing/2014/main" id="{DB14A457-C54A-4F1E-91FB-0FEE49877D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11227597" y="0"/>
              <a:ext cx="674688" cy="6848476"/>
              <a:chOff x="11364912" y="0"/>
              <a:chExt cx="674688" cy="6848476"/>
            </a:xfrm>
            <a:gradFill flip="none" rotWithShape="1">
              <a:gsLst>
                <a:gs pos="0">
                  <a:schemeClr val="bg2"/>
                </a:gs>
                <a:gs pos="100000">
                  <a:schemeClr val="tx2">
                    <a:lumMod val="60000"/>
                    <a:lumOff val="4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146" name="Freeform 32">
                <a:extLst>
                  <a:ext uri="{FF2B5EF4-FFF2-40B4-BE49-F238E27FC236}">
                    <a16:creationId xmlns:a16="http://schemas.microsoft.com/office/drawing/2014/main" id="{791F3E2E-D393-464E-84B4-9B30D071ADE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483975" y="0"/>
                <a:ext cx="417513" cy="512763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3">
                    <a:moveTo>
                      <a:pt x="12" y="323"/>
                    </a:moveTo>
                    <a:lnTo>
                      <a:pt x="0" y="314"/>
                    </a:lnTo>
                    <a:lnTo>
                      <a:pt x="203" y="108"/>
                    </a:lnTo>
                    <a:lnTo>
                      <a:pt x="248" y="0"/>
                    </a:lnTo>
                    <a:lnTo>
                      <a:pt x="263" y="6"/>
                    </a:lnTo>
                    <a:lnTo>
                      <a:pt x="218" y="117"/>
                    </a:lnTo>
                    <a:lnTo>
                      <a:pt x="218" y="117"/>
                    </a:lnTo>
                    <a:lnTo>
                      <a:pt x="12" y="32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47" name="Freeform 33">
                <a:extLst>
                  <a:ext uri="{FF2B5EF4-FFF2-40B4-BE49-F238E27FC236}">
                    <a16:creationId xmlns:a16="http://schemas.microsoft.com/office/drawing/2014/main" id="{EBEEAD6F-6425-4F85-A8A8-4FF19A909B3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364912" y="474663"/>
                <a:ext cx="157163" cy="152400"/>
              </a:xfrm>
              <a:custGeom>
                <a:avLst/>
                <a:gdLst/>
                <a:ahLst/>
                <a:cxnLst/>
                <a:rect l="0" t="0" r="r" b="b"/>
                <a:pathLst>
                  <a:path w="33" h="32">
                    <a:moveTo>
                      <a:pt x="17" y="32"/>
                    </a:moveTo>
                    <a:cubicBezTo>
                      <a:pt x="13" y="32"/>
                      <a:pt x="9" y="30"/>
                      <a:pt x="6" y="27"/>
                    </a:cubicBezTo>
                    <a:cubicBezTo>
                      <a:pt x="0" y="21"/>
                      <a:pt x="0" y="11"/>
                      <a:pt x="6" y="5"/>
                    </a:cubicBezTo>
                    <a:cubicBezTo>
                      <a:pt x="9" y="2"/>
                      <a:pt x="13" y="0"/>
                      <a:pt x="17" y="0"/>
                    </a:cubicBezTo>
                    <a:cubicBezTo>
                      <a:pt x="21" y="0"/>
                      <a:pt x="25" y="2"/>
                      <a:pt x="28" y="5"/>
                    </a:cubicBezTo>
                    <a:cubicBezTo>
                      <a:pt x="31" y="8"/>
                      <a:pt x="33" y="12"/>
                      <a:pt x="33" y="16"/>
                    </a:cubicBezTo>
                    <a:cubicBezTo>
                      <a:pt x="33" y="20"/>
                      <a:pt x="31" y="24"/>
                      <a:pt x="28" y="27"/>
                    </a:cubicBezTo>
                    <a:cubicBezTo>
                      <a:pt x="25" y="30"/>
                      <a:pt x="21" y="32"/>
                      <a:pt x="17" y="32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6"/>
                      <a:pt x="9" y="8"/>
                    </a:cubicBezTo>
                    <a:cubicBezTo>
                      <a:pt x="4" y="12"/>
                      <a:pt x="4" y="20"/>
                      <a:pt x="9" y="24"/>
                    </a:cubicBezTo>
                    <a:cubicBezTo>
                      <a:pt x="11" y="27"/>
                      <a:pt x="14" y="28"/>
                      <a:pt x="17" y="28"/>
                    </a:cubicBezTo>
                    <a:cubicBezTo>
                      <a:pt x="20" y="28"/>
                      <a:pt x="23" y="27"/>
                      <a:pt x="26" y="24"/>
                    </a:cubicBezTo>
                    <a:cubicBezTo>
                      <a:pt x="30" y="20"/>
                      <a:pt x="30" y="12"/>
                      <a:pt x="26" y="8"/>
                    </a:cubicBezTo>
                    <a:cubicBezTo>
                      <a:pt x="23" y="6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48" name="Freeform 34">
                <a:extLst>
                  <a:ext uri="{FF2B5EF4-FFF2-40B4-BE49-F238E27FC236}">
                    <a16:creationId xmlns:a16="http://schemas.microsoft.com/office/drawing/2014/main" id="{8AACA44E-9D6C-4708-8D61-D767B6620B8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631612" y="1539875"/>
                <a:ext cx="188913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49" name="Freeform 35">
                <a:extLst>
                  <a:ext uri="{FF2B5EF4-FFF2-40B4-BE49-F238E27FC236}">
                    <a16:creationId xmlns:a16="http://schemas.microsoft.com/office/drawing/2014/main" id="{B6E3525F-9937-463E-872C-8EB7C62D10C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531600" y="5694363"/>
                <a:ext cx="298450" cy="1154113"/>
              </a:xfrm>
              <a:custGeom>
                <a:avLst/>
                <a:gdLst/>
                <a:ahLst/>
                <a:cxnLst/>
                <a:rect l="0" t="0" r="r" b="b"/>
                <a:pathLst>
                  <a:path w="188" h="727">
                    <a:moveTo>
                      <a:pt x="15" y="727"/>
                    </a:moveTo>
                    <a:lnTo>
                      <a:pt x="0" y="727"/>
                    </a:lnTo>
                    <a:lnTo>
                      <a:pt x="0" y="407"/>
                    </a:lnTo>
                    <a:lnTo>
                      <a:pt x="0" y="407"/>
                    </a:lnTo>
                    <a:lnTo>
                      <a:pt x="176" y="0"/>
                    </a:lnTo>
                    <a:lnTo>
                      <a:pt x="188" y="6"/>
                    </a:lnTo>
                    <a:lnTo>
                      <a:pt x="15" y="410"/>
                    </a:lnTo>
                    <a:lnTo>
                      <a:pt x="15" y="727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50" name="Freeform 36">
                <a:extLst>
                  <a:ext uri="{FF2B5EF4-FFF2-40B4-BE49-F238E27FC236}">
                    <a16:creationId xmlns:a16="http://schemas.microsoft.com/office/drawing/2014/main" id="{BE829B0B-C602-40F1-81D1-A55332343D7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772900" y="5551488"/>
                <a:ext cx="157163" cy="155575"/>
              </a:xfrm>
              <a:custGeom>
                <a:avLst/>
                <a:gdLst/>
                <a:ahLst/>
                <a:cxnLst/>
                <a:rect l="0" t="0" r="r" b="b"/>
                <a:pathLst>
                  <a:path w="33" h="33">
                    <a:moveTo>
                      <a:pt x="17" y="33"/>
                    </a:moveTo>
                    <a:cubicBezTo>
                      <a:pt x="8" y="33"/>
                      <a:pt x="0" y="25"/>
                      <a:pt x="0" y="16"/>
                    </a:cubicBezTo>
                    <a:cubicBezTo>
                      <a:pt x="0" y="7"/>
                      <a:pt x="8" y="0"/>
                      <a:pt x="17" y="0"/>
                    </a:cubicBezTo>
                    <a:cubicBezTo>
                      <a:pt x="26" y="0"/>
                      <a:pt x="33" y="7"/>
                      <a:pt x="33" y="16"/>
                    </a:cubicBezTo>
                    <a:cubicBezTo>
                      <a:pt x="33" y="25"/>
                      <a:pt x="26" y="33"/>
                      <a:pt x="17" y="33"/>
                    </a:cubicBezTo>
                    <a:close/>
                    <a:moveTo>
                      <a:pt x="17" y="4"/>
                    </a:moveTo>
                    <a:cubicBezTo>
                      <a:pt x="10" y="4"/>
                      <a:pt x="4" y="9"/>
                      <a:pt x="4" y="16"/>
                    </a:cubicBezTo>
                    <a:cubicBezTo>
                      <a:pt x="4" y="23"/>
                      <a:pt x="10" y="29"/>
                      <a:pt x="17" y="29"/>
                    </a:cubicBezTo>
                    <a:cubicBezTo>
                      <a:pt x="23" y="29"/>
                      <a:pt x="29" y="23"/>
                      <a:pt x="29" y="16"/>
                    </a:cubicBezTo>
                    <a:cubicBezTo>
                      <a:pt x="29" y="9"/>
                      <a:pt x="23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51" name="Freeform 37">
                <a:extLst>
                  <a:ext uri="{FF2B5EF4-FFF2-40B4-BE49-F238E27FC236}">
                    <a16:creationId xmlns:a16="http://schemas.microsoft.com/office/drawing/2014/main" id="{92660531-24B5-4B97-A4A2-64686E235DA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710987" y="4763"/>
                <a:ext cx="304800" cy="1544638"/>
              </a:xfrm>
              <a:custGeom>
                <a:avLst/>
                <a:gdLst/>
                <a:ahLst/>
                <a:cxnLst/>
                <a:rect l="0" t="0" r="r" b="b"/>
                <a:pathLst>
                  <a:path w="192" h="973">
                    <a:moveTo>
                      <a:pt x="15" y="973"/>
                    </a:moveTo>
                    <a:lnTo>
                      <a:pt x="0" y="973"/>
                    </a:lnTo>
                    <a:lnTo>
                      <a:pt x="0" y="790"/>
                    </a:lnTo>
                    <a:lnTo>
                      <a:pt x="174" y="614"/>
                    </a:lnTo>
                    <a:lnTo>
                      <a:pt x="174" y="0"/>
                    </a:lnTo>
                    <a:lnTo>
                      <a:pt x="192" y="0"/>
                    </a:lnTo>
                    <a:lnTo>
                      <a:pt x="192" y="620"/>
                    </a:lnTo>
                    <a:lnTo>
                      <a:pt x="15" y="796"/>
                    </a:lnTo>
                    <a:lnTo>
                      <a:pt x="15" y="97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52" name="Freeform 38">
                <a:extLst>
                  <a:ext uri="{FF2B5EF4-FFF2-40B4-BE49-F238E27FC236}">
                    <a16:creationId xmlns:a16="http://schemas.microsoft.com/office/drawing/2014/main" id="{6242D0CE-6FFD-4D17-AC26-BD3E481195F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636375" y="4867275"/>
                <a:ext cx="188913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53" name="Freeform 39">
                <a:extLst>
                  <a:ext uri="{FF2B5EF4-FFF2-40B4-BE49-F238E27FC236}">
                    <a16:creationId xmlns:a16="http://schemas.microsoft.com/office/drawing/2014/main" id="{61631F37-AF37-4DB9-8D98-A08586C7663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441112" y="5046663"/>
                <a:ext cx="307975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194" h="1135">
                    <a:moveTo>
                      <a:pt x="18" y="1135"/>
                    </a:moveTo>
                    <a:lnTo>
                      <a:pt x="0" y="1135"/>
                    </a:lnTo>
                    <a:lnTo>
                      <a:pt x="0" y="354"/>
                    </a:lnTo>
                    <a:lnTo>
                      <a:pt x="176" y="177"/>
                    </a:lnTo>
                    <a:lnTo>
                      <a:pt x="176" y="0"/>
                    </a:lnTo>
                    <a:lnTo>
                      <a:pt x="194" y="0"/>
                    </a:lnTo>
                    <a:lnTo>
                      <a:pt x="194" y="183"/>
                    </a:lnTo>
                    <a:lnTo>
                      <a:pt x="18" y="360"/>
                    </a:lnTo>
                    <a:lnTo>
                      <a:pt x="18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54" name="Freeform 40">
                <a:extLst>
                  <a:ext uri="{FF2B5EF4-FFF2-40B4-BE49-F238E27FC236}">
                    <a16:creationId xmlns:a16="http://schemas.microsoft.com/office/drawing/2014/main" id="{2A2597FF-2F22-40BB-A7B3-19C4DFCFFA0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849100" y="64166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9" name="Rectangle 41">
                <a:extLst>
                  <a:ext uri="{FF2B5EF4-FFF2-40B4-BE49-F238E27FC236}">
                    <a16:creationId xmlns:a16="http://schemas.microsoft.com/office/drawing/2014/main" id="{DCC8773C-0113-4046-B222-C8F4080AF38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Arrowhead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939587" y="6596063"/>
                <a:ext cx="23813" cy="252413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</p:grpSp>
      </p:grpSp>
      <p:pic>
        <p:nvPicPr>
          <p:cNvPr id="98" name="Picture 2">
            <a:extLst>
              <a:ext uri="{FF2B5EF4-FFF2-40B4-BE49-F238E27FC236}">
                <a16:creationId xmlns:a16="http://schemas.microsoft.com/office/drawing/2014/main" id="{1B17CCE2-CEEF-40CA-8C4D-0DC2DCA78A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2" cy="6858001"/>
          </a:xfrm>
          <a:prstGeom prst="rect">
            <a:avLst/>
          </a:prstGeom>
          <a:noFill/>
          <a:extLst>
            <a:ext uri="{909E8E84-426E-40dd-AFC4-6F175D3DCCD1}">
              <a14:hiddenFill xmlns="" xmlns:a16="http://schemas.microsoft.com/office/drawing/2014/main" xmlns:p14="http://schemas.microsoft.com/office/powerpoint/2010/main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927467" y="618518"/>
            <a:ext cx="3560316" cy="147857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2800" b="1" u="sng" spc="100" dirty="0">
                <a:solidFill>
                  <a:srgbClr val="FFFFFF"/>
                </a:solidFill>
              </a:rPr>
              <a:t>SWANSEA.ACCA </a:t>
            </a:r>
            <a:r>
              <a:rPr lang="en-US" sz="2000" b="1" u="sng" spc="100" dirty="0">
                <a:solidFill>
                  <a:srgbClr val="FFFFFF"/>
                </a:solidFill>
              </a:rPr>
              <a:t>Network Security Assessment</a:t>
            </a:r>
          </a:p>
        </p:txBody>
      </p:sp>
      <p:sp useBgFill="1">
        <p:nvSpPr>
          <p:cNvPr id="100" name="Round Diagonal Corner Rectangle 9">
            <a:extLst>
              <a:ext uri="{FF2B5EF4-FFF2-40B4-BE49-F238E27FC236}">
                <a16:creationId xmlns:a16="http://schemas.microsoft.com/office/drawing/2014/main" id="{66D4F5BA-1D71-49B2-8A7F-6B4EB94D72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9212" y="808057"/>
            <a:ext cx="3964782" cy="5234394"/>
          </a:xfrm>
          <a:prstGeom prst="round2DiagRect">
            <a:avLst>
              <a:gd name="adj1" fmla="val 7418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Graphic 6" descr="Security Camera Sign">
            <a:extLst>
              <a:ext uri="{FF2B5EF4-FFF2-40B4-BE49-F238E27FC236}">
                <a16:creationId xmlns:a16="http://schemas.microsoft.com/office/drawing/2014/main" id="{AD77703F-2173-EACD-35D0-38DBD1EBD99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839241" y="1692688"/>
            <a:ext cx="3476687" cy="3476687"/>
          </a:xfrm>
          <a:prstGeom prst="rect">
            <a:avLst/>
          </a:prstGeom>
        </p:spPr>
      </p:pic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927467" y="2249487"/>
            <a:ext cx="3560316" cy="3541714"/>
          </a:xfrm>
        </p:spPr>
        <p:txBody>
          <a:bodyPr vert="horz" lIns="91440" tIns="45720" rIns="91440" bIns="45720" rtlCol="0">
            <a:normAutofit fontScale="92500"/>
          </a:bodyPr>
          <a:lstStyle/>
          <a:p>
            <a:pPr indent="-228600" algn="ctr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1700" i="1" dirty="0">
                <a:solidFill>
                  <a:srgbClr val="FFFFFF"/>
                </a:solidFill>
              </a:rPr>
              <a:t>Cybersecurity Vulnerability Assessment, Exploitation and Security Measures</a:t>
            </a:r>
          </a:p>
          <a:p>
            <a:pPr indent="-228600">
              <a:lnSpc>
                <a:spcPct val="110000"/>
              </a:lnSpc>
              <a:buFont typeface="Arial" panose="020B0604020202020204" pitchFamily="34" charset="0"/>
              <a:buChar char="•"/>
            </a:pPr>
            <a:endParaRPr lang="en-US" sz="1700" b="1" dirty="0">
              <a:solidFill>
                <a:srgbClr val="FFFFFF"/>
              </a:solidFill>
            </a:endParaRPr>
          </a:p>
          <a:p>
            <a:pPr indent="-228600">
              <a:lnSpc>
                <a:spcPct val="110000"/>
              </a:lnSpc>
              <a:buFont typeface="Arial" panose="020B0604020202020204" pitchFamily="34" charset="0"/>
              <a:buChar char="•"/>
            </a:pPr>
            <a:endParaRPr lang="en-US" sz="1700" b="1" dirty="0">
              <a:solidFill>
                <a:srgbClr val="FFFFFF"/>
              </a:solidFill>
            </a:endParaRPr>
          </a:p>
          <a:p>
            <a:pPr indent="-22860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1700" b="1" dirty="0">
                <a:solidFill>
                  <a:srgbClr val="FFFFFF"/>
                </a:solidFill>
              </a:rPr>
              <a:t>Name: Ionut-Cristian Ispas</a:t>
            </a:r>
          </a:p>
          <a:p>
            <a:pPr indent="-22860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1700" b="1" dirty="0">
                <a:solidFill>
                  <a:srgbClr val="FFFFFF"/>
                </a:solidFill>
              </a:rPr>
              <a:t>Student Number: 2325522</a:t>
            </a:r>
          </a:p>
          <a:p>
            <a:pPr indent="-22860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1700" b="1" dirty="0">
                <a:solidFill>
                  <a:srgbClr val="FFFFFF"/>
                </a:solidFill>
              </a:rPr>
              <a:t>Date: 17.03.2026    Time 14:00</a:t>
            </a:r>
          </a:p>
          <a:p>
            <a:pPr indent="-228600">
              <a:lnSpc>
                <a:spcPct val="110000"/>
              </a:lnSpc>
              <a:buFont typeface="Arial" panose="020B0604020202020204" pitchFamily="34" charset="0"/>
              <a:buChar char="•"/>
            </a:pPr>
            <a:endParaRPr lang="en-US" sz="1700" dirty="0">
              <a:solidFill>
                <a:srgbClr val="FFFFFF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D5388DA2-1B30-AE7A-AEC8-59F70B2FD8DB}"/>
              </a:ext>
            </a:extLst>
          </p:cNvPr>
          <p:cNvSpPr txBox="1"/>
          <p:nvPr/>
        </p:nvSpPr>
        <p:spPr>
          <a:xfrm>
            <a:off x="2731674" y="461292"/>
            <a:ext cx="368065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i="1" dirty="0"/>
              <a:t>INTRODUCTION</a:t>
            </a:r>
          </a:p>
        </p:txBody>
      </p:sp>
      <p:graphicFrame>
        <p:nvGraphicFramePr>
          <p:cNvPr id="7" name="Diagram 6">
            <a:extLst>
              <a:ext uri="{FF2B5EF4-FFF2-40B4-BE49-F238E27FC236}">
                <a16:creationId xmlns:a16="http://schemas.microsoft.com/office/drawing/2014/main" id="{A3D357EB-2279-7361-195C-B1FB15E9956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431738771"/>
              </p:ext>
            </p:extLst>
          </p:nvPr>
        </p:nvGraphicFramePr>
        <p:xfrm>
          <a:off x="1524000" y="139700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graphicFrame>
        <p:nvGraphicFramePr>
          <p:cNvPr id="8" name="Diagram 7">
            <a:extLst>
              <a:ext uri="{FF2B5EF4-FFF2-40B4-BE49-F238E27FC236}">
                <a16:creationId xmlns:a16="http://schemas.microsoft.com/office/drawing/2014/main" id="{CFD7FC1D-AD71-72EA-0983-A58EC8C75D6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623563520"/>
              </p:ext>
            </p:extLst>
          </p:nvPr>
        </p:nvGraphicFramePr>
        <p:xfrm>
          <a:off x="1524000" y="139700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</p:spTree>
    <p:extLst>
      <p:ext uri="{BB962C8B-B14F-4D97-AF65-F5344CB8AC3E}">
        <p14:creationId xmlns:p14="http://schemas.microsoft.com/office/powerpoint/2010/main" val="307982618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" name="Picture 2">
            <a:extLst>
              <a:ext uri="{FF2B5EF4-FFF2-40B4-BE49-F238E27FC236}">
                <a16:creationId xmlns:a16="http://schemas.microsoft.com/office/drawing/2014/main" id="{FD3BFD04-77D1-4FB5-A159-35084E2C61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9144002" cy="6858001"/>
          </a:xfrm>
          <a:prstGeom prst="rect">
            <a:avLst/>
          </a:prstGeom>
          <a:noFill/>
          <a:extLst>
            <a:ext uri="{909E8E84-426E-40dd-AFC4-6F175D3DCCD1}">
              <a14:hiddenFill xmlns="" xmlns:a16="http://schemas.microsoft.com/office/drawing/2014/main" xmlns:p14="http://schemas.microsoft.com/office/powerpoint/2010/main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26" name="Group 25">
            <a:extLst>
              <a:ext uri="{FF2B5EF4-FFF2-40B4-BE49-F238E27FC236}">
                <a16:creationId xmlns:a16="http://schemas.microsoft.com/office/drawing/2014/main" id="{30B85FB2-B686-4546-B01D-17A122BACA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0715" y="0"/>
            <a:ext cx="9040414" cy="6858001"/>
            <a:chOff x="-14288" y="0"/>
            <a:chExt cx="12053888" cy="6858001"/>
          </a:xfrm>
        </p:grpSpPr>
        <p:grpSp>
          <p:nvGrpSpPr>
            <p:cNvPr id="27" name="Group 26">
              <a:extLst>
                <a:ext uri="{FF2B5EF4-FFF2-40B4-BE49-F238E27FC236}">
                  <a16:creationId xmlns:a16="http://schemas.microsoft.com/office/drawing/2014/main" id="{45CCB97F-DB3B-4939-ABF0-CEDED72496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-14288" y="0"/>
              <a:ext cx="1220788" cy="6858001"/>
              <a:chOff x="-14288" y="0"/>
              <a:chExt cx="1220788" cy="6858001"/>
            </a:xfrm>
            <a:gradFill flip="none" rotWithShape="1">
              <a:gsLst>
                <a:gs pos="0">
                  <a:schemeClr val="tx2"/>
                </a:gs>
                <a:gs pos="100000">
                  <a:schemeClr val="bg2">
                    <a:lumMod val="60000"/>
                    <a:lumOff val="4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39" name="Rectangle 5">
                <a:extLst>
                  <a:ext uri="{FF2B5EF4-FFF2-40B4-BE49-F238E27FC236}">
                    <a16:creationId xmlns:a16="http://schemas.microsoft.com/office/drawing/2014/main" id="{9DEDF1F5-B144-4E61-A93B-DF131E62CEF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Arrowhead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4300" y="4763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0" name="Freeform 6">
                <a:extLst>
                  <a:ext uri="{FF2B5EF4-FFF2-40B4-BE49-F238E27FC236}">
                    <a16:creationId xmlns:a16="http://schemas.microsoft.com/office/drawing/2014/main" id="{AB937A00-7D28-489C-BF2D-85C9FE13301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33337" y="217646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1" name="Freeform 7">
                <a:extLst>
                  <a:ext uri="{FF2B5EF4-FFF2-40B4-BE49-F238E27FC236}">
                    <a16:creationId xmlns:a16="http://schemas.microsoft.com/office/drawing/2014/main" id="{9B6FDA50-4B9D-47D9-8807-59651FD0D3F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28575" y="4021138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2" name="Freeform 8">
                <a:extLst>
                  <a:ext uri="{FF2B5EF4-FFF2-40B4-BE49-F238E27FC236}">
                    <a16:creationId xmlns:a16="http://schemas.microsoft.com/office/drawing/2014/main" id="{BFBE3212-C518-48C0-A538-22E13450EEC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200025" y="4763"/>
                <a:ext cx="369888" cy="1811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41">
                    <a:moveTo>
                      <a:pt x="218" y="1141"/>
                    </a:moveTo>
                    <a:lnTo>
                      <a:pt x="0" y="626"/>
                    </a:lnTo>
                    <a:lnTo>
                      <a:pt x="0" y="0"/>
                    </a:lnTo>
                    <a:lnTo>
                      <a:pt x="15" y="0"/>
                    </a:lnTo>
                    <a:lnTo>
                      <a:pt x="15" y="623"/>
                    </a:lnTo>
                    <a:lnTo>
                      <a:pt x="233" y="1135"/>
                    </a:lnTo>
                    <a:lnTo>
                      <a:pt x="218" y="114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3" name="Freeform 9">
                <a:extLst>
                  <a:ext uri="{FF2B5EF4-FFF2-40B4-BE49-F238E27FC236}">
                    <a16:creationId xmlns:a16="http://schemas.microsoft.com/office/drawing/2014/main" id="{DB66EBCA-80AB-4133-A201-9F8134577F3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03237" y="1801813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6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4" name="Freeform 10">
                <a:extLst>
                  <a:ext uri="{FF2B5EF4-FFF2-40B4-BE49-F238E27FC236}">
                    <a16:creationId xmlns:a16="http://schemas.microsoft.com/office/drawing/2014/main" id="{BE2107C9-8602-4900-B4B4-D13611B68B3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285750" y="4763"/>
                <a:ext cx="369888" cy="1430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901">
                    <a:moveTo>
                      <a:pt x="221" y="901"/>
                    </a:moveTo>
                    <a:lnTo>
                      <a:pt x="0" y="383"/>
                    </a:lnTo>
                    <a:lnTo>
                      <a:pt x="0" y="0"/>
                    </a:lnTo>
                    <a:lnTo>
                      <a:pt x="18" y="0"/>
                    </a:lnTo>
                    <a:lnTo>
                      <a:pt x="18" y="380"/>
                    </a:lnTo>
                    <a:lnTo>
                      <a:pt x="233" y="895"/>
                    </a:lnTo>
                    <a:lnTo>
                      <a:pt x="221" y="90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5" name="Freeform 11">
                <a:extLst>
                  <a:ext uri="{FF2B5EF4-FFF2-40B4-BE49-F238E27FC236}">
                    <a16:creationId xmlns:a16="http://schemas.microsoft.com/office/drawing/2014/main" id="{24B5E7BF-E3D5-41ED-908A-569FA6DE45D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46100" y="0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96" y="575"/>
                    </a:moveTo>
                    <a:lnTo>
                      <a:pt x="78" y="575"/>
                    </a:lnTo>
                    <a:lnTo>
                      <a:pt x="78" y="192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96" y="189"/>
                    </a:lnTo>
                    <a:lnTo>
                      <a:pt x="96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6" name="Freeform 12">
                <a:extLst>
                  <a:ext uri="{FF2B5EF4-FFF2-40B4-BE49-F238E27FC236}">
                    <a16:creationId xmlns:a16="http://schemas.microsoft.com/office/drawing/2014/main" id="{D270C773-B463-4311-BB4C-DC4C44FDAA9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8962" y="14208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7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7" name="Freeform 13">
                <a:extLst>
                  <a:ext uri="{FF2B5EF4-FFF2-40B4-BE49-F238E27FC236}">
                    <a16:creationId xmlns:a16="http://schemas.microsoft.com/office/drawing/2014/main" id="{6BC18564-A239-4C4B-B7D5-4A3769CE3DA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8962" y="9032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8" name="Freeform 14">
                <a:extLst>
                  <a:ext uri="{FF2B5EF4-FFF2-40B4-BE49-F238E27FC236}">
                    <a16:creationId xmlns:a16="http://schemas.microsoft.com/office/drawing/2014/main" id="{3D9A7A0F-04F5-4EF6-B884-50AE0610F12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641350" y="0"/>
                <a:ext cx="422275" cy="527050"/>
              </a:xfrm>
              <a:custGeom>
                <a:avLst/>
                <a:gdLst/>
                <a:ahLst/>
                <a:cxnLst/>
                <a:rect l="0" t="0" r="r" b="b"/>
                <a:pathLst>
                  <a:path w="266" h="332">
                    <a:moveTo>
                      <a:pt x="257" y="332"/>
                    </a:moveTo>
                    <a:lnTo>
                      <a:pt x="48" y="123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63" y="114"/>
                    </a:lnTo>
                    <a:lnTo>
                      <a:pt x="266" y="320"/>
                    </a:lnTo>
                    <a:lnTo>
                      <a:pt x="257" y="332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9" name="Freeform 15">
                <a:extLst>
                  <a:ext uri="{FF2B5EF4-FFF2-40B4-BE49-F238E27FC236}">
                    <a16:creationId xmlns:a16="http://schemas.microsoft.com/office/drawing/2014/main" id="{7E0D4876-341D-4983-815A-4AEDD46F6FD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020762" y="488950"/>
                <a:ext cx="161925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4" h="31">
                    <a:moveTo>
                      <a:pt x="17" y="31"/>
                    </a:moveTo>
                    <a:cubicBezTo>
                      <a:pt x="13" y="31"/>
                      <a:pt x="9" y="30"/>
                      <a:pt x="6" y="27"/>
                    </a:cubicBezTo>
                    <a:cubicBezTo>
                      <a:pt x="0" y="20"/>
                      <a:pt x="0" y="10"/>
                      <a:pt x="6" y="4"/>
                    </a:cubicBezTo>
                    <a:cubicBezTo>
                      <a:pt x="9" y="1"/>
                      <a:pt x="13" y="0"/>
                      <a:pt x="17" y="0"/>
                    </a:cubicBezTo>
                    <a:cubicBezTo>
                      <a:pt x="21" y="0"/>
                      <a:pt x="25" y="1"/>
                      <a:pt x="28" y="4"/>
                    </a:cubicBezTo>
                    <a:cubicBezTo>
                      <a:pt x="34" y="10"/>
                      <a:pt x="34" y="20"/>
                      <a:pt x="28" y="27"/>
                    </a:cubicBezTo>
                    <a:cubicBezTo>
                      <a:pt x="25" y="30"/>
                      <a:pt x="21" y="31"/>
                      <a:pt x="17" y="31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5"/>
                      <a:pt x="9" y="7"/>
                    </a:cubicBezTo>
                    <a:cubicBezTo>
                      <a:pt x="4" y="12"/>
                      <a:pt x="4" y="19"/>
                      <a:pt x="9" y="24"/>
                    </a:cubicBezTo>
                    <a:cubicBezTo>
                      <a:pt x="11" y="26"/>
                      <a:pt x="14" y="27"/>
                      <a:pt x="17" y="27"/>
                    </a:cubicBezTo>
                    <a:cubicBezTo>
                      <a:pt x="20" y="27"/>
                      <a:pt x="23" y="26"/>
                      <a:pt x="25" y="24"/>
                    </a:cubicBezTo>
                    <a:cubicBezTo>
                      <a:pt x="30" y="19"/>
                      <a:pt x="30" y="12"/>
                      <a:pt x="25" y="7"/>
                    </a:cubicBezTo>
                    <a:cubicBezTo>
                      <a:pt x="23" y="5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0" name="Line 16">
                <a:extLst>
                  <a:ext uri="{FF2B5EF4-FFF2-40B4-BE49-F238E27FC236}">
                    <a16:creationId xmlns:a16="http://schemas.microsoft.com/office/drawing/2014/main" id="{5BEF60E7-344C-49D0-8748-3A3A37BD3F4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ShapeType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-4763" y="9525"/>
                <a:ext cx="0" cy="0"/>
              </a:xfrm>
              <a:prstGeom prst="line">
                <a:avLst/>
              </a:prstGeom>
              <a:grpFill/>
              <a:ln w="15" cap="flat">
                <a:solidFill>
                  <a:srgbClr val="FFFFFF"/>
                </a:solidFill>
                <a:prstDash val="solid"/>
                <a:miter lim="800000"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1" name="Freeform 17">
                <a:extLst>
                  <a:ext uri="{FF2B5EF4-FFF2-40B4-BE49-F238E27FC236}">
                    <a16:creationId xmlns:a16="http://schemas.microsoft.com/office/drawing/2014/main" id="{FB606D79-EB93-49B4-9387-4302CC9F3EA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9525" y="1801813"/>
                <a:ext cx="123825" cy="127000"/>
              </a:xfrm>
              <a:custGeom>
                <a:avLst/>
                <a:gdLst/>
                <a:ahLst/>
                <a:cxnLst/>
                <a:rect l="0" t="0" r="r" b="b"/>
                <a:pathLst>
                  <a:path w="78" h="80">
                    <a:moveTo>
                      <a:pt x="6" y="80"/>
                    </a:moveTo>
                    <a:lnTo>
                      <a:pt x="0" y="71"/>
                    </a:lnTo>
                    <a:lnTo>
                      <a:pt x="69" y="0"/>
                    </a:lnTo>
                    <a:lnTo>
                      <a:pt x="78" y="9"/>
                    </a:lnTo>
                    <a:lnTo>
                      <a:pt x="6" y="8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2" name="Freeform 18">
                <a:extLst>
                  <a:ext uri="{FF2B5EF4-FFF2-40B4-BE49-F238E27FC236}">
                    <a16:creationId xmlns:a16="http://schemas.microsoft.com/office/drawing/2014/main" id="{BF49C646-5DA1-4717-B05F-99AB8E046EA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-9525" y="3549650"/>
                <a:ext cx="147638" cy="481013"/>
              </a:xfrm>
              <a:custGeom>
                <a:avLst/>
                <a:gdLst/>
                <a:ahLst/>
                <a:cxnLst/>
                <a:rect l="0" t="0" r="r" b="b"/>
                <a:pathLst>
                  <a:path w="93" h="303">
                    <a:moveTo>
                      <a:pt x="93" y="303"/>
                    </a:moveTo>
                    <a:lnTo>
                      <a:pt x="78" y="303"/>
                    </a:lnTo>
                    <a:lnTo>
                      <a:pt x="78" y="78"/>
                    </a:lnTo>
                    <a:lnTo>
                      <a:pt x="0" y="12"/>
                    </a:lnTo>
                    <a:lnTo>
                      <a:pt x="12" y="0"/>
                    </a:lnTo>
                    <a:lnTo>
                      <a:pt x="93" y="69"/>
                    </a:lnTo>
                    <a:lnTo>
                      <a:pt x="93" y="30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3" name="Freeform 19">
                <a:extLst>
                  <a:ext uri="{FF2B5EF4-FFF2-40B4-BE49-F238E27FC236}">
                    <a16:creationId xmlns:a16="http://schemas.microsoft.com/office/drawing/2014/main" id="{ADE02A67-7AE8-4FC3-B101-230871F1DFF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28587" y="1382713"/>
                <a:ext cx="142875" cy="476250"/>
              </a:xfrm>
              <a:custGeom>
                <a:avLst/>
                <a:gdLst/>
                <a:ahLst/>
                <a:cxnLst/>
                <a:rect l="0" t="0" r="r" b="b"/>
                <a:pathLst>
                  <a:path w="90" h="300">
                    <a:moveTo>
                      <a:pt x="90" y="300"/>
                    </a:moveTo>
                    <a:lnTo>
                      <a:pt x="78" y="300"/>
                    </a:lnTo>
                    <a:lnTo>
                      <a:pt x="78" y="84"/>
                    </a:lnTo>
                    <a:lnTo>
                      <a:pt x="0" y="9"/>
                    </a:lnTo>
                    <a:lnTo>
                      <a:pt x="9" y="0"/>
                    </a:lnTo>
                    <a:lnTo>
                      <a:pt x="90" y="81"/>
                    </a:lnTo>
                    <a:lnTo>
                      <a:pt x="90" y="30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4" name="Freeform 20">
                <a:extLst>
                  <a:ext uri="{FF2B5EF4-FFF2-40B4-BE49-F238E27FC236}">
                    <a16:creationId xmlns:a16="http://schemas.microsoft.com/office/drawing/2014/main" id="{72BAD5DE-952F-4D28-96DE-61ECA1FFE2B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204787" y="1849438"/>
                <a:ext cx="114300" cy="107950"/>
              </a:xfrm>
              <a:custGeom>
                <a:avLst/>
                <a:gdLst/>
                <a:ahLst/>
                <a:cxnLst/>
                <a:rect l="0" t="0" r="r" b="b"/>
                <a:pathLst>
                  <a:path w="24" h="23">
                    <a:moveTo>
                      <a:pt x="12" y="23"/>
                    </a:moveTo>
                    <a:cubicBezTo>
                      <a:pt x="6" y="23"/>
                      <a:pt x="0" y="18"/>
                      <a:pt x="0" y="12"/>
                    </a:cubicBezTo>
                    <a:cubicBezTo>
                      <a:pt x="0" y="5"/>
                      <a:pt x="6" y="0"/>
                      <a:pt x="12" y="0"/>
                    </a:cubicBezTo>
                    <a:cubicBezTo>
                      <a:pt x="18" y="0"/>
                      <a:pt x="24" y="5"/>
                      <a:pt x="24" y="12"/>
                    </a:cubicBezTo>
                    <a:cubicBezTo>
                      <a:pt x="24" y="18"/>
                      <a:pt x="18" y="23"/>
                      <a:pt x="12" y="23"/>
                    </a:cubicBezTo>
                    <a:close/>
                    <a:moveTo>
                      <a:pt x="12" y="4"/>
                    </a:moveTo>
                    <a:cubicBezTo>
                      <a:pt x="8" y="4"/>
                      <a:pt x="4" y="8"/>
                      <a:pt x="4" y="12"/>
                    </a:cubicBezTo>
                    <a:cubicBezTo>
                      <a:pt x="4" y="16"/>
                      <a:pt x="8" y="19"/>
                      <a:pt x="12" y="19"/>
                    </a:cubicBezTo>
                    <a:cubicBezTo>
                      <a:pt x="16" y="19"/>
                      <a:pt x="20" y="16"/>
                      <a:pt x="20" y="12"/>
                    </a:cubicBezTo>
                    <a:cubicBezTo>
                      <a:pt x="20" y="8"/>
                      <a:pt x="16" y="4"/>
                      <a:pt x="12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5" name="Rectangle 21">
                <a:extLst>
                  <a:ext uri="{FF2B5EF4-FFF2-40B4-BE49-F238E27FC236}">
                    <a16:creationId xmlns:a16="http://schemas.microsoft.com/office/drawing/2014/main" id="{51BB8E4C-85FF-4480-A425-F9C672FCD70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Arrowhead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33350" y="4662488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6" name="Freeform 22">
                <a:extLst>
                  <a:ext uri="{FF2B5EF4-FFF2-40B4-BE49-F238E27FC236}">
                    <a16:creationId xmlns:a16="http://schemas.microsoft.com/office/drawing/2014/main" id="{3E649AA8-8534-4C24-BA83-9C0F4D9C09B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223837" y="5041900"/>
                <a:ext cx="369888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35">
                    <a:moveTo>
                      <a:pt x="15" y="1135"/>
                    </a:moveTo>
                    <a:lnTo>
                      <a:pt x="0" y="1135"/>
                    </a:lnTo>
                    <a:lnTo>
                      <a:pt x="0" y="515"/>
                    </a:lnTo>
                    <a:lnTo>
                      <a:pt x="0" y="512"/>
                    </a:lnTo>
                    <a:lnTo>
                      <a:pt x="218" y="0"/>
                    </a:lnTo>
                    <a:lnTo>
                      <a:pt x="233" y="6"/>
                    </a:lnTo>
                    <a:lnTo>
                      <a:pt x="15" y="518"/>
                    </a:lnTo>
                    <a:lnTo>
                      <a:pt x="15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7" name="Freeform 23">
                <a:extLst>
                  <a:ext uri="{FF2B5EF4-FFF2-40B4-BE49-F238E27FC236}">
                    <a16:creationId xmlns:a16="http://schemas.microsoft.com/office/drawing/2014/main" id="{3A3C2D0A-7FF6-4F97-99B9-973E5E8381A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2387" y="44815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8" name="Freeform 24">
                <a:extLst>
                  <a:ext uri="{FF2B5EF4-FFF2-40B4-BE49-F238E27FC236}">
                    <a16:creationId xmlns:a16="http://schemas.microsoft.com/office/drawing/2014/main" id="{1D33A404-96DB-40D1-A361-5C09D2FF758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-14288" y="5627688"/>
                <a:ext cx="85725" cy="1216025"/>
              </a:xfrm>
              <a:custGeom>
                <a:avLst/>
                <a:gdLst/>
                <a:ahLst/>
                <a:cxnLst/>
                <a:rect l="0" t="0" r="r" b="b"/>
                <a:pathLst>
                  <a:path w="54" h="766">
                    <a:moveTo>
                      <a:pt x="54" y="766"/>
                    </a:moveTo>
                    <a:lnTo>
                      <a:pt x="36" y="766"/>
                    </a:lnTo>
                    <a:lnTo>
                      <a:pt x="36" y="149"/>
                    </a:lnTo>
                    <a:lnTo>
                      <a:pt x="0" y="3"/>
                    </a:lnTo>
                    <a:lnTo>
                      <a:pt x="18" y="0"/>
                    </a:lnTo>
                    <a:lnTo>
                      <a:pt x="54" y="146"/>
                    </a:lnTo>
                    <a:lnTo>
                      <a:pt x="54" y="76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9" name="Freeform 25">
                <a:extLst>
                  <a:ext uri="{FF2B5EF4-FFF2-40B4-BE49-F238E27FC236}">
                    <a16:creationId xmlns:a16="http://schemas.microsoft.com/office/drawing/2014/main" id="{B67A8029-EDD8-46B3-A24F-3484B84ADA1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27050" y="48672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0" name="Freeform 26">
                <a:extLst>
                  <a:ext uri="{FF2B5EF4-FFF2-40B4-BE49-F238E27FC236}">
                    <a16:creationId xmlns:a16="http://schemas.microsoft.com/office/drawing/2014/main" id="{2C111128-EAC0-4125-BEAF-48D4861BE2D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309562" y="5422900"/>
                <a:ext cx="374650" cy="1425575"/>
              </a:xfrm>
              <a:custGeom>
                <a:avLst/>
                <a:gdLst/>
                <a:ahLst/>
                <a:cxnLst/>
                <a:rect l="0" t="0" r="r" b="b"/>
                <a:pathLst>
                  <a:path w="236" h="898">
                    <a:moveTo>
                      <a:pt x="18" y="898"/>
                    </a:moveTo>
                    <a:lnTo>
                      <a:pt x="0" y="898"/>
                    </a:lnTo>
                    <a:lnTo>
                      <a:pt x="0" y="515"/>
                    </a:lnTo>
                    <a:lnTo>
                      <a:pt x="3" y="512"/>
                    </a:lnTo>
                    <a:lnTo>
                      <a:pt x="221" y="0"/>
                    </a:lnTo>
                    <a:lnTo>
                      <a:pt x="236" y="6"/>
                    </a:lnTo>
                    <a:lnTo>
                      <a:pt x="18" y="518"/>
                    </a:lnTo>
                    <a:lnTo>
                      <a:pt x="18" y="898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1" name="Freeform 27">
                <a:extLst>
                  <a:ext uri="{FF2B5EF4-FFF2-40B4-BE49-F238E27FC236}">
                    <a16:creationId xmlns:a16="http://schemas.microsoft.com/office/drawing/2014/main" id="{90EF503E-0E60-484F-8786-498B5244877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69912" y="5945188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15" y="575"/>
                    </a:moveTo>
                    <a:lnTo>
                      <a:pt x="0" y="569"/>
                    </a:lnTo>
                    <a:lnTo>
                      <a:pt x="81" y="383"/>
                    </a:lnTo>
                    <a:lnTo>
                      <a:pt x="81" y="0"/>
                    </a:lnTo>
                    <a:lnTo>
                      <a:pt x="96" y="0"/>
                    </a:lnTo>
                    <a:lnTo>
                      <a:pt x="96" y="386"/>
                    </a:lnTo>
                    <a:lnTo>
                      <a:pt x="15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2" name="Freeform 28">
                <a:extLst>
                  <a:ext uri="{FF2B5EF4-FFF2-40B4-BE49-F238E27FC236}">
                    <a16:creationId xmlns:a16="http://schemas.microsoft.com/office/drawing/2014/main" id="{BAEB64C1-8AA2-4861-8AFD-01864EF2384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612775" y="52466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3" name="Freeform 29">
                <a:extLst>
                  <a:ext uri="{FF2B5EF4-FFF2-40B4-BE49-F238E27FC236}">
                    <a16:creationId xmlns:a16="http://schemas.microsoft.com/office/drawing/2014/main" id="{7B868A5A-03B3-474C-AB72-31AB04835E7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612775" y="57642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4" name="Freeform 30">
                <a:extLst>
                  <a:ext uri="{FF2B5EF4-FFF2-40B4-BE49-F238E27FC236}">
                    <a16:creationId xmlns:a16="http://schemas.microsoft.com/office/drawing/2014/main" id="{C09ACD48-1E0F-4BCB-9028-0B79C43DE55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669925" y="6330950"/>
                <a:ext cx="417513" cy="517525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6">
                    <a:moveTo>
                      <a:pt x="15" y="326"/>
                    </a:moveTo>
                    <a:lnTo>
                      <a:pt x="0" y="320"/>
                    </a:lnTo>
                    <a:lnTo>
                      <a:pt x="45" y="206"/>
                    </a:lnTo>
                    <a:lnTo>
                      <a:pt x="48" y="206"/>
                    </a:lnTo>
                    <a:lnTo>
                      <a:pt x="254" y="0"/>
                    </a:lnTo>
                    <a:lnTo>
                      <a:pt x="263" y="12"/>
                    </a:lnTo>
                    <a:lnTo>
                      <a:pt x="60" y="215"/>
                    </a:lnTo>
                    <a:lnTo>
                      <a:pt x="15" y="32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5" name="Freeform 31">
                <a:extLst>
                  <a:ext uri="{FF2B5EF4-FFF2-40B4-BE49-F238E27FC236}">
                    <a16:creationId xmlns:a16="http://schemas.microsoft.com/office/drawing/2014/main" id="{B5D4FF3D-341E-4DFE-B4CD-9916246F59D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049337" y="6221413"/>
                <a:ext cx="157163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3" h="31">
                    <a:moveTo>
                      <a:pt x="16" y="31"/>
                    </a:moveTo>
                    <a:cubicBezTo>
                      <a:pt x="12" y="31"/>
                      <a:pt x="8" y="29"/>
                      <a:pt x="5" y="26"/>
                    </a:cubicBezTo>
                    <a:cubicBezTo>
                      <a:pt x="2" y="24"/>
                      <a:pt x="0" y="20"/>
                      <a:pt x="0" y="15"/>
                    </a:cubicBezTo>
                    <a:cubicBezTo>
                      <a:pt x="0" y="11"/>
                      <a:pt x="2" y="7"/>
                      <a:pt x="5" y="4"/>
                    </a:cubicBezTo>
                    <a:cubicBezTo>
                      <a:pt x="8" y="1"/>
                      <a:pt x="12" y="0"/>
                      <a:pt x="16" y="0"/>
                    </a:cubicBezTo>
                    <a:cubicBezTo>
                      <a:pt x="20" y="0"/>
                      <a:pt x="24" y="1"/>
                      <a:pt x="27" y="4"/>
                    </a:cubicBezTo>
                    <a:cubicBezTo>
                      <a:pt x="33" y="10"/>
                      <a:pt x="33" y="20"/>
                      <a:pt x="27" y="26"/>
                    </a:cubicBezTo>
                    <a:cubicBezTo>
                      <a:pt x="24" y="29"/>
                      <a:pt x="20" y="31"/>
                      <a:pt x="16" y="31"/>
                    </a:cubicBezTo>
                    <a:close/>
                    <a:moveTo>
                      <a:pt x="16" y="4"/>
                    </a:moveTo>
                    <a:cubicBezTo>
                      <a:pt x="13" y="4"/>
                      <a:pt x="10" y="5"/>
                      <a:pt x="8" y="7"/>
                    </a:cubicBezTo>
                    <a:cubicBezTo>
                      <a:pt x="6" y="9"/>
                      <a:pt x="4" y="12"/>
                      <a:pt x="4" y="15"/>
                    </a:cubicBezTo>
                    <a:cubicBezTo>
                      <a:pt x="4" y="19"/>
                      <a:pt x="6" y="21"/>
                      <a:pt x="8" y="24"/>
                    </a:cubicBezTo>
                    <a:cubicBezTo>
                      <a:pt x="10" y="26"/>
                      <a:pt x="13" y="27"/>
                      <a:pt x="16" y="27"/>
                    </a:cubicBezTo>
                    <a:cubicBezTo>
                      <a:pt x="19" y="27"/>
                      <a:pt x="22" y="26"/>
                      <a:pt x="24" y="24"/>
                    </a:cubicBezTo>
                    <a:cubicBezTo>
                      <a:pt x="29" y="19"/>
                      <a:pt x="29" y="12"/>
                      <a:pt x="24" y="7"/>
                    </a:cubicBezTo>
                    <a:cubicBezTo>
                      <a:pt x="22" y="5"/>
                      <a:pt x="19" y="4"/>
                      <a:pt x="16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28" name="Group 27">
              <a:extLst>
                <a:ext uri="{FF2B5EF4-FFF2-40B4-BE49-F238E27FC236}">
                  <a16:creationId xmlns:a16="http://schemas.microsoft.com/office/drawing/2014/main" id="{3E7B0719-8F32-457D-83EB-E0A00622B4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11364912" y="0"/>
              <a:ext cx="674688" cy="6848476"/>
              <a:chOff x="11364912" y="0"/>
              <a:chExt cx="674688" cy="6848476"/>
            </a:xfrm>
            <a:gradFill flip="none" rotWithShape="1">
              <a:gsLst>
                <a:gs pos="0">
                  <a:schemeClr val="tx2">
                    <a:alpha val="80000"/>
                  </a:schemeClr>
                </a:gs>
                <a:gs pos="100000">
                  <a:schemeClr val="bg2">
                    <a:lumMod val="60000"/>
                    <a:lumOff val="40000"/>
                    <a:alpha val="6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29" name="Freeform 32">
                <a:extLst>
                  <a:ext uri="{FF2B5EF4-FFF2-40B4-BE49-F238E27FC236}">
                    <a16:creationId xmlns:a16="http://schemas.microsoft.com/office/drawing/2014/main" id="{E056FF60-EFE3-4685-95A1-AEDB7F5626F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483975" y="0"/>
                <a:ext cx="417513" cy="512763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3">
                    <a:moveTo>
                      <a:pt x="12" y="323"/>
                    </a:moveTo>
                    <a:lnTo>
                      <a:pt x="0" y="314"/>
                    </a:lnTo>
                    <a:lnTo>
                      <a:pt x="203" y="108"/>
                    </a:lnTo>
                    <a:lnTo>
                      <a:pt x="248" y="0"/>
                    </a:lnTo>
                    <a:lnTo>
                      <a:pt x="263" y="6"/>
                    </a:lnTo>
                    <a:lnTo>
                      <a:pt x="218" y="117"/>
                    </a:lnTo>
                    <a:lnTo>
                      <a:pt x="218" y="117"/>
                    </a:lnTo>
                    <a:lnTo>
                      <a:pt x="12" y="32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0" name="Freeform 33">
                <a:extLst>
                  <a:ext uri="{FF2B5EF4-FFF2-40B4-BE49-F238E27FC236}">
                    <a16:creationId xmlns:a16="http://schemas.microsoft.com/office/drawing/2014/main" id="{5E9EA8FB-5CA0-4030-853C-54B49930493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364912" y="474663"/>
                <a:ext cx="157163" cy="152400"/>
              </a:xfrm>
              <a:custGeom>
                <a:avLst/>
                <a:gdLst/>
                <a:ahLst/>
                <a:cxnLst/>
                <a:rect l="0" t="0" r="r" b="b"/>
                <a:pathLst>
                  <a:path w="33" h="32">
                    <a:moveTo>
                      <a:pt x="17" y="32"/>
                    </a:moveTo>
                    <a:cubicBezTo>
                      <a:pt x="13" y="32"/>
                      <a:pt x="9" y="30"/>
                      <a:pt x="6" y="27"/>
                    </a:cubicBezTo>
                    <a:cubicBezTo>
                      <a:pt x="0" y="21"/>
                      <a:pt x="0" y="11"/>
                      <a:pt x="6" y="5"/>
                    </a:cubicBezTo>
                    <a:cubicBezTo>
                      <a:pt x="9" y="2"/>
                      <a:pt x="13" y="0"/>
                      <a:pt x="17" y="0"/>
                    </a:cubicBezTo>
                    <a:cubicBezTo>
                      <a:pt x="21" y="0"/>
                      <a:pt x="25" y="2"/>
                      <a:pt x="28" y="5"/>
                    </a:cubicBezTo>
                    <a:cubicBezTo>
                      <a:pt x="31" y="8"/>
                      <a:pt x="33" y="12"/>
                      <a:pt x="33" y="16"/>
                    </a:cubicBezTo>
                    <a:cubicBezTo>
                      <a:pt x="33" y="20"/>
                      <a:pt x="31" y="24"/>
                      <a:pt x="28" y="27"/>
                    </a:cubicBezTo>
                    <a:cubicBezTo>
                      <a:pt x="25" y="30"/>
                      <a:pt x="21" y="32"/>
                      <a:pt x="17" y="32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6"/>
                      <a:pt x="9" y="8"/>
                    </a:cubicBezTo>
                    <a:cubicBezTo>
                      <a:pt x="4" y="12"/>
                      <a:pt x="4" y="20"/>
                      <a:pt x="9" y="24"/>
                    </a:cubicBezTo>
                    <a:cubicBezTo>
                      <a:pt x="11" y="27"/>
                      <a:pt x="14" y="28"/>
                      <a:pt x="17" y="28"/>
                    </a:cubicBezTo>
                    <a:cubicBezTo>
                      <a:pt x="20" y="28"/>
                      <a:pt x="23" y="27"/>
                      <a:pt x="26" y="24"/>
                    </a:cubicBezTo>
                    <a:cubicBezTo>
                      <a:pt x="30" y="20"/>
                      <a:pt x="30" y="12"/>
                      <a:pt x="26" y="8"/>
                    </a:cubicBezTo>
                    <a:cubicBezTo>
                      <a:pt x="23" y="6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1" name="Freeform 34">
                <a:extLst>
                  <a:ext uri="{FF2B5EF4-FFF2-40B4-BE49-F238E27FC236}">
                    <a16:creationId xmlns:a16="http://schemas.microsoft.com/office/drawing/2014/main" id="{387B387A-44A6-42A0-BACA-71AC19FCA04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631612" y="1539875"/>
                <a:ext cx="188913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2" name="Freeform 35">
                <a:extLst>
                  <a:ext uri="{FF2B5EF4-FFF2-40B4-BE49-F238E27FC236}">
                    <a16:creationId xmlns:a16="http://schemas.microsoft.com/office/drawing/2014/main" id="{4424F11E-20C0-4CFE-BE79-CDE4469FEDA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531600" y="5694363"/>
                <a:ext cx="298450" cy="1154113"/>
              </a:xfrm>
              <a:custGeom>
                <a:avLst/>
                <a:gdLst/>
                <a:ahLst/>
                <a:cxnLst/>
                <a:rect l="0" t="0" r="r" b="b"/>
                <a:pathLst>
                  <a:path w="188" h="727">
                    <a:moveTo>
                      <a:pt x="15" y="727"/>
                    </a:moveTo>
                    <a:lnTo>
                      <a:pt x="0" y="727"/>
                    </a:lnTo>
                    <a:lnTo>
                      <a:pt x="0" y="407"/>
                    </a:lnTo>
                    <a:lnTo>
                      <a:pt x="0" y="407"/>
                    </a:lnTo>
                    <a:lnTo>
                      <a:pt x="176" y="0"/>
                    </a:lnTo>
                    <a:lnTo>
                      <a:pt x="188" y="6"/>
                    </a:lnTo>
                    <a:lnTo>
                      <a:pt x="15" y="410"/>
                    </a:lnTo>
                    <a:lnTo>
                      <a:pt x="15" y="727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3" name="Freeform 36">
                <a:extLst>
                  <a:ext uri="{FF2B5EF4-FFF2-40B4-BE49-F238E27FC236}">
                    <a16:creationId xmlns:a16="http://schemas.microsoft.com/office/drawing/2014/main" id="{7BEDF974-EB25-4769-BDD6-F16430FF2C3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772900" y="5551488"/>
                <a:ext cx="157163" cy="155575"/>
              </a:xfrm>
              <a:custGeom>
                <a:avLst/>
                <a:gdLst/>
                <a:ahLst/>
                <a:cxnLst/>
                <a:rect l="0" t="0" r="r" b="b"/>
                <a:pathLst>
                  <a:path w="33" h="33">
                    <a:moveTo>
                      <a:pt x="17" y="33"/>
                    </a:moveTo>
                    <a:cubicBezTo>
                      <a:pt x="8" y="33"/>
                      <a:pt x="0" y="25"/>
                      <a:pt x="0" y="16"/>
                    </a:cubicBezTo>
                    <a:cubicBezTo>
                      <a:pt x="0" y="7"/>
                      <a:pt x="8" y="0"/>
                      <a:pt x="17" y="0"/>
                    </a:cubicBezTo>
                    <a:cubicBezTo>
                      <a:pt x="26" y="0"/>
                      <a:pt x="33" y="7"/>
                      <a:pt x="33" y="16"/>
                    </a:cubicBezTo>
                    <a:cubicBezTo>
                      <a:pt x="33" y="25"/>
                      <a:pt x="26" y="33"/>
                      <a:pt x="17" y="33"/>
                    </a:cubicBezTo>
                    <a:close/>
                    <a:moveTo>
                      <a:pt x="17" y="4"/>
                    </a:moveTo>
                    <a:cubicBezTo>
                      <a:pt x="10" y="4"/>
                      <a:pt x="4" y="9"/>
                      <a:pt x="4" y="16"/>
                    </a:cubicBezTo>
                    <a:cubicBezTo>
                      <a:pt x="4" y="23"/>
                      <a:pt x="10" y="29"/>
                      <a:pt x="17" y="29"/>
                    </a:cubicBezTo>
                    <a:cubicBezTo>
                      <a:pt x="23" y="29"/>
                      <a:pt x="29" y="23"/>
                      <a:pt x="29" y="16"/>
                    </a:cubicBezTo>
                    <a:cubicBezTo>
                      <a:pt x="29" y="9"/>
                      <a:pt x="23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4" name="Freeform 37">
                <a:extLst>
                  <a:ext uri="{FF2B5EF4-FFF2-40B4-BE49-F238E27FC236}">
                    <a16:creationId xmlns:a16="http://schemas.microsoft.com/office/drawing/2014/main" id="{7AD36026-D842-4FF4-905B-CEA8481F556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710987" y="4763"/>
                <a:ext cx="304800" cy="1544638"/>
              </a:xfrm>
              <a:custGeom>
                <a:avLst/>
                <a:gdLst/>
                <a:ahLst/>
                <a:cxnLst/>
                <a:rect l="0" t="0" r="r" b="b"/>
                <a:pathLst>
                  <a:path w="192" h="973">
                    <a:moveTo>
                      <a:pt x="15" y="973"/>
                    </a:moveTo>
                    <a:lnTo>
                      <a:pt x="0" y="973"/>
                    </a:lnTo>
                    <a:lnTo>
                      <a:pt x="0" y="790"/>
                    </a:lnTo>
                    <a:lnTo>
                      <a:pt x="174" y="614"/>
                    </a:lnTo>
                    <a:lnTo>
                      <a:pt x="174" y="0"/>
                    </a:lnTo>
                    <a:lnTo>
                      <a:pt x="192" y="0"/>
                    </a:lnTo>
                    <a:lnTo>
                      <a:pt x="192" y="620"/>
                    </a:lnTo>
                    <a:lnTo>
                      <a:pt x="15" y="796"/>
                    </a:lnTo>
                    <a:lnTo>
                      <a:pt x="15" y="97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5" name="Freeform 38">
                <a:extLst>
                  <a:ext uri="{FF2B5EF4-FFF2-40B4-BE49-F238E27FC236}">
                    <a16:creationId xmlns:a16="http://schemas.microsoft.com/office/drawing/2014/main" id="{5EBAAB58-B39B-410E-97BA-4D33B0A9C0E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636375" y="4867275"/>
                <a:ext cx="188913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6" name="Freeform 39">
                <a:extLst>
                  <a:ext uri="{FF2B5EF4-FFF2-40B4-BE49-F238E27FC236}">
                    <a16:creationId xmlns:a16="http://schemas.microsoft.com/office/drawing/2014/main" id="{57F900A9-A201-4C4D-9229-14F784AECE1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441112" y="5046663"/>
                <a:ext cx="307975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194" h="1135">
                    <a:moveTo>
                      <a:pt x="18" y="1135"/>
                    </a:moveTo>
                    <a:lnTo>
                      <a:pt x="0" y="1135"/>
                    </a:lnTo>
                    <a:lnTo>
                      <a:pt x="0" y="354"/>
                    </a:lnTo>
                    <a:lnTo>
                      <a:pt x="176" y="177"/>
                    </a:lnTo>
                    <a:lnTo>
                      <a:pt x="176" y="0"/>
                    </a:lnTo>
                    <a:lnTo>
                      <a:pt x="194" y="0"/>
                    </a:lnTo>
                    <a:lnTo>
                      <a:pt x="194" y="183"/>
                    </a:lnTo>
                    <a:lnTo>
                      <a:pt x="18" y="360"/>
                    </a:lnTo>
                    <a:lnTo>
                      <a:pt x="18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7" name="Freeform 40">
                <a:extLst>
                  <a:ext uri="{FF2B5EF4-FFF2-40B4-BE49-F238E27FC236}">
                    <a16:creationId xmlns:a16="http://schemas.microsoft.com/office/drawing/2014/main" id="{EFF4B280-5D63-4917-8757-8088E70BA2B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849100" y="64166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8" name="Rectangle 41">
                <a:extLst>
                  <a:ext uri="{FF2B5EF4-FFF2-40B4-BE49-F238E27FC236}">
                    <a16:creationId xmlns:a16="http://schemas.microsoft.com/office/drawing/2014/main" id="{9CD67EA3-2BB1-4AE4-AFF9-BE18B6161B6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Arrowhead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939587" y="6596063"/>
                <a:ext cx="23813" cy="252413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</p:grp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07151" y="645506"/>
            <a:ext cx="5358242" cy="147857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200" b="1" i="1" dirty="0"/>
              <a:t>Kali Linux Setup &amp; Network Connectivity</a:t>
            </a:r>
          </a:p>
        </p:txBody>
      </p:sp>
      <p:sp>
        <p:nvSpPr>
          <p:cNvPr id="67" name="Round Diagonal Corner Rectangle 6">
            <a:extLst>
              <a:ext uri="{FF2B5EF4-FFF2-40B4-BE49-F238E27FC236}">
                <a16:creationId xmlns:a16="http://schemas.microsoft.com/office/drawing/2014/main" id="{C169E84F-4748-4D61-A105-357962627A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0934" y="808057"/>
            <a:ext cx="2866072" cy="5234394"/>
          </a:xfrm>
          <a:prstGeom prst="round2DiagRect">
            <a:avLst>
              <a:gd name="adj1" fmla="val 11323"/>
              <a:gd name="adj2" fmla="val 0"/>
            </a:avLst>
          </a:prstGeom>
          <a:solidFill>
            <a:srgbClr val="FFFFFF"/>
          </a:solidFill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Screenshot 2026-03-16 093312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4962" y="1093788"/>
            <a:ext cx="2383979" cy="2298820"/>
          </a:xfrm>
          <a:prstGeom prst="rect">
            <a:avLst/>
          </a:prstGeom>
        </p:spPr>
      </p:pic>
      <p:pic>
        <p:nvPicPr>
          <p:cNvPr id="5" name="Picture 4" descr="Screenshot 2026-03-16 103523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41954" y="3564077"/>
            <a:ext cx="2383978" cy="2241218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768096" y="2286000"/>
            <a:ext cx="3492177" cy="4023360"/>
          </a:xfrm>
          <a:prstGeom prst="rect">
            <a:avLst/>
          </a:prstGeom>
        </p:spPr>
        <p:txBody>
          <a:bodyPr vert="horz" lIns="45720" tIns="45720" rIns="45720" bIns="45720" rtlCol="0">
            <a:normAutofit/>
          </a:bodyPr>
          <a:lstStyle/>
          <a:p>
            <a:pPr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</a:pPr>
            <a:r>
              <a:rPr lang="en-US" dirty="0"/>
              <a:t> </a:t>
            </a:r>
          </a:p>
        </p:txBody>
      </p:sp>
      <p:graphicFrame>
        <p:nvGraphicFramePr>
          <p:cNvPr id="19" name="Diagram 18">
            <a:extLst>
              <a:ext uri="{FF2B5EF4-FFF2-40B4-BE49-F238E27FC236}">
                <a16:creationId xmlns:a16="http://schemas.microsoft.com/office/drawing/2014/main" id="{5194D963-1582-84F8-31A5-E95328DEBF8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185768734"/>
              </p:ext>
            </p:extLst>
          </p:nvPr>
        </p:nvGraphicFramePr>
        <p:xfrm>
          <a:off x="3846482" y="2249487"/>
          <a:ext cx="4641301" cy="3541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5109" y="361149"/>
            <a:ext cx="4698997" cy="149961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200" b="1" i="1" dirty="0">
                <a:cs typeface="Arial" panose="020B0604020202020204" pitchFamily="34" charset="0"/>
              </a:rPr>
              <a:t>Information Gathering (Reconnaissance)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768096" y="2286000"/>
            <a:ext cx="3492177" cy="4023360"/>
          </a:xfrm>
          <a:prstGeom prst="rect">
            <a:avLst/>
          </a:prstGeom>
        </p:spPr>
        <p:txBody>
          <a:bodyPr vert="horz" lIns="45720" tIns="45720" rIns="45720" bIns="45720" rtlCol="0">
            <a:normAutofit/>
          </a:bodyPr>
          <a:lstStyle/>
          <a:p>
            <a:pPr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</a:pPr>
            <a:endParaRPr lang="en-US" dirty="0"/>
          </a:p>
        </p:txBody>
      </p:sp>
      <p:graphicFrame>
        <p:nvGraphicFramePr>
          <p:cNvPr id="17" name="Diagram 16">
            <a:extLst>
              <a:ext uri="{FF2B5EF4-FFF2-40B4-BE49-F238E27FC236}">
                <a16:creationId xmlns:a16="http://schemas.microsoft.com/office/drawing/2014/main" id="{6FF53F6C-CC8C-BBA6-916D-CBACAE78658D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093127969"/>
              </p:ext>
            </p:extLst>
          </p:nvPr>
        </p:nvGraphicFramePr>
        <p:xfrm>
          <a:off x="647446" y="2566239"/>
          <a:ext cx="3151046" cy="307256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graphicFrame>
        <p:nvGraphicFramePr>
          <p:cNvPr id="19" name="Diagram 18">
            <a:extLst>
              <a:ext uri="{FF2B5EF4-FFF2-40B4-BE49-F238E27FC236}">
                <a16:creationId xmlns:a16="http://schemas.microsoft.com/office/drawing/2014/main" id="{F4A90185-A9A5-C862-8AC3-608455CAC704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338466259"/>
              </p:ext>
            </p:extLst>
          </p:nvPr>
        </p:nvGraphicFramePr>
        <p:xfrm>
          <a:off x="539029" y="2065782"/>
          <a:ext cx="4019550" cy="306837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  <p:sp>
        <p:nvSpPr>
          <p:cNvPr id="21" name="Rectangle: Rounded Corners 20">
            <a:extLst>
              <a:ext uri="{FF2B5EF4-FFF2-40B4-BE49-F238E27FC236}">
                <a16:creationId xmlns:a16="http://schemas.microsoft.com/office/drawing/2014/main" id="{CCE00ED5-2096-987B-1F47-E1009B0A06FE}"/>
              </a:ext>
            </a:extLst>
          </p:cNvPr>
          <p:cNvSpPr/>
          <p:nvPr/>
        </p:nvSpPr>
        <p:spPr>
          <a:xfrm>
            <a:off x="5054107" y="361148"/>
            <a:ext cx="3442447" cy="5463579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22" name="Picture 21">
            <a:extLst>
              <a:ext uri="{FF2B5EF4-FFF2-40B4-BE49-F238E27FC236}">
                <a16:creationId xmlns:a16="http://schemas.microsoft.com/office/drawing/2014/main" id="{AC7BDAF8-72FB-E4C1-4C8E-BE0F3A84FE65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5424949" y="646032"/>
            <a:ext cx="2700762" cy="2380631"/>
          </a:xfrm>
          <a:prstGeom prst="rect">
            <a:avLst/>
          </a:prstGeom>
        </p:spPr>
      </p:pic>
      <p:pic>
        <p:nvPicPr>
          <p:cNvPr id="23" name="Picture 22">
            <a:extLst>
              <a:ext uri="{FF2B5EF4-FFF2-40B4-BE49-F238E27FC236}">
                <a16:creationId xmlns:a16="http://schemas.microsoft.com/office/drawing/2014/main" id="{549B2B74-8F2D-92F1-3224-4AE219C99FF9}"/>
              </a:ext>
            </a:extLst>
      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5424949" y="3092937"/>
            <a:ext cx="2700762" cy="2545863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8096" y="585216"/>
            <a:ext cx="3549183" cy="149961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200" b="1" i="1" dirty="0"/>
              <a:t>Vulnerability Identification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768096" y="2286000"/>
            <a:ext cx="3492177" cy="4023360"/>
          </a:xfrm>
          <a:prstGeom prst="rect">
            <a:avLst/>
          </a:prstGeom>
        </p:spPr>
        <p:txBody>
          <a:bodyPr vert="horz" lIns="45720" tIns="45720" rIns="45720" bIns="45720" rtlCol="0">
            <a:normAutofit/>
          </a:bodyPr>
          <a:lstStyle/>
          <a:p>
            <a:pPr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</a:pPr>
            <a:endParaRPr lang="en-US" dirty="0"/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72ED245D-6F22-22CD-5480-A317F46C8402}"/>
              </a:ext>
            </a:extLst>
          </p:cNvPr>
          <p:cNvSpPr/>
          <p:nvPr/>
        </p:nvSpPr>
        <p:spPr>
          <a:xfrm>
            <a:off x="4618061" y="143435"/>
            <a:ext cx="4409398" cy="6625960"/>
          </a:xfrm>
          <a:prstGeom prst="ellipse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aphicFrame>
        <p:nvGraphicFramePr>
          <p:cNvPr id="27" name="Diagram 26">
            <a:extLst>
              <a:ext uri="{FF2B5EF4-FFF2-40B4-BE49-F238E27FC236}">
                <a16:creationId xmlns:a16="http://schemas.microsoft.com/office/drawing/2014/main" id="{1BF3CA9C-8644-7340-1709-486B23B21A7C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462969854"/>
              </p:ext>
            </p:extLst>
          </p:nvPr>
        </p:nvGraphicFramePr>
        <p:xfrm>
          <a:off x="275569" y="2286965"/>
          <a:ext cx="4477230" cy="292280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13" name="Picture 12">
            <a:extLst>
              <a:ext uri="{FF2B5EF4-FFF2-40B4-BE49-F238E27FC236}">
                <a16:creationId xmlns:a16="http://schemas.microsoft.com/office/drawing/2014/main" id="{40A1C472-F2AC-4EAF-68A4-AF824DDAEEB7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929818" y="737191"/>
            <a:ext cx="3729953" cy="2616364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3B82DD57-9A2B-1DA4-8240-454EFEA7EF24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20987" y="3718636"/>
            <a:ext cx="3729953" cy="2731783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8096" y="112298"/>
            <a:ext cx="7996337" cy="1499616"/>
          </a:xfrm>
        </p:spPr>
        <p:txBody>
          <a:bodyPr vert="horz" lIns="91440" tIns="45720" rIns="91440" bIns="45720" rtlCol="0" anchor="ctr">
            <a:noAutofit/>
          </a:bodyPr>
          <a:lstStyle/>
          <a:p>
            <a:pPr algn="ctr"/>
            <a:r>
              <a:rPr lang="en-US" sz="3200" b="1" i="1" dirty="0">
                <a:solidFill>
                  <a:srgbClr val="FFFFFF"/>
                </a:solidFill>
              </a:rPr>
              <a:t>Exploitation &amp; Post‑Exploitation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768096" y="2286000"/>
            <a:ext cx="2843784" cy="3931920"/>
          </a:xfrm>
          <a:prstGeom prst="rect">
            <a:avLst/>
          </a:prstGeom>
        </p:spPr>
        <p:txBody>
          <a:bodyPr vert="horz" lIns="45720" tIns="45720" rIns="45720" bIns="45720" rtlCol="0">
            <a:normAutofit/>
          </a:bodyPr>
          <a:lstStyle/>
          <a:p>
            <a:pPr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</a:pPr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3166B4CE-9302-0E01-CAEF-7C88FC821D6D}"/>
              </a:ext>
            </a:extLst>
          </p:cNvPr>
          <p:cNvSpPr/>
          <p:nvPr/>
        </p:nvSpPr>
        <p:spPr>
          <a:xfrm>
            <a:off x="4482664" y="1730188"/>
            <a:ext cx="4472763" cy="3397624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056AEE38-2FDA-C84A-CF51-26D69C0B46A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73659" y="1960282"/>
            <a:ext cx="4090771" cy="2980313"/>
          </a:xfrm>
          <a:prstGeom prst="rect">
            <a:avLst/>
          </a:prstGeom>
        </p:spPr>
      </p:pic>
      <p:graphicFrame>
        <p:nvGraphicFramePr>
          <p:cNvPr id="19" name="Diagram 18">
            <a:extLst>
              <a:ext uri="{FF2B5EF4-FFF2-40B4-BE49-F238E27FC236}">
                <a16:creationId xmlns:a16="http://schemas.microsoft.com/office/drawing/2014/main" id="{4901F558-AF56-26AD-A55E-5E05DBB2AB2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099229701"/>
              </p:ext>
            </p:extLst>
          </p:nvPr>
        </p:nvGraphicFramePr>
        <p:xfrm>
          <a:off x="575267" y="1960282"/>
          <a:ext cx="3771091" cy="40356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3659" y="98564"/>
            <a:ext cx="8153470" cy="1478570"/>
          </a:xfrm>
        </p:spPr>
        <p:txBody>
          <a:bodyPr>
            <a:normAutofit/>
          </a:bodyPr>
          <a:lstStyle/>
          <a:p>
            <a:pPr algn="ctr"/>
            <a:r>
              <a:rPr lang="en-GB" sz="3200" b="1" i="1" dirty="0"/>
              <a:t>Recommended Security Measures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5622DC6-DCDE-1775-4A15-1B77157EA01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66259285"/>
              </p:ext>
            </p:extLst>
          </p:nvPr>
        </p:nvGraphicFramePr>
        <p:xfrm>
          <a:off x="721517" y="909589"/>
          <a:ext cx="7983211" cy="488161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284B18-1545-19D5-E360-D179CD1F11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70343" y="278512"/>
            <a:ext cx="3231845" cy="1478570"/>
          </a:xfrm>
        </p:spPr>
        <p:txBody>
          <a:bodyPr>
            <a:normAutofit/>
          </a:bodyPr>
          <a:lstStyle/>
          <a:p>
            <a:r>
              <a:rPr lang="en-GB" sz="3200" b="1" i="1" dirty="0"/>
              <a:t>conclusion</a:t>
            </a:r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E8C19109-C4C8-9B4E-AADA-4670D5BE8BF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998936029"/>
              </p:ext>
            </p:extLst>
          </p:nvPr>
        </p:nvGraphicFramePr>
        <p:xfrm>
          <a:off x="943501" y="1757082"/>
          <a:ext cx="7447464" cy="45271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97501722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TextBox 24">
            <a:extLst>
              <a:ext uri="{FF2B5EF4-FFF2-40B4-BE49-F238E27FC236}">
                <a16:creationId xmlns:a16="http://schemas.microsoft.com/office/drawing/2014/main" id="{279C5165-3EFC-E1A4-4C0A-F39397E72FF2}"/>
              </a:ext>
            </a:extLst>
          </p:cNvPr>
          <p:cNvSpPr txBox="1"/>
          <p:nvPr/>
        </p:nvSpPr>
        <p:spPr>
          <a:xfrm>
            <a:off x="842682" y="582705"/>
            <a:ext cx="8301318" cy="6275295"/>
          </a:xfrm>
          <a:prstGeom prst="rect">
            <a:avLst/>
          </a:prstGeom>
        </p:spPr>
        <p:txBody>
          <a:bodyPr vert="horz" lIns="45720" tIns="45720" rIns="45720" bIns="45720" rtlCol="0" anchor="ctr">
            <a:normAutofit/>
          </a:bodyPr>
          <a:lstStyle/>
          <a:p>
            <a:pPr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</a:pPr>
            <a:r>
              <a:rPr lang="en-US" sz="3200" b="1" i="1" dirty="0"/>
              <a:t>References</a:t>
            </a:r>
          </a:p>
          <a:p>
            <a:pPr defTabSz="914400">
              <a:lnSpc>
                <a:spcPct val="150000"/>
              </a:lnSpc>
              <a:spcAft>
                <a:spcPts val="600"/>
              </a:spcAft>
              <a:buClr>
                <a:schemeClr val="accent1"/>
              </a:buClr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Lyon, G.F., 2023. Nmap Network Scanning: The Official Nmap Project Guide to Network Discovery and Security Scanning. Available at: https://nmap.org/book/ (Accessed: 16 March 2026).</a:t>
            </a:r>
          </a:p>
          <a:p>
            <a:pPr defTabSz="914400">
              <a:lnSpc>
                <a:spcPct val="150000"/>
              </a:lnSpc>
              <a:spcAft>
                <a:spcPts val="600"/>
              </a:spcAft>
              <a:buClr>
                <a:schemeClr val="accent1"/>
              </a:buClr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Kali Linux, 2024. Kali Linux Documentation. Available at: https://www.kali.org/docs/ (Accessed: 16 March 2026).</a:t>
            </a:r>
          </a:p>
          <a:p>
            <a:pPr defTabSz="914400">
              <a:lnSpc>
                <a:spcPct val="150000"/>
              </a:lnSpc>
              <a:spcAft>
                <a:spcPts val="600"/>
              </a:spcAft>
              <a:buClr>
                <a:schemeClr val="accent1"/>
              </a:buClr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Rapid7, 2024. Metasploit Framework Documentation. Available at: https://docs.metasploit.com/ (Accessed: 16 March 2026).</a:t>
            </a:r>
          </a:p>
          <a:p>
            <a:pPr defTabSz="914400">
              <a:lnSpc>
                <a:spcPct val="150000"/>
              </a:lnSpc>
              <a:spcAft>
                <a:spcPts val="600"/>
              </a:spcAft>
              <a:buClr>
                <a:schemeClr val="accent1"/>
              </a:buClr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NIST, 2018. Framework for Improving Critical Infrastructure Cybersecurity. Available at: https://www.nist.gov/cyberframework (Accessed: 16 March 2026).</a:t>
            </a:r>
          </a:p>
          <a:p>
            <a:pPr defTabSz="914400">
              <a:lnSpc>
                <a:spcPct val="150000"/>
              </a:lnSpc>
              <a:spcAft>
                <a:spcPts val="600"/>
              </a:spcAft>
              <a:buClr>
                <a:schemeClr val="accent1"/>
              </a:buClr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Microsoft, 2024. Windows Server Security Best Practices. Available at: https://learn.microsoft.com/security (Accessed: 16 March 2026).</a:t>
            </a:r>
          </a:p>
          <a:p>
            <a:pPr defTabSz="914400">
              <a:lnSpc>
                <a:spcPct val="150000"/>
              </a:lnSpc>
              <a:spcAft>
                <a:spcPts val="600"/>
              </a:spcAft>
              <a:buClr>
                <a:schemeClr val="accent1"/>
              </a:buClr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OWASP, 2023. OWASP Top 10 Web Application Security Risks. Available at: https://owasp.org/www-project-top-ten/ (Accessed: 16 March 2026).</a:t>
            </a:r>
          </a:p>
        </p:txBody>
      </p:sp>
    </p:spTree>
    <p:extLst>
      <p:ext uri="{BB962C8B-B14F-4D97-AF65-F5344CB8AC3E}">
        <p14:creationId xmlns:p14="http://schemas.microsoft.com/office/powerpoint/2010/main" val="334539424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ircuit">
  <a:themeElements>
    <a:clrScheme name="Blue">
      <a:dk1>
        <a:sysClr val="windowText" lastClr="000000"/>
      </a:dk1>
      <a:lt1>
        <a:sysClr val="window" lastClr="FFFFFF"/>
      </a:lt1>
      <a:dk2>
        <a:srgbClr val="17406D"/>
      </a:dk2>
      <a:lt2>
        <a:srgbClr val="DBEF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Arial">
      <a:maj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ircuit">
      <a:fillStyleLst>
        <a:solidFill>
          <a:schemeClr val="phClr"/>
        </a:solidFill>
        <a:gradFill rotWithShape="1">
          <a:gsLst>
            <a:gs pos="0">
              <a:schemeClr val="phClr">
                <a:tint val="58000"/>
                <a:satMod val="108000"/>
                <a:lumMod val="110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040000" scaled="0"/>
        </a:gradFill>
        <a:gradFill rotWithShape="1">
          <a:gsLst>
            <a:gs pos="0">
              <a:schemeClr val="phClr">
                <a:tint val="94000"/>
                <a:satMod val="105000"/>
                <a:lumMod val="102000"/>
              </a:schemeClr>
            </a:gs>
            <a:gs pos="100000">
              <a:schemeClr val="phClr">
                <a:shade val="74000"/>
                <a:satMod val="128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94000"/>
                <a:satMod val="148000"/>
                <a:lumMod val="150000"/>
              </a:schemeClr>
            </a:gs>
            <a:gs pos="100000">
              <a:schemeClr val="phClr">
                <a:shade val="92000"/>
                <a:hueMod val="104000"/>
                <a:satMod val="140000"/>
                <a:lumMod val="68000"/>
              </a:schemeClr>
            </a:gs>
          </a:gsLst>
          <a:lin ang="5040000" scaled="0"/>
        </a:gradFill>
        <a:blipFill>
          <a:blip xmlns:r="http://schemas.openxmlformats.org/officeDocument/2006/relationships" r:embed="rId1">
            <a:duotone>
              <a:schemeClr val="phClr">
                <a:shade val="88000"/>
                <a:hueMod val="106000"/>
                <a:satMod val="140000"/>
                <a:lumMod val="54000"/>
              </a:schemeClr>
              <a:schemeClr val="phClr">
                <a:tint val="98000"/>
                <a:hueMod val="90000"/>
                <a:satMod val="150000"/>
                <a:lumMod val="16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ircuit" id="{0AC2F7E7-15F5-431C-B2A2-456FE929F56C}" vid="{0911B802-464C-4241-8DD9-B60FF88E379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TM04033919[[fn=Circuit]]</Template>
  <TotalTime>260</TotalTime>
  <Words>1274</Words>
  <Application>Microsoft Office PowerPoint</Application>
  <PresentationFormat>On-screen Show (4:3)</PresentationFormat>
  <Paragraphs>86</Paragraphs>
  <Slides>9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1" baseType="lpstr">
      <vt:lpstr>Arial</vt:lpstr>
      <vt:lpstr>Circuit</vt:lpstr>
      <vt:lpstr>SWANSEA.ACCA Network Security Assessment</vt:lpstr>
      <vt:lpstr>PowerPoint Presentation</vt:lpstr>
      <vt:lpstr>Kali Linux Setup &amp; Network Connectivity</vt:lpstr>
      <vt:lpstr>Information Gathering (Reconnaissance)</vt:lpstr>
      <vt:lpstr>Vulnerability Identification</vt:lpstr>
      <vt:lpstr>Exploitation &amp; Post‑Exploitation</vt:lpstr>
      <vt:lpstr>Recommended Security Measures</vt:lpstr>
      <vt:lpstr>conclusion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Ionut-Cristian Ispas (2325522)</cp:lastModifiedBy>
  <cp:revision>9</cp:revision>
  <dcterms:created xsi:type="dcterms:W3CDTF">2013-01-27T09:14:16Z</dcterms:created>
  <dcterms:modified xsi:type="dcterms:W3CDTF">2026-03-16T21:20:04Z</dcterms:modified>
  <cp:category/>
</cp:coreProperties>
</file>