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63" r:id="rId3"/>
    <p:sldId id="257" r:id="rId4"/>
    <p:sldId id="258" r:id="rId5"/>
    <p:sldId id="260" r:id="rId6"/>
    <p:sldId id="264" r:id="rId7"/>
    <p:sldId id="266" r:id="rId8"/>
    <p:sldId id="270" r:id="rId9"/>
    <p:sldId id="261" r:id="rId10"/>
    <p:sldId id="262" r:id="rId11"/>
    <p:sldId id="267" r:id="rId12"/>
    <p:sldId id="269" r:id="rId13"/>
    <p:sldId id="259"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7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AA77A-32F5-049C-3F03-39918D83A5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A0BB190-F417-2BD2-C0E3-F4F732D29C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3A3C26A-D6D6-3107-D0BF-9D8803EFA9C7}"/>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5" name="Footer Placeholder 4">
            <a:extLst>
              <a:ext uri="{FF2B5EF4-FFF2-40B4-BE49-F238E27FC236}">
                <a16:creationId xmlns:a16="http://schemas.microsoft.com/office/drawing/2014/main" id="{319FC219-01A8-01D3-F6D0-CEA88AE8E17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2710BDF-3B15-0DAB-6FC7-BF3F718B39DB}"/>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3138109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CF6CD-5041-3694-CD7A-1C3995FAC59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EE2DFAF-9C16-D182-D9DF-77BBF8D17F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731A82D-A9BF-89A8-F773-0C2F51AD7945}"/>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5" name="Footer Placeholder 4">
            <a:extLst>
              <a:ext uri="{FF2B5EF4-FFF2-40B4-BE49-F238E27FC236}">
                <a16:creationId xmlns:a16="http://schemas.microsoft.com/office/drawing/2014/main" id="{61AC84B9-6B4A-1101-2311-255C76DB21E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F49C52D-6DB5-89C3-EC6E-72DA90D7157D}"/>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550392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097A9-11E2-6E5E-3FCD-CCB0AC3B8B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96E59F3-52D0-8383-64A4-2E9D003A91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34A53D-2BEC-C79E-0328-4F2010FA05FC}"/>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5" name="Footer Placeholder 4">
            <a:extLst>
              <a:ext uri="{FF2B5EF4-FFF2-40B4-BE49-F238E27FC236}">
                <a16:creationId xmlns:a16="http://schemas.microsoft.com/office/drawing/2014/main" id="{72DFBADD-EF50-6790-C1AD-2A0C30BDC96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DE167FE-79B4-BC5F-DF3A-849CE3361EAE}"/>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131316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1B5F-63A6-5E01-D56A-6684B87A153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A77F7DC-3E3F-5A70-6B6A-FEC6D34C65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5D6A713-93BF-9436-AAEF-5FFC7E0C08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10E01FC-C49E-DB56-70FC-C652C8DE5EAB}"/>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6" name="Footer Placeholder 5">
            <a:extLst>
              <a:ext uri="{FF2B5EF4-FFF2-40B4-BE49-F238E27FC236}">
                <a16:creationId xmlns:a16="http://schemas.microsoft.com/office/drawing/2014/main" id="{D78DFC54-A05B-E37C-3F9C-FAEE7B21DD2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B7C7AE3-6874-4789-BAE4-7CA1E6569171}"/>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295298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3838F-A23E-687D-FCCD-FB3DA740D14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FE9D952-6DBD-D609-4A9A-92C889253B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824143-B6CF-0E83-9BD2-775248A14B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8487ACA0-8163-BCE2-6C1B-E4CB2BA435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8F1F48-B8BE-4543-B47D-71CE1D5D27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3682B1C-92B0-DB56-5CE7-5FAEF0F11261}"/>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8" name="Footer Placeholder 7">
            <a:extLst>
              <a:ext uri="{FF2B5EF4-FFF2-40B4-BE49-F238E27FC236}">
                <a16:creationId xmlns:a16="http://schemas.microsoft.com/office/drawing/2014/main" id="{662FA585-96A3-BF9E-FE16-E8AAD7C4DFE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2CEB424-9378-2A16-DA97-0D5C00981AC9}"/>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1964169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FDB2-31E2-FF5E-8244-23D7B623C67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094242A-14F0-9DF8-7ADB-A905A27AF26C}"/>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4" name="Footer Placeholder 3">
            <a:extLst>
              <a:ext uri="{FF2B5EF4-FFF2-40B4-BE49-F238E27FC236}">
                <a16:creationId xmlns:a16="http://schemas.microsoft.com/office/drawing/2014/main" id="{38F4B002-DF48-039A-43E9-1BB545FF4D4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26E0B5A-D52B-5C75-4D9F-215F09CBA6FE}"/>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3173336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284A33-8445-F23D-46CD-9FE7E7230A55}"/>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3" name="Footer Placeholder 2">
            <a:extLst>
              <a:ext uri="{FF2B5EF4-FFF2-40B4-BE49-F238E27FC236}">
                <a16:creationId xmlns:a16="http://schemas.microsoft.com/office/drawing/2014/main" id="{1B34D3B2-B522-5B7A-509E-50D0ECA0981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54E7904-D23B-CDD3-6DF2-619D064F14D9}"/>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1755170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2070-B0AD-2FCC-577C-55BEFD6675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CF9F7A6-B997-71F2-4E47-4EC78C20BD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8744060-F14A-D473-A567-5F4CE4E8B7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EC2583-F47E-FF87-F9E1-A6BB3C7D350F}"/>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6" name="Footer Placeholder 5">
            <a:extLst>
              <a:ext uri="{FF2B5EF4-FFF2-40B4-BE49-F238E27FC236}">
                <a16:creationId xmlns:a16="http://schemas.microsoft.com/office/drawing/2014/main" id="{FE2878E2-6506-81CE-103D-FA816C3E157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E4BA0C0-0842-9B90-7302-15C0F37F1D1E}"/>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475972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B9494-B777-606E-A078-263DDE505D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6B1465B-CD06-0EF1-FFE5-F9281C0B85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28870A8-6A4A-6EBE-2907-9BE55EFEE9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4C3A48-7C76-74E2-AA89-8E3C84901EAA}"/>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6" name="Footer Placeholder 5">
            <a:extLst>
              <a:ext uri="{FF2B5EF4-FFF2-40B4-BE49-F238E27FC236}">
                <a16:creationId xmlns:a16="http://schemas.microsoft.com/office/drawing/2014/main" id="{9B15F109-9838-1239-B43E-53523FD439B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30103B1-1AFE-FB06-9D44-DCED93217338}"/>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3898629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BB9B0-A3E8-3ADE-A168-B7BB793F044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3BC87C2-F7B8-A820-658F-0C15A06176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A33ECE0-154B-DC59-3ABA-520DECA398D7}"/>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5" name="Footer Placeholder 4">
            <a:extLst>
              <a:ext uri="{FF2B5EF4-FFF2-40B4-BE49-F238E27FC236}">
                <a16:creationId xmlns:a16="http://schemas.microsoft.com/office/drawing/2014/main" id="{17D26B85-1424-578C-F43B-F657C7AD719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F256F18-B8E7-7302-DD72-C36AF4746992}"/>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2130005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19E7C7-5C56-109C-3D38-865889D8DC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4B72A03-D3AE-4187-CABE-CE771ED56A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663C801-7C93-AAD5-8C94-F5B4CFCF3DE0}"/>
              </a:ext>
            </a:extLst>
          </p:cNvPr>
          <p:cNvSpPr>
            <a:spLocks noGrp="1"/>
          </p:cNvSpPr>
          <p:nvPr>
            <p:ph type="dt" sz="half" idx="10"/>
          </p:nvPr>
        </p:nvSpPr>
        <p:spPr/>
        <p:txBody>
          <a:bodyPr/>
          <a:lstStyle/>
          <a:p>
            <a:fld id="{72474222-4221-436D-B8E5-27852A876341}" type="datetimeFigureOut">
              <a:rPr lang="en-IN" smtClean="0"/>
              <a:t>22-02-2023</a:t>
            </a:fld>
            <a:endParaRPr lang="en-IN"/>
          </a:p>
        </p:txBody>
      </p:sp>
      <p:sp>
        <p:nvSpPr>
          <p:cNvPr id="5" name="Footer Placeholder 4">
            <a:extLst>
              <a:ext uri="{FF2B5EF4-FFF2-40B4-BE49-F238E27FC236}">
                <a16:creationId xmlns:a16="http://schemas.microsoft.com/office/drawing/2014/main" id="{55E4783D-9E7F-A7E5-790B-1DF627A63B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305AB6A-1111-3A4C-2F94-0830A5D2B3F3}"/>
              </a:ext>
            </a:extLst>
          </p:cNvPr>
          <p:cNvSpPr>
            <a:spLocks noGrp="1"/>
          </p:cNvSpPr>
          <p:nvPr>
            <p:ph type="sldNum" sz="quarter" idx="12"/>
          </p:nvPr>
        </p:nvSpPr>
        <p:spPr/>
        <p:txBody>
          <a:bodyPr/>
          <a:lstStyle/>
          <a:p>
            <a:fld id="{00CF5A5E-2AC7-4D88-A859-D7A56915B673}" type="slidenum">
              <a:rPr lang="en-IN" smtClean="0"/>
              <a:t>‹#›</a:t>
            </a:fld>
            <a:endParaRPr lang="en-IN"/>
          </a:p>
        </p:txBody>
      </p:sp>
    </p:spTree>
    <p:extLst>
      <p:ext uri="{BB962C8B-B14F-4D97-AF65-F5344CB8AC3E}">
        <p14:creationId xmlns:p14="http://schemas.microsoft.com/office/powerpoint/2010/main" val="681878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B5F6B5-34FC-688A-1D7C-E9C02F16FD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875D242-4BEF-55EE-AEBA-C7E8523608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24D8E0C-7E6C-B358-19CE-A2CC5EFEBD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474222-4221-436D-B8E5-27852A876341}" type="datetimeFigureOut">
              <a:rPr lang="en-IN" smtClean="0"/>
              <a:t>22-02-2023</a:t>
            </a:fld>
            <a:endParaRPr lang="en-IN"/>
          </a:p>
        </p:txBody>
      </p:sp>
      <p:sp>
        <p:nvSpPr>
          <p:cNvPr id="5" name="Footer Placeholder 4">
            <a:extLst>
              <a:ext uri="{FF2B5EF4-FFF2-40B4-BE49-F238E27FC236}">
                <a16:creationId xmlns:a16="http://schemas.microsoft.com/office/drawing/2014/main" id="{C9E0EEAF-2973-B456-26B6-BA2DA0122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1C399CF-91AC-FF43-633F-4461E9C58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CF5A5E-2AC7-4D88-A859-D7A56915B673}" type="slidenum">
              <a:rPr lang="en-IN" smtClean="0"/>
              <a:t>‹#›</a:t>
            </a:fld>
            <a:endParaRPr lang="en-IN"/>
          </a:p>
        </p:txBody>
      </p:sp>
    </p:spTree>
    <p:extLst>
      <p:ext uri="{BB962C8B-B14F-4D97-AF65-F5344CB8AC3E}">
        <p14:creationId xmlns:p14="http://schemas.microsoft.com/office/powerpoint/2010/main" val="3278765474"/>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mim.ac.mw/books/Managing%20Change.pdf" TargetMode="External"/><Relationship Id="rId2" Type="http://schemas.openxmlformats.org/officeDocument/2006/relationships/hyperlink" Target="https://s2.q4cdn.com/299287126/files/doc_financials/2022/ar/Amazon-2021-Annual-Report.pdf" TargetMode="External"/><Relationship Id="rId1" Type="http://schemas.openxmlformats.org/officeDocument/2006/relationships/slideLayout" Target="../slideLayouts/slideLayout2.xml"/><Relationship Id="rId6" Type="http://schemas.openxmlformats.org/officeDocument/2006/relationships/hyperlink" Target="http://media.corporate-ir.net/media_files/irol/97/97664/reports/Shareholderletter97.pdf" TargetMode="External"/><Relationship Id="rId5" Type="http://schemas.openxmlformats.org/officeDocument/2006/relationships/hyperlink" Target="https://www.sciencedirect.com/science/article/pii/S2444569X16300087" TargetMode="External"/><Relationship Id="rId4" Type="http://schemas.openxmlformats.org/officeDocument/2006/relationships/hyperlink" Target="https://scholar.google.com/scholar?cluster=13321826294262058038&amp;hl=en&amp;as_sdt=0,5"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apers.ssrn.com/sol3/papers.cfm?abstract_id=3524231" TargetMode="External"/><Relationship Id="rId7" Type="http://schemas.openxmlformats.org/officeDocument/2006/relationships/hyperlink" Target="https://en.wikipedia.org/wiki/History_of_Amazon" TargetMode="External"/><Relationship Id="rId2" Type="http://schemas.openxmlformats.org/officeDocument/2006/relationships/hyperlink" Target="https://www.officetimeline.com/blog/amazon-history-timeline" TargetMode="External"/><Relationship Id="rId1" Type="http://schemas.openxmlformats.org/officeDocument/2006/relationships/slideLayout" Target="../slideLayouts/slideLayout2.xml"/><Relationship Id="rId6" Type="http://schemas.openxmlformats.org/officeDocument/2006/relationships/hyperlink" Target="https://www.versionmuseum.com/history-of/amazon-website" TargetMode="External"/><Relationship Id="rId5" Type="http://schemas.openxmlformats.org/officeDocument/2006/relationships/hyperlink" Target="https://citeseerx.ist.psu.edu/document?repid=rep1&amp;type=pdf&amp;doi=474180cdf55c4ed51818005fd484c6e8d64b88e3" TargetMode="External"/><Relationship Id="rId4" Type="http://schemas.openxmlformats.org/officeDocument/2006/relationships/hyperlink" Target="https://www.prosci.com/resources/articles/definition-of-change-management#:~:text=Change%20Management%20Defined,to%20achieve%20a%20desired%20out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A124D-9229-BFE4-2E22-7149888FC638}"/>
              </a:ext>
            </a:extLst>
          </p:cNvPr>
          <p:cNvSpPr>
            <a:spLocks noGrp="1"/>
          </p:cNvSpPr>
          <p:nvPr>
            <p:ph type="ctrTitle"/>
          </p:nvPr>
        </p:nvSpPr>
        <p:spPr>
          <a:xfrm>
            <a:off x="1524000" y="371668"/>
            <a:ext cx="9144000" cy="2002540"/>
          </a:xfrm>
        </p:spPr>
        <p:txBody>
          <a:bodyPr>
            <a:normAutofit/>
          </a:bodyPr>
          <a:lstStyle/>
          <a:p>
            <a:r>
              <a:rPr lang="en-IN" dirty="0">
                <a:latin typeface="+mn-lt"/>
              </a:rPr>
              <a:t>Analyzing Change Management at Amazon</a:t>
            </a:r>
          </a:p>
        </p:txBody>
      </p:sp>
      <p:sp>
        <p:nvSpPr>
          <p:cNvPr id="3" name="Subtitle 2">
            <a:extLst>
              <a:ext uri="{FF2B5EF4-FFF2-40B4-BE49-F238E27FC236}">
                <a16:creationId xmlns:a16="http://schemas.microsoft.com/office/drawing/2014/main" id="{0AA9DD0B-FD99-170A-418B-6634D7F5C2A6}"/>
              </a:ext>
            </a:extLst>
          </p:cNvPr>
          <p:cNvSpPr>
            <a:spLocks noGrp="1"/>
          </p:cNvSpPr>
          <p:nvPr>
            <p:ph type="subTitle" idx="1"/>
          </p:nvPr>
        </p:nvSpPr>
        <p:spPr>
          <a:xfrm>
            <a:off x="1524000" y="2828031"/>
            <a:ext cx="9144000" cy="1655762"/>
          </a:xfrm>
        </p:spPr>
        <p:txBody>
          <a:bodyPr>
            <a:normAutofit/>
          </a:bodyPr>
          <a:lstStyle/>
          <a:p>
            <a:pPr algn="ctr">
              <a:lnSpc>
                <a:spcPct val="107000"/>
              </a:lnSpc>
              <a:spcAft>
                <a:spcPts val="800"/>
              </a:spcAft>
            </a:pPr>
            <a:r>
              <a:rPr lang="en-US" sz="1800" u="sng" kern="100" dirty="0">
                <a:effectLst/>
                <a:ea typeface="Calibri" panose="020F0502020204030204" pitchFamily="34" charset="0"/>
                <a:cs typeface="Arial" panose="020B0604020202020204" pitchFamily="34" charset="0"/>
              </a:rPr>
              <a:t>Programme: Master of Business Administration (MBA)</a:t>
            </a:r>
            <a:endParaRPr lang="en-IN" sz="1800" u="sng" kern="100" dirty="0">
              <a:effectLst/>
              <a:ea typeface="Calibri" panose="020F0502020204030204" pitchFamily="34" charset="0"/>
              <a:cs typeface="Arial" panose="020B0604020202020204" pitchFamily="34" charset="0"/>
            </a:endParaRPr>
          </a:p>
          <a:p>
            <a:pPr algn="ctr">
              <a:lnSpc>
                <a:spcPct val="107000"/>
              </a:lnSpc>
              <a:spcAft>
                <a:spcPts val="800"/>
              </a:spcAft>
            </a:pPr>
            <a:r>
              <a:rPr lang="en-US" sz="1800" u="sng" kern="100" dirty="0">
                <a:effectLst/>
                <a:ea typeface="Calibri" panose="020F0502020204030204" pitchFamily="34" charset="0"/>
                <a:cs typeface="Arial" panose="020B0604020202020204" pitchFamily="34" charset="0"/>
              </a:rPr>
              <a:t>Module: Change &amp; Stability Management</a:t>
            </a:r>
            <a:endParaRPr lang="en-IN" sz="1800" u="sng" kern="100" dirty="0">
              <a:effectLst/>
              <a:ea typeface="Calibri" panose="020F0502020204030204" pitchFamily="34" charset="0"/>
              <a:cs typeface="Arial" panose="020B0604020202020204" pitchFamily="34" charset="0"/>
            </a:endParaRPr>
          </a:p>
          <a:p>
            <a:pPr algn="ctr">
              <a:lnSpc>
                <a:spcPct val="107000"/>
              </a:lnSpc>
              <a:spcAft>
                <a:spcPts val="800"/>
              </a:spcAft>
            </a:pPr>
            <a:r>
              <a:rPr lang="en-US" sz="1800" u="sng" kern="100" dirty="0">
                <a:effectLst/>
                <a:ea typeface="Calibri" panose="020F0502020204030204" pitchFamily="34" charset="0"/>
                <a:cs typeface="Arial" panose="020B0604020202020204" pitchFamily="34" charset="0"/>
              </a:rPr>
              <a:t>BMMB7000</a:t>
            </a:r>
          </a:p>
          <a:p>
            <a:pPr algn="ctr">
              <a:lnSpc>
                <a:spcPct val="107000"/>
              </a:lnSpc>
              <a:spcAft>
                <a:spcPts val="800"/>
              </a:spcAft>
            </a:pPr>
            <a:endParaRPr lang="en-IN" sz="1800" kern="100" dirty="0">
              <a:effectLst/>
              <a:latin typeface="Bahnschrift Light" panose="020B0502040204020203" pitchFamily="34" charset="0"/>
              <a:ea typeface="Calibri" panose="020F0502020204030204" pitchFamily="34" charset="0"/>
              <a:cs typeface="Arial" panose="020B0604020202020204" pitchFamily="34" charset="0"/>
            </a:endParaRPr>
          </a:p>
          <a:p>
            <a:endParaRPr lang="en-IN" dirty="0">
              <a:latin typeface="Bahnschrift Light" panose="020B0502040204020203" pitchFamily="34" charset="0"/>
            </a:endParaRPr>
          </a:p>
        </p:txBody>
      </p:sp>
      <p:sp>
        <p:nvSpPr>
          <p:cNvPr id="5" name="TextBox 4">
            <a:extLst>
              <a:ext uri="{FF2B5EF4-FFF2-40B4-BE49-F238E27FC236}">
                <a16:creationId xmlns:a16="http://schemas.microsoft.com/office/drawing/2014/main" id="{D6DDD25F-6C0C-1A88-8421-D99A4CF11D43}"/>
              </a:ext>
            </a:extLst>
          </p:cNvPr>
          <p:cNvSpPr txBox="1"/>
          <p:nvPr/>
        </p:nvSpPr>
        <p:spPr>
          <a:xfrm>
            <a:off x="1524000" y="4937616"/>
            <a:ext cx="6146800" cy="923330"/>
          </a:xfrm>
          <a:prstGeom prst="rect">
            <a:avLst/>
          </a:prstGeom>
          <a:noFill/>
        </p:spPr>
        <p:txBody>
          <a:bodyPr wrap="square" rtlCol="0">
            <a:spAutoFit/>
          </a:bodyPr>
          <a:lstStyle/>
          <a:p>
            <a:r>
              <a:rPr lang="en-IN" i="1" dirty="0"/>
              <a:t>Lecturer: Marie Pitson</a:t>
            </a:r>
          </a:p>
          <a:p>
            <a:endParaRPr lang="en-IN" i="1" dirty="0"/>
          </a:p>
          <a:p>
            <a:r>
              <a:rPr lang="en-IN" i="1" dirty="0"/>
              <a:t>Compiled by: Syed Asad Husain Zaidi (Student ID: 2213561)</a:t>
            </a:r>
          </a:p>
        </p:txBody>
      </p:sp>
    </p:spTree>
    <p:extLst>
      <p:ext uri="{BB962C8B-B14F-4D97-AF65-F5344CB8AC3E}">
        <p14:creationId xmlns:p14="http://schemas.microsoft.com/office/powerpoint/2010/main" val="1488182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538D5-7E0A-F4D3-29D6-D487233AE83D}"/>
              </a:ext>
            </a:extLst>
          </p:cNvPr>
          <p:cNvSpPr>
            <a:spLocks noGrp="1"/>
          </p:cNvSpPr>
          <p:nvPr>
            <p:ph type="title"/>
          </p:nvPr>
        </p:nvSpPr>
        <p:spPr/>
        <p:txBody>
          <a:bodyPr/>
          <a:lstStyle/>
          <a:p>
            <a:pPr algn="ctr"/>
            <a:r>
              <a:rPr lang="en-IN" dirty="0">
                <a:latin typeface="+mn-lt"/>
              </a:rPr>
              <a:t>The Background</a:t>
            </a:r>
          </a:p>
        </p:txBody>
      </p:sp>
      <p:sp>
        <p:nvSpPr>
          <p:cNvPr id="3" name="Content Placeholder 2">
            <a:extLst>
              <a:ext uri="{FF2B5EF4-FFF2-40B4-BE49-F238E27FC236}">
                <a16:creationId xmlns:a16="http://schemas.microsoft.com/office/drawing/2014/main" id="{DB300DDA-80DD-9E45-B4CF-59D5D7F78790}"/>
              </a:ext>
            </a:extLst>
          </p:cNvPr>
          <p:cNvSpPr>
            <a:spLocks noGrp="1"/>
          </p:cNvSpPr>
          <p:nvPr>
            <p:ph idx="1"/>
          </p:nvPr>
        </p:nvSpPr>
        <p:spPr>
          <a:xfrm>
            <a:off x="838200" y="2141537"/>
            <a:ext cx="10515600" cy="4351338"/>
          </a:xfrm>
        </p:spPr>
        <p:txBody>
          <a:bodyPr/>
          <a:lstStyle/>
          <a:p>
            <a:pPr marL="0" indent="0" algn="ctr">
              <a:buNone/>
            </a:pPr>
            <a:r>
              <a:rPr lang="en-IN" dirty="0">
                <a:latin typeface="+mj-lt"/>
              </a:rPr>
              <a:t>This presentation explores and analyses change management at Amazon, influenced by digitization starting in 2016 and further propelled by Covid-19 Pandemic in 2020, with a focus on the forces driving and resisting the change. It also examines key internal and external factors, and their effects on the company through the lenses of Kurt Lewin’s change management model</a:t>
            </a:r>
          </a:p>
          <a:p>
            <a:pPr algn="ctr"/>
            <a:endParaRPr lang="en-IN" dirty="0">
              <a:latin typeface="+mj-lt"/>
            </a:endParaRPr>
          </a:p>
        </p:txBody>
      </p:sp>
    </p:spTree>
    <p:extLst>
      <p:ext uri="{BB962C8B-B14F-4D97-AF65-F5344CB8AC3E}">
        <p14:creationId xmlns:p14="http://schemas.microsoft.com/office/powerpoint/2010/main" val="3277039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BDE8-E9B1-3395-E2BD-4FE8C2F7910C}"/>
              </a:ext>
            </a:extLst>
          </p:cNvPr>
          <p:cNvSpPr>
            <a:spLocks noGrp="1"/>
          </p:cNvSpPr>
          <p:nvPr>
            <p:ph type="title"/>
          </p:nvPr>
        </p:nvSpPr>
        <p:spPr>
          <a:xfrm>
            <a:off x="838200" y="66925"/>
            <a:ext cx="10515600" cy="1325563"/>
          </a:xfrm>
        </p:spPr>
        <p:txBody>
          <a:bodyPr/>
          <a:lstStyle/>
          <a:p>
            <a:r>
              <a:rPr lang="en-IN" dirty="0">
                <a:latin typeface="+mn-lt"/>
              </a:rPr>
              <a:t>Contents</a:t>
            </a:r>
          </a:p>
        </p:txBody>
      </p:sp>
      <p:sp>
        <p:nvSpPr>
          <p:cNvPr id="3" name="Content Placeholder 2">
            <a:extLst>
              <a:ext uri="{FF2B5EF4-FFF2-40B4-BE49-F238E27FC236}">
                <a16:creationId xmlns:a16="http://schemas.microsoft.com/office/drawing/2014/main" id="{7CBADCE9-7949-8229-5AFF-306A79EA92CA}"/>
              </a:ext>
            </a:extLst>
          </p:cNvPr>
          <p:cNvSpPr>
            <a:spLocks noGrp="1"/>
          </p:cNvSpPr>
          <p:nvPr>
            <p:ph idx="1"/>
          </p:nvPr>
        </p:nvSpPr>
        <p:spPr>
          <a:xfrm>
            <a:off x="838200" y="1300480"/>
            <a:ext cx="10515600" cy="4443346"/>
          </a:xfrm>
        </p:spPr>
        <p:txBody>
          <a:bodyPr>
            <a:normAutofit/>
          </a:bodyPr>
          <a:lstStyle/>
          <a:p>
            <a:pPr algn="just">
              <a:buFont typeface="Wingdings" panose="05000000000000000000" pitchFamily="2" charset="2"/>
              <a:buChar char="q"/>
            </a:pPr>
            <a:r>
              <a:rPr lang="en-IN" dirty="0">
                <a:latin typeface="+mj-lt"/>
              </a:rPr>
              <a:t> Defining Change Management</a:t>
            </a:r>
          </a:p>
          <a:p>
            <a:pPr algn="just">
              <a:buFont typeface="Wingdings" panose="05000000000000000000" pitchFamily="2" charset="2"/>
              <a:buChar char="q"/>
            </a:pPr>
            <a:r>
              <a:rPr lang="en-IN" dirty="0">
                <a:latin typeface="+mj-lt"/>
              </a:rPr>
              <a:t> Backdrop of Amazon</a:t>
            </a:r>
          </a:p>
          <a:p>
            <a:pPr algn="just">
              <a:buFont typeface="Wingdings" panose="05000000000000000000" pitchFamily="2" charset="2"/>
              <a:buChar char="q"/>
            </a:pPr>
            <a:r>
              <a:rPr lang="en-IN" dirty="0">
                <a:latin typeface="+mj-lt"/>
              </a:rPr>
              <a:t> What type of changes happened at Amazon</a:t>
            </a:r>
          </a:p>
          <a:p>
            <a:pPr algn="just">
              <a:buFont typeface="Wingdings" panose="05000000000000000000" pitchFamily="2" charset="2"/>
              <a:buChar char="q"/>
            </a:pPr>
            <a:r>
              <a:rPr lang="en-IN" dirty="0">
                <a:latin typeface="+mj-lt"/>
              </a:rPr>
              <a:t> Factors propelling Change in Amazon</a:t>
            </a:r>
          </a:p>
          <a:p>
            <a:pPr algn="just">
              <a:buFont typeface="Wingdings" panose="05000000000000000000" pitchFamily="2" charset="2"/>
              <a:buChar char="q"/>
            </a:pPr>
            <a:r>
              <a:rPr lang="en-IN" dirty="0">
                <a:latin typeface="+mj-lt"/>
              </a:rPr>
              <a:t> Analysis based on Lewin’s </a:t>
            </a:r>
            <a:r>
              <a:rPr lang="en-IN">
                <a:latin typeface="+mj-lt"/>
              </a:rPr>
              <a:t>Change Management </a:t>
            </a:r>
            <a:r>
              <a:rPr lang="en-IN" dirty="0">
                <a:latin typeface="+mj-lt"/>
              </a:rPr>
              <a:t>Model </a:t>
            </a:r>
          </a:p>
          <a:p>
            <a:pPr algn="just">
              <a:buFont typeface="Wingdings" panose="05000000000000000000" pitchFamily="2" charset="2"/>
              <a:buChar char="q"/>
            </a:pPr>
            <a:r>
              <a:rPr lang="en-GB" dirty="0">
                <a:latin typeface="+mj-lt"/>
              </a:rPr>
              <a:t> Effects of Changes on Amazon</a:t>
            </a:r>
          </a:p>
          <a:p>
            <a:pPr algn="just">
              <a:buFont typeface="Wingdings" panose="05000000000000000000" pitchFamily="2" charset="2"/>
              <a:buChar char="q"/>
            </a:pPr>
            <a:r>
              <a:rPr lang="en-GB" dirty="0">
                <a:latin typeface="+mj-lt"/>
              </a:rPr>
              <a:t> Conclusion</a:t>
            </a:r>
          </a:p>
          <a:p>
            <a:pPr algn="just">
              <a:buFont typeface="Wingdings" panose="05000000000000000000" pitchFamily="2" charset="2"/>
              <a:buChar char="q"/>
            </a:pPr>
            <a:r>
              <a:rPr lang="en-GB" dirty="0">
                <a:latin typeface="+mj-lt"/>
              </a:rPr>
              <a:t> References</a:t>
            </a:r>
          </a:p>
          <a:p>
            <a:pPr algn="just">
              <a:buFont typeface="Wingdings" panose="05000000000000000000" pitchFamily="2" charset="2"/>
              <a:buChar char="q"/>
            </a:pPr>
            <a:endParaRPr lang="en-IN" dirty="0">
              <a:latin typeface="+mj-lt"/>
            </a:endParaRPr>
          </a:p>
          <a:p>
            <a:pPr algn="just">
              <a:buFont typeface="Wingdings" panose="05000000000000000000" pitchFamily="2" charset="2"/>
              <a:buChar char="q"/>
            </a:pPr>
            <a:endParaRPr lang="en-IN" dirty="0">
              <a:latin typeface="+mj-lt"/>
            </a:endParaRPr>
          </a:p>
        </p:txBody>
      </p:sp>
    </p:spTree>
    <p:extLst>
      <p:ext uri="{BB962C8B-B14F-4D97-AF65-F5344CB8AC3E}">
        <p14:creationId xmlns:p14="http://schemas.microsoft.com/office/powerpoint/2010/main" val="1490822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AE47-5EB0-6030-8148-DB8F445B6FDF}"/>
              </a:ext>
            </a:extLst>
          </p:cNvPr>
          <p:cNvSpPr>
            <a:spLocks noGrp="1"/>
          </p:cNvSpPr>
          <p:nvPr>
            <p:ph type="title"/>
          </p:nvPr>
        </p:nvSpPr>
        <p:spPr>
          <a:xfrm>
            <a:off x="838200" y="151765"/>
            <a:ext cx="10515600" cy="1325563"/>
          </a:xfrm>
        </p:spPr>
        <p:txBody>
          <a:bodyPr/>
          <a:lstStyle/>
          <a:p>
            <a:r>
              <a:rPr lang="en-GB" dirty="0">
                <a:latin typeface="+mn-lt"/>
              </a:rPr>
              <a:t>Defining Change</a:t>
            </a:r>
            <a:endParaRPr lang="en-IN" dirty="0">
              <a:latin typeface="+mn-lt"/>
            </a:endParaRPr>
          </a:p>
        </p:txBody>
      </p:sp>
      <p:sp>
        <p:nvSpPr>
          <p:cNvPr id="3" name="Content Placeholder 2">
            <a:extLst>
              <a:ext uri="{FF2B5EF4-FFF2-40B4-BE49-F238E27FC236}">
                <a16:creationId xmlns:a16="http://schemas.microsoft.com/office/drawing/2014/main" id="{14C8C1A0-BF11-730B-0AEB-6907043BBABD}"/>
              </a:ext>
            </a:extLst>
          </p:cNvPr>
          <p:cNvSpPr>
            <a:spLocks noGrp="1"/>
          </p:cNvSpPr>
          <p:nvPr>
            <p:ph idx="1"/>
          </p:nvPr>
        </p:nvSpPr>
        <p:spPr>
          <a:xfrm>
            <a:off x="838200" y="1560829"/>
            <a:ext cx="10515600" cy="5297171"/>
          </a:xfrm>
        </p:spPr>
        <p:txBody>
          <a:bodyPr>
            <a:normAutofit/>
          </a:bodyPr>
          <a:lstStyle/>
          <a:p>
            <a:pPr algn="just"/>
            <a:r>
              <a:rPr lang="en-IN" sz="2600" dirty="0">
                <a:latin typeface="+mj-lt"/>
              </a:rPr>
              <a:t>“Change management is not a distinct discipline with rigid and clearly defined boundaries” </a:t>
            </a:r>
          </a:p>
          <a:p>
            <a:pPr algn="just"/>
            <a:r>
              <a:rPr lang="en-IN" sz="2600" dirty="0">
                <a:latin typeface="+mj-lt"/>
              </a:rPr>
              <a:t>An organisation may have heavily invested in the status quo, but change is necessary to fix and streamline the uncertain future.</a:t>
            </a:r>
          </a:p>
          <a:p>
            <a:pPr algn="just"/>
            <a:r>
              <a:rPr lang="en-IN" sz="2600" dirty="0">
                <a:latin typeface="+mj-lt"/>
              </a:rPr>
              <a:t>Prosci, defines change management as the application of structured process and set of tools for leading the people side of change to achieve a desired outcome.</a:t>
            </a:r>
          </a:p>
          <a:p>
            <a:pPr algn="just"/>
            <a:r>
              <a:rPr lang="en-IN" sz="2600" dirty="0">
                <a:latin typeface="+mj-lt"/>
              </a:rPr>
              <a:t>Before old behaviour can be discarded and new behaviour can be adopted, the status quo or equilibrium needs to be disturbed. </a:t>
            </a:r>
          </a:p>
          <a:p>
            <a:pPr marL="0" indent="0" algn="just">
              <a:buNone/>
            </a:pPr>
            <a:endParaRPr lang="en-IN" sz="2600" dirty="0">
              <a:latin typeface="+mj-lt"/>
            </a:endParaRPr>
          </a:p>
        </p:txBody>
      </p:sp>
    </p:spTree>
    <p:extLst>
      <p:ext uri="{BB962C8B-B14F-4D97-AF65-F5344CB8AC3E}">
        <p14:creationId xmlns:p14="http://schemas.microsoft.com/office/powerpoint/2010/main" val="2835589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827A6-AAE3-3D34-A070-7754CC4B69A5}"/>
              </a:ext>
            </a:extLst>
          </p:cNvPr>
          <p:cNvSpPr>
            <a:spLocks noGrp="1"/>
          </p:cNvSpPr>
          <p:nvPr>
            <p:ph type="title"/>
          </p:nvPr>
        </p:nvSpPr>
        <p:spPr/>
        <p:txBody>
          <a:bodyPr vert="horz" lIns="91440" tIns="45720" rIns="91440" bIns="45720" rtlCol="0" anchor="ctr">
            <a:normAutofit/>
          </a:bodyPr>
          <a:lstStyle/>
          <a:p>
            <a:r>
              <a:rPr lang="en-IN" dirty="0">
                <a:latin typeface="+mn-lt"/>
              </a:rPr>
              <a:t>The Backdrop of Amazon</a:t>
            </a:r>
          </a:p>
        </p:txBody>
      </p:sp>
      <p:sp>
        <p:nvSpPr>
          <p:cNvPr id="7" name="Content Placeholder 6">
            <a:extLst>
              <a:ext uri="{FF2B5EF4-FFF2-40B4-BE49-F238E27FC236}">
                <a16:creationId xmlns:a16="http://schemas.microsoft.com/office/drawing/2014/main" id="{B026AFB4-2447-84F5-B668-80311C9B74D7}"/>
              </a:ext>
            </a:extLst>
          </p:cNvPr>
          <p:cNvSpPr>
            <a:spLocks noGrp="1"/>
          </p:cNvSpPr>
          <p:nvPr>
            <p:ph idx="1"/>
          </p:nvPr>
        </p:nvSpPr>
        <p:spPr/>
        <p:txBody>
          <a:bodyPr vert="horz" lIns="91440" tIns="45720" rIns="91440" bIns="45720" rtlCol="0">
            <a:normAutofit/>
          </a:bodyPr>
          <a:lstStyle/>
          <a:p>
            <a:pPr algn="just"/>
            <a:r>
              <a:rPr lang="en-IN" sz="2600" dirty="0">
                <a:latin typeface="+mj-lt"/>
              </a:rPr>
              <a:t>Founded on July 15, 1994 by Jeff Bezos. </a:t>
            </a:r>
          </a:p>
          <a:p>
            <a:pPr algn="just"/>
            <a:r>
              <a:rPr lang="en-IN" sz="2600" dirty="0">
                <a:latin typeface="+mj-lt"/>
              </a:rPr>
              <a:t>The company was created as a result of what Jeff Bezos called his “regret minimization framework”. </a:t>
            </a:r>
          </a:p>
          <a:p>
            <a:pPr algn="just"/>
            <a:r>
              <a:rPr lang="en-IN" sz="2600" dirty="0">
                <a:latin typeface="+mj-lt"/>
              </a:rPr>
              <a:t>Initially christened as “Cadabra”, but it sounded too much like cadaver, hence renamed to Amazon.</a:t>
            </a:r>
          </a:p>
          <a:p>
            <a:pPr algn="just"/>
            <a:r>
              <a:rPr lang="en-IN" sz="2600" dirty="0">
                <a:latin typeface="+mj-lt"/>
              </a:rPr>
              <a:t>Initially started as an online bookstore, easily outpacing other bookstores at that time. </a:t>
            </a:r>
          </a:p>
          <a:p>
            <a:pPr algn="just"/>
            <a:r>
              <a:rPr lang="en-IN" sz="2600" dirty="0">
                <a:latin typeface="+mj-lt"/>
              </a:rPr>
              <a:t>Amazon launched its first initial public offering (IPO) in May, 1997 which rocketed its cash and cash equivalents to $125 Million.</a:t>
            </a:r>
          </a:p>
          <a:p>
            <a:pPr algn="just"/>
            <a:endParaRPr lang="en-IN" sz="2600" dirty="0">
              <a:latin typeface="+mj-lt"/>
            </a:endParaRPr>
          </a:p>
          <a:p>
            <a:pPr algn="just"/>
            <a:endParaRPr lang="en-IN" sz="2600" dirty="0">
              <a:latin typeface="+mj-lt"/>
            </a:endParaRPr>
          </a:p>
          <a:p>
            <a:pPr algn="just"/>
            <a:endParaRPr lang="en-IN" sz="2600" dirty="0">
              <a:latin typeface="+mj-lt"/>
            </a:endParaRPr>
          </a:p>
        </p:txBody>
      </p:sp>
    </p:spTree>
    <p:extLst>
      <p:ext uri="{BB962C8B-B14F-4D97-AF65-F5344CB8AC3E}">
        <p14:creationId xmlns:p14="http://schemas.microsoft.com/office/powerpoint/2010/main" val="4029949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C3EFD-4B4E-F62B-32CF-BE49B622EC24}"/>
              </a:ext>
            </a:extLst>
          </p:cNvPr>
          <p:cNvSpPr>
            <a:spLocks noGrp="1"/>
          </p:cNvSpPr>
          <p:nvPr>
            <p:ph type="title"/>
          </p:nvPr>
        </p:nvSpPr>
        <p:spPr/>
        <p:txBody>
          <a:bodyPr vert="horz" lIns="91440" tIns="45720" rIns="91440" bIns="45720" rtlCol="0" anchor="ctr">
            <a:normAutofit/>
          </a:bodyPr>
          <a:lstStyle/>
          <a:p>
            <a:r>
              <a:rPr lang="en-IN" dirty="0">
                <a:latin typeface="+mn-lt"/>
              </a:rPr>
              <a:t>Timeline of Amazon</a:t>
            </a:r>
          </a:p>
        </p:txBody>
      </p:sp>
      <p:pic>
        <p:nvPicPr>
          <p:cNvPr id="5" name="Content Placeholder 4">
            <a:extLst>
              <a:ext uri="{FF2B5EF4-FFF2-40B4-BE49-F238E27FC236}">
                <a16:creationId xmlns:a16="http://schemas.microsoft.com/office/drawing/2014/main" id="{A0696253-4A1E-E803-350F-61FD2B3F81BA}"/>
              </a:ext>
            </a:extLst>
          </p:cNvPr>
          <p:cNvPicPr>
            <a:picLocks noGrp="1" noChangeAspect="1"/>
          </p:cNvPicPr>
          <p:nvPr>
            <p:ph idx="1"/>
          </p:nvPr>
        </p:nvPicPr>
        <p:blipFill>
          <a:blip r:embed="rId2"/>
          <a:stretch>
            <a:fillRect/>
          </a:stretch>
        </p:blipFill>
        <p:spPr>
          <a:xfrm>
            <a:off x="653176" y="1605280"/>
            <a:ext cx="10885647" cy="4074160"/>
          </a:xfrm>
        </p:spPr>
      </p:pic>
      <p:sp>
        <p:nvSpPr>
          <p:cNvPr id="6" name="TextBox 5">
            <a:extLst>
              <a:ext uri="{FF2B5EF4-FFF2-40B4-BE49-F238E27FC236}">
                <a16:creationId xmlns:a16="http://schemas.microsoft.com/office/drawing/2014/main" id="{DD9181E3-05B9-82DD-6C10-5706B4076E6A}"/>
              </a:ext>
            </a:extLst>
          </p:cNvPr>
          <p:cNvSpPr txBox="1"/>
          <p:nvPr/>
        </p:nvSpPr>
        <p:spPr>
          <a:xfrm>
            <a:off x="9349343" y="5994400"/>
            <a:ext cx="2842657" cy="369332"/>
          </a:xfrm>
          <a:prstGeom prst="rect">
            <a:avLst/>
          </a:prstGeom>
          <a:noFill/>
        </p:spPr>
        <p:txBody>
          <a:bodyPr wrap="square" rtlCol="0">
            <a:spAutoFit/>
          </a:bodyPr>
          <a:lstStyle/>
          <a:p>
            <a:r>
              <a:rPr lang="en-IN" dirty="0">
                <a:latin typeface="+mj-lt"/>
              </a:rPr>
              <a:t>Source: E. Malik (2017)</a:t>
            </a:r>
          </a:p>
        </p:txBody>
      </p:sp>
    </p:spTree>
    <p:extLst>
      <p:ext uri="{BB962C8B-B14F-4D97-AF65-F5344CB8AC3E}">
        <p14:creationId xmlns:p14="http://schemas.microsoft.com/office/powerpoint/2010/main" val="93239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D2F66-9872-2400-E1B0-7346730B0933}"/>
              </a:ext>
            </a:extLst>
          </p:cNvPr>
          <p:cNvSpPr>
            <a:spLocks noGrp="1"/>
          </p:cNvSpPr>
          <p:nvPr>
            <p:ph type="title"/>
          </p:nvPr>
        </p:nvSpPr>
        <p:spPr/>
        <p:txBody>
          <a:bodyPr vert="horz" lIns="91440" tIns="45720" rIns="91440" bIns="45720" rtlCol="0" anchor="ctr">
            <a:normAutofit/>
          </a:bodyPr>
          <a:lstStyle/>
          <a:p>
            <a:r>
              <a:rPr lang="en-IN" dirty="0">
                <a:latin typeface="+mn-lt"/>
              </a:rPr>
              <a:t>What type of changes happened at Amazon ?</a:t>
            </a:r>
          </a:p>
        </p:txBody>
      </p:sp>
      <p:sp>
        <p:nvSpPr>
          <p:cNvPr id="3" name="Content Placeholder 2">
            <a:extLst>
              <a:ext uri="{FF2B5EF4-FFF2-40B4-BE49-F238E27FC236}">
                <a16:creationId xmlns:a16="http://schemas.microsoft.com/office/drawing/2014/main" id="{B998785E-D2C2-D641-1C0C-CA8FA962A6D1}"/>
              </a:ext>
            </a:extLst>
          </p:cNvPr>
          <p:cNvSpPr>
            <a:spLocks noGrp="1"/>
          </p:cNvSpPr>
          <p:nvPr>
            <p:ph idx="1"/>
          </p:nvPr>
        </p:nvSpPr>
        <p:spPr>
          <a:xfrm>
            <a:off x="838200" y="2760345"/>
            <a:ext cx="10515600" cy="2797175"/>
          </a:xfrm>
        </p:spPr>
        <p:txBody>
          <a:bodyPr vert="horz" lIns="91440" tIns="45720" rIns="91440" bIns="45720" rtlCol="0">
            <a:normAutofit/>
          </a:bodyPr>
          <a:lstStyle/>
          <a:p>
            <a:pPr algn="just"/>
            <a:r>
              <a:rPr lang="en-IN" sz="2600" dirty="0">
                <a:latin typeface="+mj-lt"/>
              </a:rPr>
              <a:t>Planned – Digitalisation induced changes (AI &amp; ML)</a:t>
            </a:r>
          </a:p>
          <a:p>
            <a:pPr algn="just"/>
            <a:r>
              <a:rPr lang="en-IN" sz="2600" dirty="0">
                <a:latin typeface="+mj-lt"/>
              </a:rPr>
              <a:t>Emergent – Pandemic induced changes (2020 onwards)</a:t>
            </a:r>
          </a:p>
        </p:txBody>
      </p:sp>
    </p:spTree>
    <p:extLst>
      <p:ext uri="{BB962C8B-B14F-4D97-AF65-F5344CB8AC3E}">
        <p14:creationId xmlns:p14="http://schemas.microsoft.com/office/powerpoint/2010/main" val="2455524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16528E-8E3A-9CEF-04D8-64D016687A71}"/>
              </a:ext>
            </a:extLst>
          </p:cNvPr>
          <p:cNvPicPr>
            <a:picLocks noGrp="1" noChangeAspect="1"/>
          </p:cNvPicPr>
          <p:nvPr>
            <p:ph idx="1"/>
          </p:nvPr>
        </p:nvPicPr>
        <p:blipFill>
          <a:blip r:embed="rId2"/>
          <a:stretch>
            <a:fillRect/>
          </a:stretch>
        </p:blipFill>
        <p:spPr>
          <a:xfrm>
            <a:off x="1150655" y="1585308"/>
            <a:ext cx="9890689" cy="4693572"/>
          </a:xfrm>
        </p:spPr>
      </p:pic>
      <p:sp>
        <p:nvSpPr>
          <p:cNvPr id="2" name="TextBox 1">
            <a:extLst>
              <a:ext uri="{FF2B5EF4-FFF2-40B4-BE49-F238E27FC236}">
                <a16:creationId xmlns:a16="http://schemas.microsoft.com/office/drawing/2014/main" id="{163D106E-2BC2-1859-1BED-1387B7EFC7C9}"/>
              </a:ext>
            </a:extLst>
          </p:cNvPr>
          <p:cNvSpPr txBox="1"/>
          <p:nvPr/>
        </p:nvSpPr>
        <p:spPr>
          <a:xfrm>
            <a:off x="1280160" y="528320"/>
            <a:ext cx="7863840" cy="584775"/>
          </a:xfrm>
          <a:prstGeom prst="rect">
            <a:avLst/>
          </a:prstGeom>
        </p:spPr>
        <p:txBody>
          <a:bodyPr vert="horz" lIns="91440" tIns="45720" rIns="91440" bIns="45720" rtlCol="0" anchor="ctr">
            <a:normAutofit/>
          </a:bodyPr>
          <a:lstStyle>
            <a:lvl1pPr>
              <a:lnSpc>
                <a:spcPct val="90000"/>
              </a:lnSpc>
              <a:spcBef>
                <a:spcPct val="0"/>
              </a:spcBef>
              <a:buNone/>
              <a:defRPr sz="4400">
                <a:latin typeface="Bahnschrift" panose="020B0502040204020203" pitchFamily="34" charset="0"/>
                <a:ea typeface="+mj-ea"/>
                <a:cs typeface="+mj-cs"/>
              </a:defRPr>
            </a:lvl1pPr>
          </a:lstStyle>
          <a:p>
            <a:r>
              <a:rPr lang="en-IN" dirty="0">
                <a:latin typeface="+mn-lt"/>
              </a:rPr>
              <a:t>Lewin's Change Theory: Analysis for Amazon</a:t>
            </a:r>
          </a:p>
        </p:txBody>
      </p:sp>
    </p:spTree>
    <p:extLst>
      <p:ext uri="{BB962C8B-B14F-4D97-AF65-F5344CB8AC3E}">
        <p14:creationId xmlns:p14="http://schemas.microsoft.com/office/powerpoint/2010/main" val="128989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7E69C9BC-4EFB-CB99-E2A0-64F68F6DCD9A}"/>
              </a:ext>
            </a:extLst>
          </p:cNvPr>
          <p:cNvCxnSpPr>
            <a:cxnSpLocks/>
          </p:cNvCxnSpPr>
          <p:nvPr/>
        </p:nvCxnSpPr>
        <p:spPr>
          <a:xfrm>
            <a:off x="660400" y="606392"/>
            <a:ext cx="10891520" cy="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531D8D0C-CCAF-31B8-1C34-2F6CA69E16C1}"/>
              </a:ext>
            </a:extLst>
          </p:cNvPr>
          <p:cNvSpPr txBox="1"/>
          <p:nvPr/>
        </p:nvSpPr>
        <p:spPr>
          <a:xfrm>
            <a:off x="660399" y="125321"/>
            <a:ext cx="4576861" cy="369332"/>
          </a:xfrm>
          <a:prstGeom prst="rect">
            <a:avLst/>
          </a:prstGeom>
          <a:noFill/>
        </p:spPr>
        <p:txBody>
          <a:bodyPr wrap="square" rtlCol="0">
            <a:spAutoFit/>
          </a:bodyPr>
          <a:lstStyle/>
          <a:p>
            <a:r>
              <a:rPr lang="en-IN" dirty="0">
                <a:latin typeface="Bahnschrift" panose="020B0502040204020203" pitchFamily="34" charset="0"/>
              </a:rPr>
              <a:t>Changes catalysed by Pandemic</a:t>
            </a:r>
          </a:p>
        </p:txBody>
      </p:sp>
      <p:sp>
        <p:nvSpPr>
          <p:cNvPr id="32" name="TextBox 31">
            <a:extLst>
              <a:ext uri="{FF2B5EF4-FFF2-40B4-BE49-F238E27FC236}">
                <a16:creationId xmlns:a16="http://schemas.microsoft.com/office/drawing/2014/main" id="{E2AFE3F6-AF7C-E1B9-68AE-A329933BE4EC}"/>
              </a:ext>
            </a:extLst>
          </p:cNvPr>
          <p:cNvSpPr txBox="1"/>
          <p:nvPr/>
        </p:nvSpPr>
        <p:spPr>
          <a:xfrm>
            <a:off x="9052560" y="125321"/>
            <a:ext cx="2499360" cy="369332"/>
          </a:xfrm>
          <a:prstGeom prst="rect">
            <a:avLst/>
          </a:prstGeom>
          <a:noFill/>
        </p:spPr>
        <p:txBody>
          <a:bodyPr wrap="square" rtlCol="0">
            <a:spAutoFit/>
          </a:bodyPr>
          <a:lstStyle/>
          <a:p>
            <a:r>
              <a:rPr lang="en-IN" dirty="0">
                <a:latin typeface="Bahnschrift" panose="020B0502040204020203" pitchFamily="34" charset="0"/>
              </a:rPr>
              <a:t>Force field analysis</a:t>
            </a:r>
          </a:p>
        </p:txBody>
      </p:sp>
      <p:graphicFrame>
        <p:nvGraphicFramePr>
          <p:cNvPr id="33" name="Table 33">
            <a:extLst>
              <a:ext uri="{FF2B5EF4-FFF2-40B4-BE49-F238E27FC236}">
                <a16:creationId xmlns:a16="http://schemas.microsoft.com/office/drawing/2014/main" id="{A135CF1C-EFCB-61E3-1AC2-96F74F3C6F24}"/>
              </a:ext>
            </a:extLst>
          </p:cNvPr>
          <p:cNvGraphicFramePr>
            <a:graphicFrameLocks noGrp="1"/>
          </p:cNvGraphicFramePr>
          <p:nvPr>
            <p:extLst>
              <p:ext uri="{D42A27DB-BD31-4B8C-83A1-F6EECF244321}">
                <p14:modId xmlns:p14="http://schemas.microsoft.com/office/powerpoint/2010/main" val="2061673527"/>
              </p:ext>
            </p:extLst>
          </p:nvPr>
        </p:nvGraphicFramePr>
        <p:xfrm>
          <a:off x="731520" y="915912"/>
          <a:ext cx="10891524" cy="5611888"/>
        </p:xfrm>
        <a:graphic>
          <a:graphicData uri="http://schemas.openxmlformats.org/drawingml/2006/table">
            <a:tbl>
              <a:tblPr>
                <a:tableStyleId>{2D5ABB26-0587-4C30-8999-92F81FD0307C}</a:tableStyleId>
              </a:tblPr>
              <a:tblGrid>
                <a:gridCol w="907627">
                  <a:extLst>
                    <a:ext uri="{9D8B030D-6E8A-4147-A177-3AD203B41FA5}">
                      <a16:colId xmlns:a16="http://schemas.microsoft.com/office/drawing/2014/main" val="2805926008"/>
                    </a:ext>
                  </a:extLst>
                </a:gridCol>
                <a:gridCol w="907627">
                  <a:extLst>
                    <a:ext uri="{9D8B030D-6E8A-4147-A177-3AD203B41FA5}">
                      <a16:colId xmlns:a16="http://schemas.microsoft.com/office/drawing/2014/main" val="4133370851"/>
                    </a:ext>
                  </a:extLst>
                </a:gridCol>
                <a:gridCol w="907627">
                  <a:extLst>
                    <a:ext uri="{9D8B030D-6E8A-4147-A177-3AD203B41FA5}">
                      <a16:colId xmlns:a16="http://schemas.microsoft.com/office/drawing/2014/main" val="3474955395"/>
                    </a:ext>
                  </a:extLst>
                </a:gridCol>
                <a:gridCol w="907627">
                  <a:extLst>
                    <a:ext uri="{9D8B030D-6E8A-4147-A177-3AD203B41FA5}">
                      <a16:colId xmlns:a16="http://schemas.microsoft.com/office/drawing/2014/main" val="3529750970"/>
                    </a:ext>
                  </a:extLst>
                </a:gridCol>
                <a:gridCol w="907627">
                  <a:extLst>
                    <a:ext uri="{9D8B030D-6E8A-4147-A177-3AD203B41FA5}">
                      <a16:colId xmlns:a16="http://schemas.microsoft.com/office/drawing/2014/main" val="890289364"/>
                    </a:ext>
                  </a:extLst>
                </a:gridCol>
                <a:gridCol w="1815254">
                  <a:extLst>
                    <a:ext uri="{9D8B030D-6E8A-4147-A177-3AD203B41FA5}">
                      <a16:colId xmlns:a16="http://schemas.microsoft.com/office/drawing/2014/main" val="4245543053"/>
                    </a:ext>
                  </a:extLst>
                </a:gridCol>
                <a:gridCol w="907627">
                  <a:extLst>
                    <a:ext uri="{9D8B030D-6E8A-4147-A177-3AD203B41FA5}">
                      <a16:colId xmlns:a16="http://schemas.microsoft.com/office/drawing/2014/main" val="3760534543"/>
                    </a:ext>
                  </a:extLst>
                </a:gridCol>
                <a:gridCol w="907627">
                  <a:extLst>
                    <a:ext uri="{9D8B030D-6E8A-4147-A177-3AD203B41FA5}">
                      <a16:colId xmlns:a16="http://schemas.microsoft.com/office/drawing/2014/main" val="1380028104"/>
                    </a:ext>
                  </a:extLst>
                </a:gridCol>
                <a:gridCol w="907627">
                  <a:extLst>
                    <a:ext uri="{9D8B030D-6E8A-4147-A177-3AD203B41FA5}">
                      <a16:colId xmlns:a16="http://schemas.microsoft.com/office/drawing/2014/main" val="3691896079"/>
                    </a:ext>
                  </a:extLst>
                </a:gridCol>
                <a:gridCol w="907627">
                  <a:extLst>
                    <a:ext uri="{9D8B030D-6E8A-4147-A177-3AD203B41FA5}">
                      <a16:colId xmlns:a16="http://schemas.microsoft.com/office/drawing/2014/main" val="2706086881"/>
                    </a:ext>
                  </a:extLst>
                </a:gridCol>
                <a:gridCol w="907627">
                  <a:extLst>
                    <a:ext uri="{9D8B030D-6E8A-4147-A177-3AD203B41FA5}">
                      <a16:colId xmlns:a16="http://schemas.microsoft.com/office/drawing/2014/main" val="2138388050"/>
                    </a:ext>
                  </a:extLst>
                </a:gridCol>
              </a:tblGrid>
              <a:tr h="476008">
                <a:tc gridSpan="5">
                  <a:txBody>
                    <a:bodyPr/>
                    <a:lstStyle/>
                    <a:p>
                      <a:pPr algn="ctr"/>
                      <a:r>
                        <a:rPr lang="en-IN" dirty="0">
                          <a:latin typeface="Bahnschrift" panose="020B0502040204020203" pitchFamily="34" charset="0"/>
                        </a:rPr>
                        <a:t>Forces </a:t>
                      </a:r>
                      <a:r>
                        <a:rPr lang="en-IN" i="1" dirty="0">
                          <a:latin typeface="Bahnschrift" panose="020B0502040204020203" pitchFamily="34" charset="0"/>
                        </a:rPr>
                        <a:t>for </a:t>
                      </a:r>
                      <a:r>
                        <a:rPr lang="en-IN" dirty="0">
                          <a:latin typeface="Bahnschrift" panose="020B0502040204020203" pitchFamily="34" charset="0"/>
                        </a:rPr>
                        <a:t>change</a:t>
                      </a:r>
                    </a:p>
                  </a:txBody>
                  <a:tcPr anchor="ctr">
                    <a:lnL w="12700" cap="flat" cmpd="sng" algn="ctr">
                      <a:no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lnT>
                      <a:noFill/>
                    </a:lnT>
                    <a:lnB>
                      <a:noFill/>
                    </a:lnB>
                    <a:lnTlToBr w="12700" cmpd="sng">
                      <a:noFill/>
                      <a:prstDash val="solid"/>
                    </a:lnTlToBr>
                    <a:lnBlToTr w="12700" cmpd="sng">
                      <a:noFill/>
                      <a:prstDash val="solid"/>
                    </a:lnBlToT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rowSpan="4">
                  <a:txBody>
                    <a:bodyPr/>
                    <a:lstStyle/>
                    <a:p>
                      <a:pPr algn="ctr"/>
                      <a:r>
                        <a:rPr lang="en-IN" i="0" dirty="0">
                          <a:latin typeface="Bahnschrift" panose="020B0502040204020203" pitchFamily="34" charset="0"/>
                        </a:rPr>
                        <a:t>Meet rising customer demands during and after Pandemic</a:t>
                      </a:r>
                    </a:p>
                    <a:p>
                      <a:pPr algn="ctr"/>
                      <a:r>
                        <a:rPr lang="en-IN" i="0" dirty="0">
                          <a:latin typeface="Bahnschrift" panose="020B0502040204020203" pitchFamily="34" charset="0"/>
                        </a:rPr>
                        <a:t>(People avoiding Brick &amp; Mortar models)</a:t>
                      </a: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solidFill>
                      <a:schemeClr val="bg1">
                        <a:lumMod val="95000"/>
                      </a:schemeClr>
                    </a:solidFill>
                  </a:tcPr>
                </a:tc>
                <a:tc gridSpan="5">
                  <a:txBody>
                    <a:bodyPr/>
                    <a:lstStyle/>
                    <a:p>
                      <a:pPr algn="ctr"/>
                      <a:r>
                        <a:rPr lang="en-IN" dirty="0">
                          <a:latin typeface="Bahnschrift" panose="020B0502040204020203" pitchFamily="34" charset="0"/>
                        </a:rPr>
                        <a:t>Forces </a:t>
                      </a:r>
                      <a:r>
                        <a:rPr lang="en-IN" i="1" dirty="0">
                          <a:latin typeface="Bahnschrift" panose="020B0502040204020203" pitchFamily="34" charset="0"/>
                        </a:rPr>
                        <a:t>against </a:t>
                      </a:r>
                      <a:r>
                        <a:rPr lang="en-IN" i="0" dirty="0">
                          <a:latin typeface="Bahnschrift" panose="020B0502040204020203" pitchFamily="34" charset="0"/>
                        </a:rPr>
                        <a:t>change</a:t>
                      </a:r>
                      <a:endParaRPr lang="en-IN" i="1" dirty="0">
                        <a:latin typeface="Bahnschrift" panose="020B0502040204020203" pitchFamily="34" charset="0"/>
                      </a:endParaRPr>
                    </a:p>
                  </a:txBody>
                  <a:tcPr anchor="ctr">
                    <a:lnL w="12700" cap="flat" cmpd="sng" algn="ctr">
                      <a:solidFill>
                        <a:schemeClr val="bg1">
                          <a:lumMod val="65000"/>
                        </a:schemeClr>
                      </a:solidFill>
                      <a:prstDash val="solid"/>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bg1">
                          <a:lumMod val="65000"/>
                        </a:schemeClr>
                      </a:solidFill>
                      <a:prstDash val="lgDash"/>
                      <a:round/>
                      <a:headEnd type="none" w="med" len="med"/>
                      <a:tailEnd type="none" w="med" len="med"/>
                    </a:lnR>
                  </a:tcPr>
                </a:tc>
                <a:extLst>
                  <a:ext uri="{0D108BD9-81ED-4DB2-BD59-A6C34878D82A}">
                    <a16:rowId xmlns:a16="http://schemas.microsoft.com/office/drawing/2014/main" val="3052943771"/>
                  </a:ext>
                </a:extLst>
              </a:tr>
              <a:tr h="0">
                <a:tc>
                  <a:txBody>
                    <a:bodyPr/>
                    <a:lstStyle/>
                    <a:p>
                      <a:r>
                        <a:rPr lang="en-IN" dirty="0">
                          <a:solidFill>
                            <a:schemeClr val="bg1">
                              <a:lumMod val="50000"/>
                            </a:schemeClr>
                          </a:solidFill>
                        </a:rPr>
                        <a:t>5</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4</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3</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2</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1</a:t>
                      </a:r>
                    </a:p>
                  </a:txBody>
                  <a:tcPr anchor="ctr">
                    <a:lnL w="12700" cap="flat" cmpd="sng" algn="ctr">
                      <a:no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lnT>
                      <a:noFill/>
                    </a:lnT>
                  </a:tcPr>
                </a:tc>
                <a:tc vMerge="1">
                  <a:txBody>
                    <a:bodyPr/>
                    <a:lstStyle/>
                    <a:p>
                      <a:endParaRPr lang="en-IN"/>
                    </a:p>
                  </a:txBody>
                  <a:tcPr/>
                </a:tc>
                <a:tc>
                  <a:txBody>
                    <a:bodyPr/>
                    <a:lstStyle/>
                    <a:p>
                      <a:pPr algn="r"/>
                      <a:r>
                        <a:rPr lang="en-IN" dirty="0">
                          <a:solidFill>
                            <a:schemeClr val="bg1">
                              <a:lumMod val="50000"/>
                            </a:schemeClr>
                          </a:solidFill>
                        </a:rPr>
                        <a:t>1</a:t>
                      </a:r>
                    </a:p>
                  </a:txBody>
                  <a:tcPr anchor="ctr">
                    <a:lnL w="12700" cap="flat" cmpd="sng" algn="ctr">
                      <a:solidFill>
                        <a:schemeClr val="bg1">
                          <a:lumMod val="65000"/>
                        </a:schemeClr>
                      </a:solidFill>
                      <a:prstDash val="solid"/>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2</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3</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4</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5</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930342924"/>
                  </a:ext>
                </a:extLst>
              </a:tr>
              <a:tr h="4404360">
                <a:tc>
                  <a:txBody>
                    <a:bodyPr/>
                    <a:lstStyle/>
                    <a:p>
                      <a:endParaRPr lang="en-IN" dirty="0">
                        <a:solidFill>
                          <a:schemeClr val="bg1">
                            <a:lumMod val="50000"/>
                          </a:schemeClr>
                        </a:solidFill>
                      </a:endParaRPr>
                    </a:p>
                  </a:txBody>
                  <a:tcPr>
                    <a:lnL w="12700" cap="flat" cmpd="sng" algn="ctr">
                      <a:solidFill>
                        <a:schemeClr val="bg1">
                          <a:lumMod val="65000"/>
                        </a:schemeClr>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tcPr>
                </a:tc>
                <a:tc vMerge="1">
                  <a:txBody>
                    <a:bodyPr/>
                    <a:lstStyle/>
                    <a:p>
                      <a:endParaRPr lang="en-IN"/>
                    </a:p>
                  </a:txBody>
                  <a:tcPr/>
                </a:tc>
                <a:tc>
                  <a:txBody>
                    <a:bodyPr/>
                    <a:lstStyle/>
                    <a:p>
                      <a:pPr algn="r"/>
                      <a:endParaRPr lang="en-IN" dirty="0">
                        <a:solidFill>
                          <a:schemeClr val="bg1">
                            <a:lumMod val="50000"/>
                          </a:schemeClr>
                        </a:solidFill>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bg1">
                          <a:lumMod val="65000"/>
                        </a:schemeClr>
                      </a:solidFill>
                      <a:prstDash val="lgDash"/>
                      <a:round/>
                      <a:headEnd type="none" w="med" len="med"/>
                      <a:tailEnd type="none" w="med" len="med"/>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3400118279"/>
                  </a:ext>
                </a:extLst>
              </a:tr>
              <a:tr h="338488">
                <a:tc gridSpan="5">
                  <a:txBody>
                    <a:bodyPr/>
                    <a:lstStyle/>
                    <a:p>
                      <a:pPr algn="ctr"/>
                      <a:r>
                        <a:rPr lang="en-IN" dirty="0">
                          <a:solidFill>
                            <a:schemeClr val="bg1"/>
                          </a:solidFill>
                          <a:latin typeface="Bahnschrift" panose="020B0502040204020203" pitchFamily="34" charset="0"/>
                        </a:rPr>
                        <a:t>Total: 20</a:t>
                      </a:r>
                    </a:p>
                  </a:txBody>
                  <a:tcPr>
                    <a:lnL w="12700" cap="flat" cmpd="sng" algn="ctr">
                      <a:solidFill>
                        <a:schemeClr val="bg1">
                          <a:lumMod val="65000"/>
                        </a:schemeClr>
                      </a:solid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lnT>
                      <a:noFill/>
                    </a:lnT>
                    <a:solidFill>
                      <a:schemeClr val="bg1">
                        <a:lumMod val="65000"/>
                      </a:schemeClr>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vMerge="1">
                  <a:txBody>
                    <a:bodyPr/>
                    <a:lstStyle/>
                    <a:p>
                      <a:pPr algn="ctr"/>
                      <a:endParaRPr lang="en-IN" i="1" dirty="0"/>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solidFill>
                      <a:schemeClr val="bg1">
                        <a:lumMod val="95000"/>
                      </a:schemeClr>
                    </a:solidFill>
                  </a:tcPr>
                </a:tc>
                <a:tc gridSpan="5">
                  <a:txBody>
                    <a:bodyPr/>
                    <a:lstStyle/>
                    <a:p>
                      <a:pPr algn="ctr"/>
                      <a:r>
                        <a:rPr lang="en-IN" dirty="0">
                          <a:solidFill>
                            <a:schemeClr val="bg1"/>
                          </a:solidFill>
                          <a:latin typeface="Bahnschrift" panose="020B0502040204020203" pitchFamily="34" charset="0"/>
                        </a:rPr>
                        <a:t>Total: 17</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lgDash"/>
                      <a:round/>
                      <a:headEnd type="none" w="med" len="med"/>
                      <a:tailEnd type="none" w="med" len="med"/>
                    </a:lnR>
                    <a:lnT>
                      <a:noFill/>
                    </a:lnT>
                    <a:solidFill>
                      <a:schemeClr val="bg1">
                        <a:lumMod val="65000"/>
                      </a:schemeClr>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671040494"/>
                  </a:ext>
                </a:extLst>
              </a:tr>
            </a:tbl>
          </a:graphicData>
        </a:graphic>
      </p:graphicFrame>
      <p:sp>
        <p:nvSpPr>
          <p:cNvPr id="34" name="Arrow: Right 33">
            <a:extLst>
              <a:ext uri="{FF2B5EF4-FFF2-40B4-BE49-F238E27FC236}">
                <a16:creationId xmlns:a16="http://schemas.microsoft.com/office/drawing/2014/main" id="{ADEF43EB-AD84-A1CB-0607-8B3332F05D37}"/>
              </a:ext>
            </a:extLst>
          </p:cNvPr>
          <p:cNvSpPr/>
          <p:nvPr/>
        </p:nvSpPr>
        <p:spPr>
          <a:xfrm>
            <a:off x="731520" y="1960880"/>
            <a:ext cx="4582160" cy="751840"/>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200" dirty="0">
                <a:latin typeface="Bahnschrift" panose="020B0502040204020203" pitchFamily="34" charset="0"/>
              </a:rPr>
              <a:t>Exponential increase in Customer demand for online shopping</a:t>
            </a:r>
          </a:p>
        </p:txBody>
      </p:sp>
      <p:sp>
        <p:nvSpPr>
          <p:cNvPr id="35" name="Arrow: Right 34">
            <a:extLst>
              <a:ext uri="{FF2B5EF4-FFF2-40B4-BE49-F238E27FC236}">
                <a16:creationId xmlns:a16="http://schemas.microsoft.com/office/drawing/2014/main" id="{F55BF905-E7C2-604E-F9A1-329C859795DA}"/>
              </a:ext>
            </a:extLst>
          </p:cNvPr>
          <p:cNvSpPr/>
          <p:nvPr/>
        </p:nvSpPr>
        <p:spPr>
          <a:xfrm>
            <a:off x="2529840" y="3680880"/>
            <a:ext cx="2724508" cy="751840"/>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Deferred Logistics  due to Labour Shortages/Lost of loyal customers</a:t>
            </a:r>
          </a:p>
        </p:txBody>
      </p:sp>
      <p:sp>
        <p:nvSpPr>
          <p:cNvPr id="36" name="Arrow: Right 35">
            <a:extLst>
              <a:ext uri="{FF2B5EF4-FFF2-40B4-BE49-F238E27FC236}">
                <a16:creationId xmlns:a16="http://schemas.microsoft.com/office/drawing/2014/main" id="{70B0CA06-331B-96FC-A0AE-AA0AE123EF76}"/>
              </a:ext>
            </a:extLst>
          </p:cNvPr>
          <p:cNvSpPr/>
          <p:nvPr/>
        </p:nvSpPr>
        <p:spPr>
          <a:xfrm>
            <a:off x="1656080" y="4569775"/>
            <a:ext cx="3581181" cy="751840"/>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Soaring Grocery Sales/People avoiding physical stores/Need for online grocery and unmanned stores</a:t>
            </a:r>
          </a:p>
        </p:txBody>
      </p:sp>
      <p:sp>
        <p:nvSpPr>
          <p:cNvPr id="37" name="Arrow: Right 36">
            <a:extLst>
              <a:ext uri="{FF2B5EF4-FFF2-40B4-BE49-F238E27FC236}">
                <a16:creationId xmlns:a16="http://schemas.microsoft.com/office/drawing/2014/main" id="{D0E0FECD-B51C-6C4D-C1CD-909DA79A1F1C}"/>
              </a:ext>
            </a:extLst>
          </p:cNvPr>
          <p:cNvSpPr/>
          <p:nvPr/>
        </p:nvSpPr>
        <p:spPr>
          <a:xfrm>
            <a:off x="1656079" y="5391262"/>
            <a:ext cx="3581181" cy="751840"/>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Meeting Order fill rates/Demand for further Warehouse Automation and increase in their numbers</a:t>
            </a:r>
          </a:p>
        </p:txBody>
      </p:sp>
      <p:sp>
        <p:nvSpPr>
          <p:cNvPr id="38" name="Arrow: Right 37">
            <a:extLst>
              <a:ext uri="{FF2B5EF4-FFF2-40B4-BE49-F238E27FC236}">
                <a16:creationId xmlns:a16="http://schemas.microsoft.com/office/drawing/2014/main" id="{0015D636-E471-BFEF-476E-BF52A0731D63}"/>
              </a:ext>
            </a:extLst>
          </p:cNvPr>
          <p:cNvSpPr/>
          <p:nvPr/>
        </p:nvSpPr>
        <p:spPr>
          <a:xfrm flipH="1">
            <a:off x="7052672" y="1989000"/>
            <a:ext cx="2772048" cy="804999"/>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Presumed surge in costs related to IT/AWS/Logistics/Cloud Computing/Hiring etc.</a:t>
            </a:r>
          </a:p>
        </p:txBody>
      </p:sp>
      <p:sp>
        <p:nvSpPr>
          <p:cNvPr id="39" name="Arrow: Right 38">
            <a:extLst>
              <a:ext uri="{FF2B5EF4-FFF2-40B4-BE49-F238E27FC236}">
                <a16:creationId xmlns:a16="http://schemas.microsoft.com/office/drawing/2014/main" id="{47C0C9CB-937B-D9A7-CD76-2A5B45A943F7}"/>
              </a:ext>
            </a:extLst>
          </p:cNvPr>
          <p:cNvSpPr/>
          <p:nvPr/>
        </p:nvSpPr>
        <p:spPr>
          <a:xfrm flipH="1">
            <a:off x="7052672" y="2828822"/>
            <a:ext cx="3657600" cy="751840"/>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Employees reluctant to work as data of people infected was not released which led to only 30% attendance</a:t>
            </a:r>
          </a:p>
        </p:txBody>
      </p:sp>
      <p:sp>
        <p:nvSpPr>
          <p:cNvPr id="40" name="Arrow: Right 39">
            <a:extLst>
              <a:ext uri="{FF2B5EF4-FFF2-40B4-BE49-F238E27FC236}">
                <a16:creationId xmlns:a16="http://schemas.microsoft.com/office/drawing/2014/main" id="{5448EB8E-8124-E307-FF1E-F6A60200F623}"/>
              </a:ext>
            </a:extLst>
          </p:cNvPr>
          <p:cNvSpPr/>
          <p:nvPr/>
        </p:nvSpPr>
        <p:spPr>
          <a:xfrm flipH="1">
            <a:off x="7052672" y="3569141"/>
            <a:ext cx="4570372" cy="863580"/>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Fear of cutting down wages/job security/</a:t>
            </a:r>
            <a:r>
              <a:rPr lang="en-US" sz="1050" dirty="0">
                <a:latin typeface="Bahnschrift" panose="020B0502040204020203" pitchFamily="34" charset="0"/>
              </a:rPr>
              <a:t>Employee Complaints/Lack of Unified labor unions/Negative publicity in media/Layoffs</a:t>
            </a:r>
            <a:endParaRPr lang="en-IN" sz="1050" dirty="0">
              <a:latin typeface="Bahnschrift" panose="020B0502040204020203" pitchFamily="34" charset="0"/>
            </a:endParaRPr>
          </a:p>
        </p:txBody>
      </p:sp>
      <p:sp>
        <p:nvSpPr>
          <p:cNvPr id="41" name="Arrow: Right 40">
            <a:extLst>
              <a:ext uri="{FF2B5EF4-FFF2-40B4-BE49-F238E27FC236}">
                <a16:creationId xmlns:a16="http://schemas.microsoft.com/office/drawing/2014/main" id="{275654AD-5EB1-AF36-C91C-B1129A8972CC}"/>
              </a:ext>
            </a:extLst>
          </p:cNvPr>
          <p:cNvSpPr/>
          <p:nvPr/>
        </p:nvSpPr>
        <p:spPr>
          <a:xfrm flipH="1">
            <a:off x="7052672" y="4432720"/>
            <a:ext cx="2772048" cy="923718"/>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00" dirty="0">
                <a:latin typeface="Bahnschrift" panose="020B0502040204020203" pitchFamily="34" charset="0"/>
              </a:rPr>
              <a:t>Centralised and Pragmatic approach towards communicating a change rather than feedback mechanism</a:t>
            </a:r>
          </a:p>
        </p:txBody>
      </p:sp>
      <p:sp>
        <p:nvSpPr>
          <p:cNvPr id="2" name="Arrow: Right 1">
            <a:extLst>
              <a:ext uri="{FF2B5EF4-FFF2-40B4-BE49-F238E27FC236}">
                <a16:creationId xmlns:a16="http://schemas.microsoft.com/office/drawing/2014/main" id="{3EF798FE-F656-9406-C056-FA6F9D700AEB}"/>
              </a:ext>
            </a:extLst>
          </p:cNvPr>
          <p:cNvSpPr/>
          <p:nvPr/>
        </p:nvSpPr>
        <p:spPr>
          <a:xfrm flipH="1">
            <a:off x="7052672" y="5391262"/>
            <a:ext cx="1847488" cy="751840"/>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900" dirty="0">
                <a:latin typeface="Bahnschrift" panose="020B0502040204020203" pitchFamily="34" charset="0"/>
              </a:rPr>
              <a:t>Rising cost of Managing existing and opening new Fulfilment Centers</a:t>
            </a:r>
          </a:p>
        </p:txBody>
      </p:sp>
      <p:sp>
        <p:nvSpPr>
          <p:cNvPr id="3" name="Arrow: Right 2">
            <a:extLst>
              <a:ext uri="{FF2B5EF4-FFF2-40B4-BE49-F238E27FC236}">
                <a16:creationId xmlns:a16="http://schemas.microsoft.com/office/drawing/2014/main" id="{7D38D7D1-B631-0835-E4D8-F459CB42CEB4}"/>
              </a:ext>
            </a:extLst>
          </p:cNvPr>
          <p:cNvSpPr/>
          <p:nvPr/>
        </p:nvSpPr>
        <p:spPr>
          <a:xfrm>
            <a:off x="1656079" y="2834287"/>
            <a:ext cx="3657601" cy="751840"/>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Employee Wellbeing and Safety/Keeping them safe at work/Cutting the spread of Covid-19</a:t>
            </a:r>
          </a:p>
        </p:txBody>
      </p:sp>
    </p:spTree>
    <p:extLst>
      <p:ext uri="{BB962C8B-B14F-4D97-AF65-F5344CB8AC3E}">
        <p14:creationId xmlns:p14="http://schemas.microsoft.com/office/powerpoint/2010/main" val="2257728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7E69C9BC-4EFB-CB99-E2A0-64F68F6DCD9A}"/>
              </a:ext>
            </a:extLst>
          </p:cNvPr>
          <p:cNvCxnSpPr>
            <a:cxnSpLocks/>
          </p:cNvCxnSpPr>
          <p:nvPr/>
        </p:nvCxnSpPr>
        <p:spPr>
          <a:xfrm>
            <a:off x="660400" y="606392"/>
            <a:ext cx="10891520" cy="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531D8D0C-CCAF-31B8-1C34-2F6CA69E16C1}"/>
              </a:ext>
            </a:extLst>
          </p:cNvPr>
          <p:cNvSpPr txBox="1"/>
          <p:nvPr/>
        </p:nvSpPr>
        <p:spPr>
          <a:xfrm>
            <a:off x="660399" y="125321"/>
            <a:ext cx="5293361" cy="369332"/>
          </a:xfrm>
          <a:prstGeom prst="rect">
            <a:avLst/>
          </a:prstGeom>
          <a:noFill/>
        </p:spPr>
        <p:txBody>
          <a:bodyPr wrap="square" rtlCol="0">
            <a:spAutoFit/>
          </a:bodyPr>
          <a:lstStyle/>
          <a:p>
            <a:r>
              <a:rPr lang="en-IN" dirty="0">
                <a:latin typeface="Bahnschrift" panose="020B0502040204020203" pitchFamily="34" charset="0"/>
              </a:rPr>
              <a:t>Changes propelled by Digitalization </a:t>
            </a:r>
          </a:p>
        </p:txBody>
      </p:sp>
      <p:sp>
        <p:nvSpPr>
          <p:cNvPr id="32" name="TextBox 31">
            <a:extLst>
              <a:ext uri="{FF2B5EF4-FFF2-40B4-BE49-F238E27FC236}">
                <a16:creationId xmlns:a16="http://schemas.microsoft.com/office/drawing/2014/main" id="{E2AFE3F6-AF7C-E1B9-68AE-A329933BE4EC}"/>
              </a:ext>
            </a:extLst>
          </p:cNvPr>
          <p:cNvSpPr txBox="1"/>
          <p:nvPr/>
        </p:nvSpPr>
        <p:spPr>
          <a:xfrm>
            <a:off x="9052560" y="125321"/>
            <a:ext cx="2499360" cy="369332"/>
          </a:xfrm>
          <a:prstGeom prst="rect">
            <a:avLst/>
          </a:prstGeom>
          <a:noFill/>
        </p:spPr>
        <p:txBody>
          <a:bodyPr wrap="square" rtlCol="0">
            <a:spAutoFit/>
          </a:bodyPr>
          <a:lstStyle/>
          <a:p>
            <a:r>
              <a:rPr lang="en-IN" dirty="0">
                <a:latin typeface="Bahnschrift" panose="020B0502040204020203" pitchFamily="34" charset="0"/>
              </a:rPr>
              <a:t>Force field analysis</a:t>
            </a:r>
          </a:p>
        </p:txBody>
      </p:sp>
      <p:graphicFrame>
        <p:nvGraphicFramePr>
          <p:cNvPr id="33" name="Table 33">
            <a:extLst>
              <a:ext uri="{FF2B5EF4-FFF2-40B4-BE49-F238E27FC236}">
                <a16:creationId xmlns:a16="http://schemas.microsoft.com/office/drawing/2014/main" id="{A135CF1C-EFCB-61E3-1AC2-96F74F3C6F24}"/>
              </a:ext>
            </a:extLst>
          </p:cNvPr>
          <p:cNvGraphicFramePr>
            <a:graphicFrameLocks noGrp="1"/>
          </p:cNvGraphicFramePr>
          <p:nvPr>
            <p:extLst>
              <p:ext uri="{D42A27DB-BD31-4B8C-83A1-F6EECF244321}">
                <p14:modId xmlns:p14="http://schemas.microsoft.com/office/powerpoint/2010/main" val="3361609471"/>
              </p:ext>
            </p:extLst>
          </p:nvPr>
        </p:nvGraphicFramePr>
        <p:xfrm>
          <a:off x="731520" y="915912"/>
          <a:ext cx="10891524" cy="5611888"/>
        </p:xfrm>
        <a:graphic>
          <a:graphicData uri="http://schemas.openxmlformats.org/drawingml/2006/table">
            <a:tbl>
              <a:tblPr>
                <a:tableStyleId>{2D5ABB26-0587-4C30-8999-92F81FD0307C}</a:tableStyleId>
              </a:tblPr>
              <a:tblGrid>
                <a:gridCol w="907627">
                  <a:extLst>
                    <a:ext uri="{9D8B030D-6E8A-4147-A177-3AD203B41FA5}">
                      <a16:colId xmlns:a16="http://schemas.microsoft.com/office/drawing/2014/main" val="2805926008"/>
                    </a:ext>
                  </a:extLst>
                </a:gridCol>
                <a:gridCol w="907627">
                  <a:extLst>
                    <a:ext uri="{9D8B030D-6E8A-4147-A177-3AD203B41FA5}">
                      <a16:colId xmlns:a16="http://schemas.microsoft.com/office/drawing/2014/main" val="4133370851"/>
                    </a:ext>
                  </a:extLst>
                </a:gridCol>
                <a:gridCol w="907627">
                  <a:extLst>
                    <a:ext uri="{9D8B030D-6E8A-4147-A177-3AD203B41FA5}">
                      <a16:colId xmlns:a16="http://schemas.microsoft.com/office/drawing/2014/main" val="3474955395"/>
                    </a:ext>
                  </a:extLst>
                </a:gridCol>
                <a:gridCol w="907627">
                  <a:extLst>
                    <a:ext uri="{9D8B030D-6E8A-4147-A177-3AD203B41FA5}">
                      <a16:colId xmlns:a16="http://schemas.microsoft.com/office/drawing/2014/main" val="3529750970"/>
                    </a:ext>
                  </a:extLst>
                </a:gridCol>
                <a:gridCol w="907627">
                  <a:extLst>
                    <a:ext uri="{9D8B030D-6E8A-4147-A177-3AD203B41FA5}">
                      <a16:colId xmlns:a16="http://schemas.microsoft.com/office/drawing/2014/main" val="890289364"/>
                    </a:ext>
                  </a:extLst>
                </a:gridCol>
                <a:gridCol w="1815254">
                  <a:extLst>
                    <a:ext uri="{9D8B030D-6E8A-4147-A177-3AD203B41FA5}">
                      <a16:colId xmlns:a16="http://schemas.microsoft.com/office/drawing/2014/main" val="4245543053"/>
                    </a:ext>
                  </a:extLst>
                </a:gridCol>
                <a:gridCol w="907627">
                  <a:extLst>
                    <a:ext uri="{9D8B030D-6E8A-4147-A177-3AD203B41FA5}">
                      <a16:colId xmlns:a16="http://schemas.microsoft.com/office/drawing/2014/main" val="3760534543"/>
                    </a:ext>
                  </a:extLst>
                </a:gridCol>
                <a:gridCol w="907627">
                  <a:extLst>
                    <a:ext uri="{9D8B030D-6E8A-4147-A177-3AD203B41FA5}">
                      <a16:colId xmlns:a16="http://schemas.microsoft.com/office/drawing/2014/main" val="1380028104"/>
                    </a:ext>
                  </a:extLst>
                </a:gridCol>
                <a:gridCol w="907627">
                  <a:extLst>
                    <a:ext uri="{9D8B030D-6E8A-4147-A177-3AD203B41FA5}">
                      <a16:colId xmlns:a16="http://schemas.microsoft.com/office/drawing/2014/main" val="3691896079"/>
                    </a:ext>
                  </a:extLst>
                </a:gridCol>
                <a:gridCol w="907627">
                  <a:extLst>
                    <a:ext uri="{9D8B030D-6E8A-4147-A177-3AD203B41FA5}">
                      <a16:colId xmlns:a16="http://schemas.microsoft.com/office/drawing/2014/main" val="2706086881"/>
                    </a:ext>
                  </a:extLst>
                </a:gridCol>
                <a:gridCol w="907627">
                  <a:extLst>
                    <a:ext uri="{9D8B030D-6E8A-4147-A177-3AD203B41FA5}">
                      <a16:colId xmlns:a16="http://schemas.microsoft.com/office/drawing/2014/main" val="2138388050"/>
                    </a:ext>
                  </a:extLst>
                </a:gridCol>
              </a:tblGrid>
              <a:tr h="476008">
                <a:tc gridSpan="5">
                  <a:txBody>
                    <a:bodyPr/>
                    <a:lstStyle/>
                    <a:p>
                      <a:pPr algn="ctr"/>
                      <a:r>
                        <a:rPr lang="en-IN" dirty="0">
                          <a:latin typeface="Bahnschrift" panose="020B0502040204020203" pitchFamily="34" charset="0"/>
                        </a:rPr>
                        <a:t>Forces </a:t>
                      </a:r>
                      <a:r>
                        <a:rPr lang="en-IN" i="1" dirty="0">
                          <a:latin typeface="Bahnschrift" panose="020B0502040204020203" pitchFamily="34" charset="0"/>
                        </a:rPr>
                        <a:t>for </a:t>
                      </a:r>
                      <a:r>
                        <a:rPr lang="en-IN" dirty="0">
                          <a:latin typeface="Bahnschrift" panose="020B0502040204020203" pitchFamily="34" charset="0"/>
                        </a:rPr>
                        <a:t>change</a:t>
                      </a:r>
                    </a:p>
                  </a:txBody>
                  <a:tcPr anchor="ctr">
                    <a:lnL w="12700" cap="flat" cmpd="sng" algn="ctr">
                      <a:no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lnT>
                      <a:noFill/>
                    </a:lnT>
                    <a:lnB>
                      <a:noFill/>
                    </a:lnB>
                    <a:lnTlToBr w="12700" cmpd="sng">
                      <a:noFill/>
                      <a:prstDash val="solid"/>
                    </a:lnTlToBr>
                    <a:lnBlToTr w="12700" cmpd="sng">
                      <a:noFill/>
                      <a:prstDash val="solid"/>
                    </a:lnBlToT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rowSpan="4">
                  <a:txBody>
                    <a:bodyPr/>
                    <a:lstStyle/>
                    <a:p>
                      <a:pPr algn="ctr"/>
                      <a:r>
                        <a:rPr lang="en-IN" i="0" dirty="0">
                          <a:latin typeface="Bahnschrift" panose="020B0502040204020203" pitchFamily="34" charset="0"/>
                        </a:rPr>
                        <a:t>Urge for Artificial Intelligence and cutting edge innovation</a:t>
                      </a:r>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solidFill>
                      <a:schemeClr val="bg1">
                        <a:lumMod val="95000"/>
                      </a:schemeClr>
                    </a:solidFill>
                  </a:tcPr>
                </a:tc>
                <a:tc gridSpan="5">
                  <a:txBody>
                    <a:bodyPr/>
                    <a:lstStyle/>
                    <a:p>
                      <a:pPr algn="ctr"/>
                      <a:r>
                        <a:rPr lang="en-IN" dirty="0">
                          <a:latin typeface="Bahnschrift" panose="020B0502040204020203" pitchFamily="34" charset="0"/>
                        </a:rPr>
                        <a:t>Forces </a:t>
                      </a:r>
                      <a:r>
                        <a:rPr lang="en-IN" i="1" dirty="0">
                          <a:latin typeface="Bahnschrift" panose="020B0502040204020203" pitchFamily="34" charset="0"/>
                        </a:rPr>
                        <a:t>against </a:t>
                      </a:r>
                      <a:r>
                        <a:rPr lang="en-IN" i="0" dirty="0">
                          <a:latin typeface="Bahnschrift" panose="020B0502040204020203" pitchFamily="34" charset="0"/>
                        </a:rPr>
                        <a:t>change</a:t>
                      </a:r>
                      <a:endParaRPr lang="en-IN" i="1" dirty="0">
                        <a:latin typeface="Bahnschrift" panose="020B0502040204020203" pitchFamily="34" charset="0"/>
                      </a:endParaRPr>
                    </a:p>
                  </a:txBody>
                  <a:tcPr anchor="ctr">
                    <a:lnL w="12700" cap="flat" cmpd="sng" algn="ctr">
                      <a:solidFill>
                        <a:schemeClr val="bg1">
                          <a:lumMod val="65000"/>
                        </a:schemeClr>
                      </a:solidFill>
                      <a:prstDash val="solid"/>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tcPr>
                </a:tc>
                <a:tc hMerge="1">
                  <a:txBody>
                    <a:bodyPr/>
                    <a:lstStyle/>
                    <a:p>
                      <a:endParaRPr lang="en-IN" dirty="0"/>
                    </a:p>
                  </a:txBody>
                  <a:tcPr>
                    <a:lnL w="12700" cap="flat" cmpd="sng" algn="ctr">
                      <a:solidFill>
                        <a:schemeClr val="tx1"/>
                      </a:solidFill>
                      <a:prstDash val="lgDash"/>
                      <a:round/>
                      <a:headEnd type="none" w="med" len="med"/>
                      <a:tailEnd type="none" w="med" len="med"/>
                    </a:lnL>
                    <a:lnR w="12700" cap="flat" cmpd="sng" algn="ctr">
                      <a:solidFill>
                        <a:schemeClr val="bg1">
                          <a:lumMod val="65000"/>
                        </a:schemeClr>
                      </a:solidFill>
                      <a:prstDash val="lgDash"/>
                      <a:round/>
                      <a:headEnd type="none" w="med" len="med"/>
                      <a:tailEnd type="none" w="med" len="med"/>
                    </a:lnR>
                  </a:tcPr>
                </a:tc>
                <a:extLst>
                  <a:ext uri="{0D108BD9-81ED-4DB2-BD59-A6C34878D82A}">
                    <a16:rowId xmlns:a16="http://schemas.microsoft.com/office/drawing/2014/main" val="3052943771"/>
                  </a:ext>
                </a:extLst>
              </a:tr>
              <a:tr h="0">
                <a:tc>
                  <a:txBody>
                    <a:bodyPr/>
                    <a:lstStyle/>
                    <a:p>
                      <a:r>
                        <a:rPr lang="en-IN" dirty="0">
                          <a:solidFill>
                            <a:schemeClr val="bg1">
                              <a:lumMod val="50000"/>
                            </a:schemeClr>
                          </a:solidFill>
                        </a:rPr>
                        <a:t>5</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4</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3</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2</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r>
                        <a:rPr lang="en-IN" dirty="0">
                          <a:solidFill>
                            <a:schemeClr val="bg1">
                              <a:lumMod val="50000"/>
                            </a:schemeClr>
                          </a:solidFill>
                        </a:rPr>
                        <a:t>1</a:t>
                      </a:r>
                    </a:p>
                  </a:txBody>
                  <a:tcPr anchor="ctr">
                    <a:lnL w="12700" cap="flat" cmpd="sng" algn="ctr">
                      <a:no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lnT>
                      <a:noFill/>
                    </a:lnT>
                  </a:tcPr>
                </a:tc>
                <a:tc vMerge="1">
                  <a:txBody>
                    <a:bodyPr/>
                    <a:lstStyle/>
                    <a:p>
                      <a:endParaRPr lang="en-IN"/>
                    </a:p>
                  </a:txBody>
                  <a:tcPr/>
                </a:tc>
                <a:tc>
                  <a:txBody>
                    <a:bodyPr/>
                    <a:lstStyle/>
                    <a:p>
                      <a:pPr algn="r"/>
                      <a:r>
                        <a:rPr lang="en-IN" dirty="0">
                          <a:solidFill>
                            <a:schemeClr val="bg1">
                              <a:lumMod val="50000"/>
                            </a:schemeClr>
                          </a:solidFill>
                        </a:rPr>
                        <a:t>1</a:t>
                      </a:r>
                    </a:p>
                  </a:txBody>
                  <a:tcPr anchor="ctr">
                    <a:lnL w="12700" cap="flat" cmpd="sng" algn="ctr">
                      <a:solidFill>
                        <a:schemeClr val="bg1">
                          <a:lumMod val="65000"/>
                        </a:schemeClr>
                      </a:solidFill>
                      <a:prstDash val="solid"/>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2</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3</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4</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r>
                        <a:rPr lang="en-IN" dirty="0">
                          <a:solidFill>
                            <a:schemeClr val="bg1">
                              <a:lumMod val="50000"/>
                            </a:schemeClr>
                          </a:solidFill>
                        </a:rPr>
                        <a:t>5</a:t>
                      </a:r>
                    </a:p>
                  </a:txBody>
                  <a:tcPr anchor="ctr">
                    <a:lnL w="12700" cap="flat" cmpd="sng" algn="ctr">
                      <a:noFill/>
                      <a:prstDash val="lgDash"/>
                      <a:round/>
                      <a:headEnd type="none" w="med" len="med"/>
                      <a:tailEnd type="none" w="med" len="med"/>
                    </a:lnL>
                    <a:lnR w="12700" cap="flat" cmpd="sng" algn="ctr">
                      <a:noFill/>
                      <a:prstDash val="lgDash"/>
                      <a:round/>
                      <a:headEnd type="none" w="med" len="med"/>
                      <a:tailEnd type="none" w="med" len="med"/>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930342924"/>
                  </a:ext>
                </a:extLst>
              </a:tr>
              <a:tr h="4404360">
                <a:tc>
                  <a:txBody>
                    <a:bodyPr/>
                    <a:lstStyle/>
                    <a:p>
                      <a:endParaRPr lang="en-IN" dirty="0">
                        <a:solidFill>
                          <a:schemeClr val="bg1">
                            <a:lumMod val="50000"/>
                          </a:schemeClr>
                        </a:solidFill>
                      </a:endParaRPr>
                    </a:p>
                  </a:txBody>
                  <a:tcPr>
                    <a:lnL w="12700" cap="flat" cmpd="sng" algn="ctr">
                      <a:solidFill>
                        <a:schemeClr val="bg1">
                          <a:lumMod val="65000"/>
                        </a:schemeClr>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tcPr>
                </a:tc>
                <a:tc vMerge="1">
                  <a:txBody>
                    <a:bodyPr/>
                    <a:lstStyle/>
                    <a:p>
                      <a:endParaRPr lang="en-IN"/>
                    </a:p>
                  </a:txBody>
                  <a:tcPr/>
                </a:tc>
                <a:tc>
                  <a:txBody>
                    <a:bodyPr/>
                    <a:lstStyle/>
                    <a:p>
                      <a:pPr algn="r"/>
                      <a:endParaRPr lang="en-IN" dirty="0">
                        <a:solidFill>
                          <a:schemeClr val="bg1">
                            <a:lumMod val="50000"/>
                          </a:schemeClr>
                        </a:solidFill>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tx1"/>
                      </a:solidFill>
                      <a:prstDash val="lgDash"/>
                      <a:round/>
                      <a:headEnd type="none" w="med" len="med"/>
                      <a:tailEnd type="none" w="med" len="med"/>
                    </a:lnR>
                    <a:lnT>
                      <a:noFill/>
                    </a:lnT>
                    <a:lnB>
                      <a:noFill/>
                    </a:lnB>
                    <a:lnTlToBr w="12700" cmpd="sng">
                      <a:noFill/>
                      <a:prstDash val="solid"/>
                    </a:lnTlToBr>
                    <a:lnBlToTr w="12700" cmpd="sng">
                      <a:noFill/>
                      <a:prstDash val="solid"/>
                    </a:lnBlToTr>
                  </a:tcPr>
                </a:tc>
                <a:tc>
                  <a:txBody>
                    <a:bodyPr/>
                    <a:lstStyle/>
                    <a:p>
                      <a:pPr algn="r"/>
                      <a:endParaRPr lang="en-IN" dirty="0">
                        <a:solidFill>
                          <a:schemeClr val="bg1">
                            <a:lumMod val="50000"/>
                          </a:schemeClr>
                        </a:solidFill>
                      </a:endParaRPr>
                    </a:p>
                  </a:txBody>
                  <a:tcPr>
                    <a:lnL w="12700" cap="flat" cmpd="sng" algn="ctr">
                      <a:solidFill>
                        <a:schemeClr val="tx1"/>
                      </a:solidFill>
                      <a:prstDash val="lgDash"/>
                      <a:round/>
                      <a:headEnd type="none" w="med" len="med"/>
                      <a:tailEnd type="none" w="med" len="med"/>
                    </a:lnL>
                    <a:lnR w="12700" cap="flat" cmpd="sng" algn="ctr">
                      <a:solidFill>
                        <a:schemeClr val="bg1">
                          <a:lumMod val="65000"/>
                        </a:schemeClr>
                      </a:solidFill>
                      <a:prstDash val="lgDash"/>
                      <a:round/>
                      <a:headEnd type="none" w="med" len="med"/>
                      <a:tailEnd type="none" w="med" len="med"/>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3400118279"/>
                  </a:ext>
                </a:extLst>
              </a:tr>
              <a:tr h="338488">
                <a:tc gridSpan="5">
                  <a:txBody>
                    <a:bodyPr/>
                    <a:lstStyle/>
                    <a:p>
                      <a:pPr algn="ctr"/>
                      <a:r>
                        <a:rPr lang="en-IN" dirty="0">
                          <a:solidFill>
                            <a:schemeClr val="bg1"/>
                          </a:solidFill>
                          <a:latin typeface="Bahnschrift" panose="020B0502040204020203" pitchFamily="34" charset="0"/>
                        </a:rPr>
                        <a:t>Total: 19</a:t>
                      </a:r>
                    </a:p>
                  </a:txBody>
                  <a:tcPr>
                    <a:lnL w="12700" cap="flat" cmpd="sng" algn="ctr">
                      <a:solidFill>
                        <a:schemeClr val="bg1">
                          <a:lumMod val="65000"/>
                        </a:schemeClr>
                      </a:solidFill>
                      <a:prstDash val="lgDash"/>
                      <a:round/>
                      <a:headEnd type="none" w="med" len="med"/>
                      <a:tailEnd type="none" w="med" len="med"/>
                    </a:lnL>
                    <a:lnR w="12700" cap="flat" cmpd="sng" algn="ctr">
                      <a:solidFill>
                        <a:schemeClr val="bg1">
                          <a:lumMod val="65000"/>
                        </a:schemeClr>
                      </a:solidFill>
                      <a:prstDash val="solid"/>
                      <a:round/>
                      <a:headEnd type="none" w="med" len="med"/>
                      <a:tailEnd type="none" w="med" len="med"/>
                    </a:lnR>
                    <a:lnT>
                      <a:noFill/>
                    </a:lnT>
                    <a:solidFill>
                      <a:schemeClr val="bg1">
                        <a:lumMod val="65000"/>
                      </a:schemeClr>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vMerge="1">
                  <a:txBody>
                    <a:bodyPr/>
                    <a:lstStyle/>
                    <a:p>
                      <a:pPr algn="ctr"/>
                      <a:endParaRPr lang="en-IN" i="1" dirty="0"/>
                    </a:p>
                  </a:txBody>
                  <a:tcPr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solidFill>
                      <a:schemeClr val="bg1">
                        <a:lumMod val="95000"/>
                      </a:schemeClr>
                    </a:solidFill>
                  </a:tcPr>
                </a:tc>
                <a:tc gridSpan="5">
                  <a:txBody>
                    <a:bodyPr/>
                    <a:lstStyle/>
                    <a:p>
                      <a:pPr algn="ctr"/>
                      <a:r>
                        <a:rPr lang="en-IN" dirty="0">
                          <a:solidFill>
                            <a:schemeClr val="bg1"/>
                          </a:solidFill>
                          <a:latin typeface="Bahnschrift" panose="020B0502040204020203" pitchFamily="34" charset="0"/>
                        </a:rPr>
                        <a:t>Total: 17</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lgDash"/>
                      <a:round/>
                      <a:headEnd type="none" w="med" len="med"/>
                      <a:tailEnd type="none" w="med" len="med"/>
                    </a:lnR>
                    <a:lnT>
                      <a:noFill/>
                    </a:lnT>
                    <a:solidFill>
                      <a:schemeClr val="bg1">
                        <a:lumMod val="65000"/>
                      </a:schemeClr>
                    </a:solidFill>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671040494"/>
                  </a:ext>
                </a:extLst>
              </a:tr>
            </a:tbl>
          </a:graphicData>
        </a:graphic>
      </p:graphicFrame>
      <p:sp>
        <p:nvSpPr>
          <p:cNvPr id="34" name="Arrow: Right 33">
            <a:extLst>
              <a:ext uri="{FF2B5EF4-FFF2-40B4-BE49-F238E27FC236}">
                <a16:creationId xmlns:a16="http://schemas.microsoft.com/office/drawing/2014/main" id="{ADEF43EB-AD84-A1CB-0607-8B3332F05D37}"/>
              </a:ext>
            </a:extLst>
          </p:cNvPr>
          <p:cNvSpPr/>
          <p:nvPr/>
        </p:nvSpPr>
        <p:spPr>
          <a:xfrm>
            <a:off x="1635760" y="1682593"/>
            <a:ext cx="3677920" cy="1030127"/>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Increasing customer orders leading to errors and work pressure in fulfilment centers/Need for Robotics and replace humans</a:t>
            </a:r>
          </a:p>
        </p:txBody>
      </p:sp>
      <p:sp>
        <p:nvSpPr>
          <p:cNvPr id="35" name="Arrow: Right 34">
            <a:extLst>
              <a:ext uri="{FF2B5EF4-FFF2-40B4-BE49-F238E27FC236}">
                <a16:creationId xmlns:a16="http://schemas.microsoft.com/office/drawing/2014/main" id="{F55BF905-E7C2-604E-F9A1-329C859795DA}"/>
              </a:ext>
            </a:extLst>
          </p:cNvPr>
          <p:cNvSpPr/>
          <p:nvPr/>
        </p:nvSpPr>
        <p:spPr>
          <a:xfrm>
            <a:off x="1635760" y="2718165"/>
            <a:ext cx="3677920" cy="751840"/>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Increasing demand for OTT especially after pandemic/Expansion of Amazon Prime Video</a:t>
            </a:r>
          </a:p>
        </p:txBody>
      </p:sp>
      <p:sp>
        <p:nvSpPr>
          <p:cNvPr id="36" name="Arrow: Right 35">
            <a:extLst>
              <a:ext uri="{FF2B5EF4-FFF2-40B4-BE49-F238E27FC236}">
                <a16:creationId xmlns:a16="http://schemas.microsoft.com/office/drawing/2014/main" id="{70B0CA06-331B-96FC-A0AE-AA0AE123EF76}"/>
              </a:ext>
            </a:extLst>
          </p:cNvPr>
          <p:cNvSpPr/>
          <p:nvPr/>
        </p:nvSpPr>
        <p:spPr>
          <a:xfrm>
            <a:off x="2538168" y="3505199"/>
            <a:ext cx="2775512" cy="859679"/>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00" dirty="0">
                <a:latin typeface="Bahnschrift" panose="020B0502040204020203" pitchFamily="34" charset="0"/>
              </a:rPr>
              <a:t>Amazon sees the future of retail is blended/More Unmanned (Just Walk out Technology) stores</a:t>
            </a:r>
          </a:p>
        </p:txBody>
      </p:sp>
      <p:sp>
        <p:nvSpPr>
          <p:cNvPr id="37" name="Arrow: Right 36">
            <a:extLst>
              <a:ext uri="{FF2B5EF4-FFF2-40B4-BE49-F238E27FC236}">
                <a16:creationId xmlns:a16="http://schemas.microsoft.com/office/drawing/2014/main" id="{D0E0FECD-B51C-6C4D-C1CD-909DA79A1F1C}"/>
              </a:ext>
            </a:extLst>
          </p:cNvPr>
          <p:cNvSpPr/>
          <p:nvPr/>
        </p:nvSpPr>
        <p:spPr>
          <a:xfrm>
            <a:off x="731520" y="5241828"/>
            <a:ext cx="4582160" cy="751840"/>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Upgrading and digitalisation of Amazon Logistics to have more control on Operations and Last Mile Delivery (Expansion of Amazon Air)</a:t>
            </a:r>
          </a:p>
        </p:txBody>
      </p:sp>
      <p:sp>
        <p:nvSpPr>
          <p:cNvPr id="38" name="Arrow: Right 37">
            <a:extLst>
              <a:ext uri="{FF2B5EF4-FFF2-40B4-BE49-F238E27FC236}">
                <a16:creationId xmlns:a16="http://schemas.microsoft.com/office/drawing/2014/main" id="{0015D636-E471-BFEF-476E-BF52A0731D63}"/>
              </a:ext>
            </a:extLst>
          </p:cNvPr>
          <p:cNvSpPr/>
          <p:nvPr/>
        </p:nvSpPr>
        <p:spPr>
          <a:xfrm flipH="1">
            <a:off x="7052672" y="1866463"/>
            <a:ext cx="1847488" cy="804999"/>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Labour laws prohibiting unethical layoffs</a:t>
            </a:r>
          </a:p>
        </p:txBody>
      </p:sp>
      <p:sp>
        <p:nvSpPr>
          <p:cNvPr id="39" name="Arrow: Right 38">
            <a:extLst>
              <a:ext uri="{FF2B5EF4-FFF2-40B4-BE49-F238E27FC236}">
                <a16:creationId xmlns:a16="http://schemas.microsoft.com/office/drawing/2014/main" id="{47C0C9CB-937B-D9A7-CD76-2A5B45A943F7}"/>
              </a:ext>
            </a:extLst>
          </p:cNvPr>
          <p:cNvSpPr/>
          <p:nvPr/>
        </p:nvSpPr>
        <p:spPr>
          <a:xfrm flipH="1">
            <a:off x="7052672" y="2779141"/>
            <a:ext cx="3677920" cy="751840"/>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Tough competition from already existent OTT platforms like Netflix etc.</a:t>
            </a:r>
          </a:p>
        </p:txBody>
      </p:sp>
      <p:sp>
        <p:nvSpPr>
          <p:cNvPr id="40" name="Arrow: Right 39">
            <a:extLst>
              <a:ext uri="{FF2B5EF4-FFF2-40B4-BE49-F238E27FC236}">
                <a16:creationId xmlns:a16="http://schemas.microsoft.com/office/drawing/2014/main" id="{5448EB8E-8124-E307-FF1E-F6A60200F623}"/>
              </a:ext>
            </a:extLst>
          </p:cNvPr>
          <p:cNvSpPr/>
          <p:nvPr/>
        </p:nvSpPr>
        <p:spPr>
          <a:xfrm flipH="1">
            <a:off x="7052672" y="3601735"/>
            <a:ext cx="3677920" cy="751840"/>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High Rental costs for Physical Stores/Sensitive customer data concerns</a:t>
            </a:r>
          </a:p>
        </p:txBody>
      </p:sp>
      <p:sp>
        <p:nvSpPr>
          <p:cNvPr id="41" name="Arrow: Right 40">
            <a:extLst>
              <a:ext uri="{FF2B5EF4-FFF2-40B4-BE49-F238E27FC236}">
                <a16:creationId xmlns:a16="http://schemas.microsoft.com/office/drawing/2014/main" id="{275654AD-5EB1-AF36-C91C-B1129A8972CC}"/>
              </a:ext>
            </a:extLst>
          </p:cNvPr>
          <p:cNvSpPr/>
          <p:nvPr/>
        </p:nvSpPr>
        <p:spPr>
          <a:xfrm flipH="1">
            <a:off x="7062016" y="5231684"/>
            <a:ext cx="3668576" cy="892586"/>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Massive costs of acquiring cargo planes from different airlines and hefty investments on R&amp;D for Drone deliveries</a:t>
            </a:r>
          </a:p>
        </p:txBody>
      </p:sp>
      <p:sp>
        <p:nvSpPr>
          <p:cNvPr id="2" name="Arrow: Right 1">
            <a:extLst>
              <a:ext uri="{FF2B5EF4-FFF2-40B4-BE49-F238E27FC236}">
                <a16:creationId xmlns:a16="http://schemas.microsoft.com/office/drawing/2014/main" id="{5AACFA9E-E84C-B7B9-18B6-72D148B52680}"/>
              </a:ext>
            </a:extLst>
          </p:cNvPr>
          <p:cNvSpPr/>
          <p:nvPr/>
        </p:nvSpPr>
        <p:spPr>
          <a:xfrm>
            <a:off x="2538168" y="4339098"/>
            <a:ext cx="2797664" cy="892586"/>
          </a:xfrm>
          <a:prstGeom prst="rightArrow">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1050" dirty="0">
                <a:latin typeface="Bahnschrift" panose="020B0502040204020203" pitchFamily="34" charset="0"/>
              </a:rPr>
              <a:t>Giving people a taste of offline fashion Try Before You Buy/Birth and expansion of Prime Wardrobe</a:t>
            </a:r>
          </a:p>
        </p:txBody>
      </p:sp>
      <p:sp>
        <p:nvSpPr>
          <p:cNvPr id="3" name="Arrow: Right 2">
            <a:extLst>
              <a:ext uri="{FF2B5EF4-FFF2-40B4-BE49-F238E27FC236}">
                <a16:creationId xmlns:a16="http://schemas.microsoft.com/office/drawing/2014/main" id="{ABD71924-F5A9-6906-8B5E-3A081A3BCA9B}"/>
              </a:ext>
            </a:extLst>
          </p:cNvPr>
          <p:cNvSpPr/>
          <p:nvPr/>
        </p:nvSpPr>
        <p:spPr>
          <a:xfrm flipH="1">
            <a:off x="7052672" y="4409471"/>
            <a:ext cx="2797664" cy="751840"/>
          </a:xfrm>
          <a:prstGeom prst="rightArrow">
            <a:avLst/>
          </a:prstGeom>
          <a:solidFill>
            <a:srgbClr val="FF3300"/>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 tIns="18000" rIns="18000" bIns="18000" rtlCol="0" anchor="ctr"/>
          <a:lstStyle/>
          <a:p>
            <a:pPr algn="ctr"/>
            <a:r>
              <a:rPr lang="en-IN" sz="900" dirty="0">
                <a:latin typeface="Bahnschrift" panose="020B0502040204020203" pitchFamily="34" charset="0"/>
              </a:rPr>
              <a:t>High cost of reverse logistics and Customers usually buys more than the required quantities and returns a major chunk of the order</a:t>
            </a:r>
          </a:p>
        </p:txBody>
      </p:sp>
    </p:spTree>
    <p:extLst>
      <p:ext uri="{BB962C8B-B14F-4D97-AF65-F5344CB8AC3E}">
        <p14:creationId xmlns:p14="http://schemas.microsoft.com/office/powerpoint/2010/main" val="2010800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5EB2A-A0BC-AEED-8C66-34808ADE247F}"/>
              </a:ext>
            </a:extLst>
          </p:cNvPr>
          <p:cNvSpPr>
            <a:spLocks noGrp="1"/>
          </p:cNvSpPr>
          <p:nvPr>
            <p:ph type="title"/>
          </p:nvPr>
        </p:nvSpPr>
        <p:spPr/>
        <p:txBody>
          <a:bodyPr vert="horz" lIns="91440" tIns="45720" rIns="91440" bIns="45720" rtlCol="0" anchor="ctr">
            <a:normAutofit/>
          </a:bodyPr>
          <a:lstStyle/>
          <a:p>
            <a:r>
              <a:rPr lang="en-IN" dirty="0">
                <a:latin typeface="+mn-lt"/>
              </a:rPr>
              <a:t>Effects of Changes on Amazon</a:t>
            </a:r>
          </a:p>
        </p:txBody>
      </p:sp>
      <p:sp>
        <p:nvSpPr>
          <p:cNvPr id="3" name="Content Placeholder 2">
            <a:extLst>
              <a:ext uri="{FF2B5EF4-FFF2-40B4-BE49-F238E27FC236}">
                <a16:creationId xmlns:a16="http://schemas.microsoft.com/office/drawing/2014/main" id="{325659C2-4ADE-7AD1-66E1-117E4AC5D2DC}"/>
              </a:ext>
            </a:extLst>
          </p:cNvPr>
          <p:cNvSpPr>
            <a:spLocks noGrp="1"/>
          </p:cNvSpPr>
          <p:nvPr>
            <p:ph idx="1"/>
          </p:nvPr>
        </p:nvSpPr>
        <p:spPr/>
        <p:txBody>
          <a:bodyPr vert="horz" lIns="91440" tIns="45720" rIns="91440" bIns="45720" rtlCol="0">
            <a:normAutofit/>
          </a:bodyPr>
          <a:lstStyle/>
          <a:p>
            <a:pPr algn="just"/>
            <a:r>
              <a:rPr lang="en-IN" sz="2600" dirty="0">
                <a:latin typeface="+mj-lt"/>
              </a:rPr>
              <a:t>There is a significant relationship between artificial intelligence and customer relationship management. </a:t>
            </a:r>
          </a:p>
          <a:p>
            <a:pPr algn="just"/>
            <a:r>
              <a:rPr lang="en-IN" sz="2600" dirty="0">
                <a:latin typeface="+mj-lt"/>
              </a:rPr>
              <a:t>Post pandemic, customers opting for a blend in retail and consequently shifting towards O2O (Online and Offline) marketing and other IoT concepts like unmanned “Just walk out” technology stores. </a:t>
            </a:r>
          </a:p>
          <a:p>
            <a:pPr algn="just"/>
            <a:r>
              <a:rPr lang="en-IN" sz="2600" dirty="0">
                <a:latin typeface="+mj-lt"/>
              </a:rPr>
              <a:t>Changed outlook in employee welfare post covid and a transformed leadership style focussing more on social implications, employee involvement and knowledge sharing. </a:t>
            </a:r>
          </a:p>
          <a:p>
            <a:pPr algn="just"/>
            <a:r>
              <a:rPr lang="en-IN" sz="2600" dirty="0">
                <a:latin typeface="+mj-lt"/>
              </a:rPr>
              <a:t>AWS becoming seemingly robust and slowly transforming into one of the major revenue earning business verticals for Amazon.</a:t>
            </a:r>
          </a:p>
          <a:p>
            <a:pPr algn="just"/>
            <a:endParaRPr lang="en-IN" sz="2600" dirty="0">
              <a:latin typeface="+mj-lt"/>
            </a:endParaRPr>
          </a:p>
          <a:p>
            <a:pPr algn="just"/>
            <a:endParaRPr lang="en-IN" sz="2600" dirty="0">
              <a:latin typeface="+mj-lt"/>
            </a:endParaRPr>
          </a:p>
          <a:p>
            <a:pPr algn="just"/>
            <a:endParaRPr lang="en-IN" sz="2600" dirty="0">
              <a:latin typeface="+mj-lt"/>
            </a:endParaRPr>
          </a:p>
        </p:txBody>
      </p:sp>
    </p:spTree>
    <p:extLst>
      <p:ext uri="{BB962C8B-B14F-4D97-AF65-F5344CB8AC3E}">
        <p14:creationId xmlns:p14="http://schemas.microsoft.com/office/powerpoint/2010/main" val="3670208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ACFE-40E7-D95A-FA74-C0B9BC3988F8}"/>
              </a:ext>
            </a:extLst>
          </p:cNvPr>
          <p:cNvSpPr>
            <a:spLocks noGrp="1"/>
          </p:cNvSpPr>
          <p:nvPr>
            <p:ph type="title"/>
          </p:nvPr>
        </p:nvSpPr>
        <p:spPr>
          <a:xfrm>
            <a:off x="838200" y="46037"/>
            <a:ext cx="10515600" cy="1325563"/>
          </a:xfrm>
        </p:spPr>
        <p:txBody>
          <a:bodyPr vert="horz" lIns="91440" tIns="45720" rIns="91440" bIns="45720" rtlCol="0" anchor="ctr">
            <a:normAutofit/>
          </a:bodyPr>
          <a:lstStyle/>
          <a:p>
            <a:r>
              <a:rPr lang="en-IN" dirty="0">
                <a:latin typeface="+mn-lt"/>
              </a:rPr>
              <a:t>Conclusions</a:t>
            </a:r>
          </a:p>
        </p:txBody>
      </p:sp>
      <p:sp>
        <p:nvSpPr>
          <p:cNvPr id="3" name="Content Placeholder 2">
            <a:extLst>
              <a:ext uri="{FF2B5EF4-FFF2-40B4-BE49-F238E27FC236}">
                <a16:creationId xmlns:a16="http://schemas.microsoft.com/office/drawing/2014/main" id="{3E0094E0-D61E-8896-F5C7-01D45F3C331A}"/>
              </a:ext>
            </a:extLst>
          </p:cNvPr>
          <p:cNvSpPr>
            <a:spLocks noGrp="1"/>
          </p:cNvSpPr>
          <p:nvPr>
            <p:ph idx="1"/>
          </p:nvPr>
        </p:nvSpPr>
        <p:spPr>
          <a:xfrm>
            <a:off x="838200" y="1168400"/>
            <a:ext cx="10515600" cy="4805363"/>
          </a:xfrm>
        </p:spPr>
        <p:txBody>
          <a:bodyPr vert="horz" lIns="91440" tIns="45720" rIns="91440" bIns="45720" rtlCol="0">
            <a:noAutofit/>
          </a:bodyPr>
          <a:lstStyle/>
          <a:p>
            <a:pPr algn="just"/>
            <a:r>
              <a:rPr lang="en-IN" sz="2600" dirty="0">
                <a:latin typeface="+mj-lt"/>
              </a:rPr>
              <a:t>An organisation such as Amazon was already prepared for changes and the pandemic only expedited them, owing to their hunger for innovation.</a:t>
            </a:r>
          </a:p>
          <a:p>
            <a:pPr algn="just"/>
            <a:r>
              <a:rPr lang="en-IN" sz="2600" dirty="0">
                <a:latin typeface="+mj-lt"/>
              </a:rPr>
              <a:t>The financial reports show YoY increase in comprehensive income as below:</a:t>
            </a:r>
          </a:p>
          <a:p>
            <a:pPr algn="just"/>
            <a:endParaRPr lang="en-IN" sz="2600" dirty="0">
              <a:latin typeface="+mj-lt"/>
            </a:endParaRPr>
          </a:p>
          <a:p>
            <a:pPr algn="just"/>
            <a:endParaRPr lang="en-IN" sz="2600" dirty="0">
              <a:latin typeface="+mj-lt"/>
            </a:endParaRPr>
          </a:p>
          <a:p>
            <a:pPr algn="just"/>
            <a:r>
              <a:rPr lang="en-IN" sz="2600" dirty="0">
                <a:latin typeface="+mj-lt"/>
              </a:rPr>
              <a:t>There was a drastic increase of 45% in the overall income, attributed to its change strategy adopted during pandemic duly complementing the digitalisation.</a:t>
            </a:r>
          </a:p>
          <a:p>
            <a:pPr algn="just"/>
            <a:r>
              <a:rPr lang="en-IN" sz="2600" dirty="0">
                <a:latin typeface="+mj-lt"/>
              </a:rPr>
              <a:t>Led to increased hiring of about 3,00,000 people in 2021 without forcing related experience on them as most of them were relatively new. This is again a direct correlation of change strategies adopted and employment generation.</a:t>
            </a:r>
          </a:p>
          <a:p>
            <a:pPr algn="just"/>
            <a:endParaRPr lang="en-IN" sz="2600" dirty="0">
              <a:latin typeface="+mj-lt"/>
            </a:endParaRPr>
          </a:p>
        </p:txBody>
      </p:sp>
      <p:graphicFrame>
        <p:nvGraphicFramePr>
          <p:cNvPr id="4" name="Table 4">
            <a:extLst>
              <a:ext uri="{FF2B5EF4-FFF2-40B4-BE49-F238E27FC236}">
                <a16:creationId xmlns:a16="http://schemas.microsoft.com/office/drawing/2014/main" id="{44DE9C7D-5BA8-3554-5DCA-6BFE6A3A4A69}"/>
              </a:ext>
            </a:extLst>
          </p:cNvPr>
          <p:cNvGraphicFramePr>
            <a:graphicFrameLocks noGrp="1"/>
          </p:cNvGraphicFramePr>
          <p:nvPr>
            <p:extLst>
              <p:ext uri="{D42A27DB-BD31-4B8C-83A1-F6EECF244321}">
                <p14:modId xmlns:p14="http://schemas.microsoft.com/office/powerpoint/2010/main" val="4209371345"/>
              </p:ext>
            </p:extLst>
          </p:nvPr>
        </p:nvGraphicFramePr>
        <p:xfrm>
          <a:off x="2357120" y="2560161"/>
          <a:ext cx="8127999" cy="741680"/>
        </p:xfrm>
        <a:graphic>
          <a:graphicData uri="http://schemas.openxmlformats.org/drawingml/2006/table">
            <a:tbl>
              <a:tblPr firstRow="1" bandRow="1">
                <a:tableStyleId>{D27102A9-8310-4765-A935-A1911B00CA55}</a:tableStyleId>
              </a:tblPr>
              <a:tblGrid>
                <a:gridCol w="2709333">
                  <a:extLst>
                    <a:ext uri="{9D8B030D-6E8A-4147-A177-3AD203B41FA5}">
                      <a16:colId xmlns:a16="http://schemas.microsoft.com/office/drawing/2014/main" val="337883196"/>
                    </a:ext>
                  </a:extLst>
                </a:gridCol>
                <a:gridCol w="2709333">
                  <a:extLst>
                    <a:ext uri="{9D8B030D-6E8A-4147-A177-3AD203B41FA5}">
                      <a16:colId xmlns:a16="http://schemas.microsoft.com/office/drawing/2014/main" val="1028181553"/>
                    </a:ext>
                  </a:extLst>
                </a:gridCol>
                <a:gridCol w="2709333">
                  <a:extLst>
                    <a:ext uri="{9D8B030D-6E8A-4147-A177-3AD203B41FA5}">
                      <a16:colId xmlns:a16="http://schemas.microsoft.com/office/drawing/2014/main" val="3401598613"/>
                    </a:ext>
                  </a:extLst>
                </a:gridCol>
              </a:tblGrid>
              <a:tr h="370840">
                <a:tc>
                  <a:txBody>
                    <a:bodyPr/>
                    <a:lstStyle/>
                    <a:p>
                      <a:pPr algn="ctr"/>
                      <a:r>
                        <a:rPr lang="en-IN" dirty="0"/>
                        <a:t>2019 </a:t>
                      </a:r>
                    </a:p>
                  </a:txBody>
                  <a:tcPr/>
                </a:tc>
                <a:tc>
                  <a:txBody>
                    <a:bodyPr/>
                    <a:lstStyle/>
                    <a:p>
                      <a:pPr algn="ctr"/>
                      <a:r>
                        <a:rPr lang="en-IN" dirty="0"/>
                        <a:t>2020</a:t>
                      </a:r>
                    </a:p>
                  </a:txBody>
                  <a:tcPr/>
                </a:tc>
                <a:tc>
                  <a:txBody>
                    <a:bodyPr/>
                    <a:lstStyle/>
                    <a:p>
                      <a:pPr algn="ctr"/>
                      <a:r>
                        <a:rPr lang="en-IN" dirty="0"/>
                        <a:t>2021</a:t>
                      </a:r>
                    </a:p>
                  </a:txBody>
                  <a:tcPr/>
                </a:tc>
                <a:extLst>
                  <a:ext uri="{0D108BD9-81ED-4DB2-BD59-A6C34878D82A}">
                    <a16:rowId xmlns:a16="http://schemas.microsoft.com/office/drawing/2014/main" val="3410184138"/>
                  </a:ext>
                </a:extLst>
              </a:tr>
              <a:tr h="370840">
                <a:tc>
                  <a:txBody>
                    <a:bodyPr/>
                    <a:lstStyle/>
                    <a:p>
                      <a:pPr algn="ctr"/>
                      <a:r>
                        <a:rPr lang="en-IN" dirty="0"/>
                        <a:t>$11, 637 M</a:t>
                      </a:r>
                    </a:p>
                  </a:txBody>
                  <a:tcPr/>
                </a:tc>
                <a:tc>
                  <a:txBody>
                    <a:bodyPr/>
                    <a:lstStyle/>
                    <a:p>
                      <a:pPr algn="ctr"/>
                      <a:r>
                        <a:rPr lang="en-IN" dirty="0"/>
                        <a:t>$22, 137 M</a:t>
                      </a:r>
                    </a:p>
                  </a:txBody>
                  <a:tcPr/>
                </a:tc>
                <a:tc>
                  <a:txBody>
                    <a:bodyPr/>
                    <a:lstStyle/>
                    <a:p>
                      <a:pPr algn="ctr"/>
                      <a:r>
                        <a:rPr lang="en-IN" dirty="0"/>
                        <a:t>$32, 168 M</a:t>
                      </a:r>
                    </a:p>
                  </a:txBody>
                  <a:tcPr/>
                </a:tc>
                <a:extLst>
                  <a:ext uri="{0D108BD9-81ED-4DB2-BD59-A6C34878D82A}">
                    <a16:rowId xmlns:a16="http://schemas.microsoft.com/office/drawing/2014/main" val="1607072265"/>
                  </a:ext>
                </a:extLst>
              </a:tr>
            </a:tbl>
          </a:graphicData>
        </a:graphic>
      </p:graphicFrame>
    </p:spTree>
    <p:extLst>
      <p:ext uri="{BB962C8B-B14F-4D97-AF65-F5344CB8AC3E}">
        <p14:creationId xmlns:p14="http://schemas.microsoft.com/office/powerpoint/2010/main" val="4056577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3F68-745B-120E-E212-CC1A37C7E89C}"/>
              </a:ext>
            </a:extLst>
          </p:cNvPr>
          <p:cNvSpPr>
            <a:spLocks noGrp="1"/>
          </p:cNvSpPr>
          <p:nvPr>
            <p:ph type="title"/>
          </p:nvPr>
        </p:nvSpPr>
        <p:spPr>
          <a:xfrm>
            <a:off x="838200" y="18255"/>
            <a:ext cx="10515600" cy="1325563"/>
          </a:xfrm>
        </p:spPr>
        <p:txBody>
          <a:bodyPr vert="horz" lIns="91440" tIns="45720" rIns="91440" bIns="45720" rtlCol="0" anchor="ctr">
            <a:normAutofit/>
          </a:bodyPr>
          <a:lstStyle/>
          <a:p>
            <a:r>
              <a:rPr lang="en-IN" dirty="0">
                <a:latin typeface="+mn-lt"/>
              </a:rPr>
              <a:t>References</a:t>
            </a:r>
          </a:p>
        </p:txBody>
      </p:sp>
      <p:sp>
        <p:nvSpPr>
          <p:cNvPr id="3" name="Content Placeholder 2">
            <a:extLst>
              <a:ext uri="{FF2B5EF4-FFF2-40B4-BE49-F238E27FC236}">
                <a16:creationId xmlns:a16="http://schemas.microsoft.com/office/drawing/2014/main" id="{1971B03E-C250-7550-96E3-BA1DE663A5C0}"/>
              </a:ext>
            </a:extLst>
          </p:cNvPr>
          <p:cNvSpPr>
            <a:spLocks noGrp="1"/>
          </p:cNvSpPr>
          <p:nvPr>
            <p:ph idx="1"/>
          </p:nvPr>
        </p:nvSpPr>
        <p:spPr>
          <a:xfrm>
            <a:off x="838200" y="1127760"/>
            <a:ext cx="10515600" cy="5496560"/>
          </a:xfrm>
        </p:spPr>
        <p:txBody>
          <a:bodyPr vert="horz" lIns="91440" tIns="45720" rIns="91440" bIns="45720" rtlCol="0">
            <a:noAutofit/>
          </a:bodyPr>
          <a:lstStyle/>
          <a:p>
            <a:pPr marL="0" indent="0">
              <a:buNone/>
            </a:pPr>
            <a:r>
              <a:rPr lang="en-US" sz="1800" dirty="0">
                <a:latin typeface="+mj-lt"/>
              </a:rPr>
              <a:t>About Amazon website (2021), Annual Report. Available at: </a:t>
            </a:r>
            <a:r>
              <a:rPr lang="en-US" sz="1800" dirty="0">
                <a:latin typeface="+mj-lt"/>
                <a:hlinkClick r:id="rId2"/>
              </a:rPr>
              <a:t>https://s2.q4cdn.com/299287126/files/doc_financials/2022/ar/Amazon-2021-Annual-Report.pdf</a:t>
            </a:r>
            <a:r>
              <a:rPr lang="en-US" sz="1800" dirty="0">
                <a:latin typeface="+mj-lt"/>
              </a:rPr>
              <a:t> (Accessed: 20 February, 2023)</a:t>
            </a:r>
          </a:p>
          <a:p>
            <a:pPr marL="0" indent="0">
              <a:buNone/>
            </a:pPr>
            <a:r>
              <a:rPr lang="en-US" sz="1800" dirty="0">
                <a:latin typeface="+mj-lt"/>
              </a:rPr>
              <a:t>Burnes, B. (2004) ‘Managing Change: A Strategic Approach to Organisational Dynamics’, 4th edn (Harlow:Prentice Hall) Available at: </a:t>
            </a:r>
            <a:r>
              <a:rPr lang="en-US" sz="1800" dirty="0">
                <a:latin typeface="+mj-lt"/>
                <a:hlinkClick r:id="rId3"/>
              </a:rPr>
              <a:t>http://www.mim.ac.mw/books/Managing%20Change.pdf</a:t>
            </a:r>
            <a:r>
              <a:rPr lang="en-US" sz="1800" dirty="0">
                <a:latin typeface="+mj-lt"/>
              </a:rPr>
              <a:t> (Accessed on: 19 February, 2023)</a:t>
            </a:r>
          </a:p>
          <a:p>
            <a:pPr marL="0" indent="0">
              <a:buNone/>
            </a:pPr>
            <a:r>
              <a:rPr lang="en-US" sz="1800" dirty="0">
                <a:latin typeface="+mj-lt"/>
              </a:rPr>
              <a:t>Du, J., Xu, J., Zeng, X. and Zhu, L., (2022), July. Amazon’s Strategic Shift in the Face of the COVID-19. In 2022 2nd International Conference on Enterprise Management and Economic Development (ICEMED 2022) (pp. 1019-1028). Atlantis Press. Available at: </a:t>
            </a:r>
            <a:r>
              <a:rPr lang="en-US" sz="1800" dirty="0">
                <a:latin typeface="+mj-lt"/>
                <a:hlinkClick r:id="rId4"/>
              </a:rPr>
              <a:t>https://scholar.google.com/scholar?cluster=13321826294262058038&amp;hl=en&amp;as_sdt=0,5</a:t>
            </a:r>
            <a:r>
              <a:rPr lang="en-US" sz="1800" dirty="0">
                <a:latin typeface="+mj-lt"/>
              </a:rPr>
              <a:t> (Accessed: 19 February, 2023)</a:t>
            </a:r>
          </a:p>
          <a:p>
            <a:pPr marL="0" indent="0">
              <a:buNone/>
            </a:pPr>
            <a:r>
              <a:rPr lang="en-US" sz="1800" dirty="0">
                <a:latin typeface="+mj-lt"/>
              </a:rPr>
              <a:t>Hussain, S.T., Lei, S., Akram, T., Haider, M.J., Hussain, S.H. and Ali, M., (2018). Kurt Lewin's change model: A critical review of the role of leadership and employee involvement in organizational change. Journal of Innovation &amp; Knowledge, 3(3), pp.123-127. Available at </a:t>
            </a:r>
            <a:r>
              <a:rPr lang="en-US" sz="1800" dirty="0">
                <a:latin typeface="+mj-lt"/>
                <a:hlinkClick r:id="rId5"/>
              </a:rPr>
              <a:t>https://www.sciencedirect.com/science/article/pii/S2444569X16300087</a:t>
            </a:r>
            <a:r>
              <a:rPr lang="en-US" sz="1800" dirty="0">
                <a:latin typeface="+mj-lt"/>
              </a:rPr>
              <a:t> (Accessed: 19 February, 2023)</a:t>
            </a:r>
          </a:p>
          <a:p>
            <a:pPr marL="0" indent="0">
              <a:buNone/>
            </a:pPr>
            <a:r>
              <a:rPr lang="en-US" sz="1800" dirty="0">
                <a:latin typeface="+mj-lt"/>
              </a:rPr>
              <a:t>Jeffrey, Bezos. Amazon.com, Inc., "1997 Shareholder Letter." Last modified 1997.Available at: </a:t>
            </a:r>
            <a:r>
              <a:rPr lang="en-US" sz="1800" dirty="0">
                <a:latin typeface="+mj-lt"/>
                <a:hlinkClick r:id="rId6"/>
              </a:rPr>
              <a:t>http://media.corporate-ir.net/media_files/irol/97/97664/reports/Shareholderletter97.pdf</a:t>
            </a:r>
            <a:r>
              <a:rPr lang="en-US" sz="1800" dirty="0">
                <a:latin typeface="+mj-lt"/>
              </a:rPr>
              <a:t> (Accessed: 21 February, 2023)</a:t>
            </a:r>
          </a:p>
          <a:p>
            <a:pPr marL="0" indent="0">
              <a:buNone/>
            </a:pPr>
            <a:endParaRPr lang="en-US" sz="1800" dirty="0">
              <a:latin typeface="+mj-lt"/>
            </a:endParaRPr>
          </a:p>
        </p:txBody>
      </p:sp>
    </p:spTree>
    <p:extLst>
      <p:ext uri="{BB962C8B-B14F-4D97-AF65-F5344CB8AC3E}">
        <p14:creationId xmlns:p14="http://schemas.microsoft.com/office/powerpoint/2010/main" val="4018939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71B03E-C250-7550-96E3-BA1DE663A5C0}"/>
              </a:ext>
            </a:extLst>
          </p:cNvPr>
          <p:cNvSpPr>
            <a:spLocks noGrp="1"/>
          </p:cNvSpPr>
          <p:nvPr>
            <p:ph idx="1"/>
          </p:nvPr>
        </p:nvSpPr>
        <p:spPr>
          <a:xfrm>
            <a:off x="746760" y="680721"/>
            <a:ext cx="10515600" cy="6177279"/>
          </a:xfrm>
        </p:spPr>
        <p:txBody>
          <a:bodyPr vert="horz" lIns="91440" tIns="45720" rIns="91440" bIns="45720" rtlCol="0">
            <a:noAutofit/>
          </a:bodyPr>
          <a:lstStyle/>
          <a:p>
            <a:pPr marL="0" indent="0">
              <a:buNone/>
            </a:pPr>
            <a:r>
              <a:rPr lang="en-IN" sz="1800" dirty="0">
                <a:latin typeface="+mj-lt"/>
              </a:rPr>
              <a:t>Malik, E (2017) Amazon History Timeline. Available at: </a:t>
            </a:r>
            <a:r>
              <a:rPr lang="en-IN" sz="1800" dirty="0">
                <a:latin typeface="+mj-lt"/>
                <a:hlinkClick r:id="rId2"/>
              </a:rPr>
              <a:t>https://www.officetimeline.com/blog/amazon-history-timeline</a:t>
            </a:r>
            <a:r>
              <a:rPr lang="en-IN" sz="1800" dirty="0">
                <a:latin typeface="+mj-lt"/>
              </a:rPr>
              <a:t> (Accessed: 19 February, 2023)</a:t>
            </a:r>
          </a:p>
          <a:p>
            <a:pPr marL="0" indent="0">
              <a:buNone/>
            </a:pPr>
            <a:r>
              <a:rPr lang="en-US" sz="1800" dirty="0">
                <a:latin typeface="+mj-lt"/>
              </a:rPr>
              <a:t>Mishra, N. and Mukherjee, S., (2019). ‘Effect of artificial intelligence on customer relationship management of amazon in Bangalore’. International Journal of Management, 10(4). Available at: </a:t>
            </a:r>
            <a:r>
              <a:rPr lang="en-US" sz="1800" dirty="0">
                <a:latin typeface="+mj-lt"/>
                <a:hlinkClick r:id="rId3"/>
              </a:rPr>
              <a:t>https://papers.ssrn.com/sol3/papers.cfm?abstract_id=3524231</a:t>
            </a:r>
            <a:r>
              <a:rPr lang="en-US" sz="1800" dirty="0">
                <a:latin typeface="+mj-lt"/>
              </a:rPr>
              <a:t> (Accessed: 19 February, 2023)</a:t>
            </a:r>
          </a:p>
          <a:p>
            <a:pPr marL="0" indent="0">
              <a:buNone/>
            </a:pPr>
            <a:r>
              <a:rPr lang="en-IN" sz="1800" dirty="0">
                <a:latin typeface="+mj-lt"/>
              </a:rPr>
              <a:t>Prosci (no date) Change Management Defined. Available at </a:t>
            </a:r>
            <a:r>
              <a:rPr lang="en-IN" sz="1800" dirty="0">
                <a:latin typeface="+mj-lt"/>
                <a:hlinkClick r:id="rId4"/>
              </a:rPr>
              <a:t>https://www.prosci.com/resources/articles/definition-of-change-management#:~:text=Change%20Management%20Defined,to%20achieve%20a%20desired%20outcome</a:t>
            </a:r>
            <a:r>
              <a:rPr lang="en-IN" sz="1800" dirty="0">
                <a:latin typeface="+mj-lt"/>
              </a:rPr>
              <a:t>. (Accessed: 16th February, 2023)</a:t>
            </a:r>
          </a:p>
          <a:p>
            <a:pPr marL="0" indent="0">
              <a:buNone/>
            </a:pPr>
            <a:r>
              <a:rPr lang="en-US" sz="1800" dirty="0" err="1">
                <a:latin typeface="+mj-lt"/>
              </a:rPr>
              <a:t>Sarayreh</a:t>
            </a:r>
            <a:r>
              <a:rPr lang="en-US" sz="1800" dirty="0">
                <a:latin typeface="+mj-lt"/>
              </a:rPr>
              <a:t>, B.H., </a:t>
            </a:r>
            <a:r>
              <a:rPr lang="en-US" sz="1800" dirty="0" err="1">
                <a:latin typeface="+mj-lt"/>
              </a:rPr>
              <a:t>Khudair</a:t>
            </a:r>
            <a:r>
              <a:rPr lang="en-US" sz="1800" dirty="0">
                <a:latin typeface="+mj-lt"/>
              </a:rPr>
              <a:t>, H. and Barakat, E.A., (2013). Comparative study: The Kurt Lewin of change management. International Journal of Computer and Information Technology, 2(4), pp.626-629. Available at: </a:t>
            </a:r>
            <a:r>
              <a:rPr lang="en-US" sz="1800" dirty="0">
                <a:latin typeface="+mj-lt"/>
                <a:hlinkClick r:id="rId5"/>
              </a:rPr>
              <a:t>https://citeseerx.ist.psu.edu/document?repid=rep1&amp;type=pdf&amp;doi=474180cdf55c4ed51818005fd484c6e8d64b88e3</a:t>
            </a:r>
            <a:r>
              <a:rPr lang="en-US" sz="1800" dirty="0">
                <a:latin typeface="+mj-lt"/>
              </a:rPr>
              <a:t> (Accessed: 21 February, 2023)</a:t>
            </a:r>
          </a:p>
          <a:p>
            <a:pPr marL="0" indent="0">
              <a:buNone/>
            </a:pPr>
            <a:r>
              <a:rPr lang="en-US" sz="1800" dirty="0">
                <a:latin typeface="+mj-lt"/>
              </a:rPr>
              <a:t>Version Museum Website (no date) Amazon.com Design History. Available at: </a:t>
            </a:r>
            <a:r>
              <a:rPr lang="en-US" sz="1800" dirty="0">
                <a:latin typeface="+mj-lt"/>
                <a:hlinkClick r:id="rId6"/>
              </a:rPr>
              <a:t>https://www.versionmuseum.com/history-of/amazon-website</a:t>
            </a:r>
            <a:r>
              <a:rPr lang="en-US" sz="1800" dirty="0">
                <a:latin typeface="+mj-lt"/>
              </a:rPr>
              <a:t> (Accessed: 19 February, 2023)</a:t>
            </a:r>
          </a:p>
          <a:p>
            <a:pPr marL="0" indent="0">
              <a:buNone/>
            </a:pPr>
            <a:r>
              <a:rPr lang="en-US" sz="1800" dirty="0">
                <a:latin typeface="+mj-lt"/>
              </a:rPr>
              <a:t>Wikipedia Website (no date) History of Amazon. Available at: </a:t>
            </a:r>
            <a:r>
              <a:rPr lang="en-US" sz="1800" dirty="0">
                <a:latin typeface="+mj-lt"/>
                <a:hlinkClick r:id="rId7"/>
              </a:rPr>
              <a:t>https://en.wikipedia.org/wiki/History_of_Amazon</a:t>
            </a:r>
            <a:r>
              <a:rPr lang="en-US" sz="1800" dirty="0">
                <a:latin typeface="+mj-lt"/>
              </a:rPr>
              <a:t> (Accessed: 19 February, 2023)</a:t>
            </a:r>
          </a:p>
          <a:p>
            <a:pPr marL="0" indent="0">
              <a:buNone/>
            </a:pPr>
            <a:endParaRPr lang="en-US" sz="1800" dirty="0">
              <a:latin typeface="+mj-lt"/>
            </a:endParaRPr>
          </a:p>
          <a:p>
            <a:pPr marL="0" indent="0">
              <a:buNone/>
            </a:pPr>
            <a:endParaRPr lang="en-US" sz="1800" dirty="0">
              <a:latin typeface="+mj-lt"/>
            </a:endParaRPr>
          </a:p>
          <a:p>
            <a:pPr marL="0" indent="0">
              <a:buNone/>
            </a:pPr>
            <a:r>
              <a:rPr lang="en-US" sz="1800" dirty="0">
                <a:latin typeface="+mj-lt"/>
              </a:rPr>
              <a:t> </a:t>
            </a:r>
          </a:p>
          <a:p>
            <a:pPr marL="0" indent="0">
              <a:buNone/>
            </a:pPr>
            <a:endParaRPr lang="en-IN" sz="1800" dirty="0">
              <a:latin typeface="+mj-lt"/>
            </a:endParaRPr>
          </a:p>
        </p:txBody>
      </p:sp>
    </p:spTree>
    <p:extLst>
      <p:ext uri="{BB962C8B-B14F-4D97-AF65-F5344CB8AC3E}">
        <p14:creationId xmlns:p14="http://schemas.microsoft.com/office/powerpoint/2010/main" val="2367809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814</TotalTime>
  <Words>1600</Words>
  <Application>Microsoft Office PowerPoint</Application>
  <PresentationFormat>Widescreen</PresentationFormat>
  <Paragraphs>125</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Bahnschrift</vt:lpstr>
      <vt:lpstr>Bahnschrift Light</vt:lpstr>
      <vt:lpstr>Calibri</vt:lpstr>
      <vt:lpstr>Calibri Light</vt:lpstr>
      <vt:lpstr>Wingdings</vt:lpstr>
      <vt:lpstr>Office Theme</vt:lpstr>
      <vt:lpstr>Analyzing Change Management at Amazon</vt:lpstr>
      <vt:lpstr>The Background</vt:lpstr>
      <vt:lpstr>Contents</vt:lpstr>
      <vt:lpstr>Defining Change</vt:lpstr>
      <vt:lpstr>The Backdrop of Amazon</vt:lpstr>
      <vt:lpstr>Timeline of Amazon</vt:lpstr>
      <vt:lpstr>What type of changes happened at Amazon ?</vt:lpstr>
      <vt:lpstr>PowerPoint Presentation</vt:lpstr>
      <vt:lpstr>PowerPoint Presentation</vt:lpstr>
      <vt:lpstr>PowerPoint Presentation</vt:lpstr>
      <vt:lpstr>Effects of Changes on Amazon</vt:lpstr>
      <vt:lpstr>Conclusions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Change Management in Amazon</dc:title>
  <dc:creator>Syed Zaidi (2213561)</dc:creator>
  <cp:lastModifiedBy>Syed Zaidi (2213561)</cp:lastModifiedBy>
  <cp:revision>33</cp:revision>
  <dcterms:created xsi:type="dcterms:W3CDTF">2023-02-16T20:57:24Z</dcterms:created>
  <dcterms:modified xsi:type="dcterms:W3CDTF">2023-02-22T00:51:43Z</dcterms:modified>
</cp:coreProperties>
</file>