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28"/>
  </p:notesMasterIdLst>
  <p:sldIdLst>
    <p:sldId id="256" r:id="rId2"/>
    <p:sldId id="278" r:id="rId3"/>
    <p:sldId id="277" r:id="rId4"/>
    <p:sldId id="259" r:id="rId5"/>
    <p:sldId id="258" r:id="rId6"/>
    <p:sldId id="260" r:id="rId7"/>
    <p:sldId id="276" r:id="rId8"/>
    <p:sldId id="261" r:id="rId9"/>
    <p:sldId id="262" r:id="rId10"/>
    <p:sldId id="263" r:id="rId11"/>
    <p:sldId id="264" r:id="rId12"/>
    <p:sldId id="257" r:id="rId13"/>
    <p:sldId id="267" r:id="rId14"/>
    <p:sldId id="265" r:id="rId15"/>
    <p:sldId id="266" r:id="rId16"/>
    <p:sldId id="268" r:id="rId17"/>
    <p:sldId id="280" r:id="rId18"/>
    <p:sldId id="273" r:id="rId19"/>
    <p:sldId id="269" r:id="rId20"/>
    <p:sldId id="270" r:id="rId21"/>
    <p:sldId id="271" r:id="rId22"/>
    <p:sldId id="281" r:id="rId23"/>
    <p:sldId id="272" r:id="rId24"/>
    <p:sldId id="274" r:id="rId25"/>
    <p:sldId id="279" r:id="rId26"/>
    <p:sldId id="275"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108" d="100"/>
          <a:sy n="108" d="100"/>
        </p:scale>
        <p:origin x="65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FA0238-2E6D-4435-9B2F-D6DE4A1875DB}" type="datetimeFigureOut">
              <a:rPr lang="en-GB" smtClean="0"/>
              <a:t>13/02/2020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9028FE-07FE-45F5-9E04-3F7E800E3D13}" type="slidenum">
              <a:rPr lang="en-GB" smtClean="0"/>
              <a:t>‹#›</a:t>
            </a:fld>
            <a:endParaRPr lang="en-GB"/>
          </a:p>
        </p:txBody>
      </p:sp>
    </p:spTree>
    <p:extLst>
      <p:ext uri="{BB962C8B-B14F-4D97-AF65-F5344CB8AC3E}">
        <p14:creationId xmlns:p14="http://schemas.microsoft.com/office/powerpoint/2010/main" val="1556704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unrefugees.org/refugee-facts/what-is-a-refugee/"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in your groups, what do you think are the key issues in discrimination against travellers and/or gypsies. </a:t>
            </a:r>
          </a:p>
        </p:txBody>
      </p:sp>
      <p:sp>
        <p:nvSpPr>
          <p:cNvPr id="4" name="Slide Number Placeholder 3"/>
          <p:cNvSpPr>
            <a:spLocks noGrp="1"/>
          </p:cNvSpPr>
          <p:nvPr>
            <p:ph type="sldNum" sz="quarter" idx="5"/>
          </p:nvPr>
        </p:nvSpPr>
        <p:spPr/>
        <p:txBody>
          <a:bodyPr/>
          <a:lstStyle/>
          <a:p>
            <a:fld id="{BB9028FE-07FE-45F5-9E04-3F7E800E3D13}" type="slidenum">
              <a:rPr lang="en-GB" smtClean="0"/>
              <a:t>4</a:t>
            </a:fld>
            <a:endParaRPr lang="en-GB"/>
          </a:p>
        </p:txBody>
      </p:sp>
    </p:spTree>
    <p:extLst>
      <p:ext uri="{BB962C8B-B14F-4D97-AF65-F5344CB8AC3E}">
        <p14:creationId xmlns:p14="http://schemas.microsoft.com/office/powerpoint/2010/main" val="8410078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about this video? </a:t>
            </a:r>
          </a:p>
          <a:p>
            <a:endParaRPr lang="en-GB" dirty="0"/>
          </a:p>
          <a:p>
            <a:r>
              <a:rPr lang="en-GB" dirty="0"/>
              <a:t>Are you shocked by the discrimination that happens in our own city?</a:t>
            </a:r>
          </a:p>
          <a:p>
            <a:endParaRPr lang="en-GB" dirty="0"/>
          </a:p>
          <a:p>
            <a:r>
              <a:rPr lang="en-GB" dirty="0"/>
              <a:t>Do you feel you were right with the discrimination you have previously mentioned you thought may unfold?</a:t>
            </a:r>
          </a:p>
        </p:txBody>
      </p:sp>
      <p:sp>
        <p:nvSpPr>
          <p:cNvPr id="4" name="Slide Number Placeholder 3"/>
          <p:cNvSpPr>
            <a:spLocks noGrp="1"/>
          </p:cNvSpPr>
          <p:nvPr>
            <p:ph type="sldNum" sz="quarter" idx="5"/>
          </p:nvPr>
        </p:nvSpPr>
        <p:spPr/>
        <p:txBody>
          <a:bodyPr/>
          <a:lstStyle/>
          <a:p>
            <a:fld id="{BB9028FE-07FE-45F5-9E04-3F7E800E3D13}" type="slidenum">
              <a:rPr lang="en-GB" smtClean="0"/>
              <a:t>5</a:t>
            </a:fld>
            <a:endParaRPr lang="en-GB"/>
          </a:p>
        </p:txBody>
      </p:sp>
    </p:spTree>
    <p:extLst>
      <p:ext uri="{BB962C8B-B14F-4D97-AF65-F5344CB8AC3E}">
        <p14:creationId xmlns:p14="http://schemas.microsoft.com/office/powerpoint/2010/main" val="19503876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graph was taken from the parliament publications website from 2019. </a:t>
            </a:r>
          </a:p>
          <a:p>
            <a:r>
              <a:rPr lang="en-GB" dirty="0"/>
              <a:t>The graph shows the percentage of children, who were absent from school during the years 2016-2017. </a:t>
            </a:r>
          </a:p>
          <a:p>
            <a:endParaRPr lang="en-GB" dirty="0"/>
          </a:p>
          <a:p>
            <a:r>
              <a:rPr lang="en-GB" sz="1200" b="0" i="0" kern="1200" dirty="0">
                <a:solidFill>
                  <a:schemeClr val="tx1"/>
                </a:solidFill>
                <a:effectLst/>
                <a:latin typeface="+mn-lt"/>
                <a:ea typeface="+mn-ea"/>
                <a:cs typeface="+mn-cs"/>
              </a:rPr>
              <a:t>After key stage 4 (usually aged 16), a quarter of Gypsy, Roma and Traveller children go into neither education nor employment.</a:t>
            </a:r>
            <a:endParaRPr lang="en-GB" dirty="0"/>
          </a:p>
        </p:txBody>
      </p:sp>
      <p:sp>
        <p:nvSpPr>
          <p:cNvPr id="4" name="Slide Number Placeholder 3"/>
          <p:cNvSpPr>
            <a:spLocks noGrp="1"/>
          </p:cNvSpPr>
          <p:nvPr>
            <p:ph type="sldNum" sz="quarter" idx="5"/>
          </p:nvPr>
        </p:nvSpPr>
        <p:spPr/>
        <p:txBody>
          <a:bodyPr/>
          <a:lstStyle/>
          <a:p>
            <a:fld id="{BB9028FE-07FE-45F5-9E04-3F7E800E3D13}" type="slidenum">
              <a:rPr lang="en-GB" smtClean="0"/>
              <a:t>13</a:t>
            </a:fld>
            <a:endParaRPr lang="en-GB"/>
          </a:p>
        </p:txBody>
      </p:sp>
    </p:spTree>
    <p:extLst>
      <p:ext uri="{BB962C8B-B14F-4D97-AF65-F5344CB8AC3E}">
        <p14:creationId xmlns:p14="http://schemas.microsoft.com/office/powerpoint/2010/main" val="29688845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b="0" i="0">
                <a:solidFill>
                  <a:srgbClr val="464646"/>
                </a:solidFill>
                <a:effectLst/>
                <a:latin typeface="inherit"/>
              </a:rPr>
              <a:t>By the end of 2018, </a:t>
            </a:r>
            <a:r>
              <a:rPr lang="en-US" i="0" strike="noStrike">
                <a:solidFill>
                  <a:srgbClr val="0072BC"/>
                </a:solidFill>
                <a:effectLst/>
                <a:latin typeface="inherit"/>
                <a:hlinkClick r:id="rId3" tooltip="What is a Refugee"/>
              </a:rPr>
              <a:t>70.8 million individuals were forcibly displaced</a:t>
            </a:r>
            <a:r>
              <a:rPr lang="en-US" b="0" i="0">
                <a:solidFill>
                  <a:srgbClr val="464646"/>
                </a:solidFill>
                <a:effectLst/>
                <a:latin typeface="inherit"/>
              </a:rPr>
              <a:t> worldwide as a result of persecution, conflict, violence or human rights violations. That was an increase of 2.3 million people over the previous year, and the world’s forcibly displaced population remained at a record high. This includes:</a:t>
            </a:r>
            <a:endParaRPr lang="en-US" b="0" i="0">
              <a:solidFill>
                <a:srgbClr val="464646"/>
              </a:solidFill>
              <a:effectLst/>
              <a:latin typeface="Lato"/>
            </a:endParaRPr>
          </a:p>
          <a:p>
            <a:pPr fontAlgn="base"/>
            <a:r>
              <a:rPr lang="en-US" b="0" i="0">
                <a:solidFill>
                  <a:srgbClr val="464646"/>
                </a:solidFill>
                <a:effectLst/>
                <a:latin typeface="inherit"/>
              </a:rPr>
              <a:t>25.9 million refugees in the world—the highest ever seen;</a:t>
            </a:r>
          </a:p>
          <a:p>
            <a:pPr fontAlgn="base"/>
            <a:r>
              <a:rPr lang="en-US" b="0" i="0">
                <a:solidFill>
                  <a:srgbClr val="464646"/>
                </a:solidFill>
                <a:effectLst/>
                <a:latin typeface="inherit"/>
              </a:rPr>
              <a:t>41.3 million internally displaced people; and</a:t>
            </a:r>
          </a:p>
          <a:p>
            <a:pPr fontAlgn="base"/>
            <a:r>
              <a:rPr lang="en-US" b="0" i="0">
                <a:solidFill>
                  <a:srgbClr val="464646"/>
                </a:solidFill>
                <a:effectLst/>
                <a:latin typeface="inherit"/>
              </a:rPr>
              <a:t>3.5 million asylum-seekers.</a:t>
            </a:r>
          </a:p>
          <a:p>
            <a:r>
              <a:rPr lang="en-US"/>
              <a:t>One person becomes an asylum seeker or refugee, every two seconds. ( so imagine how many people will become a refugee by the time this lesson is over, or by the end of the day)</a:t>
            </a:r>
          </a:p>
        </p:txBody>
      </p:sp>
      <p:sp>
        <p:nvSpPr>
          <p:cNvPr id="4" name="Slide Number Placeholder 3"/>
          <p:cNvSpPr>
            <a:spLocks noGrp="1"/>
          </p:cNvSpPr>
          <p:nvPr>
            <p:ph type="sldNum" sz="quarter" idx="5"/>
          </p:nvPr>
        </p:nvSpPr>
        <p:spPr/>
        <p:txBody>
          <a:bodyPr/>
          <a:lstStyle/>
          <a:p>
            <a:fld id="{BB9028FE-07FE-45F5-9E04-3F7E800E3D13}" type="slidenum">
              <a:rPr lang="en-GB" smtClean="0"/>
              <a:t>19</a:t>
            </a:fld>
            <a:endParaRPr lang="en-GB"/>
          </a:p>
        </p:txBody>
      </p:sp>
    </p:spTree>
    <p:extLst>
      <p:ext uri="{BB962C8B-B14F-4D97-AF65-F5344CB8AC3E}">
        <p14:creationId xmlns:p14="http://schemas.microsoft.com/office/powerpoint/2010/main" val="7493471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C1B6770-9F3A-41C0-BFA2-79F7552BC6A4}"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98C8A9-F5AC-403A-A0EE-E2F25F53A12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9409016"/>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1B6770-9F3A-41C0-BFA2-79F7552BC6A4}"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98C8A9-F5AC-403A-A0EE-E2F25F53A122}" type="slidenum">
              <a:rPr lang="en-GB" smtClean="0"/>
              <a:t>‹#›</a:t>
            </a:fld>
            <a:endParaRPr lang="en-GB"/>
          </a:p>
        </p:txBody>
      </p:sp>
    </p:spTree>
    <p:extLst>
      <p:ext uri="{BB962C8B-B14F-4D97-AF65-F5344CB8AC3E}">
        <p14:creationId xmlns:p14="http://schemas.microsoft.com/office/powerpoint/2010/main" val="33285687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1B6770-9F3A-41C0-BFA2-79F7552BC6A4}"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98C8A9-F5AC-403A-A0EE-E2F25F53A12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079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1B6770-9F3A-41C0-BFA2-79F7552BC6A4}" type="datetimeFigureOut">
              <a:rPr lang="en-GB" smtClean="0"/>
              <a:t>13/02/2020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98C8A9-F5AC-403A-A0EE-E2F25F53A122}" type="slidenum">
              <a:rPr lang="en-GB" smtClean="0"/>
              <a:t>‹#›</a:t>
            </a:fld>
            <a:endParaRPr lang="en-GB"/>
          </a:p>
        </p:txBody>
      </p:sp>
    </p:spTree>
    <p:extLst>
      <p:ext uri="{BB962C8B-B14F-4D97-AF65-F5344CB8AC3E}">
        <p14:creationId xmlns:p14="http://schemas.microsoft.com/office/powerpoint/2010/main" val="23955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1B6770-9F3A-41C0-BFA2-79F7552BC6A4}" type="datetimeFigureOut">
              <a:rPr lang="en-GB" smtClean="0"/>
              <a:t>13/02/2020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98C8A9-F5AC-403A-A0EE-E2F25F53A122}" type="slidenum">
              <a:rPr lang="en-GB" smtClean="0"/>
              <a:t>‹#›</a:t>
            </a:fld>
            <a:endParaRPr lang="en-GB"/>
          </a:p>
        </p:txBody>
      </p:sp>
    </p:spTree>
    <p:extLst>
      <p:ext uri="{BB962C8B-B14F-4D97-AF65-F5344CB8AC3E}">
        <p14:creationId xmlns:p14="http://schemas.microsoft.com/office/powerpoint/2010/main" val="1136368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1B6770-9F3A-41C0-BFA2-79F7552BC6A4}" type="datetimeFigureOut">
              <a:rPr lang="en-GB" smtClean="0"/>
              <a:t>13/02/2020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98C8A9-F5AC-403A-A0EE-E2F25F53A122}" type="slidenum">
              <a:rPr lang="en-GB" smtClean="0"/>
              <a:t>‹#›</a:t>
            </a:fld>
            <a:endParaRPr lang="en-GB"/>
          </a:p>
        </p:txBody>
      </p:sp>
    </p:spTree>
    <p:extLst>
      <p:ext uri="{BB962C8B-B14F-4D97-AF65-F5344CB8AC3E}">
        <p14:creationId xmlns:p14="http://schemas.microsoft.com/office/powerpoint/2010/main" val="34933163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C1B6770-9F3A-41C0-BFA2-79F7552BC6A4}" type="datetimeFigureOut">
              <a:rPr lang="en-GB" smtClean="0"/>
              <a:t>13/02/2020</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1098C8A9-F5AC-403A-A0EE-E2F25F53A122}" type="slidenum">
              <a:rPr lang="en-GB" smtClean="0"/>
              <a:t>‹#›</a:t>
            </a:fld>
            <a:endParaRPr lang="en-GB"/>
          </a:p>
        </p:txBody>
      </p:sp>
    </p:spTree>
    <p:extLst>
      <p:ext uri="{BB962C8B-B14F-4D97-AF65-F5344CB8AC3E}">
        <p14:creationId xmlns:p14="http://schemas.microsoft.com/office/powerpoint/2010/main" val="3718375364"/>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C1B6770-9F3A-41C0-BFA2-79F7552BC6A4}" type="datetimeFigureOut">
              <a:rPr lang="en-GB" smtClean="0"/>
              <a:t>13/02/2020</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1098C8A9-F5AC-403A-A0EE-E2F25F53A122}" type="slidenum">
              <a:rPr lang="en-GB" smtClean="0"/>
              <a:t>‹#›</a:t>
            </a:fld>
            <a:endParaRPr lang="en-GB"/>
          </a:p>
        </p:txBody>
      </p:sp>
    </p:spTree>
    <p:extLst>
      <p:ext uri="{BB962C8B-B14F-4D97-AF65-F5344CB8AC3E}">
        <p14:creationId xmlns:p14="http://schemas.microsoft.com/office/powerpoint/2010/main" val="129903709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1B6770-9F3A-41C0-BFA2-79F7552BC6A4}" type="datetimeFigureOut">
              <a:rPr lang="en-GB" smtClean="0"/>
              <a:t>13/02/2020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98C8A9-F5AC-403A-A0EE-E2F25F53A122}" type="slidenum">
              <a:rPr lang="en-GB" smtClean="0"/>
              <a:t>‹#›</a:t>
            </a:fld>
            <a:endParaRPr lang="en-GB"/>
          </a:p>
        </p:txBody>
      </p:sp>
    </p:spTree>
    <p:extLst>
      <p:ext uri="{BB962C8B-B14F-4D97-AF65-F5344CB8AC3E}">
        <p14:creationId xmlns:p14="http://schemas.microsoft.com/office/powerpoint/2010/main" val="17643040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1B6770-9F3A-41C0-BFA2-79F7552BC6A4}"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98C8A9-F5AC-403A-A0EE-E2F25F53A122}" type="slidenum">
              <a:rPr lang="en-GB" smtClean="0"/>
              <a:t>‹#›</a:t>
            </a:fld>
            <a:endParaRPr lang="en-GB"/>
          </a:p>
        </p:txBody>
      </p:sp>
    </p:spTree>
    <p:extLst>
      <p:ext uri="{BB962C8B-B14F-4D97-AF65-F5344CB8AC3E}">
        <p14:creationId xmlns:p14="http://schemas.microsoft.com/office/powerpoint/2010/main" val="4654473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1B6770-9F3A-41C0-BFA2-79F7552BC6A4}"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98C8A9-F5AC-403A-A0EE-E2F25F53A122}" type="slidenum">
              <a:rPr lang="en-GB" smtClean="0"/>
              <a:t>‹#›</a:t>
            </a:fld>
            <a:endParaRPr lang="en-GB"/>
          </a:p>
        </p:txBody>
      </p:sp>
    </p:spTree>
    <p:extLst>
      <p:ext uri="{BB962C8B-B14F-4D97-AF65-F5344CB8AC3E}">
        <p14:creationId xmlns:p14="http://schemas.microsoft.com/office/powerpoint/2010/main" val="39309189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C1B6770-9F3A-41C0-BFA2-79F7552BC6A4}" type="datetimeFigureOut">
              <a:rPr lang="en-GB" smtClean="0"/>
              <a:t>13/02/2020</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1098C8A9-F5AC-403A-A0EE-E2F25F53A122}"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9736337"/>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_mDM3wu8Wak"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gov.wales/sites/default/files/publications/2019-03/managing-gypsy-and-traveller-sites-in-wales.pdf" TargetMode="External"/><Relationship Id="rId2" Type="http://schemas.openxmlformats.org/officeDocument/2006/relationships/hyperlink" Target="https://gov.wales/sites/default/files/publications/2019-02/enabling-gypsies-roma-and-travellers_0.pdf" TargetMode="External"/><Relationship Id="rId1" Type="http://schemas.openxmlformats.org/officeDocument/2006/relationships/slideLayout" Target="../slideLayouts/slideLayout2.xml"/><Relationship Id="rId5" Type="http://schemas.openxmlformats.org/officeDocument/2006/relationships/hyperlink" Target="https://www.equalityhumanrights.com/sites/default/files/is-britain-fairer-findings-factsheet-roma.pdf" TargetMode="External"/><Relationship Id="rId4" Type="http://schemas.openxmlformats.org/officeDocument/2006/relationships/hyperlink" Target="https://ec.europa.eu/info/sites/info/files/roma_uk_strategy_en.pdf"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bbc.co.uk/sport/boxing/50396227" TargetMode="External"/><Relationship Id="rId7" Type="http://schemas.openxmlformats.org/officeDocument/2006/relationships/hyperlink" Target="https://www.youtube.com/watch?v=_mDM3wu8Wak" TargetMode="External"/><Relationship Id="rId2" Type="http://schemas.openxmlformats.org/officeDocument/2006/relationships/hyperlink" Target="https://www.anti-bullyingalliance.org.uk/tools-information/all-about-bullying/groups-more-likely-experience-bullying/race-and-faith-1" TargetMode="External"/><Relationship Id="rId1" Type="http://schemas.openxmlformats.org/officeDocument/2006/relationships/slideLayout" Target="../slideLayouts/slideLayout2.xml"/><Relationship Id="rId6" Type="http://schemas.openxmlformats.org/officeDocument/2006/relationships/hyperlink" Target="https://publications.parliament.uk/pa/cm201719/cmselect/cmwomeq/360/report-files/36008.htm" TargetMode="External"/><Relationship Id="rId5" Type="http://schemas.openxmlformats.org/officeDocument/2006/relationships/hyperlink" Target="https://publications.parliament.uk/pa/cm201719/cmselect/cmwomeq/360/360.pdf" TargetMode="External"/><Relationship Id="rId4" Type="http://schemas.openxmlformats.org/officeDocument/2006/relationships/hyperlink" Target="https://www.equalityhumanrights.com/sites/default/files/is-england-fairer-2016-most-disadvantaged-groups-migrants-refugees-asylum-seeker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23A36-9BED-44E9-9AC9-AFC1E364093C}"/>
              </a:ext>
            </a:extLst>
          </p:cNvPr>
          <p:cNvSpPr>
            <a:spLocks noGrp="1"/>
          </p:cNvSpPr>
          <p:nvPr>
            <p:ph type="ctrTitle"/>
          </p:nvPr>
        </p:nvSpPr>
        <p:spPr>
          <a:xfrm>
            <a:off x="1097280" y="2625754"/>
            <a:ext cx="10058400" cy="1699358"/>
          </a:xfrm>
        </p:spPr>
        <p:txBody>
          <a:bodyPr>
            <a:normAutofit/>
          </a:bodyPr>
          <a:lstStyle/>
          <a:p>
            <a:r>
              <a:rPr lang="en-GB" sz="5400" b="1" dirty="0"/>
              <a:t>An introduction to marginalised groups within society</a:t>
            </a:r>
            <a:endParaRPr lang="en-GB" sz="5400" dirty="0"/>
          </a:p>
        </p:txBody>
      </p:sp>
    </p:spTree>
    <p:extLst>
      <p:ext uri="{BB962C8B-B14F-4D97-AF65-F5344CB8AC3E}">
        <p14:creationId xmlns:p14="http://schemas.microsoft.com/office/powerpoint/2010/main" val="75603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11A66-55B6-4CDF-8A4C-0E99C48CA37A}"/>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98B5383C-8C0B-47A4-9464-BD76A4CE9D17}"/>
              </a:ext>
            </a:extLst>
          </p:cNvPr>
          <p:cNvSpPr>
            <a:spLocks noGrp="1"/>
          </p:cNvSpPr>
          <p:nvPr>
            <p:ph idx="1"/>
          </p:nvPr>
        </p:nvSpPr>
        <p:spPr/>
        <p:txBody>
          <a:bodyPr/>
          <a:lstStyle/>
          <a:p>
            <a:pPr lvl="0"/>
            <a:r>
              <a:rPr lang="en-GB" sz="2400" dirty="0"/>
              <a:t>Students: </a:t>
            </a:r>
          </a:p>
          <a:p>
            <a:pPr lvl="0" algn="ctr">
              <a:buFont typeface="Arial" panose="020B0604020202020204" pitchFamily="34" charset="0"/>
              <a:buChar char="•"/>
            </a:pPr>
            <a:r>
              <a:rPr lang="en-GB" sz="2400" dirty="0"/>
              <a:t> Will be able to illustrate the key issues of discrimination gypsies and travelling communities face within society.</a:t>
            </a:r>
          </a:p>
          <a:p>
            <a:pPr lvl="0" algn="ctr">
              <a:buFont typeface="Arial" panose="020B0604020202020204" pitchFamily="34" charset="0"/>
              <a:buChar char="•"/>
            </a:pPr>
            <a:r>
              <a:rPr lang="en-GB" sz="2400" dirty="0"/>
              <a:t> Will be able to research and critique the key issues of discrimination that gypsies and travelling communities face within society. </a:t>
            </a:r>
          </a:p>
          <a:p>
            <a:endParaRPr lang="en-GB" b="1" dirty="0"/>
          </a:p>
        </p:txBody>
      </p:sp>
    </p:spTree>
    <p:extLst>
      <p:ext uri="{BB962C8B-B14F-4D97-AF65-F5344CB8AC3E}">
        <p14:creationId xmlns:p14="http://schemas.microsoft.com/office/powerpoint/2010/main" val="3592628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C32B71-CD60-4FC4-9184-245C6F086FA0}"/>
              </a:ext>
            </a:extLst>
          </p:cNvPr>
          <p:cNvSpPr>
            <a:spLocks noGrp="1"/>
          </p:cNvSpPr>
          <p:nvPr>
            <p:ph idx="1"/>
          </p:nvPr>
        </p:nvSpPr>
        <p:spPr>
          <a:xfrm>
            <a:off x="1040235" y="1837189"/>
            <a:ext cx="10226179" cy="4379053"/>
          </a:xfrm>
        </p:spPr>
        <p:txBody>
          <a:bodyPr>
            <a:normAutofit lnSpcReduction="10000"/>
          </a:bodyPr>
          <a:lstStyle/>
          <a:p>
            <a:r>
              <a:rPr lang="en-GB" sz="2400" dirty="0"/>
              <a:t>The term ‘gypsies and travellers’ does not mean a single group of people. It is an umbrella term for a range of different ethnic minority groups, which all have different ancestors, beliefs, religions and languages. </a:t>
            </a:r>
          </a:p>
          <a:p>
            <a:r>
              <a:rPr lang="en-GB" sz="2400" dirty="0"/>
              <a:t>The term ‘travellers’, was originally labelled to the individuals who travelled elsewhere for work. </a:t>
            </a:r>
          </a:p>
          <a:p>
            <a:r>
              <a:rPr lang="en-GB" sz="2400" dirty="0"/>
              <a:t>These minority groups (within the UK) are made up of:</a:t>
            </a:r>
          </a:p>
          <a:p>
            <a:pPr>
              <a:buFont typeface="Arial" panose="020B0604020202020204" pitchFamily="34" charset="0"/>
              <a:buChar char="•"/>
            </a:pPr>
            <a:r>
              <a:rPr lang="en-GB" sz="2400" dirty="0"/>
              <a:t> Romany Gypsies</a:t>
            </a:r>
          </a:p>
          <a:p>
            <a:pPr>
              <a:buFont typeface="Arial" panose="020B0604020202020204" pitchFamily="34" charset="0"/>
              <a:buChar char="•"/>
            </a:pPr>
            <a:r>
              <a:rPr lang="en-GB" sz="2400" dirty="0"/>
              <a:t> Welsh Gypsies</a:t>
            </a:r>
          </a:p>
          <a:p>
            <a:pPr>
              <a:buFont typeface="Arial" panose="020B0604020202020204" pitchFamily="34" charset="0"/>
              <a:buChar char="•"/>
            </a:pPr>
            <a:r>
              <a:rPr lang="en-GB" sz="2400" dirty="0"/>
              <a:t> Scottish Travellers </a:t>
            </a:r>
          </a:p>
          <a:p>
            <a:pPr>
              <a:buFont typeface="Arial" panose="020B0604020202020204" pitchFamily="34" charset="0"/>
              <a:buChar char="•"/>
            </a:pPr>
            <a:r>
              <a:rPr lang="en-GB" sz="2400" dirty="0"/>
              <a:t> Irish Travellers</a:t>
            </a:r>
          </a:p>
        </p:txBody>
      </p:sp>
    </p:spTree>
    <p:extLst>
      <p:ext uri="{BB962C8B-B14F-4D97-AF65-F5344CB8AC3E}">
        <p14:creationId xmlns:p14="http://schemas.microsoft.com/office/powerpoint/2010/main" val="33350565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46CB2-2248-4880-AD84-8175298490EB}"/>
              </a:ext>
            </a:extLst>
          </p:cNvPr>
          <p:cNvSpPr>
            <a:spLocks noGrp="1"/>
          </p:cNvSpPr>
          <p:nvPr>
            <p:ph type="title"/>
          </p:nvPr>
        </p:nvSpPr>
        <p:spPr>
          <a:xfrm>
            <a:off x="1066800" y="2703621"/>
            <a:ext cx="10058400" cy="1450757"/>
          </a:xfrm>
        </p:spPr>
        <p:txBody>
          <a:bodyPr>
            <a:normAutofit/>
          </a:bodyPr>
          <a:lstStyle/>
          <a:p>
            <a:r>
              <a:rPr lang="en-GB" dirty="0"/>
              <a:t>What do you think are the key issues in discrimination against travellers/gypsies?</a:t>
            </a:r>
          </a:p>
        </p:txBody>
      </p:sp>
    </p:spTree>
    <p:extLst>
      <p:ext uri="{BB962C8B-B14F-4D97-AF65-F5344CB8AC3E}">
        <p14:creationId xmlns:p14="http://schemas.microsoft.com/office/powerpoint/2010/main" val="4072858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9A1060-066E-49DD-A2AF-FCB1706248A7}"/>
              </a:ext>
            </a:extLst>
          </p:cNvPr>
          <p:cNvSpPr>
            <a:spLocks noGrp="1"/>
          </p:cNvSpPr>
          <p:nvPr>
            <p:ph idx="1"/>
          </p:nvPr>
        </p:nvSpPr>
        <p:spPr>
          <a:xfrm>
            <a:off x="2024263" y="2788842"/>
            <a:ext cx="8204433" cy="1280316"/>
          </a:xfrm>
        </p:spPr>
        <p:txBody>
          <a:bodyPr>
            <a:normAutofit/>
          </a:bodyPr>
          <a:lstStyle/>
          <a:p>
            <a:r>
              <a:rPr lang="en-GB" sz="2800" dirty="0">
                <a:hlinkClick r:id="rId3"/>
              </a:rPr>
              <a:t>https://www.youtube.com/watch?v=_mDM3wu8Wak</a:t>
            </a:r>
            <a:endParaRPr lang="en-GB" sz="2800" dirty="0"/>
          </a:p>
        </p:txBody>
      </p:sp>
    </p:spTree>
    <p:extLst>
      <p:ext uri="{BB962C8B-B14F-4D97-AF65-F5344CB8AC3E}">
        <p14:creationId xmlns:p14="http://schemas.microsoft.com/office/powerpoint/2010/main" val="1302960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57BBF7-CE9C-46E1-AA61-5CDF637C2FD9}"/>
              </a:ext>
            </a:extLst>
          </p:cNvPr>
          <p:cNvSpPr>
            <a:spLocks noGrp="1"/>
          </p:cNvSpPr>
          <p:nvPr>
            <p:ph idx="1"/>
          </p:nvPr>
        </p:nvSpPr>
        <p:spPr>
          <a:xfrm>
            <a:off x="1046946" y="1845734"/>
            <a:ext cx="10058400" cy="4023360"/>
          </a:xfrm>
        </p:spPr>
        <p:txBody>
          <a:bodyPr>
            <a:normAutofit/>
          </a:bodyPr>
          <a:lstStyle/>
          <a:p>
            <a:pPr>
              <a:lnSpc>
                <a:spcPct val="150000"/>
              </a:lnSpc>
            </a:pPr>
            <a:r>
              <a:rPr lang="en-GB" sz="2400" dirty="0"/>
              <a:t>Gypsy and Traveller people have been present in England since at least the 16th Century and the first recorded mention of Gypsies in England can be found in a document from 1514. It has been suggested that the term “Gypsy” was coined due to a misapprehension that Gypsies originated from Egypt, although records suggest that they originally arrived from the Indian subcontinent. Roma migrants from eastern and central Europe have tended to arrive much more recently, from the 1990s onwards.</a:t>
            </a:r>
          </a:p>
        </p:txBody>
      </p:sp>
      <p:sp>
        <p:nvSpPr>
          <p:cNvPr id="5" name="TextBox 4">
            <a:extLst>
              <a:ext uri="{FF2B5EF4-FFF2-40B4-BE49-F238E27FC236}">
                <a16:creationId xmlns:a16="http://schemas.microsoft.com/office/drawing/2014/main" id="{F928EEFC-71C0-4956-A853-935750282E2F}"/>
              </a:ext>
            </a:extLst>
          </p:cNvPr>
          <p:cNvSpPr txBox="1"/>
          <p:nvPr/>
        </p:nvSpPr>
        <p:spPr>
          <a:xfrm>
            <a:off x="10368792" y="6476301"/>
            <a:ext cx="2567031" cy="584775"/>
          </a:xfrm>
          <a:prstGeom prst="rect">
            <a:avLst/>
          </a:prstGeom>
          <a:noFill/>
        </p:spPr>
        <p:txBody>
          <a:bodyPr wrap="square" rtlCol="0">
            <a:spAutoFit/>
          </a:bodyPr>
          <a:lstStyle/>
          <a:p>
            <a:r>
              <a:rPr lang="en-GB" sz="1400" dirty="0"/>
              <a:t>(UK Parliament, 2019) </a:t>
            </a:r>
          </a:p>
          <a:p>
            <a:endParaRPr lang="en-GB" dirty="0"/>
          </a:p>
        </p:txBody>
      </p:sp>
    </p:spTree>
    <p:extLst>
      <p:ext uri="{BB962C8B-B14F-4D97-AF65-F5344CB8AC3E}">
        <p14:creationId xmlns:p14="http://schemas.microsoft.com/office/powerpoint/2010/main" val="3024331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00EA30-9B82-4641-8EF4-411D2CB93EB7}"/>
              </a:ext>
            </a:extLst>
          </p:cNvPr>
          <p:cNvSpPr>
            <a:spLocks noGrp="1"/>
          </p:cNvSpPr>
          <p:nvPr>
            <p:ph idx="1"/>
          </p:nvPr>
        </p:nvSpPr>
        <p:spPr>
          <a:xfrm>
            <a:off x="1066800" y="1703121"/>
            <a:ext cx="10058400" cy="4588622"/>
          </a:xfrm>
        </p:spPr>
        <p:txBody>
          <a:bodyPr>
            <a:normAutofit fontScale="92500"/>
          </a:bodyPr>
          <a:lstStyle/>
          <a:p>
            <a:pPr>
              <a:lnSpc>
                <a:spcPct val="150000"/>
              </a:lnSpc>
            </a:pPr>
            <a:r>
              <a:rPr lang="en-GB" sz="2400" dirty="0"/>
              <a:t>Gypsy, Roma and Traveller people have historically been persecuted across Europe, with every modern EU state having anti-Gypsy laws at some point. In the sixteenth century a law was passed in England that allowed the state to imprison, execute or banish anyone that was perceived to be a Gypsy. During the Second World War, approximately one quarter (250,000) of the Roma population of Europe was exterminated by the Nazis in an act known as the ‘</a:t>
            </a:r>
            <a:r>
              <a:rPr lang="en-GB" sz="2400" dirty="0" err="1"/>
              <a:t>Porrajmos</a:t>
            </a:r>
            <a:r>
              <a:rPr lang="en-GB" sz="2400" dirty="0"/>
              <a:t>’—the Gypsy Holocaust. This history is felt keenly by Gypsy, Roma and Traveller people and contributes to the lack of trust the Communities have in the state and state bodies.</a:t>
            </a:r>
          </a:p>
        </p:txBody>
      </p:sp>
      <p:sp>
        <p:nvSpPr>
          <p:cNvPr id="6" name="TextBox 5">
            <a:extLst>
              <a:ext uri="{FF2B5EF4-FFF2-40B4-BE49-F238E27FC236}">
                <a16:creationId xmlns:a16="http://schemas.microsoft.com/office/drawing/2014/main" id="{C9DB865B-9173-40AB-B5C3-9CABC4F82334}"/>
              </a:ext>
            </a:extLst>
          </p:cNvPr>
          <p:cNvSpPr txBox="1"/>
          <p:nvPr/>
        </p:nvSpPr>
        <p:spPr>
          <a:xfrm>
            <a:off x="10410738" y="6493079"/>
            <a:ext cx="2466364" cy="584775"/>
          </a:xfrm>
          <a:prstGeom prst="rect">
            <a:avLst/>
          </a:prstGeom>
          <a:noFill/>
        </p:spPr>
        <p:txBody>
          <a:bodyPr wrap="square" rtlCol="0">
            <a:spAutoFit/>
          </a:bodyPr>
          <a:lstStyle/>
          <a:p>
            <a:r>
              <a:rPr lang="en-GB" sz="1400" dirty="0"/>
              <a:t>(UK Parliament, 2019) </a:t>
            </a:r>
          </a:p>
          <a:p>
            <a:endParaRPr lang="en-GB" dirty="0"/>
          </a:p>
        </p:txBody>
      </p:sp>
    </p:spTree>
    <p:extLst>
      <p:ext uri="{BB962C8B-B14F-4D97-AF65-F5344CB8AC3E}">
        <p14:creationId xmlns:p14="http://schemas.microsoft.com/office/powerpoint/2010/main" val="4126005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32E308-DEBF-4BDD-B7EF-E89FBFC77B0E}"/>
              </a:ext>
            </a:extLst>
          </p:cNvPr>
          <p:cNvSpPr>
            <a:spLocks noGrp="1"/>
          </p:cNvSpPr>
          <p:nvPr>
            <p:ph idx="1"/>
          </p:nvPr>
        </p:nvSpPr>
        <p:spPr>
          <a:xfrm>
            <a:off x="1097280" y="1845733"/>
            <a:ext cx="10058400" cy="4546678"/>
          </a:xfrm>
        </p:spPr>
        <p:txBody>
          <a:bodyPr>
            <a:normAutofit fontScale="92500" lnSpcReduction="10000"/>
          </a:bodyPr>
          <a:lstStyle/>
          <a:p>
            <a:pPr>
              <a:lnSpc>
                <a:spcPct val="150000"/>
              </a:lnSpc>
            </a:pPr>
            <a:r>
              <a:rPr lang="en-GB" sz="2400" dirty="0"/>
              <a:t>In 2011, the census collected information about Gypsy and Traveller people for the first time, a move that was made on an understanding that, in order to provide services to Gypsy and Traveller people, it was vital that they could be identified. A tick-box for “Roma” was not included in that census, although the Office for National Statistics has recommended that a box be added for the census in 2021. The census recorded 58,000 people as Gypsy/Traveller in 2011 in England and Wales, with a further 4,000 recorded in Scotland. The Government acknowledges that this is likely to be an undercount, with estimates of between 100,000 to 300,000 Gypsy/Traveller people and up to 200,000 Roma people living in the UK. </a:t>
            </a:r>
          </a:p>
        </p:txBody>
      </p:sp>
      <p:sp>
        <p:nvSpPr>
          <p:cNvPr id="4" name="TextBox 3">
            <a:extLst>
              <a:ext uri="{FF2B5EF4-FFF2-40B4-BE49-F238E27FC236}">
                <a16:creationId xmlns:a16="http://schemas.microsoft.com/office/drawing/2014/main" id="{39AC3EC9-ED35-483E-AB2F-8FF09AD97EF2}"/>
              </a:ext>
            </a:extLst>
          </p:cNvPr>
          <p:cNvSpPr txBox="1"/>
          <p:nvPr/>
        </p:nvSpPr>
        <p:spPr>
          <a:xfrm>
            <a:off x="10339710" y="6500784"/>
            <a:ext cx="2254961" cy="307777"/>
          </a:xfrm>
          <a:prstGeom prst="rect">
            <a:avLst/>
          </a:prstGeom>
          <a:noFill/>
        </p:spPr>
        <p:txBody>
          <a:bodyPr wrap="square" rtlCol="0">
            <a:spAutoFit/>
          </a:bodyPr>
          <a:lstStyle/>
          <a:p>
            <a:r>
              <a:rPr lang="en-GB" sz="1400" dirty="0"/>
              <a:t>(UK Parliament, 2019) </a:t>
            </a:r>
          </a:p>
        </p:txBody>
      </p:sp>
    </p:spTree>
    <p:extLst>
      <p:ext uri="{BB962C8B-B14F-4D97-AF65-F5344CB8AC3E}">
        <p14:creationId xmlns:p14="http://schemas.microsoft.com/office/powerpoint/2010/main" val="40888814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6FFF8-397D-416D-81D2-F5C466A80A7D}"/>
              </a:ext>
            </a:extLst>
          </p:cNvPr>
          <p:cNvSpPr>
            <a:spLocks noGrp="1"/>
          </p:cNvSpPr>
          <p:nvPr>
            <p:ph type="title"/>
          </p:nvPr>
        </p:nvSpPr>
        <p:spPr>
          <a:xfrm>
            <a:off x="1066800" y="2703621"/>
            <a:ext cx="10058400" cy="1450757"/>
          </a:xfrm>
        </p:spPr>
        <p:txBody>
          <a:bodyPr/>
          <a:lstStyle/>
          <a:p>
            <a:r>
              <a:rPr lang="en-GB" dirty="0"/>
              <a:t>Why do you think there may have been a miscount of the statistics?</a:t>
            </a:r>
          </a:p>
        </p:txBody>
      </p:sp>
    </p:spTree>
    <p:extLst>
      <p:ext uri="{BB962C8B-B14F-4D97-AF65-F5344CB8AC3E}">
        <p14:creationId xmlns:p14="http://schemas.microsoft.com/office/powerpoint/2010/main" val="8105704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1577C7-DCAE-45A2-830F-D2A372386E33}"/>
              </a:ext>
            </a:extLst>
          </p:cNvPr>
          <p:cNvSpPr>
            <a:spLocks noGrp="1"/>
          </p:cNvSpPr>
          <p:nvPr>
            <p:ph idx="1"/>
          </p:nvPr>
        </p:nvSpPr>
        <p:spPr/>
        <p:txBody>
          <a:bodyPr>
            <a:normAutofit/>
          </a:bodyPr>
          <a:lstStyle/>
          <a:p>
            <a:r>
              <a:rPr lang="en-GB" sz="2400" dirty="0"/>
              <a:t>As seen by the House of Commons (2019), the reasons for a miscount of data could be:</a:t>
            </a:r>
          </a:p>
          <a:p>
            <a:pPr>
              <a:buFont typeface="Arial" panose="020B0604020202020204" pitchFamily="34" charset="0"/>
              <a:buChar char="•"/>
            </a:pPr>
            <a:r>
              <a:rPr lang="en-GB" sz="2400" dirty="0"/>
              <a:t> Respondents’ mistrust of officials</a:t>
            </a:r>
          </a:p>
          <a:p>
            <a:pPr>
              <a:buFont typeface="Arial" panose="020B0604020202020204" pitchFamily="34" charset="0"/>
              <a:buChar char="•"/>
            </a:pPr>
            <a:r>
              <a:rPr lang="en-GB" sz="2400" dirty="0"/>
              <a:t> The fear of discrimination</a:t>
            </a:r>
          </a:p>
          <a:p>
            <a:pPr>
              <a:buFont typeface="Arial" panose="020B0604020202020204" pitchFamily="34" charset="0"/>
              <a:buChar char="•"/>
            </a:pPr>
            <a:r>
              <a:rPr lang="en-GB" sz="2400" dirty="0"/>
              <a:t> Long standing social exclusion</a:t>
            </a:r>
          </a:p>
          <a:p>
            <a:pPr>
              <a:buFont typeface="Arial" panose="020B0604020202020204" pitchFamily="34" charset="0"/>
              <a:buChar char="•"/>
            </a:pPr>
            <a:r>
              <a:rPr lang="en-GB" sz="2400" dirty="0"/>
              <a:t> Low levels of literacy</a:t>
            </a:r>
          </a:p>
          <a:p>
            <a:pPr>
              <a:buFont typeface="Arial" panose="020B0604020202020204" pitchFamily="34" charset="0"/>
              <a:buChar char="•"/>
            </a:pPr>
            <a:r>
              <a:rPr lang="en-GB" sz="2400" dirty="0"/>
              <a:t> Recording of nationality rather than ethnicity</a:t>
            </a:r>
          </a:p>
          <a:p>
            <a:pPr>
              <a:buFont typeface="Arial" panose="020B0604020202020204" pitchFamily="34" charset="0"/>
              <a:buChar char="•"/>
            </a:pPr>
            <a:r>
              <a:rPr lang="en-GB" sz="2400" dirty="0"/>
              <a:t> The complexities of collecting data from mobile households.</a:t>
            </a:r>
          </a:p>
        </p:txBody>
      </p:sp>
      <p:sp>
        <p:nvSpPr>
          <p:cNvPr id="4" name="TextBox 3">
            <a:extLst>
              <a:ext uri="{FF2B5EF4-FFF2-40B4-BE49-F238E27FC236}">
                <a16:creationId xmlns:a16="http://schemas.microsoft.com/office/drawing/2014/main" id="{54D73769-0ABD-4D5D-B32F-0991267D158A}"/>
              </a:ext>
            </a:extLst>
          </p:cNvPr>
          <p:cNvSpPr txBox="1"/>
          <p:nvPr/>
        </p:nvSpPr>
        <p:spPr>
          <a:xfrm>
            <a:off x="9974510" y="6476301"/>
            <a:ext cx="2759978" cy="307777"/>
          </a:xfrm>
          <a:prstGeom prst="rect">
            <a:avLst/>
          </a:prstGeom>
          <a:noFill/>
        </p:spPr>
        <p:txBody>
          <a:bodyPr wrap="square" rtlCol="0">
            <a:spAutoFit/>
          </a:bodyPr>
          <a:lstStyle/>
          <a:p>
            <a:r>
              <a:rPr lang="en-GB" sz="1400" dirty="0"/>
              <a:t>(House of Commons, 2019)</a:t>
            </a:r>
          </a:p>
        </p:txBody>
      </p:sp>
    </p:spTree>
    <p:extLst>
      <p:ext uri="{BB962C8B-B14F-4D97-AF65-F5344CB8AC3E}">
        <p14:creationId xmlns:p14="http://schemas.microsoft.com/office/powerpoint/2010/main" val="3139290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2507D5-6D68-4859-BEDB-37CB5A7C9CF1}"/>
              </a:ext>
            </a:extLst>
          </p:cNvPr>
          <p:cNvSpPr>
            <a:spLocks noGrp="1"/>
          </p:cNvSpPr>
          <p:nvPr>
            <p:ph idx="1"/>
          </p:nvPr>
        </p:nvSpPr>
        <p:spPr>
          <a:xfrm>
            <a:off x="637563" y="1845578"/>
            <a:ext cx="11294025" cy="4439812"/>
          </a:xfrm>
        </p:spPr>
        <p:txBody>
          <a:bodyPr>
            <a:normAutofit fontScale="92500" lnSpcReduction="20000"/>
          </a:bodyPr>
          <a:lstStyle/>
          <a:p>
            <a:pPr>
              <a:lnSpc>
                <a:spcPct val="150000"/>
              </a:lnSpc>
            </a:pPr>
            <a:r>
              <a:rPr lang="en-GB" sz="2200" dirty="0"/>
              <a:t>Evidence also identified exploitation in employment as a serious problem, with one study suggesting that Roma people in Bradford (England), were routinely being pair far lower that the government’s national living wage.</a:t>
            </a:r>
          </a:p>
          <a:p>
            <a:pPr>
              <a:lnSpc>
                <a:spcPct val="150000"/>
              </a:lnSpc>
            </a:pPr>
            <a:r>
              <a:rPr lang="en-GB" sz="2200" dirty="0"/>
              <a:t>However, Roma families were more likely to live in fixed housing which resulted in many of them living in poor-quality accommodations and being more vulnerable to landlords taking advantage of them. </a:t>
            </a:r>
          </a:p>
          <a:p>
            <a:pPr>
              <a:lnSpc>
                <a:spcPct val="150000"/>
              </a:lnSpc>
            </a:pPr>
            <a:r>
              <a:rPr lang="en-GB" sz="2200" dirty="0"/>
              <a:t>Also, it can be seen that Roma travellers are increasingly ending up living on the streets, all over Britain. </a:t>
            </a:r>
          </a:p>
          <a:p>
            <a:pPr>
              <a:lnSpc>
                <a:spcPct val="150000"/>
              </a:lnSpc>
            </a:pPr>
            <a:r>
              <a:rPr lang="en-GB" sz="2200" dirty="0"/>
              <a:t>Discussions with Roma communities found that parents tend to struggle with getting accessibility for their kids to go to schools and the children that were attending school, were more likely to be bullied by other pupils. </a:t>
            </a:r>
          </a:p>
          <a:p>
            <a:endParaRPr lang="en-GB" dirty="0"/>
          </a:p>
        </p:txBody>
      </p:sp>
      <p:sp>
        <p:nvSpPr>
          <p:cNvPr id="4" name="TextBox 3">
            <a:extLst>
              <a:ext uri="{FF2B5EF4-FFF2-40B4-BE49-F238E27FC236}">
                <a16:creationId xmlns:a16="http://schemas.microsoft.com/office/drawing/2014/main" id="{D90F8976-7588-4E71-8D5E-E95CAC64EE3A}"/>
              </a:ext>
            </a:extLst>
          </p:cNvPr>
          <p:cNvSpPr txBox="1"/>
          <p:nvPr/>
        </p:nvSpPr>
        <p:spPr>
          <a:xfrm>
            <a:off x="10494628" y="6455112"/>
            <a:ext cx="1585519" cy="276999"/>
          </a:xfrm>
          <a:prstGeom prst="rect">
            <a:avLst/>
          </a:prstGeom>
          <a:noFill/>
        </p:spPr>
        <p:txBody>
          <a:bodyPr wrap="square" rtlCol="0">
            <a:spAutoFit/>
          </a:bodyPr>
          <a:lstStyle/>
          <a:p>
            <a:r>
              <a:rPr lang="en-GB" sz="1200" dirty="0"/>
              <a:t>(UK Parliament, 2019)</a:t>
            </a:r>
          </a:p>
        </p:txBody>
      </p:sp>
    </p:spTree>
    <p:extLst>
      <p:ext uri="{BB962C8B-B14F-4D97-AF65-F5344CB8AC3E}">
        <p14:creationId xmlns:p14="http://schemas.microsoft.com/office/powerpoint/2010/main" val="17168711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293E1-2BCD-4F63-854B-CD1CDE0FE69B}"/>
              </a:ext>
            </a:extLst>
          </p:cNvPr>
          <p:cNvSpPr>
            <a:spLocks noGrp="1"/>
          </p:cNvSpPr>
          <p:nvPr>
            <p:ph type="title"/>
          </p:nvPr>
        </p:nvSpPr>
        <p:spPr/>
        <p:txBody>
          <a:bodyPr/>
          <a:lstStyle/>
          <a:p>
            <a:r>
              <a:rPr lang="en-GB" dirty="0"/>
              <a:t>Education</a:t>
            </a:r>
          </a:p>
        </p:txBody>
      </p:sp>
      <p:sp>
        <p:nvSpPr>
          <p:cNvPr id="3" name="Content Placeholder 2">
            <a:extLst>
              <a:ext uri="{FF2B5EF4-FFF2-40B4-BE49-F238E27FC236}">
                <a16:creationId xmlns:a16="http://schemas.microsoft.com/office/drawing/2014/main" id="{6F1995D5-5F2D-48BF-8E53-E4FE729A0162}"/>
              </a:ext>
            </a:extLst>
          </p:cNvPr>
          <p:cNvSpPr>
            <a:spLocks noGrp="1"/>
          </p:cNvSpPr>
          <p:nvPr>
            <p:ph idx="1"/>
          </p:nvPr>
        </p:nvSpPr>
        <p:spPr/>
        <p:txBody>
          <a:bodyPr/>
          <a:lstStyle/>
          <a:p>
            <a:r>
              <a:rPr lang="en-GB" dirty="0"/>
              <a:t>Gypsy and Traveller children tend to leave school at a much earlier age than children in other ethnic groups. This may be due to bullying or for family commitments, etc.</a:t>
            </a:r>
          </a:p>
          <a:p>
            <a:r>
              <a:rPr lang="en-GB" dirty="0"/>
              <a:t>They are also more likely to attain lower achievement levels that other pupils and more likely to be expelled or excluded from school.</a:t>
            </a:r>
          </a:p>
          <a:p>
            <a:r>
              <a:rPr lang="en-GB" dirty="0"/>
              <a:t>Schools, local authorities and Ofsted, should all be working together in order to make sure no child is being discriminated against from staff, pupils or the education system as a whole. </a:t>
            </a:r>
          </a:p>
          <a:p>
            <a:r>
              <a:rPr lang="en-GB" dirty="0"/>
              <a:t>Home education is a choice in which the individual families of the communities may take but any form of education must not be declined to a child because of their heritage.  </a:t>
            </a:r>
          </a:p>
          <a:p>
            <a:pPr marL="0" indent="0">
              <a:buNone/>
            </a:pPr>
            <a:r>
              <a:rPr lang="en-GB" dirty="0"/>
              <a:t>Under section 16 of the Equality Act (2010), Needs Assessments should be carried out for all minority groups; including Gypsy, Travellers and other migrant groups, in order to ensure that all needs of the individuals are being met. </a:t>
            </a:r>
          </a:p>
        </p:txBody>
      </p:sp>
      <p:sp>
        <p:nvSpPr>
          <p:cNvPr id="4" name="TextBox 3">
            <a:extLst>
              <a:ext uri="{FF2B5EF4-FFF2-40B4-BE49-F238E27FC236}">
                <a16:creationId xmlns:a16="http://schemas.microsoft.com/office/drawing/2014/main" id="{1DB97054-09EA-411A-9B51-C8BDE0E6B364}"/>
              </a:ext>
            </a:extLst>
          </p:cNvPr>
          <p:cNvSpPr txBox="1"/>
          <p:nvPr/>
        </p:nvSpPr>
        <p:spPr>
          <a:xfrm>
            <a:off x="9871969" y="6479790"/>
            <a:ext cx="2396971" cy="307777"/>
          </a:xfrm>
          <a:prstGeom prst="rect">
            <a:avLst/>
          </a:prstGeom>
          <a:noFill/>
        </p:spPr>
        <p:txBody>
          <a:bodyPr wrap="square" rtlCol="0">
            <a:spAutoFit/>
          </a:bodyPr>
          <a:lstStyle/>
          <a:p>
            <a:r>
              <a:rPr lang="en-GB" sz="1400" dirty="0"/>
              <a:t>(Anti Bullying Alliance, 2020)</a:t>
            </a:r>
          </a:p>
        </p:txBody>
      </p:sp>
    </p:spTree>
    <p:extLst>
      <p:ext uri="{BB962C8B-B14F-4D97-AF65-F5344CB8AC3E}">
        <p14:creationId xmlns:p14="http://schemas.microsoft.com/office/powerpoint/2010/main" val="23568651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publications.parliament.uk/pa/cm201719/cmselect/cmwomeq/360/report-files/IDExport-web-resources/image/Fig4.jpg">
            <a:extLst>
              <a:ext uri="{FF2B5EF4-FFF2-40B4-BE49-F238E27FC236}">
                <a16:creationId xmlns:a16="http://schemas.microsoft.com/office/drawing/2014/main" id="{1D8C142F-3B41-4414-B1B2-B40788E7022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6414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F5CF82F-0B10-4F4E-814D-14B8E8EE9831}"/>
              </a:ext>
            </a:extLst>
          </p:cNvPr>
          <p:cNvSpPr txBox="1"/>
          <p:nvPr/>
        </p:nvSpPr>
        <p:spPr>
          <a:xfrm>
            <a:off x="10031767" y="6596390"/>
            <a:ext cx="2035946" cy="261610"/>
          </a:xfrm>
          <a:prstGeom prst="rect">
            <a:avLst/>
          </a:prstGeom>
          <a:noFill/>
        </p:spPr>
        <p:txBody>
          <a:bodyPr wrap="square" rtlCol="0">
            <a:spAutoFit/>
          </a:bodyPr>
          <a:lstStyle/>
          <a:p>
            <a:pPr algn="r"/>
            <a:r>
              <a:rPr lang="en-GB" sz="1100" dirty="0"/>
              <a:t>(Parliament Publications, 2019)</a:t>
            </a:r>
          </a:p>
        </p:txBody>
      </p:sp>
    </p:spTree>
    <p:extLst>
      <p:ext uri="{BB962C8B-B14F-4D97-AF65-F5344CB8AC3E}">
        <p14:creationId xmlns:p14="http://schemas.microsoft.com/office/powerpoint/2010/main" val="34924629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13357-FC73-4462-9A8C-D78046453A65}"/>
              </a:ext>
            </a:extLst>
          </p:cNvPr>
          <p:cNvSpPr>
            <a:spLocks noGrp="1"/>
          </p:cNvSpPr>
          <p:nvPr>
            <p:ph type="title"/>
          </p:nvPr>
        </p:nvSpPr>
        <p:spPr/>
        <p:txBody>
          <a:bodyPr/>
          <a:lstStyle/>
          <a:p>
            <a:r>
              <a:rPr lang="en-GB" dirty="0"/>
              <a:t>Do Travellers and Gypsies have a say?</a:t>
            </a:r>
          </a:p>
        </p:txBody>
      </p:sp>
      <p:sp>
        <p:nvSpPr>
          <p:cNvPr id="3" name="Content Placeholder 2">
            <a:extLst>
              <a:ext uri="{FF2B5EF4-FFF2-40B4-BE49-F238E27FC236}">
                <a16:creationId xmlns:a16="http://schemas.microsoft.com/office/drawing/2014/main" id="{11BDDB42-961B-4141-B77E-FE24D2C2F773}"/>
              </a:ext>
            </a:extLst>
          </p:cNvPr>
          <p:cNvSpPr>
            <a:spLocks noGrp="1"/>
          </p:cNvSpPr>
          <p:nvPr>
            <p:ph idx="1"/>
          </p:nvPr>
        </p:nvSpPr>
        <p:spPr>
          <a:xfrm>
            <a:off x="1097279" y="1845733"/>
            <a:ext cx="10212871" cy="4484045"/>
          </a:xfrm>
        </p:spPr>
        <p:txBody>
          <a:bodyPr>
            <a:normAutofit lnSpcReduction="10000"/>
          </a:bodyPr>
          <a:lstStyle/>
          <a:p>
            <a:r>
              <a:rPr lang="en-GB" sz="2400" dirty="0"/>
              <a:t>There are particular challenges and barriers to Gypsies and Travellers’ involvement in the decision-making and policy development that affects them. </a:t>
            </a:r>
          </a:p>
          <a:p>
            <a:r>
              <a:rPr lang="en-GB" sz="2400" dirty="0"/>
              <a:t>Some of these barriers are common to other minority ethnic groups, some are very specific to Gypsies and Travellers.</a:t>
            </a:r>
          </a:p>
          <a:p>
            <a:r>
              <a:rPr lang="en-GB" sz="2400" dirty="0"/>
              <a:t>Some important factors are:</a:t>
            </a:r>
          </a:p>
          <a:p>
            <a:pPr>
              <a:buFont typeface="Arial" panose="020B0604020202020204" pitchFamily="34" charset="0"/>
              <a:buChar char="•"/>
            </a:pPr>
            <a:r>
              <a:rPr lang="en-GB" sz="2400" dirty="0"/>
              <a:t>  Negative experience of institutional racism and of difficult relationships with the public bodies that represent the wishes of settled people.</a:t>
            </a:r>
          </a:p>
          <a:p>
            <a:pPr>
              <a:buFont typeface="Arial" panose="020B0604020202020204" pitchFamily="34" charset="0"/>
              <a:buChar char="•"/>
            </a:pPr>
            <a:r>
              <a:rPr lang="en-GB" sz="2400" dirty="0"/>
              <a:t>  Limited literacy and a strong oral tradition mean that many of the traditional methods of consultation used by public bodies in the UK are inappropriate.</a:t>
            </a:r>
          </a:p>
          <a:p>
            <a:pPr>
              <a:buFont typeface="Arial" panose="020B0604020202020204" pitchFamily="34" charset="0"/>
              <a:buChar char="•"/>
            </a:pPr>
            <a:r>
              <a:rPr lang="en-GB" sz="2400" dirty="0"/>
              <a:t> In some cases a choice not to become involved in the affairs of settled society and government.</a:t>
            </a:r>
          </a:p>
        </p:txBody>
      </p:sp>
    </p:spTree>
    <p:extLst>
      <p:ext uri="{BB962C8B-B14F-4D97-AF65-F5344CB8AC3E}">
        <p14:creationId xmlns:p14="http://schemas.microsoft.com/office/powerpoint/2010/main" val="15136991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82744-39C1-4A0A-94C3-4DF3A673000C}"/>
              </a:ext>
            </a:extLst>
          </p:cNvPr>
          <p:cNvSpPr>
            <a:spLocks noGrp="1"/>
          </p:cNvSpPr>
          <p:nvPr>
            <p:ph type="title"/>
          </p:nvPr>
        </p:nvSpPr>
        <p:spPr/>
        <p:txBody>
          <a:bodyPr/>
          <a:lstStyle/>
          <a:p>
            <a:r>
              <a:rPr lang="en-GB" dirty="0"/>
              <a:t>Travelling to a Better Future</a:t>
            </a:r>
          </a:p>
        </p:txBody>
      </p:sp>
      <p:sp>
        <p:nvSpPr>
          <p:cNvPr id="3" name="Content Placeholder 2">
            <a:extLst>
              <a:ext uri="{FF2B5EF4-FFF2-40B4-BE49-F238E27FC236}">
                <a16:creationId xmlns:a16="http://schemas.microsoft.com/office/drawing/2014/main" id="{36BAD6FB-D7FD-4344-87DD-231C0821521E}"/>
              </a:ext>
            </a:extLst>
          </p:cNvPr>
          <p:cNvSpPr>
            <a:spLocks noGrp="1"/>
          </p:cNvSpPr>
          <p:nvPr>
            <p:ph idx="1"/>
          </p:nvPr>
        </p:nvSpPr>
        <p:spPr>
          <a:xfrm>
            <a:off x="1097279" y="1737361"/>
            <a:ext cx="10328282" cy="4574662"/>
          </a:xfrm>
        </p:spPr>
        <p:txBody>
          <a:bodyPr>
            <a:normAutofit/>
          </a:bodyPr>
          <a:lstStyle/>
          <a:p>
            <a:pPr>
              <a:lnSpc>
                <a:spcPct val="150000"/>
              </a:lnSpc>
            </a:pPr>
            <a:r>
              <a:rPr lang="en-GB" dirty="0"/>
              <a:t>Created in 2012, this was the first national Gypsy and Traveller Framework in the UK.</a:t>
            </a:r>
          </a:p>
          <a:p>
            <a:pPr>
              <a:lnSpc>
                <a:spcPct val="150000"/>
              </a:lnSpc>
            </a:pPr>
            <a:r>
              <a:rPr lang="en-GB" dirty="0"/>
              <a:t>It focuses on several key policy areas which affect the way Gypsies and Travellers access services including accommodation, health, education, participation and planning and other barriers facing the Gypsy and Traveller community.</a:t>
            </a:r>
          </a:p>
          <a:p>
            <a:pPr>
              <a:lnSpc>
                <a:spcPct val="150000"/>
              </a:lnSpc>
            </a:pPr>
            <a:r>
              <a:rPr lang="en-GB" dirty="0"/>
              <a:t>The aim of ‘Travelling to a Better Future’ is to realise our commitment to the Gypsy and Traveller community; to ensure equality of opportunity for Gypsies and Travellers in Wales and to think about new ways in which we can enable Gypsy and Traveller communities to access resources not always available to them by ensuring our services are flexible enough to respond to their needs.</a:t>
            </a:r>
          </a:p>
        </p:txBody>
      </p:sp>
    </p:spTree>
    <p:extLst>
      <p:ext uri="{BB962C8B-B14F-4D97-AF65-F5344CB8AC3E}">
        <p14:creationId xmlns:p14="http://schemas.microsoft.com/office/powerpoint/2010/main" val="23602757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1C0534-DBC2-4F7D-84D3-D06FC1D233B2}"/>
              </a:ext>
            </a:extLst>
          </p:cNvPr>
          <p:cNvSpPr>
            <a:spLocks noGrp="1"/>
          </p:cNvSpPr>
          <p:nvPr>
            <p:ph idx="1"/>
          </p:nvPr>
        </p:nvSpPr>
        <p:spPr>
          <a:xfrm>
            <a:off x="452761" y="1836856"/>
            <a:ext cx="11611992" cy="4368635"/>
          </a:xfrm>
        </p:spPr>
        <p:txBody>
          <a:bodyPr>
            <a:normAutofit/>
          </a:bodyPr>
          <a:lstStyle/>
          <a:p>
            <a:r>
              <a:rPr lang="en-GB" sz="2400" dirty="0"/>
              <a:t>Travelling to a Better Future also focuses on removing barriers on engaging with Gypsy and Travellers children and adolescents in order to give them the opportunities to mould the recommendations in which are made for them. Gypsy and Traveller children and young people are represented through Equality Representatives on Funky Dragon.</a:t>
            </a:r>
          </a:p>
          <a:p>
            <a:r>
              <a:rPr lang="en-GB" sz="2400" dirty="0"/>
              <a:t>The governments approach to connecting with these children and young people, follow the concepts expressed by the UNCRC; United Convention on the Rights of the Child. </a:t>
            </a:r>
          </a:p>
          <a:p>
            <a:r>
              <a:rPr lang="en-GB" sz="2400" dirty="0"/>
              <a:t>Travelling to a Better Future also recognises that there must be a connection between the gypsies/travellers and the local community in order to gain full benefits of inclusion. </a:t>
            </a:r>
          </a:p>
          <a:p>
            <a:r>
              <a:rPr lang="en-GB" sz="2400" dirty="0"/>
              <a:t>Relationships must be made in order to build trust with the gypsies and travelling communities and by helping these communities get into education, housing and employment they would build these relationships.  </a:t>
            </a:r>
          </a:p>
        </p:txBody>
      </p:sp>
      <p:sp>
        <p:nvSpPr>
          <p:cNvPr id="5" name="TextBox 4">
            <a:extLst>
              <a:ext uri="{FF2B5EF4-FFF2-40B4-BE49-F238E27FC236}">
                <a16:creationId xmlns:a16="http://schemas.microsoft.com/office/drawing/2014/main" id="{3D57BEE3-F92D-4638-8A83-8E5AB5AF44A4}"/>
              </a:ext>
            </a:extLst>
          </p:cNvPr>
          <p:cNvSpPr txBox="1"/>
          <p:nvPr/>
        </p:nvSpPr>
        <p:spPr>
          <a:xfrm>
            <a:off x="9929082" y="6480699"/>
            <a:ext cx="2453195" cy="261610"/>
          </a:xfrm>
          <a:prstGeom prst="rect">
            <a:avLst/>
          </a:prstGeom>
          <a:noFill/>
        </p:spPr>
        <p:txBody>
          <a:bodyPr wrap="square" rtlCol="0">
            <a:spAutoFit/>
          </a:bodyPr>
          <a:lstStyle/>
          <a:p>
            <a:r>
              <a:rPr lang="en-GB" sz="1100" dirty="0"/>
              <a:t>(Welsh Assembly Government, 2012)</a:t>
            </a:r>
          </a:p>
        </p:txBody>
      </p:sp>
    </p:spTree>
    <p:extLst>
      <p:ext uri="{BB962C8B-B14F-4D97-AF65-F5344CB8AC3E}">
        <p14:creationId xmlns:p14="http://schemas.microsoft.com/office/powerpoint/2010/main" val="29662441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7AABC9-78BB-3347-BDCA-20D1C481F17F}"/>
              </a:ext>
            </a:extLst>
          </p:cNvPr>
          <p:cNvSpPr>
            <a:spLocks noGrp="1"/>
          </p:cNvSpPr>
          <p:nvPr>
            <p:ph idx="1"/>
          </p:nvPr>
        </p:nvSpPr>
        <p:spPr>
          <a:xfrm>
            <a:off x="6194120" y="1845733"/>
            <a:ext cx="5868193" cy="4304695"/>
          </a:xfrm>
        </p:spPr>
        <p:txBody>
          <a:bodyPr/>
          <a:lstStyle/>
          <a:p>
            <a:pPr marL="0" indent="0" fontAlgn="base">
              <a:buNone/>
            </a:pPr>
            <a:r>
              <a:rPr lang="en-US" sz="2800" i="0" dirty="0">
                <a:solidFill>
                  <a:srgbClr val="252525"/>
                </a:solidFill>
                <a:effectLst/>
                <a:latin typeface="+mj-lt"/>
              </a:rPr>
              <a:t>Tyson Fury says racism directed at the travelling community </a:t>
            </a:r>
            <a:r>
              <a:rPr lang="en-US" sz="2800" i="0" dirty="0" err="1">
                <a:solidFill>
                  <a:srgbClr val="252525"/>
                </a:solidFill>
                <a:effectLst/>
                <a:latin typeface="+mj-lt"/>
              </a:rPr>
              <a:t>fuelled</a:t>
            </a:r>
            <a:r>
              <a:rPr lang="en-US" sz="2800" i="0" dirty="0">
                <a:solidFill>
                  <a:srgbClr val="252525"/>
                </a:solidFill>
                <a:effectLst/>
                <a:latin typeface="+mj-lt"/>
              </a:rPr>
              <a:t> some of his controversial outbursts and played a part in the mental health issues that he continues to battle.</a:t>
            </a:r>
          </a:p>
          <a:p>
            <a:pPr marL="0" indent="0" fontAlgn="base">
              <a:buNone/>
            </a:pPr>
            <a:r>
              <a:rPr lang="en-US" sz="2800" i="0" dirty="0">
                <a:solidFill>
                  <a:srgbClr val="252525"/>
                </a:solidFill>
                <a:effectLst/>
                <a:latin typeface="+mj-lt"/>
              </a:rPr>
              <a:t>Fury spent 30 months out of the ring from November 2015 and said he contemplated taking his own life.</a:t>
            </a:r>
          </a:p>
          <a:p>
            <a:endParaRPr lang="en-US" dirty="0"/>
          </a:p>
        </p:txBody>
      </p:sp>
      <p:pic>
        <p:nvPicPr>
          <p:cNvPr id="4" name="Picture 4">
            <a:extLst>
              <a:ext uri="{FF2B5EF4-FFF2-40B4-BE49-F238E27FC236}">
                <a16:creationId xmlns:a16="http://schemas.microsoft.com/office/drawing/2014/main" id="{BB45F45A-EE79-B349-BD3E-C77D50345F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687" y="593876"/>
            <a:ext cx="5868194" cy="5418667"/>
          </a:xfrm>
          <a:prstGeom prst="rect">
            <a:avLst/>
          </a:prstGeom>
        </p:spPr>
      </p:pic>
      <p:sp>
        <p:nvSpPr>
          <p:cNvPr id="6" name="TextBox 5">
            <a:extLst>
              <a:ext uri="{FF2B5EF4-FFF2-40B4-BE49-F238E27FC236}">
                <a16:creationId xmlns:a16="http://schemas.microsoft.com/office/drawing/2014/main" id="{95508762-8041-5A46-853B-1ABBA731FD9F}"/>
              </a:ext>
            </a:extLst>
          </p:cNvPr>
          <p:cNvSpPr txBox="1"/>
          <p:nvPr/>
        </p:nvSpPr>
        <p:spPr>
          <a:xfrm>
            <a:off x="10233513" y="5965762"/>
            <a:ext cx="1828800" cy="369332"/>
          </a:xfrm>
          <a:prstGeom prst="rect">
            <a:avLst/>
          </a:prstGeom>
          <a:noFill/>
        </p:spPr>
        <p:txBody>
          <a:bodyPr wrap="square" rtlCol="0">
            <a:spAutoFit/>
          </a:bodyPr>
          <a:lstStyle/>
          <a:p>
            <a:pPr algn="l"/>
            <a:r>
              <a:rPr lang="en-US"/>
              <a:t>(BBC Sport, 2019)</a:t>
            </a:r>
          </a:p>
        </p:txBody>
      </p:sp>
    </p:spTree>
    <p:extLst>
      <p:ext uri="{BB962C8B-B14F-4D97-AF65-F5344CB8AC3E}">
        <p14:creationId xmlns:p14="http://schemas.microsoft.com/office/powerpoint/2010/main" val="1321921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barn(inVertical)">
                                      <p:cBhvr>
                                        <p:cTn id="14" dur="500"/>
                                        <p:tgtEl>
                                          <p:spTgt spid="3">
                                            <p:txEl>
                                              <p:pRg st="0" end="0"/>
                                            </p:txEl>
                                          </p:spTgt>
                                        </p:tgtEl>
                                      </p:cBhvr>
                                    </p:animEffect>
                                  </p:childTnLst>
                                </p:cTn>
                              </p:par>
                              <p:par>
                                <p:cTn id="15" presetID="16" presetClass="entr" presetSubtype="21"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B0BA2-13CF-4B5F-9B75-5FB8F03FDD49}"/>
              </a:ext>
            </a:extLst>
          </p:cNvPr>
          <p:cNvSpPr>
            <a:spLocks noGrp="1"/>
          </p:cNvSpPr>
          <p:nvPr>
            <p:ph type="title"/>
          </p:nvPr>
        </p:nvSpPr>
        <p:spPr/>
        <p:txBody>
          <a:bodyPr/>
          <a:lstStyle/>
          <a:p>
            <a:r>
              <a:rPr lang="en-GB" dirty="0"/>
              <a:t>Refugees and Migrant Communities</a:t>
            </a:r>
          </a:p>
        </p:txBody>
      </p:sp>
      <p:sp>
        <p:nvSpPr>
          <p:cNvPr id="3" name="Content Placeholder 2">
            <a:extLst>
              <a:ext uri="{FF2B5EF4-FFF2-40B4-BE49-F238E27FC236}">
                <a16:creationId xmlns:a16="http://schemas.microsoft.com/office/drawing/2014/main" id="{82D148E1-BBB5-41FC-8993-0F30C7846197}"/>
              </a:ext>
            </a:extLst>
          </p:cNvPr>
          <p:cNvSpPr>
            <a:spLocks noGrp="1"/>
          </p:cNvSpPr>
          <p:nvPr>
            <p:ph idx="1"/>
          </p:nvPr>
        </p:nvSpPr>
        <p:spPr/>
        <p:txBody>
          <a:bodyPr/>
          <a:lstStyle/>
          <a:p>
            <a:r>
              <a:rPr lang="en-US" dirty="0">
                <a:latin typeface="Arial" panose="020B0604020202020204" pitchFamily="34" charset="0"/>
                <a:cs typeface="Arial" panose="020B0604020202020204" pitchFamily="34" charset="0"/>
              </a:rPr>
              <a:t>Like gypsies and travelers, refugees and migrant communities face a lot of discrimination within society. </a:t>
            </a:r>
          </a:p>
          <a:p>
            <a:r>
              <a:rPr lang="en-US" b="0" i="0" dirty="0">
                <a:solidFill>
                  <a:srgbClr val="464646"/>
                </a:solidFill>
                <a:effectLst/>
                <a:latin typeface="Arial" panose="020B0604020202020204" pitchFamily="34" charset="0"/>
                <a:cs typeface="Arial" panose="020B0604020202020204" pitchFamily="34" charset="0"/>
              </a:rPr>
              <a:t>A refugee is someone who has been forced to flee his or her country because of persecution, war or violence. A refugee has a well-founded fear of persecution for reasons of race, religion, nationality, political opinion or membership in a particular social group. Most likely, they cannot return home or are afraid to do so. War and ethnic, tribal and religious violence are leading causes of refugees fleeing their countries.</a:t>
            </a:r>
          </a:p>
          <a:p>
            <a:r>
              <a:rPr lang="en-US" dirty="0">
                <a:solidFill>
                  <a:srgbClr val="464646"/>
                </a:solidFill>
                <a:latin typeface="Arial" panose="020B0604020202020204" pitchFamily="34" charset="0"/>
                <a:cs typeface="Arial" panose="020B0604020202020204" pitchFamily="34" charset="0"/>
              </a:rPr>
              <a:t>An asylum-seeker are people who flee their own country to find sanctuary in another. </a:t>
            </a:r>
          </a:p>
          <a:p>
            <a:endParaRPr lang="en-US" dirty="0"/>
          </a:p>
        </p:txBody>
      </p:sp>
      <p:sp>
        <p:nvSpPr>
          <p:cNvPr id="4" name="TextBox 3">
            <a:extLst>
              <a:ext uri="{FF2B5EF4-FFF2-40B4-BE49-F238E27FC236}">
                <a16:creationId xmlns:a16="http://schemas.microsoft.com/office/drawing/2014/main" id="{63AD4BF0-1AC0-0D43-A6B6-D6BBBBE34023}"/>
              </a:ext>
            </a:extLst>
          </p:cNvPr>
          <p:cNvSpPr txBox="1"/>
          <p:nvPr/>
        </p:nvSpPr>
        <p:spPr>
          <a:xfrm>
            <a:off x="7579179" y="6386731"/>
            <a:ext cx="4653642" cy="369332"/>
          </a:xfrm>
          <a:prstGeom prst="rect">
            <a:avLst/>
          </a:prstGeom>
          <a:noFill/>
        </p:spPr>
        <p:txBody>
          <a:bodyPr wrap="square" rtlCol="0">
            <a:spAutoFit/>
          </a:bodyPr>
          <a:lstStyle/>
          <a:p>
            <a:pPr algn="l"/>
            <a:r>
              <a:rPr lang="en-US"/>
              <a:t>(Equality and Human Rights Commission, 2016) </a:t>
            </a:r>
          </a:p>
        </p:txBody>
      </p:sp>
    </p:spTree>
    <p:extLst>
      <p:ext uri="{BB962C8B-B14F-4D97-AF65-F5344CB8AC3E}">
        <p14:creationId xmlns:p14="http://schemas.microsoft.com/office/powerpoint/2010/main" val="9760200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2E6A88-C82E-4B51-A10D-2083793630ED}"/>
              </a:ext>
            </a:extLst>
          </p:cNvPr>
          <p:cNvSpPr>
            <a:spLocks noGrp="1"/>
          </p:cNvSpPr>
          <p:nvPr>
            <p:ph idx="1"/>
          </p:nvPr>
        </p:nvSpPr>
        <p:spPr/>
        <p:txBody>
          <a:bodyPr/>
          <a:lstStyle/>
          <a:p>
            <a:pPr fontAlgn="base"/>
            <a:r>
              <a:rPr lang="en-US" b="0" i="0" dirty="0">
                <a:solidFill>
                  <a:schemeClr val="tx1">
                    <a:lumMod val="65000"/>
                    <a:lumOff val="35000"/>
                  </a:schemeClr>
                </a:solidFill>
                <a:effectLst/>
                <a:latin typeface="Arial" panose="020B0604020202020204" pitchFamily="34" charset="0"/>
                <a:cs typeface="Arial" panose="020B0604020202020204" pitchFamily="34" charset="0"/>
              </a:rPr>
              <a:t>By the end of 2018, </a:t>
            </a:r>
            <a:r>
              <a:rPr lang="en-US" i="0" strike="noStrike" dirty="0">
                <a:solidFill>
                  <a:schemeClr val="tx1">
                    <a:lumMod val="65000"/>
                    <a:lumOff val="35000"/>
                  </a:schemeClr>
                </a:solidFill>
                <a:effectLst/>
                <a:latin typeface="Arial" panose="020B0604020202020204" pitchFamily="34" charset="0"/>
                <a:cs typeface="Arial" panose="020B0604020202020204" pitchFamily="34" charset="0"/>
              </a:rPr>
              <a:t>70.8 million individuals were forcibly displaced</a:t>
            </a:r>
            <a:r>
              <a:rPr lang="en-US" b="0" i="0" dirty="0">
                <a:solidFill>
                  <a:schemeClr val="tx1">
                    <a:lumMod val="65000"/>
                    <a:lumOff val="35000"/>
                  </a:schemeClr>
                </a:solidFill>
                <a:effectLst/>
                <a:latin typeface="Arial" panose="020B0604020202020204" pitchFamily="34" charset="0"/>
                <a:cs typeface="Arial" panose="020B0604020202020204" pitchFamily="34" charset="0"/>
              </a:rPr>
              <a:t> worldwide as a result of persecution, conflict, violence or human rights violations. That was an increase of 2.3 million people over the previous year, and the world’s forcibly displaced population remained at a record high. This includes:</a:t>
            </a:r>
          </a:p>
          <a:p>
            <a:pPr fontAlgn="base"/>
            <a:r>
              <a:rPr lang="en-US" b="0" i="0" dirty="0">
                <a:solidFill>
                  <a:schemeClr val="tx1">
                    <a:lumMod val="65000"/>
                    <a:lumOff val="35000"/>
                  </a:schemeClr>
                </a:solidFill>
                <a:effectLst/>
                <a:latin typeface="Arial" panose="020B0604020202020204" pitchFamily="34" charset="0"/>
                <a:cs typeface="Arial" panose="020B0604020202020204" pitchFamily="34" charset="0"/>
              </a:rPr>
              <a:t>25.9 million refugees in the world—the highest ever seen;</a:t>
            </a:r>
          </a:p>
          <a:p>
            <a:pPr fontAlgn="base"/>
            <a:r>
              <a:rPr lang="en-US" b="0" i="0" dirty="0">
                <a:solidFill>
                  <a:schemeClr val="tx1">
                    <a:lumMod val="65000"/>
                    <a:lumOff val="35000"/>
                  </a:schemeClr>
                </a:solidFill>
                <a:effectLst/>
                <a:latin typeface="Arial" panose="020B0604020202020204" pitchFamily="34" charset="0"/>
                <a:cs typeface="Arial" panose="020B0604020202020204" pitchFamily="34" charset="0"/>
              </a:rPr>
              <a:t>41.3 million internally displaced people; and</a:t>
            </a:r>
          </a:p>
          <a:p>
            <a:pPr fontAlgn="base"/>
            <a:r>
              <a:rPr lang="en-US" b="0" i="0" dirty="0">
                <a:solidFill>
                  <a:schemeClr val="tx1">
                    <a:lumMod val="65000"/>
                    <a:lumOff val="35000"/>
                  </a:schemeClr>
                </a:solidFill>
                <a:effectLst/>
                <a:latin typeface="Arial" panose="020B0604020202020204" pitchFamily="34" charset="0"/>
                <a:cs typeface="Arial" panose="020B0604020202020204" pitchFamily="34" charset="0"/>
              </a:rPr>
              <a:t>3.5 million asylum-seekers.</a:t>
            </a:r>
          </a:p>
          <a:p>
            <a:r>
              <a:rPr lang="en-US" dirty="0">
                <a:solidFill>
                  <a:schemeClr val="tx1">
                    <a:lumMod val="65000"/>
                    <a:lumOff val="35000"/>
                  </a:schemeClr>
                </a:solidFill>
                <a:latin typeface="Arial" panose="020B0604020202020204" pitchFamily="34" charset="0"/>
                <a:cs typeface="Arial" panose="020B0604020202020204" pitchFamily="34" charset="0"/>
              </a:rPr>
              <a:t>One person becomes an asylum seeker or refugee, every two seconds. </a:t>
            </a:r>
            <a:endParaRPr lang="en-GB" dirty="0">
              <a:solidFill>
                <a:schemeClr val="tx1">
                  <a:lumMod val="65000"/>
                  <a:lumOff val="35000"/>
                </a:schemeClr>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0410C1A-B84E-9744-AA29-2C94F40EBB46}"/>
              </a:ext>
            </a:extLst>
          </p:cNvPr>
          <p:cNvSpPr txBox="1"/>
          <p:nvPr/>
        </p:nvSpPr>
        <p:spPr>
          <a:xfrm>
            <a:off x="5181600" y="2514600"/>
            <a:ext cx="1828800" cy="1828800"/>
          </a:xfrm>
          <a:prstGeom prst="rect">
            <a:avLst/>
          </a:prstGeom>
          <a:noFill/>
        </p:spPr>
        <p:txBody>
          <a:bodyPr wrap="square" rtlCol="0">
            <a:spAutoFit/>
          </a:bodyPr>
          <a:lstStyle/>
          <a:p>
            <a:pPr algn="l"/>
            <a:endParaRPr lang="en-US" dirty="0"/>
          </a:p>
        </p:txBody>
      </p:sp>
      <p:sp>
        <p:nvSpPr>
          <p:cNvPr id="5" name="TextBox 4">
            <a:extLst>
              <a:ext uri="{FF2B5EF4-FFF2-40B4-BE49-F238E27FC236}">
                <a16:creationId xmlns:a16="http://schemas.microsoft.com/office/drawing/2014/main" id="{E33335C7-EA13-1144-9E07-D0165ED4C589}"/>
              </a:ext>
            </a:extLst>
          </p:cNvPr>
          <p:cNvSpPr txBox="1"/>
          <p:nvPr/>
        </p:nvSpPr>
        <p:spPr>
          <a:xfrm>
            <a:off x="7494814" y="6419850"/>
            <a:ext cx="4697186" cy="646331"/>
          </a:xfrm>
          <a:prstGeom prst="rect">
            <a:avLst/>
          </a:prstGeom>
          <a:noFill/>
        </p:spPr>
        <p:txBody>
          <a:bodyPr wrap="square" rtlCol="0">
            <a:spAutoFit/>
          </a:bodyPr>
          <a:lstStyle/>
          <a:p>
            <a:r>
              <a:rPr lang="en-US"/>
              <a:t>(Equality and Human Rights Commission, 2016) </a:t>
            </a:r>
          </a:p>
          <a:p>
            <a:pPr algn="l"/>
            <a:endParaRPr lang="en-US"/>
          </a:p>
        </p:txBody>
      </p:sp>
    </p:spTree>
    <p:extLst>
      <p:ext uri="{BB962C8B-B14F-4D97-AF65-F5344CB8AC3E}">
        <p14:creationId xmlns:p14="http://schemas.microsoft.com/office/powerpoint/2010/main" val="18141055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E5990E-D10D-402A-BA77-7F813CBAF3E0}"/>
              </a:ext>
            </a:extLst>
          </p:cNvPr>
          <p:cNvSpPr>
            <a:spLocks noGrp="1"/>
          </p:cNvSpPr>
          <p:nvPr>
            <p:ph idx="1"/>
          </p:nvPr>
        </p:nvSpPr>
        <p:spPr/>
        <p:txBody>
          <a:bodyPr>
            <a:normAutofit/>
          </a:bodyPr>
          <a:lstStyle/>
          <a:p>
            <a:r>
              <a:rPr lang="en-US" sz="2400" dirty="0"/>
              <a:t>In an article by the Independent (2017), it can be seen that asylum seekers were hiding their identities in the United Kingdom, as a way of avoiding discrimination. </a:t>
            </a:r>
          </a:p>
          <a:p>
            <a:r>
              <a:rPr lang="en-US" sz="2400" dirty="0"/>
              <a:t>These people were facing a lot of racism and scapegoating and felt that their only option was to change their identities. </a:t>
            </a:r>
          </a:p>
          <a:p>
            <a:r>
              <a:rPr lang="en-US" sz="2400" dirty="0"/>
              <a:t>In 2017, a young Iranian asylum seeker named </a:t>
            </a:r>
            <a:r>
              <a:rPr lang="en-US" sz="2400" dirty="0" err="1"/>
              <a:t>Rekar</a:t>
            </a:r>
            <a:r>
              <a:rPr lang="en-US" sz="2400" dirty="0"/>
              <a:t> Ahmed (17) was brutally attacked by six young men in London. The young man in which was attacked suffered horrific injuries which meant he could no longer be in education and feared for his life. </a:t>
            </a:r>
            <a:endParaRPr lang="en-GB" sz="2400" dirty="0"/>
          </a:p>
        </p:txBody>
      </p:sp>
      <p:sp>
        <p:nvSpPr>
          <p:cNvPr id="4" name="TextBox 3">
            <a:extLst>
              <a:ext uri="{FF2B5EF4-FFF2-40B4-BE49-F238E27FC236}">
                <a16:creationId xmlns:a16="http://schemas.microsoft.com/office/drawing/2014/main" id="{9075E123-E93C-B647-8359-85CFAE505391}"/>
              </a:ext>
            </a:extLst>
          </p:cNvPr>
          <p:cNvSpPr txBox="1"/>
          <p:nvPr/>
        </p:nvSpPr>
        <p:spPr>
          <a:xfrm>
            <a:off x="10229850" y="6488668"/>
            <a:ext cx="2275114" cy="369332"/>
          </a:xfrm>
          <a:prstGeom prst="rect">
            <a:avLst/>
          </a:prstGeom>
          <a:noFill/>
        </p:spPr>
        <p:txBody>
          <a:bodyPr wrap="square" rtlCol="0">
            <a:spAutoFit/>
          </a:bodyPr>
          <a:lstStyle/>
          <a:p>
            <a:pPr algn="l"/>
            <a:r>
              <a:rPr lang="en-US"/>
              <a:t>(BBC News, 2018)</a:t>
            </a:r>
          </a:p>
        </p:txBody>
      </p:sp>
    </p:spTree>
    <p:extLst>
      <p:ext uri="{BB962C8B-B14F-4D97-AF65-F5344CB8AC3E}">
        <p14:creationId xmlns:p14="http://schemas.microsoft.com/office/powerpoint/2010/main" val="13830195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E540D-38F3-45B7-AE95-79230E01373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03F55F6-BFA8-47DF-BF11-3D9EEA7B7AC7}"/>
              </a:ext>
            </a:extLst>
          </p:cNvPr>
          <p:cNvSpPr>
            <a:spLocks noGrp="1"/>
          </p:cNvSpPr>
          <p:nvPr>
            <p:ph idx="1"/>
          </p:nvPr>
        </p:nvSpPr>
        <p:spPr/>
        <p:txBody>
          <a:bodyPr/>
          <a:lstStyle/>
          <a:p>
            <a:pPr marL="0" indent="0">
              <a:buNone/>
            </a:pPr>
            <a:r>
              <a:rPr lang="en-US" sz="2400" dirty="0"/>
              <a:t>Although refugees and other migrant communities are protected under the Equality Act (2010), work for these individuals can sometimes be unfair. </a:t>
            </a:r>
          </a:p>
          <a:p>
            <a:pPr marL="0" indent="0">
              <a:buNone/>
            </a:pPr>
            <a:r>
              <a:rPr lang="en-US" sz="2400" dirty="0"/>
              <a:t>As there is not an in-depth research into employment for migrant community and refugees, not all areas can be accessible to work for these individuals.</a:t>
            </a:r>
          </a:p>
          <a:p>
            <a:pPr marL="0" indent="0">
              <a:buNone/>
            </a:pPr>
            <a:r>
              <a:rPr lang="en-US" sz="2400" dirty="0"/>
              <a:t>These individuals are more vulnerable to unfair pay and unfair working hours as they may not be familiar with their rights. This means that they are more likely to work in a low-income job. </a:t>
            </a:r>
          </a:p>
          <a:p>
            <a:pPr marL="0" indent="0">
              <a:buNone/>
            </a:pPr>
            <a:endParaRPr lang="en-US" dirty="0"/>
          </a:p>
        </p:txBody>
      </p:sp>
      <p:sp>
        <p:nvSpPr>
          <p:cNvPr id="4" name="TextBox 3">
            <a:extLst>
              <a:ext uri="{FF2B5EF4-FFF2-40B4-BE49-F238E27FC236}">
                <a16:creationId xmlns:a16="http://schemas.microsoft.com/office/drawing/2014/main" id="{531BFF6A-8A81-404D-9EA3-9908B416C674}"/>
              </a:ext>
            </a:extLst>
          </p:cNvPr>
          <p:cNvSpPr txBox="1"/>
          <p:nvPr/>
        </p:nvSpPr>
        <p:spPr>
          <a:xfrm>
            <a:off x="7603671" y="6406243"/>
            <a:ext cx="4588329" cy="646331"/>
          </a:xfrm>
          <a:prstGeom prst="rect">
            <a:avLst/>
          </a:prstGeom>
          <a:noFill/>
        </p:spPr>
        <p:txBody>
          <a:bodyPr wrap="square" rtlCol="0">
            <a:spAutoFit/>
          </a:bodyPr>
          <a:lstStyle/>
          <a:p>
            <a:r>
              <a:rPr lang="en-US"/>
              <a:t>(Equality and Human Rights Commission, 2016) </a:t>
            </a:r>
          </a:p>
          <a:p>
            <a:pPr algn="l"/>
            <a:endParaRPr lang="en-US"/>
          </a:p>
        </p:txBody>
      </p:sp>
    </p:spTree>
    <p:extLst>
      <p:ext uri="{BB962C8B-B14F-4D97-AF65-F5344CB8AC3E}">
        <p14:creationId xmlns:p14="http://schemas.microsoft.com/office/powerpoint/2010/main" val="23523667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6540F-B0E2-E848-9157-2FCA79C93B4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673393C-B364-744B-A694-8F53941D2B66}"/>
              </a:ext>
            </a:extLst>
          </p:cNvPr>
          <p:cNvSpPr>
            <a:spLocks noGrp="1"/>
          </p:cNvSpPr>
          <p:nvPr>
            <p:ph idx="1"/>
          </p:nvPr>
        </p:nvSpPr>
        <p:spPr/>
        <p:txBody>
          <a:bodyPr>
            <a:normAutofit/>
          </a:bodyPr>
          <a:lstStyle/>
          <a:p>
            <a:r>
              <a:rPr lang="en-US" sz="2400" dirty="0"/>
              <a:t>Prior to having housing within the United Kingdom, many refugees and migrant communities have to live in estates that have been set up for. </a:t>
            </a:r>
          </a:p>
          <a:p>
            <a:r>
              <a:rPr lang="en-US" sz="2400" dirty="0"/>
              <a:t>Whilst living in these estates, these individuals are given healthcare. The healthcare is provided by agencies in which are separate from the NHS and some migrants have to pay for their care. These agencies set out to be as effective and have the same standards of treatment as the NHS but unfortunately, due to funding and resources, that is not always the case. </a:t>
            </a:r>
          </a:p>
          <a:p>
            <a:r>
              <a:rPr lang="en-US" sz="2400" dirty="0"/>
              <a:t>This means that the families living within these estates do not always have the best care, leaving them with illnesses, stress and depression. </a:t>
            </a:r>
          </a:p>
        </p:txBody>
      </p:sp>
      <p:sp>
        <p:nvSpPr>
          <p:cNvPr id="4" name="TextBox 3">
            <a:extLst>
              <a:ext uri="{FF2B5EF4-FFF2-40B4-BE49-F238E27FC236}">
                <a16:creationId xmlns:a16="http://schemas.microsoft.com/office/drawing/2014/main" id="{1D75B1DA-A433-6E4A-ACF6-C64D7F6F24C9}"/>
              </a:ext>
            </a:extLst>
          </p:cNvPr>
          <p:cNvSpPr txBox="1"/>
          <p:nvPr/>
        </p:nvSpPr>
        <p:spPr>
          <a:xfrm>
            <a:off x="7630886" y="6433457"/>
            <a:ext cx="4697186" cy="646331"/>
          </a:xfrm>
          <a:prstGeom prst="rect">
            <a:avLst/>
          </a:prstGeom>
          <a:noFill/>
        </p:spPr>
        <p:txBody>
          <a:bodyPr wrap="square" rtlCol="0">
            <a:spAutoFit/>
          </a:bodyPr>
          <a:lstStyle/>
          <a:p>
            <a:r>
              <a:rPr lang="en-US"/>
              <a:t>(Equality and Human Rights Commission, 2016) </a:t>
            </a:r>
          </a:p>
          <a:p>
            <a:pPr algn="l"/>
            <a:endParaRPr lang="en-US"/>
          </a:p>
        </p:txBody>
      </p:sp>
    </p:spTree>
    <p:extLst>
      <p:ext uri="{BB962C8B-B14F-4D97-AF65-F5344CB8AC3E}">
        <p14:creationId xmlns:p14="http://schemas.microsoft.com/office/powerpoint/2010/main" val="33474903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7AF53B-DCCC-4749-ADCB-EB38068A7D4F}"/>
              </a:ext>
            </a:extLst>
          </p:cNvPr>
          <p:cNvSpPr>
            <a:spLocks noGrp="1"/>
          </p:cNvSpPr>
          <p:nvPr>
            <p:ph idx="1"/>
          </p:nvPr>
        </p:nvSpPr>
        <p:spPr/>
        <p:txBody>
          <a:bodyPr/>
          <a:lstStyle/>
          <a:p>
            <a:r>
              <a:rPr lang="en-GB" dirty="0">
                <a:hlinkClick r:id="rId2"/>
              </a:rPr>
              <a:t>https://gov.wales/sites/default/files/publications/2019-02/enabling-gypsies-roma-and-travellers_0.pdf</a:t>
            </a:r>
            <a:endParaRPr lang="en-GB" dirty="0"/>
          </a:p>
          <a:p>
            <a:r>
              <a:rPr lang="en-GB" dirty="0">
                <a:hlinkClick r:id="rId3"/>
              </a:rPr>
              <a:t>https://gov.wales/sites/default/files/publications/2019-03/managing-gypsy-and-traveller-sites-in-wales.pdf</a:t>
            </a:r>
            <a:endParaRPr lang="en-GB" dirty="0"/>
          </a:p>
          <a:p>
            <a:r>
              <a:rPr lang="en-GB" dirty="0">
                <a:hlinkClick r:id="rId4"/>
              </a:rPr>
              <a:t>https://ec.europa.eu/info/sites/info/files/roma_uk_strategy_en.pdf</a:t>
            </a:r>
            <a:endParaRPr lang="en-GB" dirty="0"/>
          </a:p>
          <a:p>
            <a:r>
              <a:rPr lang="en-GB" dirty="0">
                <a:hlinkClick r:id="rId5"/>
              </a:rPr>
              <a:t>https://www.equalityhumanrights.com/sites/default/files/is-britain-fairer-findings-factsheet-roma.pdf</a:t>
            </a:r>
            <a:endParaRPr lang="en-GB" dirty="0"/>
          </a:p>
          <a:p>
            <a:endParaRPr lang="en-GB" dirty="0"/>
          </a:p>
        </p:txBody>
      </p:sp>
    </p:spTree>
    <p:extLst>
      <p:ext uri="{BB962C8B-B14F-4D97-AF65-F5344CB8AC3E}">
        <p14:creationId xmlns:p14="http://schemas.microsoft.com/office/powerpoint/2010/main" val="5031481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E43F2-7A84-474E-BF84-164BE44A3B9B}"/>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25B08D58-DA96-489A-A81F-095DF6762B48}"/>
              </a:ext>
            </a:extLst>
          </p:cNvPr>
          <p:cNvSpPr>
            <a:spLocks noGrp="1"/>
          </p:cNvSpPr>
          <p:nvPr>
            <p:ph idx="1"/>
          </p:nvPr>
        </p:nvSpPr>
        <p:spPr>
          <a:xfrm>
            <a:off x="1097280" y="2175028"/>
            <a:ext cx="10058400" cy="3694065"/>
          </a:xfrm>
        </p:spPr>
        <p:txBody>
          <a:bodyPr>
            <a:normAutofit/>
          </a:bodyPr>
          <a:lstStyle/>
          <a:p>
            <a:pPr>
              <a:lnSpc>
                <a:spcPct val="150000"/>
              </a:lnSpc>
            </a:pPr>
            <a:r>
              <a:rPr lang="en-GB" sz="2800" dirty="0"/>
              <a:t>In groups, research the different organisations which aim to help gypsy travellers and migrant communities. You have to ‘take on the role’ of these organisations and think of ways in which you would help the migrant communities get back into the community.</a:t>
            </a:r>
          </a:p>
        </p:txBody>
      </p:sp>
    </p:spTree>
    <p:extLst>
      <p:ext uri="{BB962C8B-B14F-4D97-AF65-F5344CB8AC3E}">
        <p14:creationId xmlns:p14="http://schemas.microsoft.com/office/powerpoint/2010/main" val="20384983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9CCE6-2CE6-48BA-AF8E-0646DEE77AB2}"/>
              </a:ext>
            </a:extLst>
          </p:cNvPr>
          <p:cNvSpPr>
            <a:spLocks noGrp="1"/>
          </p:cNvSpPr>
          <p:nvPr>
            <p:ph type="title"/>
          </p:nvPr>
        </p:nvSpPr>
        <p:spPr/>
        <p:txBody>
          <a:bodyPr/>
          <a:lstStyle/>
          <a:p>
            <a:r>
              <a:rPr lang="en-GB" dirty="0"/>
              <a:t>Consider … </a:t>
            </a:r>
          </a:p>
        </p:txBody>
      </p:sp>
      <p:sp>
        <p:nvSpPr>
          <p:cNvPr id="3" name="Content Placeholder 2">
            <a:extLst>
              <a:ext uri="{FF2B5EF4-FFF2-40B4-BE49-F238E27FC236}">
                <a16:creationId xmlns:a16="http://schemas.microsoft.com/office/drawing/2014/main" id="{685F9E0B-C0A7-4D0A-8610-B3113DD2E789}"/>
              </a:ext>
            </a:extLst>
          </p:cNvPr>
          <p:cNvSpPr>
            <a:spLocks noGrp="1"/>
          </p:cNvSpPr>
          <p:nvPr>
            <p:ph idx="1"/>
          </p:nvPr>
        </p:nvSpPr>
        <p:spPr/>
        <p:txBody>
          <a:bodyPr/>
          <a:lstStyle/>
          <a:p>
            <a:r>
              <a:rPr lang="en-GB" sz="2800" dirty="0"/>
              <a:t>If you worked for a Local Authority, how would you help the migrant groups acquire: </a:t>
            </a:r>
          </a:p>
          <a:p>
            <a:pPr>
              <a:buFont typeface="Arial" panose="020B0604020202020204" pitchFamily="34" charset="0"/>
              <a:buChar char="•"/>
            </a:pPr>
            <a:r>
              <a:rPr lang="en-GB" sz="2800" dirty="0"/>
              <a:t> Education</a:t>
            </a:r>
          </a:p>
          <a:p>
            <a:pPr>
              <a:buFont typeface="Arial" panose="020B0604020202020204" pitchFamily="34" charset="0"/>
              <a:buChar char="•"/>
            </a:pPr>
            <a:r>
              <a:rPr lang="en-GB" sz="2800" dirty="0"/>
              <a:t> Employment</a:t>
            </a:r>
          </a:p>
          <a:p>
            <a:pPr>
              <a:buFont typeface="Arial" panose="020B0604020202020204" pitchFamily="34" charset="0"/>
              <a:buChar char="•"/>
            </a:pPr>
            <a:r>
              <a:rPr lang="en-GB" sz="2800" dirty="0"/>
              <a:t> Housing </a:t>
            </a:r>
          </a:p>
          <a:p>
            <a:pPr>
              <a:buFont typeface="Arial" panose="020B0604020202020204" pitchFamily="34" charset="0"/>
              <a:buChar char="•"/>
            </a:pPr>
            <a:r>
              <a:rPr lang="en-GB" sz="2800" dirty="0"/>
              <a:t> Social Integration </a:t>
            </a:r>
          </a:p>
          <a:p>
            <a:pPr marL="0" indent="0">
              <a:buNone/>
            </a:pPr>
            <a:endParaRPr lang="en-GB" dirty="0"/>
          </a:p>
          <a:p>
            <a:pPr>
              <a:buFont typeface="Arial" panose="020B0604020202020204" pitchFamily="34" charset="0"/>
              <a:buChar char="•"/>
            </a:pPr>
            <a:endParaRPr lang="en-GB" dirty="0"/>
          </a:p>
        </p:txBody>
      </p:sp>
    </p:spTree>
    <p:extLst>
      <p:ext uri="{BB962C8B-B14F-4D97-AF65-F5344CB8AC3E}">
        <p14:creationId xmlns:p14="http://schemas.microsoft.com/office/powerpoint/2010/main" val="21598811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5A0BA-CCA3-4AFF-8CFF-9D1624F3E09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4D2CD9F-7844-4052-8845-035FF60CB4C8}"/>
              </a:ext>
            </a:extLst>
          </p:cNvPr>
          <p:cNvSpPr>
            <a:spLocks noGrp="1"/>
          </p:cNvSpPr>
          <p:nvPr>
            <p:ph idx="1"/>
          </p:nvPr>
        </p:nvSpPr>
        <p:spPr>
          <a:xfrm>
            <a:off x="1097280" y="1845733"/>
            <a:ext cx="10058400" cy="4725663"/>
          </a:xfrm>
        </p:spPr>
        <p:txBody>
          <a:bodyPr>
            <a:normAutofit fontScale="85000" lnSpcReduction="20000"/>
          </a:bodyPr>
          <a:lstStyle/>
          <a:p>
            <a:r>
              <a:rPr lang="en-GB" dirty="0"/>
              <a:t>Anti-Bullying Alliance (2020) </a:t>
            </a:r>
            <a:r>
              <a:rPr lang="en-GB" i="1" dirty="0"/>
              <a:t>Gypsy, Roma and Traveller. </a:t>
            </a:r>
            <a:r>
              <a:rPr lang="en-GB" dirty="0"/>
              <a:t>[Online] Available: </a:t>
            </a:r>
            <a:r>
              <a:rPr lang="en-GB" dirty="0">
                <a:hlinkClick r:id="rId2"/>
              </a:rPr>
              <a:t>https://www.anti-bullyingalliance.org.uk/tools-information/all-about-bullying/groups-more-likely-experience-bullying/race-and-faith-1</a:t>
            </a:r>
            <a:r>
              <a:rPr lang="en-GB" dirty="0"/>
              <a:t> (Accessed: 09/02/2020)</a:t>
            </a:r>
          </a:p>
          <a:p>
            <a:r>
              <a:rPr lang="en-US" dirty="0"/>
              <a:t>BBC News (2018) </a:t>
            </a:r>
            <a:r>
              <a:rPr lang="en-GB" i="1" dirty="0"/>
              <a:t>Tyson Fury: 'Racism made me feel an outsider and I lost myself in arrogant character’ </a:t>
            </a:r>
            <a:r>
              <a:rPr lang="en-GB" dirty="0"/>
              <a:t>[Online] Available: </a:t>
            </a:r>
            <a:r>
              <a:rPr lang="en-US" dirty="0">
                <a:hlinkClick r:id="rId3"/>
              </a:rPr>
              <a:t>https://www.bbc.co.uk/sport/boxing/50396227</a:t>
            </a:r>
            <a:r>
              <a:rPr lang="en-US" dirty="0"/>
              <a:t> (Accessed: 03/02/2020)</a:t>
            </a:r>
            <a:endParaRPr lang="en-GB" dirty="0"/>
          </a:p>
          <a:p>
            <a:r>
              <a:rPr lang="en-GB" dirty="0"/>
              <a:t>Equality and Human Rights Commission (2016) </a:t>
            </a:r>
            <a:r>
              <a:rPr lang="en-GB" i="1" dirty="0"/>
              <a:t>England’s Most disadvantaged groups: Migrants, refugees and asylum seekers. </a:t>
            </a:r>
            <a:r>
              <a:rPr lang="en-GB" dirty="0"/>
              <a:t>[Online] Available: </a:t>
            </a:r>
            <a:r>
              <a:rPr lang="en-GB" dirty="0">
                <a:hlinkClick r:id="rId4"/>
              </a:rPr>
              <a:t>https://www.equalityhumanrights.com/sites/default/files/is-england-fairer-2016-most-disadvantaged-groups-migrants-refugees-asylum-seekers.pdf</a:t>
            </a:r>
            <a:r>
              <a:rPr lang="en-GB" dirty="0"/>
              <a:t> (Accessed: 10/02/2020)</a:t>
            </a:r>
          </a:p>
          <a:p>
            <a:r>
              <a:rPr lang="en-GB" dirty="0"/>
              <a:t>House of Commons (2019) </a:t>
            </a:r>
            <a:r>
              <a:rPr lang="en-GB" i="1" dirty="0"/>
              <a:t>Tackling inequalities faced by Gypsy, Roma and Traveller communities. </a:t>
            </a:r>
            <a:r>
              <a:rPr lang="en-GB" dirty="0"/>
              <a:t>[Online] Available at: </a:t>
            </a:r>
            <a:r>
              <a:rPr lang="en-GB" dirty="0">
                <a:hlinkClick r:id="rId5"/>
              </a:rPr>
              <a:t>https://publications.parliament.uk/pa/cm201719/cmselect/cmwomeq/360/360.pdf</a:t>
            </a:r>
            <a:r>
              <a:rPr lang="en-GB" dirty="0"/>
              <a:t> (Accessed: 05/02/2020)</a:t>
            </a:r>
            <a:endParaRPr lang="en-GB" i="1" dirty="0"/>
          </a:p>
          <a:p>
            <a:r>
              <a:rPr lang="en-GB" dirty="0"/>
              <a:t>Parliament Publications (2020) </a:t>
            </a:r>
            <a:r>
              <a:rPr lang="en-GB" i="1" dirty="0"/>
              <a:t>Education. </a:t>
            </a:r>
            <a:r>
              <a:rPr lang="en-GB" dirty="0"/>
              <a:t>[Online] Available: </a:t>
            </a:r>
            <a:r>
              <a:rPr lang="en-GB" dirty="0">
                <a:hlinkClick r:id="rId6"/>
              </a:rPr>
              <a:t>https://publications.parliament.uk/pa/cm201719/cmselect/cmwomeq/360/report-files/36008.htm</a:t>
            </a:r>
            <a:r>
              <a:rPr lang="en-GB" dirty="0"/>
              <a:t> (Accessed: 04/02/2020)</a:t>
            </a:r>
          </a:p>
          <a:p>
            <a:r>
              <a:rPr lang="en-GB" dirty="0"/>
              <a:t>Welsh Government (2018) </a:t>
            </a:r>
            <a:r>
              <a:rPr lang="en-GB" i="1" dirty="0"/>
              <a:t>‘Travelling to a Better Future’. </a:t>
            </a:r>
            <a:r>
              <a:rPr lang="en-GB" dirty="0"/>
              <a:t>Available at: http://www.romaniarts.co.uk/wp-content/uploads/2012/06/110928gypsytravelleren.pdf (Accessed: 09/02/2020)</a:t>
            </a:r>
          </a:p>
          <a:p>
            <a:r>
              <a:rPr lang="en-GB" dirty="0"/>
              <a:t>YouTube (2014) </a:t>
            </a:r>
            <a:r>
              <a:rPr lang="en-GB" i="1" dirty="0"/>
              <a:t>Jimmy </a:t>
            </a:r>
            <a:r>
              <a:rPr lang="en-GB" i="1" dirty="0" err="1"/>
              <a:t>Gilheaney</a:t>
            </a:r>
            <a:r>
              <a:rPr lang="en-GB" i="1" dirty="0"/>
              <a:t> challenging Racism against Gypsy Travellers</a:t>
            </a:r>
            <a:r>
              <a:rPr lang="en-GB" dirty="0"/>
              <a:t>. [Online] Available at: </a:t>
            </a:r>
            <a:r>
              <a:rPr lang="en-GB" dirty="0">
                <a:hlinkClick r:id="rId7"/>
              </a:rPr>
              <a:t>https://www.youtube.com/watch?v=_mDM3wu8Wak</a:t>
            </a:r>
            <a:r>
              <a:rPr lang="en-GB" dirty="0"/>
              <a:t> (Accessed: 04/02/2020)</a:t>
            </a:r>
            <a:endParaRPr lang="en-US" dirty="0"/>
          </a:p>
          <a:p>
            <a:endParaRPr lang="en-GB" dirty="0"/>
          </a:p>
        </p:txBody>
      </p:sp>
    </p:spTree>
    <p:extLst>
      <p:ext uri="{BB962C8B-B14F-4D97-AF65-F5344CB8AC3E}">
        <p14:creationId xmlns:p14="http://schemas.microsoft.com/office/powerpoint/2010/main" val="191796381"/>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742</TotalTime>
  <Words>2223</Words>
  <Application>Microsoft Office PowerPoint</Application>
  <PresentationFormat>Widescreen</PresentationFormat>
  <Paragraphs>123</Paragraphs>
  <Slides>26</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Calibri Light</vt:lpstr>
      <vt:lpstr>inherit</vt:lpstr>
      <vt:lpstr>Lato</vt:lpstr>
      <vt:lpstr>Retrospect</vt:lpstr>
      <vt:lpstr>An introduction to marginalised groups within society</vt:lpstr>
      <vt:lpstr>Objectives</vt:lpstr>
      <vt:lpstr>PowerPoint Presentation</vt:lpstr>
      <vt:lpstr>What do you think are the key issues in discrimination against travellers/gypsies?</vt:lpstr>
      <vt:lpstr>PowerPoint Presentation</vt:lpstr>
      <vt:lpstr>PowerPoint Presentation</vt:lpstr>
      <vt:lpstr>PowerPoint Presentation</vt:lpstr>
      <vt:lpstr>PowerPoint Presentation</vt:lpstr>
      <vt:lpstr>Why do you think there may have been a miscount of the statistics?</vt:lpstr>
      <vt:lpstr>PowerPoint Presentation</vt:lpstr>
      <vt:lpstr>PowerPoint Presentation</vt:lpstr>
      <vt:lpstr>Education</vt:lpstr>
      <vt:lpstr>PowerPoint Presentation</vt:lpstr>
      <vt:lpstr>Do Travellers and Gypsies have a say?</vt:lpstr>
      <vt:lpstr>Travelling to a Better Future</vt:lpstr>
      <vt:lpstr>PowerPoint Presentation</vt:lpstr>
      <vt:lpstr>PowerPoint Presentation</vt:lpstr>
      <vt:lpstr>Refugees and Migrant Communities</vt:lpstr>
      <vt:lpstr>PowerPoint Presentation</vt:lpstr>
      <vt:lpstr>PowerPoint Presentation</vt:lpstr>
      <vt:lpstr>PowerPoint Presentation</vt:lpstr>
      <vt:lpstr>PowerPoint Presentation</vt:lpstr>
      <vt:lpstr>PowerPoint Presentation</vt:lpstr>
      <vt:lpstr>Activity</vt:lpstr>
      <vt:lpstr>Consider …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introduction to marginalised groups within society</dc:title>
  <dc:creator>Ross Abraham</dc:creator>
  <cp:lastModifiedBy>Ross Abraham</cp:lastModifiedBy>
  <cp:revision>58</cp:revision>
  <dcterms:created xsi:type="dcterms:W3CDTF">2020-02-10T12:36:07Z</dcterms:created>
  <dcterms:modified xsi:type="dcterms:W3CDTF">2020-02-13T13:25:16Z</dcterms:modified>
</cp:coreProperties>
</file>