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1" r:id="rId6"/>
    <p:sldId id="260" r:id="rId7"/>
    <p:sldId id="273" r:id="rId8"/>
    <p:sldId id="272" r:id="rId9"/>
    <p:sldId id="265" r:id="rId10"/>
    <p:sldId id="266" r:id="rId11"/>
    <p:sldId id="267" r:id="rId12"/>
    <p:sldId id="268" r:id="rId13"/>
    <p:sldId id="270" r:id="rId14"/>
    <p:sldId id="271" r:id="rId15"/>
    <p:sldId id="274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5A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747"/>
  </p:normalViewPr>
  <p:slideViewPr>
    <p:cSldViewPr snapToGrid="0" snapToObjects="1">
      <p:cViewPr varScale="1">
        <p:scale>
          <a:sx n="86" d="100"/>
          <a:sy n="86" d="100"/>
        </p:scale>
        <p:origin x="105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AD1DBC-3E82-4BAB-89F2-0BE39C5CF943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4C44AA-9A4C-49C5-BD73-1905C55B60D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300" b="1" dirty="0">
              <a:latin typeface="Arial" panose="020B0604020202020204" pitchFamily="34" charset="0"/>
              <a:cs typeface="Arial" panose="020B0604020202020204" pitchFamily="34" charset="0"/>
            </a:rPr>
            <a:t>Inter-cultural workplace.</a:t>
          </a:r>
        </a:p>
      </dgm:t>
    </dgm:pt>
    <dgm:pt modelId="{3A2C6844-89D5-4A23-B2B0-8414AEEC5BB9}" type="parTrans" cxnId="{5DC63010-3489-447D-A7D0-857D12AF556C}">
      <dgm:prSet/>
      <dgm:spPr/>
      <dgm:t>
        <a:bodyPr/>
        <a:lstStyle/>
        <a:p>
          <a:endParaRPr lang="en-US"/>
        </a:p>
      </dgm:t>
    </dgm:pt>
    <dgm:pt modelId="{51C09692-A64A-4C63-BB1F-A0C1CA809D1E}" type="sibTrans" cxnId="{5DC63010-3489-447D-A7D0-857D12AF556C}">
      <dgm:prSet/>
      <dgm:spPr/>
      <dgm:t>
        <a:bodyPr/>
        <a:lstStyle/>
        <a:p>
          <a:endParaRPr lang="en-US"/>
        </a:p>
      </dgm:t>
    </dgm:pt>
    <dgm:pt modelId="{86B0F591-0DE0-4766-807C-F7DDBC565C0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300" b="1" dirty="0">
              <a:latin typeface="Arial" panose="020B0604020202020204" pitchFamily="34" charset="0"/>
              <a:cs typeface="Arial" panose="020B0604020202020204" pitchFamily="34" charset="0"/>
            </a:rPr>
            <a:t>Human resource management.</a:t>
          </a:r>
        </a:p>
      </dgm:t>
    </dgm:pt>
    <dgm:pt modelId="{AE7C91AC-A261-4CB0-B161-FB75EE74F0B0}" type="parTrans" cxnId="{7C3E13E3-5282-4510-B1F1-0368EE0ED6FB}">
      <dgm:prSet/>
      <dgm:spPr/>
      <dgm:t>
        <a:bodyPr/>
        <a:lstStyle/>
        <a:p>
          <a:endParaRPr lang="en-US"/>
        </a:p>
      </dgm:t>
    </dgm:pt>
    <dgm:pt modelId="{D91C3117-2CEE-4697-A3D5-0509234744E4}" type="sibTrans" cxnId="{7C3E13E3-5282-4510-B1F1-0368EE0ED6FB}">
      <dgm:prSet/>
      <dgm:spPr/>
      <dgm:t>
        <a:bodyPr/>
        <a:lstStyle/>
        <a:p>
          <a:endParaRPr lang="en-US"/>
        </a:p>
      </dgm:t>
    </dgm:pt>
    <dgm:pt modelId="{3399F88D-EABD-4EDB-9E48-46BB4C64189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300" b="1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2300" b="1" dirty="0">
              <a:latin typeface="Arial" panose="020B0604020202020204" pitchFamily="34" charset="0"/>
              <a:cs typeface="Arial" panose="020B0604020202020204" pitchFamily="34" charset="0"/>
            </a:rPr>
            <a:t> culture. </a:t>
          </a:r>
        </a:p>
      </dgm:t>
    </dgm:pt>
    <dgm:pt modelId="{BAD0D221-5221-428D-9322-151D0A1773D2}" type="parTrans" cxnId="{1B1E9B5D-1A93-47D4-8659-789D41BEB15A}">
      <dgm:prSet/>
      <dgm:spPr/>
      <dgm:t>
        <a:bodyPr/>
        <a:lstStyle/>
        <a:p>
          <a:endParaRPr lang="en-US"/>
        </a:p>
      </dgm:t>
    </dgm:pt>
    <dgm:pt modelId="{19291986-8691-43AD-8C68-96A19B4A5F59}" type="sibTrans" cxnId="{1B1E9B5D-1A93-47D4-8659-789D41BEB15A}">
      <dgm:prSet/>
      <dgm:spPr/>
      <dgm:t>
        <a:bodyPr/>
        <a:lstStyle/>
        <a:p>
          <a:endParaRPr lang="en-US"/>
        </a:p>
      </dgm:t>
    </dgm:pt>
    <dgm:pt modelId="{2C0A7B21-7A56-4833-941E-3B491610823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300" b="1" dirty="0">
              <a:latin typeface="Arial" panose="020B0604020202020204" pitchFamily="34" charset="0"/>
              <a:cs typeface="Arial" panose="020B0604020202020204" pitchFamily="34" charset="0"/>
            </a:rPr>
            <a:t>Action plan.</a:t>
          </a:r>
        </a:p>
      </dgm:t>
    </dgm:pt>
    <dgm:pt modelId="{1C326363-3278-40BC-AD53-CC154DC681F6}" type="parTrans" cxnId="{A610AFBC-1FAC-4872-86FB-6115FD0319F3}">
      <dgm:prSet/>
      <dgm:spPr/>
      <dgm:t>
        <a:bodyPr/>
        <a:lstStyle/>
        <a:p>
          <a:endParaRPr lang="en-US"/>
        </a:p>
      </dgm:t>
    </dgm:pt>
    <dgm:pt modelId="{8103D324-A012-4271-AB87-B14B9238522E}" type="sibTrans" cxnId="{A610AFBC-1FAC-4872-86FB-6115FD0319F3}">
      <dgm:prSet/>
      <dgm:spPr/>
      <dgm:t>
        <a:bodyPr/>
        <a:lstStyle/>
        <a:p>
          <a:endParaRPr lang="en-US"/>
        </a:p>
      </dgm:t>
    </dgm:pt>
    <dgm:pt modelId="{36BE5EEC-8790-4C77-B804-6A3A159B7424}" type="pres">
      <dgm:prSet presAssocID="{3DAD1DBC-3E82-4BAB-89F2-0BE39C5CF943}" presName="root" presStyleCnt="0">
        <dgm:presLayoutVars>
          <dgm:dir/>
          <dgm:resizeHandles val="exact"/>
        </dgm:presLayoutVars>
      </dgm:prSet>
      <dgm:spPr/>
    </dgm:pt>
    <dgm:pt modelId="{2AC185DC-8374-4480-ADA4-D376DA7D580C}" type="pres">
      <dgm:prSet presAssocID="{D74C44AA-9A4C-49C5-BD73-1905C55B60DC}" presName="compNode" presStyleCnt="0"/>
      <dgm:spPr/>
    </dgm:pt>
    <dgm:pt modelId="{ED5DB279-303B-4B68-958D-4E40122525F5}" type="pres">
      <dgm:prSet presAssocID="{D74C44AA-9A4C-49C5-BD73-1905C55B60D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B69EF3EF-143A-432C-AFD5-005A88AFEA24}" type="pres">
      <dgm:prSet presAssocID="{D74C44AA-9A4C-49C5-BD73-1905C55B60DC}" presName="spaceRect" presStyleCnt="0"/>
      <dgm:spPr/>
    </dgm:pt>
    <dgm:pt modelId="{643B2E24-351F-474F-A0B0-5D42E3391668}" type="pres">
      <dgm:prSet presAssocID="{D74C44AA-9A4C-49C5-BD73-1905C55B60DC}" presName="textRect" presStyleLbl="revTx" presStyleIdx="0" presStyleCnt="4">
        <dgm:presLayoutVars>
          <dgm:chMax val="1"/>
          <dgm:chPref val="1"/>
        </dgm:presLayoutVars>
      </dgm:prSet>
      <dgm:spPr/>
    </dgm:pt>
    <dgm:pt modelId="{CF91C430-A8CA-4139-8656-8B1F7EC2F887}" type="pres">
      <dgm:prSet presAssocID="{51C09692-A64A-4C63-BB1F-A0C1CA809D1E}" presName="sibTrans" presStyleCnt="0"/>
      <dgm:spPr/>
    </dgm:pt>
    <dgm:pt modelId="{3C8AB900-FE2E-443F-BBA7-78D45FB0060C}" type="pres">
      <dgm:prSet presAssocID="{86B0F591-0DE0-4766-807C-F7DDBC565C0E}" presName="compNode" presStyleCnt="0"/>
      <dgm:spPr/>
    </dgm:pt>
    <dgm:pt modelId="{40A570DA-F9C5-4C89-BC45-E8A2BDA7D9B1}" type="pres">
      <dgm:prSet presAssocID="{86B0F591-0DE0-4766-807C-F7DDBC565C0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A4526E82-26BB-40B1-9A9F-0CC67C155A3B}" type="pres">
      <dgm:prSet presAssocID="{86B0F591-0DE0-4766-807C-F7DDBC565C0E}" presName="spaceRect" presStyleCnt="0"/>
      <dgm:spPr/>
    </dgm:pt>
    <dgm:pt modelId="{EDB2F6F2-97C6-49B8-9A75-5F39FDE19968}" type="pres">
      <dgm:prSet presAssocID="{86B0F591-0DE0-4766-807C-F7DDBC565C0E}" presName="textRect" presStyleLbl="revTx" presStyleIdx="1" presStyleCnt="4">
        <dgm:presLayoutVars>
          <dgm:chMax val="1"/>
          <dgm:chPref val="1"/>
        </dgm:presLayoutVars>
      </dgm:prSet>
      <dgm:spPr/>
    </dgm:pt>
    <dgm:pt modelId="{E54A73C7-FF3F-4D07-AFF8-CF3EACF84026}" type="pres">
      <dgm:prSet presAssocID="{D91C3117-2CEE-4697-A3D5-0509234744E4}" presName="sibTrans" presStyleCnt="0"/>
      <dgm:spPr/>
    </dgm:pt>
    <dgm:pt modelId="{4F4A1394-6B31-4007-8119-1E2C60F1348D}" type="pres">
      <dgm:prSet presAssocID="{3399F88D-EABD-4EDB-9E48-46BB4C641891}" presName="compNode" presStyleCnt="0"/>
      <dgm:spPr/>
    </dgm:pt>
    <dgm:pt modelId="{34403836-3128-4911-8F95-147818EC200F}" type="pres">
      <dgm:prSet presAssocID="{3399F88D-EABD-4EDB-9E48-46BB4C64189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1D8EC7D-FF47-4492-A6E0-4581DD26EC64}" type="pres">
      <dgm:prSet presAssocID="{3399F88D-EABD-4EDB-9E48-46BB4C641891}" presName="spaceRect" presStyleCnt="0"/>
      <dgm:spPr/>
    </dgm:pt>
    <dgm:pt modelId="{CFC997F2-520A-44D7-B713-A7944909CA50}" type="pres">
      <dgm:prSet presAssocID="{3399F88D-EABD-4EDB-9E48-46BB4C641891}" presName="textRect" presStyleLbl="revTx" presStyleIdx="2" presStyleCnt="4">
        <dgm:presLayoutVars>
          <dgm:chMax val="1"/>
          <dgm:chPref val="1"/>
        </dgm:presLayoutVars>
      </dgm:prSet>
      <dgm:spPr/>
    </dgm:pt>
    <dgm:pt modelId="{63BC3C6F-2CE8-4AC2-BF65-BA452D9812D5}" type="pres">
      <dgm:prSet presAssocID="{19291986-8691-43AD-8C68-96A19B4A5F59}" presName="sibTrans" presStyleCnt="0"/>
      <dgm:spPr/>
    </dgm:pt>
    <dgm:pt modelId="{5A6A7DE6-5E69-4E28-9F5F-A6C861C828B4}" type="pres">
      <dgm:prSet presAssocID="{2C0A7B21-7A56-4833-941E-3B491610823F}" presName="compNode" presStyleCnt="0"/>
      <dgm:spPr/>
    </dgm:pt>
    <dgm:pt modelId="{5411AD43-F1AF-48EA-8F37-70E5F155E40C}" type="pres">
      <dgm:prSet presAssocID="{2C0A7B21-7A56-4833-941E-3B491610823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BEC6AF62-A646-4B44-9004-D4730939F163}" type="pres">
      <dgm:prSet presAssocID="{2C0A7B21-7A56-4833-941E-3B491610823F}" presName="spaceRect" presStyleCnt="0"/>
      <dgm:spPr/>
    </dgm:pt>
    <dgm:pt modelId="{97BFFF32-BCD1-4D7C-92FE-D77393595CE3}" type="pres">
      <dgm:prSet presAssocID="{2C0A7B21-7A56-4833-941E-3B491610823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2B8930B-F339-4EE6-A1C2-26AC7C127A7B}" type="presOf" srcId="{3399F88D-EABD-4EDB-9E48-46BB4C641891}" destId="{CFC997F2-520A-44D7-B713-A7944909CA50}" srcOrd="0" destOrd="0" presId="urn:microsoft.com/office/officeart/2018/2/layout/IconLabelList"/>
    <dgm:cxn modelId="{7BA7C50D-3604-4F4A-BC96-5B6C32CDA52A}" type="presOf" srcId="{3DAD1DBC-3E82-4BAB-89F2-0BE39C5CF943}" destId="{36BE5EEC-8790-4C77-B804-6A3A159B7424}" srcOrd="0" destOrd="0" presId="urn:microsoft.com/office/officeart/2018/2/layout/IconLabelList"/>
    <dgm:cxn modelId="{5DC63010-3489-447D-A7D0-857D12AF556C}" srcId="{3DAD1DBC-3E82-4BAB-89F2-0BE39C5CF943}" destId="{D74C44AA-9A4C-49C5-BD73-1905C55B60DC}" srcOrd="0" destOrd="0" parTransId="{3A2C6844-89D5-4A23-B2B0-8414AEEC5BB9}" sibTransId="{51C09692-A64A-4C63-BB1F-A0C1CA809D1E}"/>
    <dgm:cxn modelId="{1B1E9B5D-1A93-47D4-8659-789D41BEB15A}" srcId="{3DAD1DBC-3E82-4BAB-89F2-0BE39C5CF943}" destId="{3399F88D-EABD-4EDB-9E48-46BB4C641891}" srcOrd="2" destOrd="0" parTransId="{BAD0D221-5221-428D-9322-151D0A1773D2}" sibTransId="{19291986-8691-43AD-8C68-96A19B4A5F59}"/>
    <dgm:cxn modelId="{A610AFBC-1FAC-4872-86FB-6115FD0319F3}" srcId="{3DAD1DBC-3E82-4BAB-89F2-0BE39C5CF943}" destId="{2C0A7B21-7A56-4833-941E-3B491610823F}" srcOrd="3" destOrd="0" parTransId="{1C326363-3278-40BC-AD53-CC154DC681F6}" sibTransId="{8103D324-A012-4271-AB87-B14B9238522E}"/>
    <dgm:cxn modelId="{A77045CE-46A7-4CE6-987E-8AAD81ADECFC}" type="presOf" srcId="{D74C44AA-9A4C-49C5-BD73-1905C55B60DC}" destId="{643B2E24-351F-474F-A0B0-5D42E3391668}" srcOrd="0" destOrd="0" presId="urn:microsoft.com/office/officeart/2018/2/layout/IconLabelList"/>
    <dgm:cxn modelId="{7C3E13E3-5282-4510-B1F1-0368EE0ED6FB}" srcId="{3DAD1DBC-3E82-4BAB-89F2-0BE39C5CF943}" destId="{86B0F591-0DE0-4766-807C-F7DDBC565C0E}" srcOrd="1" destOrd="0" parTransId="{AE7C91AC-A261-4CB0-B161-FB75EE74F0B0}" sibTransId="{D91C3117-2CEE-4697-A3D5-0509234744E4}"/>
    <dgm:cxn modelId="{7893D2EF-7434-4C52-8FEC-3D004CC93832}" type="presOf" srcId="{2C0A7B21-7A56-4833-941E-3B491610823F}" destId="{97BFFF32-BCD1-4D7C-92FE-D77393595CE3}" srcOrd="0" destOrd="0" presId="urn:microsoft.com/office/officeart/2018/2/layout/IconLabelList"/>
    <dgm:cxn modelId="{354B48F2-2CF0-4EE0-A95A-DE6F8B11904E}" type="presOf" srcId="{86B0F591-0DE0-4766-807C-F7DDBC565C0E}" destId="{EDB2F6F2-97C6-49B8-9A75-5F39FDE19968}" srcOrd="0" destOrd="0" presId="urn:microsoft.com/office/officeart/2018/2/layout/IconLabelList"/>
    <dgm:cxn modelId="{7968A3EF-4FEB-4EBF-B96B-8032EC143BA9}" type="presParOf" srcId="{36BE5EEC-8790-4C77-B804-6A3A159B7424}" destId="{2AC185DC-8374-4480-ADA4-D376DA7D580C}" srcOrd="0" destOrd="0" presId="urn:microsoft.com/office/officeart/2018/2/layout/IconLabelList"/>
    <dgm:cxn modelId="{E87B730A-70EB-4DE4-9B6B-2296EDFF3B2D}" type="presParOf" srcId="{2AC185DC-8374-4480-ADA4-D376DA7D580C}" destId="{ED5DB279-303B-4B68-958D-4E40122525F5}" srcOrd="0" destOrd="0" presId="urn:microsoft.com/office/officeart/2018/2/layout/IconLabelList"/>
    <dgm:cxn modelId="{5267F944-BBBC-4975-A793-887D7D946E79}" type="presParOf" srcId="{2AC185DC-8374-4480-ADA4-D376DA7D580C}" destId="{B69EF3EF-143A-432C-AFD5-005A88AFEA24}" srcOrd="1" destOrd="0" presId="urn:microsoft.com/office/officeart/2018/2/layout/IconLabelList"/>
    <dgm:cxn modelId="{880B380A-B8A7-479F-BBF4-F1FAEC20B860}" type="presParOf" srcId="{2AC185DC-8374-4480-ADA4-D376DA7D580C}" destId="{643B2E24-351F-474F-A0B0-5D42E3391668}" srcOrd="2" destOrd="0" presId="urn:microsoft.com/office/officeart/2018/2/layout/IconLabelList"/>
    <dgm:cxn modelId="{99BDE923-14F7-4DCD-906B-2D589BCA463C}" type="presParOf" srcId="{36BE5EEC-8790-4C77-B804-6A3A159B7424}" destId="{CF91C430-A8CA-4139-8656-8B1F7EC2F887}" srcOrd="1" destOrd="0" presId="urn:microsoft.com/office/officeart/2018/2/layout/IconLabelList"/>
    <dgm:cxn modelId="{EA558B8A-96A7-4F43-BC0A-DDEA3DF8EC0A}" type="presParOf" srcId="{36BE5EEC-8790-4C77-B804-6A3A159B7424}" destId="{3C8AB900-FE2E-443F-BBA7-78D45FB0060C}" srcOrd="2" destOrd="0" presId="urn:microsoft.com/office/officeart/2018/2/layout/IconLabelList"/>
    <dgm:cxn modelId="{D58C95CC-B224-4F4F-A3DF-90C06A41BFA3}" type="presParOf" srcId="{3C8AB900-FE2E-443F-BBA7-78D45FB0060C}" destId="{40A570DA-F9C5-4C89-BC45-E8A2BDA7D9B1}" srcOrd="0" destOrd="0" presId="urn:microsoft.com/office/officeart/2018/2/layout/IconLabelList"/>
    <dgm:cxn modelId="{1D0F9C0F-B702-4C73-8DD9-C635B1A58F89}" type="presParOf" srcId="{3C8AB900-FE2E-443F-BBA7-78D45FB0060C}" destId="{A4526E82-26BB-40B1-9A9F-0CC67C155A3B}" srcOrd="1" destOrd="0" presId="urn:microsoft.com/office/officeart/2018/2/layout/IconLabelList"/>
    <dgm:cxn modelId="{43864B1B-EEC9-4BD9-BFE7-BB96F746F703}" type="presParOf" srcId="{3C8AB900-FE2E-443F-BBA7-78D45FB0060C}" destId="{EDB2F6F2-97C6-49B8-9A75-5F39FDE19968}" srcOrd="2" destOrd="0" presId="urn:microsoft.com/office/officeart/2018/2/layout/IconLabelList"/>
    <dgm:cxn modelId="{91F1A8FF-5D89-49FD-B6D3-68CE3F778352}" type="presParOf" srcId="{36BE5EEC-8790-4C77-B804-6A3A159B7424}" destId="{E54A73C7-FF3F-4D07-AFF8-CF3EACF84026}" srcOrd="3" destOrd="0" presId="urn:microsoft.com/office/officeart/2018/2/layout/IconLabelList"/>
    <dgm:cxn modelId="{0D30610A-CD12-40BA-94A0-0E4333CE258F}" type="presParOf" srcId="{36BE5EEC-8790-4C77-B804-6A3A159B7424}" destId="{4F4A1394-6B31-4007-8119-1E2C60F1348D}" srcOrd="4" destOrd="0" presId="urn:microsoft.com/office/officeart/2018/2/layout/IconLabelList"/>
    <dgm:cxn modelId="{C6732FF4-6D58-4344-B278-E3D9B61C527E}" type="presParOf" srcId="{4F4A1394-6B31-4007-8119-1E2C60F1348D}" destId="{34403836-3128-4911-8F95-147818EC200F}" srcOrd="0" destOrd="0" presId="urn:microsoft.com/office/officeart/2018/2/layout/IconLabelList"/>
    <dgm:cxn modelId="{C27BE17F-4321-4AEC-8898-034C39B08E25}" type="presParOf" srcId="{4F4A1394-6B31-4007-8119-1E2C60F1348D}" destId="{01D8EC7D-FF47-4492-A6E0-4581DD26EC64}" srcOrd="1" destOrd="0" presId="urn:microsoft.com/office/officeart/2018/2/layout/IconLabelList"/>
    <dgm:cxn modelId="{C0FC5CB7-6479-419E-ADA3-A6EC9BC32E60}" type="presParOf" srcId="{4F4A1394-6B31-4007-8119-1E2C60F1348D}" destId="{CFC997F2-520A-44D7-B713-A7944909CA50}" srcOrd="2" destOrd="0" presId="urn:microsoft.com/office/officeart/2018/2/layout/IconLabelList"/>
    <dgm:cxn modelId="{1DB17B02-A064-4136-93E6-84A4371E8284}" type="presParOf" srcId="{36BE5EEC-8790-4C77-B804-6A3A159B7424}" destId="{63BC3C6F-2CE8-4AC2-BF65-BA452D9812D5}" srcOrd="5" destOrd="0" presId="urn:microsoft.com/office/officeart/2018/2/layout/IconLabelList"/>
    <dgm:cxn modelId="{7C30BC76-12C2-4A0C-A79F-0CD247039C9C}" type="presParOf" srcId="{36BE5EEC-8790-4C77-B804-6A3A159B7424}" destId="{5A6A7DE6-5E69-4E28-9F5F-A6C861C828B4}" srcOrd="6" destOrd="0" presId="urn:microsoft.com/office/officeart/2018/2/layout/IconLabelList"/>
    <dgm:cxn modelId="{0C575A7D-74CD-4EFB-B2BF-E53BADC0045E}" type="presParOf" srcId="{5A6A7DE6-5E69-4E28-9F5F-A6C861C828B4}" destId="{5411AD43-F1AF-48EA-8F37-70E5F155E40C}" srcOrd="0" destOrd="0" presId="urn:microsoft.com/office/officeart/2018/2/layout/IconLabelList"/>
    <dgm:cxn modelId="{A6526FB6-E877-492C-B5AD-9E3C0084C87A}" type="presParOf" srcId="{5A6A7DE6-5E69-4E28-9F5F-A6C861C828B4}" destId="{BEC6AF62-A646-4B44-9004-D4730939F163}" srcOrd="1" destOrd="0" presId="urn:microsoft.com/office/officeart/2018/2/layout/IconLabelList"/>
    <dgm:cxn modelId="{0A08A3D4-FCC7-44B5-AF46-FCBB28D84E91}" type="presParOf" srcId="{5A6A7DE6-5E69-4E28-9F5F-A6C861C828B4}" destId="{97BFFF32-BCD1-4D7C-92FE-D77393595CE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5DB279-303B-4B68-958D-4E40122525F5}">
      <dsp:nvSpPr>
        <dsp:cNvPr id="0" name=""/>
        <dsp:cNvSpPr/>
      </dsp:nvSpPr>
      <dsp:spPr>
        <a:xfrm>
          <a:off x="1138979" y="1031433"/>
          <a:ext cx="932563" cy="93256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B2E24-351F-474F-A0B0-5D42E3391668}">
      <dsp:nvSpPr>
        <dsp:cNvPr id="0" name=""/>
        <dsp:cNvSpPr/>
      </dsp:nvSpPr>
      <dsp:spPr>
        <a:xfrm>
          <a:off x="569079" y="2307404"/>
          <a:ext cx="2072362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Arial" panose="020B0604020202020204" pitchFamily="34" charset="0"/>
              <a:cs typeface="Arial" panose="020B0604020202020204" pitchFamily="34" charset="0"/>
            </a:rPr>
            <a:t>Inter-cultural workplace.</a:t>
          </a:r>
        </a:p>
      </dsp:txBody>
      <dsp:txXfrm>
        <a:off x="569079" y="2307404"/>
        <a:ext cx="2072362" cy="1012500"/>
      </dsp:txXfrm>
    </dsp:sp>
    <dsp:sp modelId="{40A570DA-F9C5-4C89-BC45-E8A2BDA7D9B1}">
      <dsp:nvSpPr>
        <dsp:cNvPr id="0" name=""/>
        <dsp:cNvSpPr/>
      </dsp:nvSpPr>
      <dsp:spPr>
        <a:xfrm>
          <a:off x="3574005" y="1031433"/>
          <a:ext cx="932563" cy="93256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B2F6F2-97C6-49B8-9A75-5F39FDE19968}">
      <dsp:nvSpPr>
        <dsp:cNvPr id="0" name=""/>
        <dsp:cNvSpPr/>
      </dsp:nvSpPr>
      <dsp:spPr>
        <a:xfrm>
          <a:off x="3004105" y="2307404"/>
          <a:ext cx="2072362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Arial" panose="020B0604020202020204" pitchFamily="34" charset="0"/>
              <a:cs typeface="Arial" panose="020B0604020202020204" pitchFamily="34" charset="0"/>
            </a:rPr>
            <a:t>Human resource management.</a:t>
          </a:r>
        </a:p>
      </dsp:txBody>
      <dsp:txXfrm>
        <a:off x="3004105" y="2307404"/>
        <a:ext cx="2072362" cy="1012500"/>
      </dsp:txXfrm>
    </dsp:sp>
    <dsp:sp modelId="{34403836-3128-4911-8F95-147818EC200F}">
      <dsp:nvSpPr>
        <dsp:cNvPr id="0" name=""/>
        <dsp:cNvSpPr/>
      </dsp:nvSpPr>
      <dsp:spPr>
        <a:xfrm>
          <a:off x="6009031" y="1031433"/>
          <a:ext cx="932563" cy="93256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C997F2-520A-44D7-B713-A7944909CA50}">
      <dsp:nvSpPr>
        <dsp:cNvPr id="0" name=""/>
        <dsp:cNvSpPr/>
      </dsp:nvSpPr>
      <dsp:spPr>
        <a:xfrm>
          <a:off x="5439131" y="2307404"/>
          <a:ext cx="2072362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 err="1">
              <a:latin typeface="Arial" panose="020B0604020202020204" pitchFamily="34" charset="0"/>
              <a:cs typeface="Arial" panose="020B0604020202020204" pitchFamily="34" charset="0"/>
            </a:rPr>
            <a:t>Organisational</a:t>
          </a:r>
          <a:r>
            <a:rPr lang="en-US" sz="2300" b="1" kern="1200" dirty="0">
              <a:latin typeface="Arial" panose="020B0604020202020204" pitchFamily="34" charset="0"/>
              <a:cs typeface="Arial" panose="020B0604020202020204" pitchFamily="34" charset="0"/>
            </a:rPr>
            <a:t> culture. </a:t>
          </a:r>
        </a:p>
      </dsp:txBody>
      <dsp:txXfrm>
        <a:off x="5439131" y="2307404"/>
        <a:ext cx="2072362" cy="1012500"/>
      </dsp:txXfrm>
    </dsp:sp>
    <dsp:sp modelId="{5411AD43-F1AF-48EA-8F37-70E5F155E40C}">
      <dsp:nvSpPr>
        <dsp:cNvPr id="0" name=""/>
        <dsp:cNvSpPr/>
      </dsp:nvSpPr>
      <dsp:spPr>
        <a:xfrm>
          <a:off x="8444057" y="1031433"/>
          <a:ext cx="932563" cy="93256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BFFF32-BCD1-4D7C-92FE-D77393595CE3}">
      <dsp:nvSpPr>
        <dsp:cNvPr id="0" name=""/>
        <dsp:cNvSpPr/>
      </dsp:nvSpPr>
      <dsp:spPr>
        <a:xfrm>
          <a:off x="7874157" y="2307404"/>
          <a:ext cx="2072362" cy="1012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Arial" panose="020B0604020202020204" pitchFamily="34" charset="0"/>
              <a:cs typeface="Arial" panose="020B0604020202020204" pitchFamily="34" charset="0"/>
            </a:rPr>
            <a:t>Action plan.</a:t>
          </a:r>
        </a:p>
      </dsp:txBody>
      <dsp:txXfrm>
        <a:off x="7874157" y="2307404"/>
        <a:ext cx="2072362" cy="1012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11198E-E04A-3F4D-BC3B-30E179A1F22E}" type="datetimeFigureOut">
              <a:rPr lang="en-US" smtClean="0"/>
              <a:t>3/3/22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4689F6-D046-FB42-B12B-4142AC4B64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041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4689F6-D046-FB42-B12B-4142AC4B64C3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380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4689F6-D046-FB42-B12B-4142AC4B64C3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0437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4689F6-D046-FB42-B12B-4142AC4B64C3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7093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4689F6-D046-FB42-B12B-4142AC4B64C3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8431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4689F6-D046-FB42-B12B-4142AC4B64C3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8447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4689F6-D046-FB42-B12B-4142AC4B64C3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277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DD9F8-566E-984C-B8CB-E1D6DCF679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D20BB4-C5B6-3044-9933-6FE4E9B5B2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7FA5BE-D1ED-DF4A-93A9-2862254B5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D9C4F-496D-F84C-B7FA-87C660528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F98D8-3EEC-8948-AED8-89C06AD6F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705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65600-4B77-0F49-B2C9-3EFFBB83A7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19DA58-A3D4-5948-9C34-F68C6DBEAF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421F06-20CC-5046-AD33-12E0177A0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4432BA-75CA-C64D-8FB8-C215C006F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F42CC1-6348-724E-AD8B-648EE78BDC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19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31B61E-43E2-7048-991E-C84A0B3F1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0465C-1B02-CF4A-AD81-62B905BEAC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C926F5-7562-904A-AB4B-ACEB9DB46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8B50E4-FA2C-0C47-A10E-FD5574C799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F33157-70A8-D24E-B837-309FD7F85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6496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B8494-401A-7B45-9BC4-92BA6EAC0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9E541-9BB9-8440-9BF4-F4FA216E6DA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991007-7BAF-BD41-9E08-E188535C9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C8D12A-80D8-3649-8E82-C2413A9CBD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DB0D60-B908-5C44-A127-12D209FD6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2A3794-44C7-5C47-914B-40050D58B3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717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4E2B0-EDBF-8A43-ACE9-B4304A851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E55B7E-AFC8-4742-8740-326A6C92AD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FC7403-B2C9-2645-920B-D61B6BD5CC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FCB07C5-504A-2E48-8D17-A746F1975A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866DF9-B6A8-4D46-BEB8-D5DD5D6BA5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D8074DF-25AD-6D43-ADD2-69A003D4E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FC9CBE4-56F2-F544-88E2-1A12357DE4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0B75D2D-729A-474F-A587-0647B0CED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1279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89CCE-8921-CD46-9AC1-F72334D77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1ABF6A-6D59-5A4D-8E2F-996F5CB9A9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D74478-88B5-6448-8CC4-2420C7C18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47CFC-CBFA-6F48-91FF-59C4BF6DF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164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52CCE0-9C30-824F-8EAE-14EDC66A5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0737DD-CF95-E34C-ACED-9669C01D5B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92E9EC-BCB8-8A4B-90D1-AA119CF44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982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52B11-07C0-694C-B2F3-41ABF4DE9E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AB9859-D670-6D44-BF72-C40C27124E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E64813-EAA3-5E45-A702-EF38855739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2F34AB-E4EF-7C46-9ADE-CAD4344D34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886D34-1448-DD43-B958-5772612982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1D5AE-F954-8347-8C41-3C0426F8C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37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AB3D2-F5FB-E845-9D7F-316244CB4E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07B61F-5246-4945-B9AC-92A9E1A8C0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79A93C-16D1-ED40-92C6-2BD3FCD090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E03E24-2A59-D144-ACD8-6DEAA9D24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99850D-3593-AE41-A38D-DD083392DD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AAB3B9-F282-CC4C-B93E-EB0AC6D38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7761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996F0-FDE0-7B43-AC54-D423A2899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A3DD62-2C0F-C546-9001-34659F2DF8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5D30CC-A967-BE41-8B24-AB6C3788D6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32479E-186E-1147-8F2A-A976AFFF3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ACB54D-2997-6845-8705-4B41FA6C8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647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15FA884-D8ED-9A4C-A332-20041CD374A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FE7ADB0-207D-6D43-80CD-69ED09BB3F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E7CD6-33E4-9E4E-9247-8FB92FCFE1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2D5700-31C6-8A4A-827A-51D5ED4EA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3A6D1A-0F0E-EF42-A592-EA934894B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66493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5A841-06E2-4B47-A97D-3C59B75DC9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67951A-AFE8-4141-9E28-F94EF4886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A5D24-BC03-BB43-93D4-3EC9FFF245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820CF-1A99-B84B-87E2-9F73D1BCC0B2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EBBF65-D8D9-ED48-A95C-62F6F46974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49062F-2F14-E64E-9075-278E9D2EE2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9004B-7FF6-E544-B1C7-4F30C4FED0A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5921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11.jpg"/><Relationship Id="rId4" Type="http://schemas.openxmlformats.org/officeDocument/2006/relationships/notesSlide" Target="../notesSlides/notesSlid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2.jp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14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.png"/><Relationship Id="rId5" Type="http://schemas.openxmlformats.org/officeDocument/2006/relationships/image" Target="../media/image15.jpg"/><Relationship Id="rId4" Type="http://schemas.openxmlformats.org/officeDocument/2006/relationships/notesSlide" Target="../notesSlides/notes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1.png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17.jpg"/><Relationship Id="rId4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19.sv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20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image" Target="../media/image21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co.uk/knowledge/strategy/organisational-development/pestle-analysis-factsheet#gref" TargetMode="External"/><Relationship Id="rId2" Type="http://schemas.openxmlformats.org/officeDocument/2006/relationships/hyperlink" Target="https://www.cipd.co.uk/knowledge/fundamentals/people/h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vestopedia.com/terms/m/multicultural-organization.asp" TargetMode="External"/><Relationship Id="rId5" Type="http://schemas.openxmlformats.org/officeDocument/2006/relationships/hyperlink" Target="https://www.forbes.com/sites/forbescoachescouncil/2019/09/13/the-benefits-of-cultural-diversity-in-the-workplace/?sh=1cd1f1fd71c0" TargetMode="External"/><Relationship Id="rId4" Type="http://schemas.openxmlformats.org/officeDocument/2006/relationships/hyperlink" Target="https://www.cipd.co.uk/knowledge/strategy/organisational-development/swot-analysis-factsheet#gref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chievers.com/blog/organizational-culture-definition/" TargetMode="External"/><Relationship Id="rId3" Type="http://schemas.openxmlformats.org/officeDocument/2006/relationships/hyperlink" Target="https://www.quinnassociation.com/en/culture_typology" TargetMode="External"/><Relationship Id="rId7" Type="http://schemas.openxmlformats.org/officeDocument/2006/relationships/hyperlink" Target="https://whatis.techtarget.com/definition/adhocracy" TargetMode="External"/><Relationship Id="rId2" Type="http://schemas.openxmlformats.org/officeDocument/2006/relationships/hyperlink" Target="https://www.mindtools.com/pages/article/reflective-cycle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mallbusiness.chron.com/advantages-disadvantages-multicultural-workforce-18903.html" TargetMode="External"/><Relationship Id="rId5" Type="http://schemas.openxmlformats.org/officeDocument/2006/relationships/hyperlink" Target="https://www.breathehr.com/en-gb/blog/topic/business-process/why-is-human-resources-important" TargetMode="External"/><Relationship Id="rId4" Type="http://schemas.openxmlformats.org/officeDocument/2006/relationships/hyperlink" Target="https://moodle.uwtsd.ac.uk/pluginfile.php/349066/mod_resource/content/2/The_Changing_Face_of_HR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610DD0-D02F-C34E-B428-CB38F6B45F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r>
              <a:rPr lang="en-US" sz="4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Inter-cultural Workplace:</a:t>
            </a:r>
            <a:br>
              <a:rPr lang="en-US" sz="4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critical reflection of the learning experience.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DC8F1-CDFC-C146-AC3C-93C2865B78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4824" y="5063418"/>
            <a:ext cx="10005951" cy="1458258"/>
          </a:xfrm>
        </p:spPr>
        <p:txBody>
          <a:bodyPr anchor="ctr">
            <a:normAutofit/>
          </a:bodyPr>
          <a:lstStyle/>
          <a:p>
            <a:pPr algn="r"/>
            <a:r>
              <a:rPr lang="en-US" sz="3200" b="1" dirty="0">
                <a:latin typeface="Arial" panose="020B0604020202020204" pitchFamily="34" charset="0"/>
                <a:cs typeface="Arial" panose="020B0604020202020204" pitchFamily="34" charset="0"/>
              </a:rPr>
              <a:t>By George Howell </a:t>
            </a:r>
          </a:p>
        </p:txBody>
      </p:sp>
      <p:pic>
        <p:nvPicPr>
          <p:cNvPr id="6" name="Audio Recording 1 Mar 2022 at 09:37:25" descr="Audio Recording 1 Mar 2022 at 09:37:25">
            <a:hlinkClick r:id="" action="ppaction://media"/>
            <a:extLst>
              <a:ext uri="{FF2B5EF4-FFF2-40B4-BE49-F238E27FC236}">
                <a16:creationId xmlns:a16="http://schemas.microsoft.com/office/drawing/2014/main" id="{4324B596-BB0B-6D47-82CF-908BEF259C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1225" y="5386147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90221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C7932F-558F-C24B-A52C-C1F156F46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14" y="305858"/>
            <a:ext cx="10515600" cy="1325563"/>
          </a:xfrm>
          <a:gradFill flip="none" rotWithShape="1">
            <a:gsLst>
              <a:gs pos="0">
                <a:srgbClr val="0035A1">
                  <a:shade val="30000"/>
                  <a:satMod val="115000"/>
                </a:srgbClr>
              </a:gs>
              <a:gs pos="50000">
                <a:srgbClr val="0035A1">
                  <a:shade val="67500"/>
                  <a:satMod val="115000"/>
                </a:srgbClr>
              </a:gs>
              <a:gs pos="100000">
                <a:srgbClr val="0035A1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Introduction.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1FF059F3-08CC-4BFE-AB2D-3D3E390DA4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16684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3" name="Audio Recording 1 Mar 2022 at 09:35:53" descr="Audio Recording 1 Mar 2022 at 09:35:53">
            <a:hlinkClick r:id="" action="ppaction://media"/>
            <a:extLst>
              <a:ext uri="{FF2B5EF4-FFF2-40B4-BE49-F238E27FC236}">
                <a16:creationId xmlns:a16="http://schemas.microsoft.com/office/drawing/2014/main" id="{351F3DCF-B3A1-BD4F-9AF2-681C7499E7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889000" y="5364163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485998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20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D017E-DA55-9349-BE75-C8B377F58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Gibbs reflective model.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551CB27F-9D49-9944-8928-AE82CE39884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495807" y="196263"/>
            <a:ext cx="7238990" cy="560137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B05FA00-9E13-0246-B322-A90F1F3F1C87}"/>
              </a:ext>
            </a:extLst>
          </p:cNvPr>
          <p:cNvSpPr txBox="1"/>
          <p:nvPr/>
        </p:nvSpPr>
        <p:spPr>
          <a:xfrm>
            <a:off x="9516534" y="6167165"/>
            <a:ext cx="2599238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(Mind Tools, 2018)</a:t>
            </a:r>
          </a:p>
        </p:txBody>
      </p:sp>
      <p:pic>
        <p:nvPicPr>
          <p:cNvPr id="11" name="Audio Recording 1 Mar 2022 at 10:15:38" descr="Audio Recording 1 Mar 2022 at 10:15:38">
            <a:hlinkClick r:id="" action="ppaction://media"/>
            <a:extLst>
              <a:ext uri="{FF2B5EF4-FFF2-40B4-BE49-F238E27FC236}">
                <a16:creationId xmlns:a16="http://schemas.microsoft.com/office/drawing/2014/main" id="{FDDD3B38-E920-B047-819B-7BDAFE9B35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346678" y="5797636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228150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88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1E7530-396C-45F0-92F4-A885648D16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discussing in the office">
            <a:extLst>
              <a:ext uri="{FF2B5EF4-FFF2-40B4-BE49-F238E27FC236}">
                <a16:creationId xmlns:a16="http://schemas.microsoft.com/office/drawing/2014/main" id="{17409275-F612-C949-A386-4100201D77F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962" r="1" b="2379"/>
          <a:stretch/>
        </p:blipFill>
        <p:spPr>
          <a:xfrm>
            <a:off x="603671" y="-1"/>
            <a:ext cx="11588327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16481C-0A49-4796-812B-0D64F063B7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419898" cy="6858000"/>
          </a:xfrm>
          <a:prstGeom prst="rect">
            <a:avLst/>
          </a:prstGeom>
          <a:solidFill>
            <a:schemeClr val="tx1"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1C2C29-1438-1146-954B-02A7E7BBF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649" y="721805"/>
            <a:ext cx="3874686" cy="2147520"/>
          </a:xfrm>
        </p:spPr>
        <p:txBody>
          <a:bodyPr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Inter-cultural workplace. 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271697-90F1-4A23-8EF2-0179F2EAFA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606972" cy="323398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1DE8B58-F373-409E-A253-4380A6609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8720" y="73152"/>
            <a:ext cx="1178966" cy="232963"/>
            <a:chOff x="1188720" y="73152"/>
            <a:chExt cx="1178966" cy="232963"/>
          </a:xfrm>
        </p:grpSpPr>
        <p:sp>
          <p:nvSpPr>
            <p:cNvPr id="17" name="Rectangle 64">
              <a:extLst>
                <a:ext uri="{FF2B5EF4-FFF2-40B4-BE49-F238E27FC236}">
                  <a16:creationId xmlns:a16="http://schemas.microsoft.com/office/drawing/2014/main" id="{F5ACE265-D22D-48CC-99DE-EB81AE922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8541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66">
              <a:extLst>
                <a:ext uri="{FF2B5EF4-FFF2-40B4-BE49-F238E27FC236}">
                  <a16:creationId xmlns:a16="http://schemas.microsoft.com/office/drawing/2014/main" id="{6FE80EEA-F4ED-4436-8861-0BEAAEFE7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8541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64">
              <a:extLst>
                <a:ext uri="{FF2B5EF4-FFF2-40B4-BE49-F238E27FC236}">
                  <a16:creationId xmlns:a16="http://schemas.microsoft.com/office/drawing/2014/main" id="{C3642BC8-86E8-47D0-8846-3E4D49E4B4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3586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66">
              <a:extLst>
                <a:ext uri="{FF2B5EF4-FFF2-40B4-BE49-F238E27FC236}">
                  <a16:creationId xmlns:a16="http://schemas.microsoft.com/office/drawing/2014/main" id="{82D35214-3634-4180-BF0E-45B6145161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3586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64">
              <a:extLst>
                <a:ext uri="{FF2B5EF4-FFF2-40B4-BE49-F238E27FC236}">
                  <a16:creationId xmlns:a16="http://schemas.microsoft.com/office/drawing/2014/main" id="{15BE89E6-3D1C-42B5-A950-E72889F8BB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38631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66">
              <a:extLst>
                <a:ext uri="{FF2B5EF4-FFF2-40B4-BE49-F238E27FC236}">
                  <a16:creationId xmlns:a16="http://schemas.microsoft.com/office/drawing/2014/main" id="{473771CC-5097-4E08-9606-24B0BC9A0D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38631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64">
              <a:extLst>
                <a:ext uri="{FF2B5EF4-FFF2-40B4-BE49-F238E27FC236}">
                  <a16:creationId xmlns:a16="http://schemas.microsoft.com/office/drawing/2014/main" id="{BE872634-00DA-47BD-880D-5C05FFADCC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3675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66">
              <a:extLst>
                <a:ext uri="{FF2B5EF4-FFF2-40B4-BE49-F238E27FC236}">
                  <a16:creationId xmlns:a16="http://schemas.microsoft.com/office/drawing/2014/main" id="{4F151F5C-DE9B-460E-BC51-471F4A8A5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3675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64">
              <a:extLst>
                <a:ext uri="{FF2B5EF4-FFF2-40B4-BE49-F238E27FC236}">
                  <a16:creationId xmlns:a16="http://schemas.microsoft.com/office/drawing/2014/main" id="{34557B8A-4D2F-4D0D-B746-59EA85318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8720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66">
              <a:extLst>
                <a:ext uri="{FF2B5EF4-FFF2-40B4-BE49-F238E27FC236}">
                  <a16:creationId xmlns:a16="http://schemas.microsoft.com/office/drawing/2014/main" id="{C764CD8E-E409-4E9B-8E87-746DDE36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88720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64">
              <a:extLst>
                <a:ext uri="{FF2B5EF4-FFF2-40B4-BE49-F238E27FC236}">
                  <a16:creationId xmlns:a16="http://schemas.microsoft.com/office/drawing/2014/main" id="{8E27A01D-2F01-4286-9453-3FBF6E848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3318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66">
              <a:extLst>
                <a:ext uri="{FF2B5EF4-FFF2-40B4-BE49-F238E27FC236}">
                  <a16:creationId xmlns:a16="http://schemas.microsoft.com/office/drawing/2014/main" id="{460487A5-12EB-422E-9588-8FF06FAF73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13318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64">
              <a:extLst>
                <a:ext uri="{FF2B5EF4-FFF2-40B4-BE49-F238E27FC236}">
                  <a16:creationId xmlns:a16="http://schemas.microsoft.com/office/drawing/2014/main" id="{7D522D20-C9F7-4B34-9066-4B43ADAAB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88363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66">
              <a:extLst>
                <a:ext uri="{FF2B5EF4-FFF2-40B4-BE49-F238E27FC236}">
                  <a16:creationId xmlns:a16="http://schemas.microsoft.com/office/drawing/2014/main" id="{97B04F2C-295B-447A-8941-0AD4F55516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188363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64">
              <a:extLst>
                <a:ext uri="{FF2B5EF4-FFF2-40B4-BE49-F238E27FC236}">
                  <a16:creationId xmlns:a16="http://schemas.microsoft.com/office/drawing/2014/main" id="{17D7FF91-B366-4534-B9B4-5710926EE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63408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66">
              <a:extLst>
                <a:ext uri="{FF2B5EF4-FFF2-40B4-BE49-F238E27FC236}">
                  <a16:creationId xmlns:a16="http://schemas.microsoft.com/office/drawing/2014/main" id="{B5B8116C-ADD9-4826-9C37-270377E8FF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063408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64">
              <a:extLst>
                <a:ext uri="{FF2B5EF4-FFF2-40B4-BE49-F238E27FC236}">
                  <a16:creationId xmlns:a16="http://schemas.microsoft.com/office/drawing/2014/main" id="{22D01D96-8DB8-40BF-83AC-4CA49EC263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8452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66">
              <a:extLst>
                <a:ext uri="{FF2B5EF4-FFF2-40B4-BE49-F238E27FC236}">
                  <a16:creationId xmlns:a16="http://schemas.microsoft.com/office/drawing/2014/main" id="{44B584CD-5E60-4B15-847C-B30D15DA1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8452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Rectangle 64">
              <a:extLst>
                <a:ext uri="{FF2B5EF4-FFF2-40B4-BE49-F238E27FC236}">
                  <a16:creationId xmlns:a16="http://schemas.microsoft.com/office/drawing/2014/main" id="{CF2BB7DC-B968-4F0B-9748-BF0E6E297C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13497" y="73152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6" name="Rectangle 66">
              <a:extLst>
                <a:ext uri="{FF2B5EF4-FFF2-40B4-BE49-F238E27FC236}">
                  <a16:creationId xmlns:a16="http://schemas.microsoft.com/office/drawing/2014/main" id="{CF12C159-3F09-4861-9450-ECD5DB310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13497" y="246888"/>
              <a:ext cx="54368" cy="59227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D9F5512A-48E1-4C07-B75E-3CCC517B6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233984"/>
            <a:ext cx="606972" cy="362401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0D58A-8891-EB47-854C-3E2F1AE27A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6251" y="2818473"/>
            <a:ext cx="3874685" cy="318635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3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“An inter-cultural workplace describes a workforce that consists of people from diverse cultural backgrounds” </a:t>
            </a:r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(Hayes, 2021).</a:t>
            </a:r>
          </a:p>
        </p:txBody>
      </p:sp>
      <p:pic>
        <p:nvPicPr>
          <p:cNvPr id="6" name="Audio Recording 1 Mar 2022 at 10:59:07" descr="Audio Recording 1 Mar 2022 at 10:59:07">
            <a:hlinkClick r:id="" action="ppaction://media"/>
            <a:extLst>
              <a:ext uri="{FF2B5EF4-FFF2-40B4-BE49-F238E27FC236}">
                <a16:creationId xmlns:a16="http://schemas.microsoft.com/office/drawing/2014/main" id="{8BB3A932-DFE6-944C-986C-74EB85B9EF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80613" y="5729795"/>
            <a:ext cx="812800" cy="8128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B4642AF-92E2-EB43-99C6-D7304260D9E3}"/>
              </a:ext>
            </a:extLst>
          </p:cNvPr>
          <p:cNvSpPr txBox="1"/>
          <p:nvPr/>
        </p:nvSpPr>
        <p:spPr>
          <a:xfrm>
            <a:off x="1237267" y="5506657"/>
            <a:ext cx="2438651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(Forbes, 2019)</a:t>
            </a:r>
          </a:p>
        </p:txBody>
      </p:sp>
    </p:spTree>
    <p:extLst>
      <p:ext uri="{BB962C8B-B14F-4D97-AF65-F5344CB8AC3E}">
        <p14:creationId xmlns:p14="http://schemas.microsoft.com/office/powerpoint/2010/main" val="3908295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97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5" name="Rectangle 67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Rectangle 69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6" name="Freeform: Shape 75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F99FA6C-320B-6E4C-9D57-61DFBAB824A4}"/>
              </a:ext>
            </a:extLst>
          </p:cNvPr>
          <p:cNvSpPr txBox="1"/>
          <p:nvPr/>
        </p:nvSpPr>
        <p:spPr>
          <a:xfrm>
            <a:off x="326860" y="444502"/>
            <a:ext cx="381698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an inter-cultural workplace. </a:t>
            </a:r>
          </a:p>
          <a:p>
            <a:r>
              <a:rPr lang="en-US" dirty="0"/>
              <a:t> </a:t>
            </a:r>
          </a:p>
        </p:txBody>
      </p:sp>
      <p:pic>
        <p:nvPicPr>
          <p:cNvPr id="20" name="Audio Recording 1 Mar 2022 at 12:01:06" descr="Audio Recording 1 Mar 2022 at 12:01:06">
            <a:hlinkClick r:id="" action="ppaction://media"/>
            <a:extLst>
              <a:ext uri="{FF2B5EF4-FFF2-40B4-BE49-F238E27FC236}">
                <a16:creationId xmlns:a16="http://schemas.microsoft.com/office/drawing/2014/main" id="{6530CC7F-BBB1-0249-AE10-44C107AE48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567176" y="5532598"/>
            <a:ext cx="812800" cy="8128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BD7CE787-BC34-8044-B7B5-81E5982E5368}"/>
              </a:ext>
            </a:extLst>
          </p:cNvPr>
          <p:cNvSpPr/>
          <p:nvPr/>
        </p:nvSpPr>
        <p:spPr>
          <a:xfrm>
            <a:off x="307082" y="5715860"/>
            <a:ext cx="2392001" cy="44627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(Sherman, 2019)</a:t>
            </a:r>
          </a:p>
        </p:txBody>
      </p:sp>
      <p:pic>
        <p:nvPicPr>
          <p:cNvPr id="14" name="Picture 13" descr="Hands holding each other">
            <a:extLst>
              <a:ext uri="{FF2B5EF4-FFF2-40B4-BE49-F238E27FC236}">
                <a16:creationId xmlns:a16="http://schemas.microsoft.com/office/drawing/2014/main" id="{94433D98-7E69-CD4D-82EC-5CBFA87B665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67176" y="512602"/>
            <a:ext cx="7199351" cy="47995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895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576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2E17E911-875F-4DE5-8699-99D9F1805A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4" name="Freeform: Shape 73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14B31-8EA4-4D45-A876-C4084C3F0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8048" y="712822"/>
            <a:ext cx="4174675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Human Resource Management. </a:t>
            </a:r>
          </a:p>
        </p:txBody>
      </p:sp>
      <p:sp>
        <p:nvSpPr>
          <p:cNvPr id="15" name="Content Placeholder 14">
            <a:extLst>
              <a:ext uri="{FF2B5EF4-FFF2-40B4-BE49-F238E27FC236}">
                <a16:creationId xmlns:a16="http://schemas.microsoft.com/office/drawing/2014/main" id="{E097BAAC-B6C2-BF4B-9A93-A1D4BBA30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5431" y="-237075"/>
            <a:ext cx="3979475" cy="554604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The Chartered Institute of Personnel and Development ’CIPD’ describes human resource management ‘HRM’ as: </a:t>
            </a:r>
          </a:p>
          <a:p>
            <a:pPr marL="0" indent="0">
              <a:buNone/>
            </a:pPr>
            <a:r>
              <a:rPr lang="en-US" sz="2300" dirty="0">
                <a:latin typeface="Arial" panose="020B0604020202020204" pitchFamily="34" charset="0"/>
                <a:cs typeface="Arial" panose="020B0604020202020204" pitchFamily="34" charset="0"/>
              </a:rPr>
              <a:t>“The function that helps an organization to deliver their corporate strategy by effectively recruiting and developing people” (CIPD, 2019). </a:t>
            </a:r>
          </a:p>
        </p:txBody>
      </p:sp>
      <p:pic>
        <p:nvPicPr>
          <p:cNvPr id="28" name="Picture 27" descr="Business team brainstorming">
            <a:extLst>
              <a:ext uri="{FF2B5EF4-FFF2-40B4-BE49-F238E27FC236}">
                <a16:creationId xmlns:a16="http://schemas.microsoft.com/office/drawing/2014/main" id="{18ACE2C3-7375-3F48-997E-8AEE2C946B3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9910" r="20353" b="-1"/>
          <a:stretch/>
        </p:blipFill>
        <p:spPr>
          <a:xfrm>
            <a:off x="8154160" y="10"/>
            <a:ext cx="4037840" cy="6857990"/>
          </a:xfrm>
          <a:prstGeom prst="rect">
            <a:avLst/>
          </a:prstGeom>
        </p:spPr>
      </p:pic>
      <p:pic>
        <p:nvPicPr>
          <p:cNvPr id="34" name="Audio Recording 1 Mar 2022 at 15:52:36" descr="Audio Recording 1 Mar 2022 at 15:52:36">
            <a:hlinkClick r:id="" action="ppaction://media"/>
            <a:extLst>
              <a:ext uri="{FF2B5EF4-FFF2-40B4-BE49-F238E27FC236}">
                <a16:creationId xmlns:a16="http://schemas.microsoft.com/office/drawing/2014/main" id="{02054490-2799-6441-84EF-C52C24750D5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72269" y="5702485"/>
            <a:ext cx="812800" cy="8128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1C27737-9D9C-D64C-B1F6-A350E11111AA}"/>
              </a:ext>
            </a:extLst>
          </p:cNvPr>
          <p:cNvSpPr txBox="1"/>
          <p:nvPr/>
        </p:nvSpPr>
        <p:spPr>
          <a:xfrm>
            <a:off x="260451" y="5843134"/>
            <a:ext cx="1885453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(Sage, 2020)</a:t>
            </a:r>
          </a:p>
        </p:txBody>
      </p:sp>
    </p:spTree>
    <p:extLst>
      <p:ext uri="{BB962C8B-B14F-4D97-AF65-F5344CB8AC3E}">
        <p14:creationId xmlns:p14="http://schemas.microsoft.com/office/powerpoint/2010/main" val="2704430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136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Women and man planning in workplace">
            <a:extLst>
              <a:ext uri="{FF2B5EF4-FFF2-40B4-BE49-F238E27FC236}">
                <a16:creationId xmlns:a16="http://schemas.microsoft.com/office/drawing/2014/main" id="{1DA7E03F-BD02-FF4E-B7F5-D873BAD004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1016" r="19766"/>
          <a:stretch/>
        </p:blipFill>
        <p:spPr>
          <a:xfrm>
            <a:off x="4040741" y="10"/>
            <a:ext cx="8160026" cy="6875809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4121D0-3F0E-9B40-B4EE-AC88B0C8B20A}"/>
              </a:ext>
            </a:extLst>
          </p:cNvPr>
          <p:cNvSpPr txBox="1"/>
          <p:nvPr/>
        </p:nvSpPr>
        <p:spPr>
          <a:xfrm>
            <a:off x="-8767" y="1895335"/>
            <a:ext cx="404074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an effective ’HRM’ strategy.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9D11782-EDA1-A94A-8B43-E6164A2073B0}"/>
              </a:ext>
            </a:extLst>
          </p:cNvPr>
          <p:cNvSpPr txBox="1"/>
          <p:nvPr/>
        </p:nvSpPr>
        <p:spPr>
          <a:xfrm>
            <a:off x="261258" y="5027812"/>
            <a:ext cx="2032929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(Sands, 2021)</a:t>
            </a:r>
          </a:p>
        </p:txBody>
      </p:sp>
      <p:pic>
        <p:nvPicPr>
          <p:cNvPr id="2" name="Audio Recording 3 Mar 2022 at 11:41:47" descr="Audio Recording 3 Mar 2022 at 11:41:47">
            <a:hlinkClick r:id="" action="ppaction://media"/>
            <a:extLst>
              <a:ext uri="{FF2B5EF4-FFF2-40B4-BE49-F238E27FC236}">
                <a16:creationId xmlns:a16="http://schemas.microsoft.com/office/drawing/2014/main" id="{2BEEC199-C8BF-7F4B-B932-AE70ABE3F9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460311" y="5606178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556338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00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ople working on a computer">
            <a:extLst>
              <a:ext uri="{FF2B5EF4-FFF2-40B4-BE49-F238E27FC236}">
                <a16:creationId xmlns:a16="http://schemas.microsoft.com/office/drawing/2014/main" id="{DEA00B64-0B58-F54E-B8C2-8B7F328736B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6384" r="4399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A2F52F-1430-EC43-809D-5AF8EFBF1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771" y="2258251"/>
            <a:ext cx="3347705" cy="353140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S.W.O.T and P.E.S.T.E.L analysis.</a:t>
            </a:r>
          </a:p>
        </p:txBody>
      </p:sp>
      <p:pic>
        <p:nvPicPr>
          <p:cNvPr id="17" name="Audio Recording 2 Mar 2022 at 11:47:36" descr="Audio Recording 2 Mar 2022 at 11:47:36">
            <a:hlinkClick r:id="" action="ppaction://media"/>
            <a:extLst>
              <a:ext uri="{FF2B5EF4-FFF2-40B4-BE49-F238E27FC236}">
                <a16:creationId xmlns:a16="http://schemas.microsoft.com/office/drawing/2014/main" id="{E63C8E9B-62BF-5048-BEA9-B8675406DD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107120" y="5647709"/>
            <a:ext cx="812800" cy="8128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26043C-796F-944F-8C29-856CC6F9EC1D}"/>
              </a:ext>
            </a:extLst>
          </p:cNvPr>
          <p:cNvSpPr txBox="1"/>
          <p:nvPr/>
        </p:nvSpPr>
        <p:spPr>
          <a:xfrm>
            <a:off x="474917" y="6156150"/>
            <a:ext cx="1903085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(CIPD, 2021)</a:t>
            </a:r>
          </a:p>
        </p:txBody>
      </p:sp>
    </p:spTree>
    <p:extLst>
      <p:ext uri="{BB962C8B-B14F-4D97-AF65-F5344CB8AC3E}">
        <p14:creationId xmlns:p14="http://schemas.microsoft.com/office/powerpoint/2010/main" val="2414313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3088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imeline&#10;&#10;Description automatically generated">
            <a:extLst>
              <a:ext uri="{FF2B5EF4-FFF2-40B4-BE49-F238E27FC236}">
                <a16:creationId xmlns:a16="http://schemas.microsoft.com/office/drawing/2014/main" id="{3EABFF6F-D44F-2E4B-BEB0-953E276CE5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t="1935" r="1" b="1650"/>
          <a:stretch/>
        </p:blipFill>
        <p:spPr>
          <a:xfrm>
            <a:off x="4143839" y="239361"/>
            <a:ext cx="7686911" cy="6242429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69C5B6-7F77-BF43-A2A1-1C33C3FA16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40" y="2730956"/>
            <a:ext cx="4094430" cy="36483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4300" b="1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sz="43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culture. </a:t>
            </a:r>
          </a:p>
        </p:txBody>
      </p:sp>
      <p:pic>
        <p:nvPicPr>
          <p:cNvPr id="6" name="Audio Recording 2 Mar 2022 at 15:02:43" descr="Audio Recording 2 Mar 2022 at 15:02:43">
            <a:hlinkClick r:id="" action="ppaction://media"/>
            <a:extLst>
              <a:ext uri="{FF2B5EF4-FFF2-40B4-BE49-F238E27FC236}">
                <a16:creationId xmlns:a16="http://schemas.microsoft.com/office/drawing/2014/main" id="{4F2F3603-B648-8B42-8406-A378A12DA5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80314" y="5715000"/>
            <a:ext cx="812800" cy="8128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C6314A6-68E2-5147-960A-248858B7CF8C}"/>
              </a:ext>
            </a:extLst>
          </p:cNvPr>
          <p:cNvSpPr txBox="1"/>
          <p:nvPr/>
        </p:nvSpPr>
        <p:spPr>
          <a:xfrm>
            <a:off x="338251" y="5352074"/>
            <a:ext cx="3359959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(Quinn Association, N/a)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023941-7BFD-8F42-B38C-8D63288B46A0}"/>
              </a:ext>
            </a:extLst>
          </p:cNvPr>
          <p:cNvSpPr txBox="1"/>
          <p:nvPr/>
        </p:nvSpPr>
        <p:spPr>
          <a:xfrm>
            <a:off x="338251" y="5919490"/>
            <a:ext cx="1961884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(Wong, 2020)</a:t>
            </a:r>
          </a:p>
        </p:txBody>
      </p:sp>
    </p:spTree>
    <p:extLst>
      <p:ext uri="{BB962C8B-B14F-4D97-AF65-F5344CB8AC3E}">
        <p14:creationId xmlns:p14="http://schemas.microsoft.com/office/powerpoint/2010/main" val="3625984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4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5A460-03C3-1C41-8305-8F430B293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7" y="2699581"/>
            <a:ext cx="4528819" cy="307190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 personal view on </a:t>
            </a:r>
            <a:r>
              <a:rPr lang="en-US" b="1" kern="12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</a:t>
            </a:r>
            <a:r>
              <a:rPr lang="en-US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culture.</a:t>
            </a:r>
          </a:p>
        </p:txBody>
      </p:sp>
      <p:pic>
        <p:nvPicPr>
          <p:cNvPr id="7" name="Picture 6" descr="One in a crowd">
            <a:extLst>
              <a:ext uri="{FF2B5EF4-FFF2-40B4-BE49-F238E27FC236}">
                <a16:creationId xmlns:a16="http://schemas.microsoft.com/office/drawing/2014/main" id="{A520F2E4-E591-9642-894B-994040FB0A9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94350" y="478712"/>
            <a:ext cx="7225748" cy="541931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001AFD-9800-7947-9F3E-D1A51728F0EB}"/>
              </a:ext>
            </a:extLst>
          </p:cNvPr>
          <p:cNvSpPr txBox="1"/>
          <p:nvPr/>
        </p:nvSpPr>
        <p:spPr>
          <a:xfrm>
            <a:off x="350510" y="5575212"/>
            <a:ext cx="2612572" cy="4462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3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Wigmore</a:t>
            </a:r>
            <a:r>
              <a:rPr lang="en-US" sz="23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2014)</a:t>
            </a:r>
          </a:p>
        </p:txBody>
      </p:sp>
      <p:pic>
        <p:nvPicPr>
          <p:cNvPr id="10" name="Audio Recording 2 Mar 2022 at 16:20:56" descr="Audio Recording 2 Mar 2022 at 16:20:56">
            <a:hlinkClick r:id="" action="ppaction://media"/>
            <a:extLst>
              <a:ext uri="{FF2B5EF4-FFF2-40B4-BE49-F238E27FC236}">
                <a16:creationId xmlns:a16="http://schemas.microsoft.com/office/drawing/2014/main" id="{D8BB8BB9-7A62-D24D-8A3D-A6430E9EE8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36019" y="5929859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319136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48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81143F-494B-614F-B9D8-BA561B18B3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122" y="2767106"/>
            <a:ext cx="3834482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 evaluation of the learning experience. </a:t>
            </a:r>
          </a:p>
        </p:txBody>
      </p:sp>
      <p:pic>
        <p:nvPicPr>
          <p:cNvPr id="7" name="Graphic 6" descr="CheckList">
            <a:extLst>
              <a:ext uri="{FF2B5EF4-FFF2-40B4-BE49-F238E27FC236}">
                <a16:creationId xmlns:a16="http://schemas.microsoft.com/office/drawing/2014/main" id="{EDA23923-D2CF-4DBC-997E-AEA7DA0486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53510" y="467208"/>
            <a:ext cx="5923584" cy="5923584"/>
          </a:xfrm>
          <a:prstGeom prst="rect">
            <a:avLst/>
          </a:prstGeom>
        </p:spPr>
      </p:pic>
      <p:pic>
        <p:nvPicPr>
          <p:cNvPr id="6" name="Audio Recording 3 Mar 2022 at 15:05:08" descr="Audio Recording 3 Mar 2022 at 15:05:08">
            <a:hlinkClick r:id="" action="ppaction://media"/>
            <a:extLst>
              <a:ext uri="{FF2B5EF4-FFF2-40B4-BE49-F238E27FC236}">
                <a16:creationId xmlns:a16="http://schemas.microsoft.com/office/drawing/2014/main" id="{177B0CB8-FA04-934C-9AD3-834C41978B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368830" y="5586902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40645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8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3">
            <a:extLst>
              <a:ext uri="{FF2B5EF4-FFF2-40B4-BE49-F238E27FC236}">
                <a16:creationId xmlns:a16="http://schemas.microsoft.com/office/drawing/2014/main" id="{9203DE33-2CD4-4CA8-9AF3-37C3B6513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AF57B88-1D4C-41FA-A761-EC1DD10C3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2548F45-5164-4ABB-8212-7F293FDED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A table calendar on a wooden table">
            <a:extLst>
              <a:ext uri="{FF2B5EF4-FFF2-40B4-BE49-F238E27FC236}">
                <a16:creationId xmlns:a16="http://schemas.microsoft.com/office/drawing/2014/main" id="{75261250-8B12-9644-85AE-DD9A74675E2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71" r="18112"/>
          <a:stretch/>
        </p:blipFill>
        <p:spPr>
          <a:xfrm>
            <a:off x="4038599" y="10"/>
            <a:ext cx="8160026" cy="6875809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E81CCFB-7BEF-4186-86FB-D09450B4D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9BD138-FF47-4C4B-A0D0-67919D8FC947}"/>
              </a:ext>
            </a:extLst>
          </p:cNvPr>
          <p:cNvSpPr txBox="1"/>
          <p:nvPr/>
        </p:nvSpPr>
        <p:spPr>
          <a:xfrm>
            <a:off x="-633927" y="2847885"/>
            <a:ext cx="3609367" cy="353140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dirty="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Action  plan. </a:t>
            </a:r>
          </a:p>
        </p:txBody>
      </p:sp>
      <p:pic>
        <p:nvPicPr>
          <p:cNvPr id="10" name="Audio Recording 3 Mar 2022 at 14:31:49" descr="Audio Recording 3 Mar 2022 at 14:31:49">
            <a:hlinkClick r:id="" action="ppaction://media"/>
            <a:extLst>
              <a:ext uri="{FF2B5EF4-FFF2-40B4-BE49-F238E27FC236}">
                <a16:creationId xmlns:a16="http://schemas.microsoft.com/office/drawing/2014/main" id="{D5CE7555-2F25-EE47-86D8-E87D697E64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9019" y="5665529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4232187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4048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0FEB1C-0872-D141-9AD0-E79DD38A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3116092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Thank you for listening! </a:t>
            </a:r>
          </a:p>
        </p:txBody>
      </p:sp>
      <p:pic>
        <p:nvPicPr>
          <p:cNvPr id="5" name="Content Placeholder 4" descr="Business people giving thumbs up">
            <a:extLst>
              <a:ext uri="{FF2B5EF4-FFF2-40B4-BE49-F238E27FC236}">
                <a16:creationId xmlns:a16="http://schemas.microsoft.com/office/drawing/2014/main" id="{ED3A5307-B514-B546-B7B8-183C2962F4D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4502428" y="1116761"/>
            <a:ext cx="7225748" cy="4624478"/>
          </a:xfrm>
          <a:prstGeom prst="rect">
            <a:avLst/>
          </a:prstGeom>
        </p:spPr>
      </p:pic>
      <p:pic>
        <p:nvPicPr>
          <p:cNvPr id="6" name="Audio Recording 3 Mar 2022 at 14:36:44" descr="Audio Recording 3 Mar 2022 at 14:36:44">
            <a:hlinkClick r:id="" action="ppaction://media"/>
            <a:extLst>
              <a:ext uri="{FF2B5EF4-FFF2-40B4-BE49-F238E27FC236}">
                <a16:creationId xmlns:a16="http://schemas.microsoft.com/office/drawing/2014/main" id="{D0163792-9D54-C749-B22D-95E4C22122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12086" y="5893219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03156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2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3D3B4-6BD9-754A-B5D5-3D4470777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9472"/>
            <a:ext cx="10515600" cy="1325563"/>
          </a:xfrm>
        </p:spPr>
        <p:txBody>
          <a:bodyPr>
            <a:normAutofit/>
          </a:bodyPr>
          <a:lstStyle/>
          <a:p>
            <a:r>
              <a:rPr lang="en-US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Bibliography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1E1FDD-6A46-404F-8B46-72B2E3098DBD}"/>
              </a:ext>
            </a:extLst>
          </p:cNvPr>
          <p:cNvSpPr txBox="1"/>
          <p:nvPr/>
        </p:nvSpPr>
        <p:spPr>
          <a:xfrm>
            <a:off x="10718800" y="2133600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AE38094-643E-B54A-AD8F-0C9E33FF9CEE}"/>
              </a:ext>
            </a:extLst>
          </p:cNvPr>
          <p:cNvSpPr/>
          <p:nvPr/>
        </p:nvSpPr>
        <p:spPr>
          <a:xfrm>
            <a:off x="0" y="413309"/>
            <a:ext cx="8681803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Chartered Institute of Personnel and Development. (2019).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‘HR’ function.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https://www.cipd.co.uk/knowledge/fundamentals/people/hr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03/03/2022)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Chartered Institute of Personnel and Development. (2021). P.E.S.T.L.E. Analysis.</a:t>
            </a: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https://www.cipd.co.uk/knowledge/strategy/organisational-development/pestle-analysis-factsheet#gref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03/03/2022)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Chartered Institute of Personnel and Development. (2021). S.W.O.T. Analysis.</a:t>
            </a: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https://www.cipd.co.uk/knowledge/strategy/organisational-development/swot-analysis-factsheet#gref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03/03/2022)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Forbes. (2019).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benefits of cultural diversity in the workplace.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https://www.forbes.com/sites/forbescoachescouncil/2019/09/13/the-benefits-of-cultural-diversity-in-the-workplace/?sh=1cd1f1fd71c0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28/02/2022)</a:t>
            </a:r>
          </a:p>
          <a:p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Hayes, A. (2021).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Multicultural organisation.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https://www.investopedia.com/terms/m/multicultural-organization.asp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(Accessed 28/02/2022)</a:t>
            </a:r>
          </a:p>
          <a:p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97252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86A223E-C82D-FC46-85FD-4FB655C07CAD}"/>
              </a:ext>
            </a:extLst>
          </p:cNvPr>
          <p:cNvSpPr/>
          <p:nvPr/>
        </p:nvSpPr>
        <p:spPr>
          <a:xfrm>
            <a:off x="289810" y="0"/>
            <a:ext cx="10323226" cy="76020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Mind Tools. (2018).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Gibbs’ reflective cycle.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https://www.mindtools.com/pages/article/reflective-cycle.htm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28/02/2022)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Quinn Association. (N/a). Essence of culture typology.</a:t>
            </a: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https://www.quinnassociation.com/en/culture_typology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03/03/2022)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Sage. (2020). The changing face of HR.</a:t>
            </a: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https://moodle.uwtsd.ac.uk/pluginfile.php/349066/mod_resource/content/2/The_Changing_Face_of_HR.pdf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01/03/2022)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Sands, L. (2021).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Why is human resource important?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https://www.breathehr.com/en-gb/blog/topic/business-process/why-is-human-resources-important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02/03/2022)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Sherman, F. (2019).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Advantages and disadvantages of an intercultural workforce.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https://smallbusiness.chron.com/advantages-disadvantages-multicultural-workforce-18903.html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01/03/2022)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600" dirty="0" err="1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Wigmore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I. (2014).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What is adhocracy?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7"/>
              </a:rPr>
              <a:t>https://whatis.techtarget.com/definition/adhocracy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03/03/2022)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Wong, K. (2020). </a:t>
            </a:r>
            <a:r>
              <a:rPr lang="en-GB" sz="1600" i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Organisational culture: Definition, importance, and development. 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u="sng" dirty="0">
                <a:solidFill>
                  <a:srgbClr val="0000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8"/>
              </a:rPr>
              <a:t>https://www.achievers.com/blog/organizational-culture-definition/</a:t>
            </a: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 03/03/2022)</a:t>
            </a: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0678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1383</TotalTime>
  <Words>662</Words>
  <Application>Microsoft Macintosh PowerPoint</Application>
  <PresentationFormat>Widescreen</PresentationFormat>
  <Paragraphs>88</Paragraphs>
  <Slides>15</Slides>
  <Notes>6</Notes>
  <HiddenSlides>0</HiddenSlides>
  <MMClips>13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The Inter-cultural Workplace: A critical reflection of the learning experience.  </vt:lpstr>
      <vt:lpstr>Introduction. </vt:lpstr>
      <vt:lpstr>Gibbs reflective model.</vt:lpstr>
      <vt:lpstr>Inter-cultural workplace. </vt:lpstr>
      <vt:lpstr>PowerPoint Presentation</vt:lpstr>
      <vt:lpstr>Human Resource Management. </vt:lpstr>
      <vt:lpstr>PowerPoint Presentation</vt:lpstr>
      <vt:lpstr>S.W.O.T and P.E.S.T.E.L analysis.</vt:lpstr>
      <vt:lpstr>Organisational culture. </vt:lpstr>
      <vt:lpstr>My personal view on organisational culture.</vt:lpstr>
      <vt:lpstr>Personal evaluation of the learning experience. </vt:lpstr>
      <vt:lpstr>PowerPoint Presentation</vt:lpstr>
      <vt:lpstr>Thank you for listening! </vt:lpstr>
      <vt:lpstr>Bibliography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Front cover </dc:title>
  <dc:creator>George James Howell (2009280)</dc:creator>
  <cp:lastModifiedBy>George James Howell (2009280)</cp:lastModifiedBy>
  <cp:revision>104</cp:revision>
  <dcterms:created xsi:type="dcterms:W3CDTF">2022-02-28T12:09:38Z</dcterms:created>
  <dcterms:modified xsi:type="dcterms:W3CDTF">2022-03-03T16:57:05Z</dcterms:modified>
</cp:coreProperties>
</file>