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24"/>
  </p:notesMasterIdLst>
  <p:sldIdLst>
    <p:sldId id="256" r:id="rId2"/>
    <p:sldId id="271" r:id="rId3"/>
    <p:sldId id="269" r:id="rId4"/>
    <p:sldId id="274" r:id="rId5"/>
    <p:sldId id="272" r:id="rId6"/>
    <p:sldId id="263" r:id="rId7"/>
    <p:sldId id="260" r:id="rId8"/>
    <p:sldId id="278" r:id="rId9"/>
    <p:sldId id="277" r:id="rId10"/>
    <p:sldId id="279" r:id="rId11"/>
    <p:sldId id="280" r:id="rId12"/>
    <p:sldId id="281" r:id="rId13"/>
    <p:sldId id="262" r:id="rId14"/>
    <p:sldId id="275" r:id="rId15"/>
    <p:sldId id="276" r:id="rId16"/>
    <p:sldId id="264" r:id="rId17"/>
    <p:sldId id="265" r:id="rId18"/>
    <p:sldId id="266" r:id="rId19"/>
    <p:sldId id="267" r:id="rId20"/>
    <p:sldId id="268" r:id="rId21"/>
    <p:sldId id="273" r:id="rId22"/>
    <p:sldId id="25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F68EE-0C05-9218-EECC-5E18EEFB05F8}" v="216" dt="2026-06-13T22:11:14.673"/>
    <p1510:client id="{8BB6FE18-4AF1-2DB9-EB12-D0CEEA772625}" v="36" dt="2026-06-13T20:53:58.889"/>
    <p1510:client id="{91721A55-A4AB-BCAC-F5E8-F70353FD44D5}" v="350" dt="2026-06-13T19:12:17.597"/>
    <p1510:client id="{964B7CBC-9B61-D5F7-D6AC-BFDC3F2C8467}" v="148" dt="2026-06-13T21:32:51.726"/>
    <p1510:client id="{9EC2DCAE-BBBB-B8D6-FC67-98C428CF15C3}" v="11" dt="2026-06-13T21:37:12.531"/>
    <p1510:client id="{CAF5DC6D-4289-74E3-EE80-1B4E9E024916}" v="33" dt="2026-06-13T21:00:07.134"/>
    <p1510:client id="{F6E881B7-B9A3-D07F-81EA-4990725D4EEE}" v="8" dt="2026-06-14T18:42:38.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E7A91-7AF2-2F4D-9270-61D85636B01B}"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59C27-5ECC-0B47-B3B6-B7175DE0B88E}" type="slidenum">
              <a:rPr lang="en-US" smtClean="0"/>
              <a:t>‹#›</a:t>
            </a:fld>
            <a:endParaRPr lang="en-US"/>
          </a:p>
        </p:txBody>
      </p:sp>
    </p:spTree>
    <p:extLst>
      <p:ext uri="{BB962C8B-B14F-4D97-AF65-F5344CB8AC3E}">
        <p14:creationId xmlns:p14="http://schemas.microsoft.com/office/powerpoint/2010/main" val="2440486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E8859C27-5ECC-0B47-B3B6-B7175DE0B88E}" type="slidenum">
              <a:rPr lang="en-US" smtClean="0"/>
              <a:t>2</a:t>
            </a:fld>
            <a:endParaRPr lang="en-US"/>
          </a:p>
        </p:txBody>
      </p:sp>
    </p:spTree>
    <p:extLst>
      <p:ext uri="{BB962C8B-B14F-4D97-AF65-F5344CB8AC3E}">
        <p14:creationId xmlns:p14="http://schemas.microsoft.com/office/powerpoint/2010/main" val="3713407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93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1500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46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186105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5535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59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939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3642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92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328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0439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9431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393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9072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248447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61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8253683"/>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crosoft.com/" TargetMode="External"/><Relationship Id="rId2" Type="http://schemas.openxmlformats.org/officeDocument/2006/relationships/hyperlink" Target="https://www.cqc.org.uk/" TargetMode="External"/><Relationship Id="rId1" Type="http://schemas.openxmlformats.org/officeDocument/2006/relationships/slideLayout" Target="../slideLayouts/slideLayout7.xml"/><Relationship Id="rId5" Type="http://schemas.openxmlformats.org/officeDocument/2006/relationships/hyperlink" Target="https://www.skillsforcare.org.uk/" TargetMode="External"/><Relationship Id="rId4" Type="http://schemas.openxmlformats.org/officeDocument/2006/relationships/hyperlink" Target="https://www.england.nhs.uk/"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cloudmounter.net/pros-and-cons-of-onedrive/" TargetMode="External"/><Relationship Id="rId2" Type="http://schemas.openxmlformats.org/officeDocument/2006/relationships/hyperlink" Target="https://socialcare.blog.gov.uk/2026/05/19/developing-evidence-standards-for-digital-technologies-in-adult-social-care/"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hyperlink" Target="https://www.skillsforcare.org.uk/" TargetMode="External"/><Relationship Id="rId3" Type="http://schemas.openxmlformats.org/officeDocument/2006/relationships/hyperlink" Target="https://support.microsoft.com/en-gb/teams" TargetMode="External"/><Relationship Id="rId7" Type="http://schemas.openxmlformats.org/officeDocument/2006/relationships/hyperlink" Target="https://www.england.nhs.uk/" TargetMode="External"/><Relationship Id="rId2" Type="http://schemas.openxmlformats.org/officeDocument/2006/relationships/hyperlink" Target="https://www.gov.uk/government/organisations/nhs-digital%20" TargetMode="External"/><Relationship Id="rId1" Type="http://schemas.openxmlformats.org/officeDocument/2006/relationships/slideLayout" Target="../slideLayouts/slideLayout2.xml"/><Relationship Id="rId6" Type="http://schemas.openxmlformats.org/officeDocument/2006/relationships/hyperlink" Target="https://www.microsoft.com/" TargetMode="External"/><Relationship Id="rId5" Type="http://schemas.openxmlformats.org/officeDocument/2006/relationships/hyperlink" Target="https://www.cqc.org.uk/" TargetMode="External"/><Relationship Id="rId4" Type="http://schemas.openxmlformats.org/officeDocument/2006/relationships/hyperlink" Target="https://warwick.ac.uk/services/idg/learning-resources/knowledge/guide-to-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a:t>LCHS4007 Morning Group</a:t>
            </a:r>
          </a:p>
        </p:txBody>
      </p:sp>
      <p:sp>
        <p:nvSpPr>
          <p:cNvPr id="3" name="Subtitle 2"/>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a:solidFill>
                  <a:schemeClr val="tx1">
                    <a:lumMod val="75000"/>
                    <a:lumOff val="25000"/>
                  </a:schemeClr>
                </a:solidFill>
              </a:rPr>
              <a:t>Digitals Skills and research methods</a:t>
            </a:r>
          </a:p>
          <a:p>
            <a:pPr algn="l">
              <a:buFont typeface="Wingdings 3" charset="2"/>
              <a:buChar char=""/>
            </a:pPr>
            <a:r>
              <a:rPr lang="en-US">
                <a:solidFill>
                  <a:schemeClr val="tx1">
                    <a:lumMod val="75000"/>
                    <a:lumOff val="25000"/>
                  </a:schemeClr>
                </a:solidFill>
              </a:rPr>
              <a:t> Michelle Murrell 2537977</a:t>
            </a:r>
          </a:p>
          <a:p>
            <a:pPr algn="l">
              <a:buFont typeface="Wingdings 3" charset="2"/>
              <a:buChar char=""/>
            </a:pPr>
            <a:r>
              <a:rPr lang="en-US">
                <a:solidFill>
                  <a:schemeClr val="tx1">
                    <a:lumMod val="75000"/>
                    <a:lumOff val="25000"/>
                  </a:schemeClr>
                </a:solidFill>
              </a:rPr>
              <a:t> Awa Janneh 2536984</a:t>
            </a:r>
          </a:p>
          <a:p>
            <a:pPr algn="l">
              <a:buFont typeface="Wingdings 3" charset="2"/>
              <a:buChar char=""/>
            </a:pPr>
            <a:r>
              <a:rPr lang="en-US">
                <a:solidFill>
                  <a:schemeClr val="tx1">
                    <a:lumMod val="75000"/>
                    <a:lumOff val="25000"/>
                  </a:schemeClr>
                </a:solidFill>
              </a:rPr>
              <a:t>Veronica Chidi 2536574</a:t>
            </a:r>
          </a:p>
          <a:p>
            <a:pPr algn="l">
              <a:buFont typeface="Wingdings 3" charset="2"/>
              <a:buChar char=""/>
            </a:pPr>
            <a:r>
              <a:rPr lang="en-US">
                <a:solidFill>
                  <a:schemeClr val="tx1">
                    <a:lumMod val="75000"/>
                    <a:lumOff val="25000"/>
                  </a:schemeClr>
                </a:solidFill>
              </a:rPr>
              <a:t> Akousa Ntow 2535577</a:t>
            </a:r>
          </a:p>
          <a:p>
            <a:pPr algn="l">
              <a:buFont typeface="Wingdings 3" charset="2"/>
              <a:buChar char=""/>
            </a:pPr>
            <a:r>
              <a:rPr lang="en-US">
                <a:solidFill>
                  <a:schemeClr val="tx1">
                    <a:lumMod val="75000"/>
                    <a:lumOff val="25000"/>
                  </a:schemeClr>
                </a:solidFill>
              </a:rPr>
              <a:t> Grace Rickus 2521411</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25BE8-1D9F-41C7-7851-DFD12650F049}"/>
              </a:ext>
            </a:extLst>
          </p:cNvPr>
          <p:cNvSpPr>
            <a:spLocks noGrp="1"/>
          </p:cNvSpPr>
          <p:nvPr>
            <p:ph type="ctrTitle"/>
          </p:nvPr>
        </p:nvSpPr>
        <p:spPr/>
        <p:txBody>
          <a:bodyPr/>
          <a:lstStyle/>
          <a:p>
            <a:r>
              <a:rPr lang="en-US" sz="3200">
                <a:solidFill>
                  <a:srgbClr val="90C226"/>
                </a:solidFill>
              </a:rPr>
              <a:t>Michelle-Optimizing Administration at Riverdale</a:t>
            </a:r>
          </a:p>
        </p:txBody>
      </p:sp>
      <p:pic>
        <p:nvPicPr>
          <p:cNvPr id="4" name="Picture 3">
            <a:extLst>
              <a:ext uri="{FF2B5EF4-FFF2-40B4-BE49-F238E27FC236}">
                <a16:creationId xmlns:a16="http://schemas.microsoft.com/office/drawing/2014/main" id="{E006AF92-0001-32FF-0929-881F5DF2947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9107" y="426962"/>
            <a:ext cx="3515684" cy="1977572"/>
          </a:xfrm>
          <a:prstGeom prst="rect">
            <a:avLst/>
          </a:prstGeom>
        </p:spPr>
      </p:pic>
      <p:sp>
        <p:nvSpPr>
          <p:cNvPr id="6" name="Subtitle 5">
            <a:extLst>
              <a:ext uri="{FF2B5EF4-FFF2-40B4-BE49-F238E27FC236}">
                <a16:creationId xmlns:a16="http://schemas.microsoft.com/office/drawing/2014/main" id="{92F0B23C-2463-0E26-1F87-F7F0D084F7DC}"/>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68234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627AC2-70A2-F9E3-8C3D-F0928766747E}"/>
              </a:ext>
            </a:extLst>
          </p:cNvPr>
          <p:cNvSpPr>
            <a:spLocks noGrp="1"/>
          </p:cNvSpPr>
          <p:nvPr>
            <p:ph idx="1"/>
          </p:nvPr>
        </p:nvSpPr>
        <p:spPr/>
        <p:txBody>
          <a:bodyPr vert="horz" lIns="91440" tIns="45720" rIns="91440" bIns="45720" rtlCol="0" anchor="t">
            <a:normAutofit/>
          </a:bodyPr>
          <a:lstStyle/>
          <a:p>
            <a:r>
              <a:rPr lang="en-GB"/>
              <a:t>Area A: Riverdale Calendar Management – Using the shared calendar to organize doctor appointments, training, and resident visits so nothing clashes.(Moss, 2020</a:t>
            </a:r>
            <a:endParaRPr lang="en-US">
              <a:solidFill>
                <a:srgbClr val="000000"/>
              </a:solidFill>
            </a:endParaRPr>
          </a:p>
          <a:p>
            <a:r>
              <a:rPr lang="en-GB"/>
              <a:t>Area B: Safe Email Communication – Sorting daily handover notes and staff emails into private folders so important information never gets lost.(Moss, 2020)</a:t>
            </a:r>
            <a:endParaRPr lang="en-US">
              <a:solidFill>
                <a:srgbClr val="000000"/>
              </a:solidFill>
            </a:endParaRPr>
          </a:p>
          <a:p>
            <a:r>
              <a:rPr lang="en-GB"/>
              <a:t>Area C: Staff Availability &amp; Absences – Using automatic out-of-office replies so management always knows who is available to cover shifts safely. (</a:t>
            </a:r>
            <a:r>
              <a:rPr lang="en-GB" err="1"/>
              <a:t>Vergnolle</a:t>
            </a:r>
            <a:r>
              <a:rPr lang="en-GB"/>
              <a:t> and </a:t>
            </a:r>
            <a:r>
              <a:rPr lang="en-GB" err="1"/>
              <a:t>Lahrichi</a:t>
            </a:r>
            <a:r>
              <a:rPr lang="en-GB"/>
              <a:t>, 2023)</a:t>
            </a:r>
            <a:endParaRPr lang="en-US"/>
          </a:p>
        </p:txBody>
      </p:sp>
    </p:spTree>
    <p:extLst>
      <p:ext uri="{BB962C8B-B14F-4D97-AF65-F5344CB8AC3E}">
        <p14:creationId xmlns:p14="http://schemas.microsoft.com/office/powerpoint/2010/main" val="198467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D23EE-79B0-BB0C-6C44-299BB1574B6B}"/>
              </a:ext>
            </a:extLst>
          </p:cNvPr>
          <p:cNvSpPr>
            <a:spLocks noGrp="1"/>
          </p:cNvSpPr>
          <p:nvPr>
            <p:ph type="title"/>
          </p:nvPr>
        </p:nvSpPr>
        <p:spPr/>
        <p:txBody>
          <a:bodyPr/>
          <a:lstStyle/>
          <a:p>
            <a:r>
              <a:rPr lang="en-GB"/>
              <a:t>Advantages </a:t>
            </a:r>
            <a:endParaRPr lang="en-US"/>
          </a:p>
        </p:txBody>
      </p:sp>
      <p:sp>
        <p:nvSpPr>
          <p:cNvPr id="3" name="Content Placeholder 2">
            <a:extLst>
              <a:ext uri="{FF2B5EF4-FFF2-40B4-BE49-F238E27FC236}">
                <a16:creationId xmlns:a16="http://schemas.microsoft.com/office/drawing/2014/main" id="{B00C8591-879F-C08F-7212-C27A60BD4D47}"/>
              </a:ext>
            </a:extLst>
          </p:cNvPr>
          <p:cNvSpPr>
            <a:spLocks noGrp="1"/>
          </p:cNvSpPr>
          <p:nvPr>
            <p:ph idx="1"/>
          </p:nvPr>
        </p:nvSpPr>
        <p:spPr/>
        <p:txBody>
          <a:bodyPr/>
          <a:lstStyle/>
          <a:p>
            <a:r>
              <a:rPr lang="en-GB"/>
              <a:t>Area A: Precision in medical/personal scheduling.
Area B: Enhanced data security and privacy.
Area C: Operational stability and resilience.</a:t>
            </a:r>
            <a:endParaRPr lang="en-US"/>
          </a:p>
        </p:txBody>
      </p:sp>
    </p:spTree>
    <p:extLst>
      <p:ext uri="{BB962C8B-B14F-4D97-AF65-F5344CB8AC3E}">
        <p14:creationId xmlns:p14="http://schemas.microsoft.com/office/powerpoint/2010/main" val="315630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BBAF7-A8EF-2F47-E4DF-991DCAFC8C2B}"/>
              </a:ext>
            </a:extLst>
          </p:cNvPr>
          <p:cNvSpPr>
            <a:spLocks noGrp="1"/>
          </p:cNvSpPr>
          <p:nvPr>
            <p:ph type="title"/>
          </p:nvPr>
        </p:nvSpPr>
        <p:spPr/>
        <p:txBody>
          <a:bodyPr/>
          <a:lstStyle/>
          <a:p>
            <a:r>
              <a:rPr lang="en-US" sz="2400"/>
              <a:t>System Limitations and Disadvantages</a:t>
            </a:r>
          </a:p>
        </p:txBody>
      </p:sp>
      <p:sp>
        <p:nvSpPr>
          <p:cNvPr id="3" name="Content Placeholder 2">
            <a:extLst>
              <a:ext uri="{FF2B5EF4-FFF2-40B4-BE49-F238E27FC236}">
                <a16:creationId xmlns:a16="http://schemas.microsoft.com/office/drawing/2014/main" id="{522C4EFF-4ABE-BC44-BF9F-969F1609C528}"/>
              </a:ext>
            </a:extLst>
          </p:cNvPr>
          <p:cNvSpPr>
            <a:spLocks noGrp="1"/>
          </p:cNvSpPr>
          <p:nvPr>
            <p:ph idx="1"/>
          </p:nvPr>
        </p:nvSpPr>
        <p:spPr/>
        <p:txBody>
          <a:bodyPr vert="horz" lIns="91440" tIns="45720" rIns="91440" bIns="45720" rtlCol="0" anchor="t">
            <a:normAutofit/>
          </a:bodyPr>
          <a:lstStyle/>
          <a:p>
            <a:pPr lvl="1"/>
            <a:r>
              <a:rPr lang="en-US"/>
              <a:t>The human factor: The system relies on manual data entry, if a staff member forgets to update or amend an event or the calendar, critical updates can be missed or delayed.</a:t>
            </a:r>
          </a:p>
          <a:p>
            <a:pPr lvl="1"/>
            <a:r>
              <a:rPr lang="en-US"/>
              <a:t>Tech Confidence: Not all staff members are confident or comfortable using the Microsoft 365 app/Outlook meaning some staff will require extra training/support in order to build their confidence.</a:t>
            </a:r>
          </a:p>
          <a:p>
            <a:pPr lvl="1"/>
            <a:r>
              <a:rPr lang="en-US"/>
              <a:t>Reliance on Technology: If the internet connection drops or system fails staff will be unable to see the live shared calendar, any updates or amendments or any handover notes meaning a manual backup system will still be needed in order for Riverdale Nursing Home to run safely and efficiently.</a:t>
            </a:r>
          </a:p>
        </p:txBody>
      </p:sp>
    </p:spTree>
    <p:extLst>
      <p:ext uri="{BB962C8B-B14F-4D97-AF65-F5344CB8AC3E}">
        <p14:creationId xmlns:p14="http://schemas.microsoft.com/office/powerpoint/2010/main" val="2069716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6C23-FEBE-B63E-5B80-499F2A1F7E7E}"/>
              </a:ext>
            </a:extLst>
          </p:cNvPr>
          <p:cNvSpPr>
            <a:spLocks noGrp="1"/>
          </p:cNvSpPr>
          <p:nvPr>
            <p:ph type="title"/>
          </p:nvPr>
        </p:nvSpPr>
        <p:spPr/>
        <p:txBody>
          <a:bodyPr/>
          <a:lstStyle/>
          <a:p>
            <a:r>
              <a:rPr lang="en-GB" sz="2000"/>
              <a:t>Citations and References </a:t>
            </a:r>
            <a:endParaRPr lang="en-US" sz="2000"/>
          </a:p>
        </p:txBody>
      </p:sp>
      <p:sp>
        <p:nvSpPr>
          <p:cNvPr id="3" name="Content Placeholder 2">
            <a:extLst>
              <a:ext uri="{FF2B5EF4-FFF2-40B4-BE49-F238E27FC236}">
                <a16:creationId xmlns:a16="http://schemas.microsoft.com/office/drawing/2014/main" id="{AF296A9F-BA08-98C0-6FBE-9105C73289EA}"/>
              </a:ext>
            </a:extLst>
          </p:cNvPr>
          <p:cNvSpPr>
            <a:spLocks noGrp="1"/>
          </p:cNvSpPr>
          <p:nvPr>
            <p:ph idx="1"/>
          </p:nvPr>
        </p:nvSpPr>
        <p:spPr/>
        <p:txBody>
          <a:bodyPr vert="horz" lIns="91440" tIns="45720" rIns="91440" bIns="45720" rtlCol="0" anchor="t">
            <a:normAutofit/>
          </a:bodyPr>
          <a:lstStyle/>
          <a:p>
            <a:r>
              <a:rPr lang="en-GB"/>
              <a:t>Moss, B. (2020). </a:t>
            </a:r>
            <a:r>
              <a:rPr lang="en-GB" i="1"/>
              <a:t>Communication skills in nursing, health &amp; social care. </a:t>
            </a:r>
            <a:r>
              <a:rPr lang="en-GB"/>
              <a:t>5</a:t>
            </a:r>
            <a:r>
              <a:rPr lang="en-GB" baseline="30000"/>
              <a:t>th</a:t>
            </a:r>
            <a:r>
              <a:rPr lang="en-GB"/>
              <a:t> </a:t>
            </a:r>
            <a:r>
              <a:rPr lang="en-GB" err="1"/>
              <a:t>edn</a:t>
            </a:r>
            <a:r>
              <a:rPr lang="en-GB"/>
              <a:t>. London: Sage.</a:t>
            </a:r>
          </a:p>
          <a:p>
            <a:r>
              <a:rPr lang="en-GB"/>
              <a:t>National Academies of Sciences, Engineering, and Medicine (2021) The Future of Nursing 2020-2030: Charting a Path to Achieve Health Equity. Washington, DC: The National Academies Press. 
</a:t>
            </a:r>
            <a:r>
              <a:rPr lang="en-GB" err="1"/>
              <a:t>Vergnolle</a:t>
            </a:r>
            <a:r>
              <a:rPr lang="en-GB"/>
              <a:t>, G. and </a:t>
            </a:r>
            <a:r>
              <a:rPr lang="en-GB" err="1"/>
              <a:t>Lahrichi</a:t>
            </a:r>
            <a:r>
              <a:rPr lang="en-GB"/>
              <a:t>, N. (2023). ‘Data-Driven Analysis of Employee Churn in the Home Care Industry’, </a:t>
            </a:r>
            <a:r>
              <a:rPr lang="en-GB" i="1"/>
              <a:t>Home Health Care Management &amp; Practice, 35(2).</a:t>
            </a:r>
            <a:endParaRPr lang="en-US"/>
          </a:p>
        </p:txBody>
      </p:sp>
    </p:spTree>
    <p:extLst>
      <p:ext uri="{BB962C8B-B14F-4D97-AF65-F5344CB8AC3E}">
        <p14:creationId xmlns:p14="http://schemas.microsoft.com/office/powerpoint/2010/main" val="3187686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1CC1-F805-0615-4160-C045FC767872}"/>
              </a:ext>
            </a:extLst>
          </p:cNvPr>
          <p:cNvSpPr>
            <a:spLocks noGrp="1"/>
          </p:cNvSpPr>
          <p:nvPr>
            <p:ph type="title"/>
          </p:nvPr>
        </p:nvSpPr>
        <p:spPr>
          <a:xfrm>
            <a:off x="1286933" y="609600"/>
            <a:ext cx="10197494" cy="1099457"/>
          </a:xfrm>
        </p:spPr>
        <p:txBody>
          <a:bodyPr>
            <a:normAutofit/>
          </a:bodyPr>
          <a:lstStyle/>
          <a:p>
            <a:r>
              <a:rPr lang="en-US"/>
              <a:t>Awa</a:t>
            </a:r>
          </a:p>
        </p:txBody>
      </p:sp>
      <p:sp>
        <p:nvSpPr>
          <p:cNvPr id="178" name="Content Placeholder 177">
            <a:extLst>
              <a:ext uri="{FF2B5EF4-FFF2-40B4-BE49-F238E27FC236}">
                <a16:creationId xmlns:a16="http://schemas.microsoft.com/office/drawing/2014/main" id="{207872B9-3D0C-EEF1-C60F-FB9548FB979B}"/>
              </a:ext>
            </a:extLst>
          </p:cNvPr>
          <p:cNvSpPr>
            <a:spLocks noGrp="1"/>
          </p:cNvSpPr>
          <p:nvPr>
            <p:ph idx="1"/>
          </p:nvPr>
        </p:nvSpPr>
        <p:spPr>
          <a:xfrm>
            <a:off x="677334" y="1297737"/>
            <a:ext cx="8596668" cy="5561653"/>
          </a:xfrm>
        </p:spPr>
        <p:txBody>
          <a:bodyPr vert="horz" lIns="91440" tIns="45720" rIns="91440" bIns="45720" rtlCol="0" anchor="t">
            <a:normAutofit/>
          </a:bodyPr>
          <a:lstStyle/>
          <a:p>
            <a:pPr>
              <a:buFont typeface="Arial" charset="2"/>
              <a:buChar char="•"/>
            </a:pPr>
            <a:r>
              <a:rPr lang="en-GB" sz="2400">
                <a:solidFill>
                  <a:srgbClr val="EE0000"/>
                </a:solidFill>
                <a:latin typeface="Arial"/>
                <a:cs typeface="Arial"/>
              </a:rPr>
              <a:t>Staff Scheduling &amp; Rotas — Microsoft Excel</a:t>
            </a:r>
            <a:endParaRPr lang="en-GB" sz="2400">
              <a:solidFill>
                <a:schemeClr val="tx1"/>
              </a:solidFill>
              <a:latin typeface="Arial"/>
              <a:cs typeface="Arial"/>
            </a:endParaRPr>
          </a:p>
          <a:p>
            <a:pPr>
              <a:buFont typeface="Arial" charset="2"/>
              <a:buChar char="•"/>
            </a:pPr>
            <a:r>
              <a:rPr lang="en-GB" b="1">
                <a:solidFill>
                  <a:schemeClr val="tx1"/>
                </a:solidFill>
                <a:latin typeface="Arial"/>
                <a:cs typeface="Arial"/>
              </a:rPr>
              <a:t>Task at Riverdale Nursing Home</a:t>
            </a:r>
          </a:p>
          <a:p>
            <a:pPr>
              <a:buFont typeface="Arial" charset="2"/>
              <a:buChar char="•"/>
            </a:pPr>
            <a:r>
              <a:rPr lang="en-GB">
                <a:solidFill>
                  <a:schemeClr val="tx1"/>
                </a:solidFill>
                <a:latin typeface="Arial"/>
                <a:cs typeface="Arial"/>
              </a:rPr>
              <a:t>Riverdale has two wards, with carers, nurses and admin staff working day, night and weekend shifts. Currently we use paper rotas. These are hard to update, often get lost, and cause confusion because staff in different wards work from different versions.</a:t>
            </a:r>
          </a:p>
          <a:p>
            <a:pPr>
              <a:buFont typeface="Arial" charset="2"/>
              <a:buChar char="•"/>
            </a:pPr>
            <a:r>
              <a:rPr lang="en-GB" b="1">
                <a:solidFill>
                  <a:schemeClr val="tx1"/>
                </a:solidFill>
                <a:latin typeface="Arial"/>
                <a:cs typeface="Arial"/>
              </a:rPr>
              <a:t>Selected Tool</a:t>
            </a:r>
            <a:endParaRPr lang="en-GB" b="1">
              <a:solidFill>
                <a:schemeClr val="tx1"/>
              </a:solidFill>
            </a:endParaRPr>
          </a:p>
          <a:p>
            <a:pPr>
              <a:buFont typeface="Arial" charset="2"/>
              <a:buChar char="•"/>
            </a:pPr>
            <a:r>
              <a:rPr lang="en-GB">
                <a:solidFill>
                  <a:schemeClr val="tx1"/>
                </a:solidFill>
                <a:latin typeface="Arial"/>
                <a:cs typeface="Arial"/>
              </a:rPr>
              <a:t>I recommend Microsoft Excel, which is already part of our Microsoft 365 package, and saved to OneDrive so everyone can access it.</a:t>
            </a:r>
            <a:endParaRPr lang="en-GB">
              <a:solidFill>
                <a:schemeClr val="tx1"/>
              </a:solidFill>
            </a:endParaRPr>
          </a:p>
          <a:p>
            <a:pPr>
              <a:buFont typeface="Arial" charset="2"/>
              <a:buChar char="•"/>
            </a:pPr>
            <a:r>
              <a:rPr lang="en-GB" b="1">
                <a:solidFill>
                  <a:schemeClr val="tx1"/>
                </a:solidFill>
                <a:latin typeface="Arial"/>
                <a:cs typeface="Arial"/>
              </a:rPr>
              <a:t>Why this tool?</a:t>
            </a:r>
          </a:p>
          <a:p>
            <a:pPr>
              <a:buFont typeface="Arial" charset="2"/>
              <a:buChar char="•"/>
            </a:pPr>
            <a:r>
              <a:rPr lang="en-GB">
                <a:solidFill>
                  <a:schemeClr val="tx1"/>
                </a:solidFill>
                <a:latin typeface="Arial"/>
                <a:cs typeface="Arial"/>
              </a:rPr>
              <a:t>Excel can be set up to automatically detect double</a:t>
            </a:r>
            <a:r>
              <a:rPr lang="en-GB">
                <a:solidFill>
                  <a:schemeClr val="tx1"/>
                </a:solidFill>
                <a:latin typeface="Cambria Math"/>
                <a:ea typeface="Cambria Math"/>
                <a:cs typeface="Arial"/>
              </a:rPr>
              <a:t>‑</a:t>
            </a:r>
            <a:r>
              <a:rPr lang="en-GB">
                <a:solidFill>
                  <a:schemeClr val="tx1"/>
                </a:solidFill>
                <a:latin typeface="Arial"/>
                <a:cs typeface="Arial"/>
              </a:rPr>
              <a:t>booked shifts, so we avoid scheduling errors (Weverka, 2019). It also calculates total working hours and overtime automatically, so we do not have to work this out manually (Weverka, 2019). When saved on OneDrive, there is only one shared file, so both wards always use the same up</a:t>
            </a:r>
            <a:r>
              <a:rPr lang="en-GB">
                <a:solidFill>
                  <a:schemeClr val="tx1"/>
                </a:solidFill>
                <a:latin typeface="Cambria Math"/>
                <a:ea typeface="Cambria Math"/>
                <a:cs typeface="Arial"/>
              </a:rPr>
              <a:t>‑</a:t>
            </a:r>
            <a:r>
              <a:rPr lang="en-GB">
                <a:solidFill>
                  <a:schemeClr val="tx1"/>
                </a:solidFill>
                <a:latin typeface="Arial"/>
                <a:cs typeface="Arial"/>
              </a:rPr>
              <a:t>to</a:t>
            </a:r>
            <a:r>
              <a:rPr lang="en-GB">
                <a:solidFill>
                  <a:schemeClr val="tx1"/>
                </a:solidFill>
                <a:latin typeface="Cambria Math"/>
                <a:ea typeface="Cambria Math"/>
                <a:cs typeface="Arial"/>
              </a:rPr>
              <a:t>‑</a:t>
            </a:r>
            <a:r>
              <a:rPr lang="en-GB">
                <a:solidFill>
                  <a:schemeClr val="tx1"/>
                </a:solidFill>
                <a:latin typeface="Arial"/>
                <a:cs typeface="Arial"/>
              </a:rPr>
              <a:t>date rota (Skills for Care, 2024).</a:t>
            </a:r>
            <a:endParaRPr lang="en-GB">
              <a:solidFill>
                <a:schemeClr val="tx1"/>
              </a:solidFill>
            </a:endParaRPr>
          </a:p>
          <a:p>
            <a:pPr>
              <a:buFont typeface="Arial" charset="2"/>
              <a:buChar char="•"/>
            </a:pPr>
            <a:endParaRPr lang="en-GB" sz="2400">
              <a:solidFill>
                <a:schemeClr val="tx1"/>
              </a:solidFill>
              <a:latin typeface="Arial"/>
              <a:cs typeface="Arial"/>
            </a:endParaRPr>
          </a:p>
        </p:txBody>
      </p:sp>
    </p:spTree>
    <p:extLst>
      <p:ext uri="{BB962C8B-B14F-4D97-AF65-F5344CB8AC3E}">
        <p14:creationId xmlns:p14="http://schemas.microsoft.com/office/powerpoint/2010/main" val="34771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ADC673-B242-FBA5-88AE-71FEE4C4DFAC}"/>
              </a:ext>
            </a:extLst>
          </p:cNvPr>
          <p:cNvSpPr>
            <a:spLocks noGrp="1"/>
          </p:cNvSpPr>
          <p:nvPr>
            <p:ph idx="1"/>
          </p:nvPr>
        </p:nvSpPr>
        <p:spPr>
          <a:xfrm>
            <a:off x="677334" y="1252914"/>
            <a:ext cx="8596668" cy="5371154"/>
          </a:xfrm>
        </p:spPr>
        <p:txBody>
          <a:bodyPr vert="horz" lIns="91440" tIns="45720" rIns="91440" bIns="45720" rtlCol="0" anchor="t">
            <a:noAutofit/>
          </a:bodyPr>
          <a:lstStyle/>
          <a:p>
            <a:pPr>
              <a:buFont typeface="Arial" charset="2"/>
              <a:buChar char="•"/>
            </a:pPr>
            <a:r>
              <a:rPr lang="en-GB" sz="2000" b="1">
                <a:latin typeface="Arial"/>
                <a:ea typeface="Lato"/>
                <a:cs typeface="Arial"/>
              </a:rPr>
              <a:t>Efficiency benefits</a:t>
            </a:r>
          </a:p>
          <a:p>
            <a:pPr>
              <a:buFont typeface="Arial" charset="2"/>
              <a:buChar char="•"/>
            </a:pPr>
            <a:r>
              <a:rPr lang="en-GB">
                <a:latin typeface="Arial"/>
                <a:ea typeface="Lato"/>
                <a:cs typeface="Arial"/>
              </a:rPr>
              <a:t>This removes conflicting copies, saves time when making changes, and reduces mistakes. OneDrive also keeps previous versions, so we can easily restore an older schedule if needed.</a:t>
            </a:r>
            <a:endParaRPr lang="en-GB">
              <a:latin typeface="Arial"/>
              <a:cs typeface="Arial"/>
            </a:endParaRPr>
          </a:p>
          <a:p>
            <a:pPr>
              <a:buFont typeface="Arial" charset="2"/>
              <a:buChar char="•"/>
            </a:pPr>
            <a:r>
              <a:rPr lang="en-GB" sz="2000" b="1">
                <a:latin typeface="Arial"/>
                <a:ea typeface="Lato"/>
                <a:cs typeface="Arial"/>
              </a:rPr>
              <a:t>Advantages and Limitations</a:t>
            </a:r>
            <a:endParaRPr lang="en-GB" sz="2000" b="1">
              <a:latin typeface="Arial"/>
              <a:cs typeface="Arial"/>
            </a:endParaRPr>
          </a:p>
          <a:p>
            <a:pPr>
              <a:buFont typeface="Arial" charset="2"/>
              <a:buChar char="•"/>
            </a:pPr>
            <a:r>
              <a:rPr lang="en-GB" sz="2000" b="1">
                <a:latin typeface="Arial"/>
                <a:ea typeface="Lato"/>
                <a:cs typeface="Arial"/>
              </a:rPr>
              <a:t>Advantages</a:t>
            </a:r>
            <a:r>
              <a:rPr lang="en-GB" b="1">
                <a:latin typeface="Arial"/>
                <a:ea typeface="Lato"/>
                <a:cs typeface="Arial"/>
              </a:rPr>
              <a:t>:</a:t>
            </a:r>
            <a:r>
              <a:rPr lang="en-GB">
                <a:latin typeface="Arial"/>
                <a:ea typeface="Lato"/>
                <a:cs typeface="Arial"/>
              </a:rPr>
              <a:t> It costs no extra money as we already have Microsoft 365. Most staff already know how to use Excel, so very little training is needed. It is also easy to adjust to fit our shift patterns.</a:t>
            </a:r>
            <a:endParaRPr lang="en-GB">
              <a:latin typeface="Arial"/>
              <a:cs typeface="Arial"/>
            </a:endParaRPr>
          </a:p>
          <a:p>
            <a:pPr>
              <a:buFont typeface="Arial" charset="2"/>
              <a:buChar char="•"/>
            </a:pPr>
            <a:r>
              <a:rPr lang="en-GB" sz="2000" b="1">
                <a:latin typeface="Arial"/>
                <a:ea typeface="Lato"/>
                <a:cs typeface="Arial"/>
              </a:rPr>
              <a:t>Limitations</a:t>
            </a:r>
            <a:r>
              <a:rPr lang="en-GB" b="1">
                <a:latin typeface="Arial"/>
                <a:ea typeface="Lato"/>
                <a:cs typeface="Arial"/>
              </a:rPr>
              <a:t>: </a:t>
            </a:r>
            <a:r>
              <a:rPr lang="en-GB">
                <a:latin typeface="Arial"/>
                <a:ea typeface="Lato"/>
                <a:cs typeface="Arial"/>
              </a:rPr>
              <a:t>It does not send automatic alerts to mobile phones when changes are made. Staff could edit the rota by accident if we do not set the right access permissions.</a:t>
            </a:r>
            <a:endParaRPr lang="en-GB">
              <a:latin typeface="Arial"/>
              <a:cs typeface="Arial"/>
            </a:endParaRPr>
          </a:p>
          <a:p>
            <a:pPr>
              <a:buFont typeface="Arial" charset="2"/>
              <a:buChar char="•"/>
            </a:pPr>
            <a:r>
              <a:rPr lang="en-GB" sz="2000" b="1">
                <a:latin typeface="Arial"/>
                <a:ea typeface="Lato"/>
                <a:cs typeface="Arial"/>
              </a:rPr>
              <a:t>Conclusion</a:t>
            </a:r>
            <a:endParaRPr lang="en-GB" sz="2000" b="1">
              <a:latin typeface="Arial"/>
              <a:cs typeface="Arial"/>
            </a:endParaRPr>
          </a:p>
          <a:p>
            <a:pPr>
              <a:buFont typeface="Arial" charset="2"/>
              <a:buChar char="•"/>
            </a:pPr>
            <a:r>
              <a:rPr lang="en-GB">
                <a:latin typeface="Arial"/>
                <a:ea typeface="Lato"/>
                <a:cs typeface="Arial"/>
              </a:rPr>
              <a:t>Overall, using Excel stored on OneDrive is a simple, low</a:t>
            </a:r>
            <a:r>
              <a:rPr lang="en-GB">
                <a:latin typeface="Arial"/>
                <a:ea typeface="Cambria Math"/>
                <a:cs typeface="Arial"/>
              </a:rPr>
              <a:t>‑</a:t>
            </a:r>
            <a:r>
              <a:rPr lang="en-GB">
                <a:latin typeface="Arial"/>
                <a:ea typeface="Lato"/>
                <a:cs typeface="Arial"/>
              </a:rPr>
              <a:t>cost solution for Riverdale Nursing Home. It fixes the problems of paper rotas, reduces errors, and makes sure all staff across both wards always have the correct schedule.</a:t>
            </a:r>
            <a:endParaRPr lang="en-GB">
              <a:latin typeface="Arial"/>
              <a:cs typeface="Arial"/>
            </a:endParaRPr>
          </a:p>
          <a:p>
            <a:pPr>
              <a:buFont typeface="Arial" charset="2"/>
              <a:buChar char="•"/>
            </a:pPr>
            <a:endParaRPr lang="en-GB">
              <a:latin typeface="Arial"/>
              <a:ea typeface="Lato"/>
              <a:cs typeface="Arial"/>
            </a:endParaRPr>
          </a:p>
        </p:txBody>
      </p:sp>
      <p:sp>
        <p:nvSpPr>
          <p:cNvPr id="5" name="Title 4">
            <a:extLst>
              <a:ext uri="{FF2B5EF4-FFF2-40B4-BE49-F238E27FC236}">
                <a16:creationId xmlns:a16="http://schemas.microsoft.com/office/drawing/2014/main" id="{97DE2689-1523-AE7C-B8DA-B21512AAA80B}"/>
              </a:ext>
            </a:extLst>
          </p:cNvPr>
          <p:cNvSpPr>
            <a:spLocks noGrp="1"/>
          </p:cNvSpPr>
          <p:nvPr>
            <p:ph type="title"/>
          </p:nvPr>
        </p:nvSpPr>
        <p:spPr/>
        <p:txBody>
          <a:bodyPr/>
          <a:lstStyle/>
          <a:p>
            <a:r>
              <a:rPr lang="en-GB"/>
              <a:t>Awa</a:t>
            </a:r>
          </a:p>
        </p:txBody>
      </p:sp>
    </p:spTree>
    <p:extLst>
      <p:ext uri="{BB962C8B-B14F-4D97-AF65-F5344CB8AC3E}">
        <p14:creationId xmlns:p14="http://schemas.microsoft.com/office/powerpoint/2010/main" val="3647618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C5855F-485D-2E3E-9F72-99FD987ECAC4}"/>
              </a:ext>
            </a:extLst>
          </p:cNvPr>
          <p:cNvSpPr txBox="1"/>
          <p:nvPr/>
        </p:nvSpPr>
        <p:spPr>
          <a:xfrm>
            <a:off x="308586" y="1964"/>
            <a:ext cx="11574235" cy="7694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54A021"/>
                </a:solidFill>
              </a:rPr>
              <a:t>Veronica Chidi</a:t>
            </a:r>
            <a:endParaRPr lang="en-US"/>
          </a:p>
          <a:p>
            <a:endParaRPr lang="en-US" sz="2000" b="1">
              <a:solidFill>
                <a:srgbClr val="000000"/>
              </a:solidFill>
            </a:endParaRPr>
          </a:p>
          <a:p>
            <a:r>
              <a:rPr lang="en-US" sz="2000" b="1">
                <a:solidFill>
                  <a:srgbClr val="000000"/>
                </a:solidFill>
              </a:rPr>
              <a:t>WORKPLACE TASK: WRITING CARE-RELATED DOCUMENTS/CARE DOCUMENTATION</a:t>
            </a:r>
            <a:endParaRPr lang="en-US"/>
          </a:p>
          <a:p>
            <a:endParaRPr lang="en-US" sz="2000" b="1">
              <a:solidFill>
                <a:srgbClr val="000000"/>
              </a:solidFill>
            </a:endParaRPr>
          </a:p>
          <a:p>
            <a:r>
              <a:rPr lang="en-US" sz="2000" b="1">
                <a:solidFill>
                  <a:srgbClr val="000000"/>
                </a:solidFill>
              </a:rPr>
              <a:t>Introduction</a:t>
            </a:r>
            <a:endParaRPr lang="en-US"/>
          </a:p>
          <a:p>
            <a:r>
              <a:rPr lang="en-US" sz="2000">
                <a:solidFill>
                  <a:srgbClr val="000000"/>
                </a:solidFill>
                <a:latin typeface="Arial"/>
                <a:cs typeface="Arial"/>
              </a:rPr>
              <a:t>Riverdale Nursing Home supports older adults who need daily personal care, medication support, and continuous monitoring. Staff work between two different buildings and include carers, senior carers, nurses, and administrative staff. Although the </a:t>
            </a:r>
            <a:r>
              <a:rPr lang="en-US" sz="2000" err="1">
                <a:solidFill>
                  <a:srgbClr val="000000"/>
                </a:solidFill>
                <a:latin typeface="Arial"/>
                <a:cs typeface="Arial"/>
              </a:rPr>
              <a:t>organisation</a:t>
            </a:r>
            <a:r>
              <a:rPr lang="en-US" sz="2000">
                <a:solidFill>
                  <a:srgbClr val="000000"/>
                </a:solidFill>
                <a:latin typeface="Arial"/>
                <a:cs typeface="Arial"/>
              </a:rPr>
              <a:t> uses Microsoft 365, staff are often not sure which Microsoft 365 tools should be used for a particular workplace task. This has led to confusion, duplicated work, missed messages, and less effective ways of working. To solve this problem, it is important to know the most appropriate Microsoft 365 tool for each task. For writing care-related documents and maintaining care records, Microsoft Word is the best tool because it allows staff to create, edit, update, </a:t>
            </a:r>
            <a:r>
              <a:rPr lang="en-US" sz="2000" err="1">
                <a:solidFill>
                  <a:srgbClr val="000000"/>
                </a:solidFill>
                <a:latin typeface="Arial"/>
                <a:cs typeface="Arial"/>
              </a:rPr>
              <a:t>organise</a:t>
            </a:r>
            <a:r>
              <a:rPr lang="en-US" sz="2000">
                <a:solidFill>
                  <a:srgbClr val="000000"/>
                </a:solidFill>
                <a:latin typeface="Arial"/>
                <a:cs typeface="Arial"/>
              </a:rPr>
              <a:t>, and share professional documentation efficiently (Microsoft, 2025).</a:t>
            </a:r>
            <a:endParaRPr lang="en-US">
              <a:latin typeface="Arial"/>
              <a:cs typeface="Arial"/>
            </a:endParaRPr>
          </a:p>
          <a:p>
            <a:endParaRPr lang="en-US" sz="2000">
              <a:solidFill>
                <a:srgbClr val="000000"/>
              </a:solidFill>
              <a:latin typeface="Arial"/>
              <a:cs typeface="Arial"/>
            </a:endParaRPr>
          </a:p>
          <a:p>
            <a:r>
              <a:rPr lang="en-US" sz="2000">
                <a:solidFill>
                  <a:srgbClr val="000000"/>
                </a:solidFill>
                <a:latin typeface="Arial"/>
                <a:cs typeface="Arial"/>
              </a:rPr>
              <a:t>Workplace Task: Writing Care-Related Documents/Care Documentation.</a:t>
            </a:r>
            <a:endParaRPr lang="en-US">
              <a:latin typeface="Arial"/>
              <a:cs typeface="Arial"/>
            </a:endParaRPr>
          </a:p>
          <a:p>
            <a:r>
              <a:rPr lang="en-US" sz="2000">
                <a:solidFill>
                  <a:srgbClr val="000000"/>
                </a:solidFill>
                <a:latin typeface="Arial"/>
                <a:cs typeface="Arial"/>
              </a:rPr>
              <a:t>Care documentation is important at Riverdale Nursing Home because it provides a clear and accurate record of service users' care, health, and well-being. It involves care plans, daily notes, medication records, risk assessments, and incident reports. (Care Quality Commission, 2025).</a:t>
            </a:r>
            <a:endParaRPr lang="en-US">
              <a:latin typeface="Arial"/>
              <a:cs typeface="Arial"/>
            </a:endParaRPr>
          </a:p>
          <a:p>
            <a:r>
              <a:rPr lang="en-US" sz="2000">
                <a:solidFill>
                  <a:srgbClr val="000000"/>
                </a:solidFill>
                <a:latin typeface="Arial"/>
                <a:cs typeface="Arial"/>
              </a:rPr>
              <a:t>Accurate documentation helps staff provide safe, person-</a:t>
            </a:r>
            <a:r>
              <a:rPr lang="en-US" sz="2000" err="1">
                <a:solidFill>
                  <a:srgbClr val="000000"/>
                </a:solidFill>
                <a:latin typeface="Arial"/>
                <a:cs typeface="Arial"/>
              </a:rPr>
              <a:t>centred</a:t>
            </a:r>
            <a:r>
              <a:rPr lang="en-US" sz="2000">
                <a:solidFill>
                  <a:srgbClr val="000000"/>
                </a:solidFill>
                <a:latin typeface="Arial"/>
                <a:cs typeface="Arial"/>
              </a:rPr>
              <a:t> care, communicate effectively, and respond quickly to service users changing needs. It also promotes continuity of care and supports compliance with professional and legal standards. (NHS England, 2024; Skills for Care, 2024).</a:t>
            </a:r>
            <a:endParaRPr lang="en-US">
              <a:latin typeface="Arial"/>
              <a:cs typeface="Arial"/>
            </a:endParaRPr>
          </a:p>
          <a:p>
            <a:pPr algn="l"/>
            <a:endParaRPr lang="en-US" sz="2800">
              <a:solidFill>
                <a:srgbClr val="54A021"/>
              </a:solidFill>
              <a:latin typeface="Arial"/>
              <a:cs typeface="Arial"/>
            </a:endParaRPr>
          </a:p>
          <a:p>
            <a:endParaRPr lang="en-US">
              <a:latin typeface="Arial"/>
              <a:cs typeface="Arial"/>
            </a:endParaRPr>
          </a:p>
        </p:txBody>
      </p:sp>
    </p:spTree>
    <p:extLst>
      <p:ext uri="{BB962C8B-B14F-4D97-AF65-F5344CB8AC3E}">
        <p14:creationId xmlns:p14="http://schemas.microsoft.com/office/powerpoint/2010/main" val="1278085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605F7F-08D4-7C32-8306-152168D39786}"/>
              </a:ext>
            </a:extLst>
          </p:cNvPr>
          <p:cNvSpPr txBox="1"/>
          <p:nvPr/>
        </p:nvSpPr>
        <p:spPr>
          <a:xfrm rot="-10800000" flipV="1">
            <a:off x="520305" y="120108"/>
            <a:ext cx="11152414"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a:latin typeface="Arial"/>
              <a:cs typeface="Arial"/>
            </a:endParaRPr>
          </a:p>
          <a:p>
            <a:r>
              <a:rPr lang="en-US" sz="2800" b="1">
                <a:solidFill>
                  <a:srgbClr val="54A021"/>
                </a:solidFill>
                <a:latin typeface="Trebuchet MS"/>
                <a:cs typeface="Arial"/>
              </a:rPr>
              <a:t>Veronica Chidi</a:t>
            </a:r>
            <a:endParaRPr lang="en-US" sz="2800">
              <a:latin typeface="Trebuchet MS"/>
              <a:cs typeface="Arial"/>
            </a:endParaRPr>
          </a:p>
          <a:p>
            <a:endParaRPr lang="en-US" sz="2000" b="1">
              <a:latin typeface="Arial"/>
              <a:cs typeface="Arial"/>
            </a:endParaRPr>
          </a:p>
          <a:p>
            <a:endParaRPr lang="en-US" sz="2000" b="1">
              <a:latin typeface="Arial"/>
              <a:cs typeface="Arial"/>
            </a:endParaRPr>
          </a:p>
          <a:p>
            <a:r>
              <a:rPr lang="en-US" sz="2000" b="1">
                <a:latin typeface="Arial"/>
                <a:cs typeface="Arial"/>
              </a:rPr>
              <a:t>MS 365 tools used: Word.</a:t>
            </a:r>
            <a:endParaRPr lang="en-US" b="1"/>
          </a:p>
          <a:p>
            <a:r>
              <a:rPr lang="en-US" sz="2000">
                <a:latin typeface="Arial"/>
                <a:cs typeface="Arial"/>
              </a:rPr>
              <a:t>Microsoft Word is suitable for this workplace task because it allows staff to create professional care documents, use templates for consistency, edit and update records easily, check spelling and grammar, Save and print documents when required. Word helps staff maintain accurate and </a:t>
            </a:r>
            <a:r>
              <a:rPr lang="en-US" sz="2000" err="1">
                <a:latin typeface="Arial"/>
                <a:cs typeface="Arial"/>
              </a:rPr>
              <a:t>organised</a:t>
            </a:r>
            <a:r>
              <a:rPr lang="en-US" sz="2000">
                <a:latin typeface="Arial"/>
                <a:cs typeface="Arial"/>
              </a:rPr>
              <a:t> records across both nursing home buildings (Microsoft, 2025).</a:t>
            </a:r>
            <a:endParaRPr lang="en-US">
              <a:latin typeface="Arial"/>
              <a:cs typeface="Arial"/>
            </a:endParaRPr>
          </a:p>
          <a:p>
            <a:endParaRPr lang="en-US" sz="2000" b="1">
              <a:latin typeface="Arial"/>
              <a:cs typeface="Arial"/>
            </a:endParaRPr>
          </a:p>
          <a:p>
            <a:r>
              <a:rPr lang="en-US" sz="2000" b="1">
                <a:latin typeface="Arial"/>
                <a:cs typeface="Arial"/>
              </a:rPr>
              <a:t>How Word Improves Efficiency</a:t>
            </a:r>
            <a:endParaRPr lang="en-US">
              <a:latin typeface="Arial"/>
              <a:cs typeface="Arial"/>
            </a:endParaRPr>
          </a:p>
          <a:p>
            <a:r>
              <a:rPr lang="en-US" sz="2000">
                <a:latin typeface="Arial"/>
                <a:cs typeface="Arial"/>
              </a:rPr>
              <a:t>Microsoft Word can improve efficiency at Riverdale Nursing Home by reducing handwriting errors, it helps staffs read documents more easily, allowing quick editing and updating of care documents, </a:t>
            </a:r>
            <a:r>
              <a:rPr lang="en-US" sz="2000" err="1">
                <a:latin typeface="Arial"/>
                <a:cs typeface="Arial"/>
              </a:rPr>
              <a:t>Standardising</a:t>
            </a:r>
            <a:r>
              <a:rPr lang="en-US" sz="2000">
                <a:latin typeface="Arial"/>
                <a:cs typeface="Arial"/>
              </a:rPr>
              <a:t> documentation across members of staff, helping carers, nurses, and managers share information easily. </a:t>
            </a:r>
            <a:endParaRPr lang="en-US">
              <a:latin typeface="Arial"/>
              <a:cs typeface="Arial"/>
            </a:endParaRPr>
          </a:p>
          <a:p>
            <a:pPr algn="l"/>
            <a:endParaRPr lang="en-US">
              <a:latin typeface="Arial"/>
              <a:cs typeface="Arial"/>
            </a:endParaRPr>
          </a:p>
        </p:txBody>
      </p:sp>
    </p:spTree>
    <p:extLst>
      <p:ext uri="{BB962C8B-B14F-4D97-AF65-F5344CB8AC3E}">
        <p14:creationId xmlns:p14="http://schemas.microsoft.com/office/powerpoint/2010/main" val="3539711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7492CD-2E55-8278-A62E-85A2ED20ED6D}"/>
              </a:ext>
            </a:extLst>
          </p:cNvPr>
          <p:cNvSpPr txBox="1"/>
          <p:nvPr/>
        </p:nvSpPr>
        <p:spPr>
          <a:xfrm>
            <a:off x="463107" y="207571"/>
            <a:ext cx="11247663"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latin typeface="Arial"/>
              <a:cs typeface="Arial"/>
            </a:endParaRPr>
          </a:p>
          <a:p>
            <a:r>
              <a:rPr lang="en-US" sz="2800" b="1">
                <a:solidFill>
                  <a:srgbClr val="54A021"/>
                </a:solidFill>
              </a:rPr>
              <a:t>Veronica Chidi</a:t>
            </a:r>
            <a:endParaRPr lang="en-US" sz="2800"/>
          </a:p>
          <a:p>
            <a:endParaRPr lang="en-US" sz="2000" b="1"/>
          </a:p>
          <a:p>
            <a:r>
              <a:rPr lang="en-US" sz="2000" b="1"/>
              <a:t>Advantages of Microsoft Word</a:t>
            </a:r>
            <a:endParaRPr lang="en-US"/>
          </a:p>
          <a:p>
            <a:r>
              <a:rPr lang="en-US" sz="2000"/>
              <a:t>The main advantages of using Microsoft Word include the following:</a:t>
            </a:r>
            <a:endParaRPr lang="en-US"/>
          </a:p>
          <a:p>
            <a:r>
              <a:rPr lang="en-US" sz="2000">
                <a:latin typeface="Arial"/>
                <a:cs typeface="Arial"/>
              </a:rPr>
              <a:t>   •</a:t>
            </a:r>
            <a:r>
              <a:rPr lang="en-US" sz="2000"/>
              <a:t>Easy to use</a:t>
            </a:r>
            <a:endParaRPr lang="en-US"/>
          </a:p>
          <a:p>
            <a:r>
              <a:rPr lang="en-US" sz="2000">
                <a:latin typeface="Arial"/>
                <a:cs typeface="Arial"/>
              </a:rPr>
              <a:t>   •</a:t>
            </a:r>
            <a:r>
              <a:rPr lang="en-US" sz="2000"/>
              <a:t>Professional document formatting</a:t>
            </a:r>
            <a:endParaRPr lang="en-US"/>
          </a:p>
          <a:p>
            <a:r>
              <a:rPr lang="en-US" sz="2000">
                <a:latin typeface="Arial"/>
                <a:cs typeface="Arial"/>
              </a:rPr>
              <a:t>   •</a:t>
            </a:r>
            <a:r>
              <a:rPr lang="en-US" sz="2000"/>
              <a:t>Built-in spelling and grammar checker</a:t>
            </a:r>
            <a:endParaRPr lang="en-US"/>
          </a:p>
          <a:p>
            <a:r>
              <a:rPr lang="en-US" sz="2000">
                <a:latin typeface="Arial"/>
                <a:cs typeface="Arial"/>
              </a:rPr>
              <a:t>   •</a:t>
            </a:r>
            <a:r>
              <a:rPr lang="en-US" sz="2000"/>
              <a:t>Can use templates for care records</a:t>
            </a:r>
            <a:endParaRPr lang="en-US"/>
          </a:p>
          <a:p>
            <a:r>
              <a:rPr lang="en-US" sz="2000">
                <a:latin typeface="Arial"/>
                <a:cs typeface="Arial"/>
              </a:rPr>
              <a:t>   •</a:t>
            </a:r>
            <a:r>
              <a:rPr lang="en-US" sz="2000"/>
              <a:t>Supports collaboration and document sharing</a:t>
            </a:r>
            <a:endParaRPr lang="en-US"/>
          </a:p>
          <a:p>
            <a:r>
              <a:rPr lang="en-US" sz="2000"/>
              <a:t>These advantages help Riverdale Nursing Home keep accurate and high-quality records while improving communication and reducing duplicated work (Microsoft, 2025).</a:t>
            </a:r>
            <a:endParaRPr lang="en-US"/>
          </a:p>
          <a:p>
            <a:endParaRPr lang="en-US" sz="2000" b="1"/>
          </a:p>
          <a:p>
            <a:r>
              <a:rPr lang="en-US" sz="2000" b="1"/>
              <a:t>Limitations of Microsoft Word</a:t>
            </a:r>
            <a:endParaRPr lang="en-US"/>
          </a:p>
          <a:p>
            <a:r>
              <a:rPr lang="en-US" sz="2000"/>
              <a:t>Despite its advantages, there are also some limitations:</a:t>
            </a:r>
            <a:endParaRPr lang="en-US"/>
          </a:p>
          <a:p>
            <a:r>
              <a:rPr lang="en-US" sz="2000">
                <a:latin typeface="Arial"/>
                <a:cs typeface="Arial"/>
              </a:rPr>
              <a:t>   •</a:t>
            </a:r>
            <a:r>
              <a:rPr lang="en-US" sz="2000"/>
              <a:t>Requires staff training</a:t>
            </a:r>
            <a:endParaRPr lang="en-US"/>
          </a:p>
          <a:p>
            <a:r>
              <a:rPr lang="en-US" sz="2000">
                <a:latin typeface="Arial"/>
                <a:cs typeface="Arial"/>
              </a:rPr>
              <a:t>   •</a:t>
            </a:r>
            <a:r>
              <a:rPr lang="en-US" sz="2000"/>
              <a:t>Risk of saving multiple versions of the same document</a:t>
            </a:r>
            <a:endParaRPr lang="en-US"/>
          </a:p>
          <a:p>
            <a:r>
              <a:rPr lang="en-US" sz="2000">
                <a:latin typeface="Arial"/>
                <a:cs typeface="Arial"/>
              </a:rPr>
              <a:t>   •</a:t>
            </a:r>
            <a:r>
              <a:rPr lang="en-US" sz="2000"/>
              <a:t>Files may be lost if not backed up properly</a:t>
            </a:r>
            <a:endParaRPr lang="en-US"/>
          </a:p>
          <a:p>
            <a:r>
              <a:rPr lang="en-US" sz="2000">
                <a:latin typeface="Arial"/>
                <a:cs typeface="Arial"/>
              </a:rPr>
              <a:t>   •</a:t>
            </a:r>
            <a:r>
              <a:rPr lang="en-US" sz="2000"/>
              <a:t>Depends on access to computers and technology</a:t>
            </a:r>
            <a:endParaRPr lang="en-US"/>
          </a:p>
          <a:p>
            <a:r>
              <a:rPr lang="en-US" sz="2000"/>
              <a:t>These limitations </a:t>
            </a:r>
            <a:r>
              <a:rPr lang="en-US" sz="2000" err="1"/>
              <a:t>emphasise</a:t>
            </a:r>
            <a:r>
              <a:rPr lang="en-US" sz="2000"/>
              <a:t> the need for effective document management procedures and staff training to make sure records remain safe and up to date (Microsoft, 2025).</a:t>
            </a:r>
            <a:endParaRPr lang="en-US"/>
          </a:p>
          <a:p>
            <a:pPr algn="l"/>
            <a:endParaRPr lang="en-US"/>
          </a:p>
        </p:txBody>
      </p:sp>
    </p:spTree>
    <p:extLst>
      <p:ext uri="{BB962C8B-B14F-4D97-AF65-F5344CB8AC3E}">
        <p14:creationId xmlns:p14="http://schemas.microsoft.com/office/powerpoint/2010/main" val="1260538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CA60F3-9BE3-8012-1E3C-9810C45119FB}"/>
              </a:ext>
            </a:extLst>
          </p:cNvPr>
          <p:cNvSpPr txBox="1"/>
          <p:nvPr/>
        </p:nvSpPr>
        <p:spPr>
          <a:xfrm>
            <a:off x="527917" y="244818"/>
            <a:ext cx="11152414" cy="72327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54A021"/>
                </a:solidFill>
                <a:latin typeface="Trebuchet MS"/>
              </a:rPr>
              <a:t>Veronica Chidi</a:t>
            </a:r>
            <a:endParaRPr lang="en-US"/>
          </a:p>
          <a:p>
            <a:endParaRPr lang="en-US" sz="2000" b="1">
              <a:solidFill>
                <a:srgbClr val="000000"/>
              </a:solidFill>
              <a:latin typeface="Trebuchet MS"/>
            </a:endParaRPr>
          </a:p>
          <a:p>
            <a:r>
              <a:rPr lang="en-US" sz="2000" b="1">
                <a:solidFill>
                  <a:srgbClr val="000000"/>
                </a:solidFill>
                <a:latin typeface="Trebuchet MS"/>
              </a:rPr>
              <a:t>Conclusion</a:t>
            </a:r>
            <a:endParaRPr lang="en-US">
              <a:solidFill>
                <a:srgbClr val="000000"/>
              </a:solidFill>
              <a:latin typeface="Trebuchet MS"/>
            </a:endParaRPr>
          </a:p>
          <a:p>
            <a:r>
              <a:rPr lang="en-US" sz="2000">
                <a:solidFill>
                  <a:srgbClr val="000000"/>
                </a:solidFill>
                <a:latin typeface="Trebuchet MS"/>
              </a:rPr>
              <a:t>In conclusion, accurate care documentation is important for ensuring safe, effective, and person-</a:t>
            </a:r>
            <a:r>
              <a:rPr lang="en-US" sz="2000" err="1">
                <a:solidFill>
                  <a:srgbClr val="000000"/>
                </a:solidFill>
                <a:latin typeface="Trebuchet MS"/>
              </a:rPr>
              <a:t>centred</a:t>
            </a:r>
            <a:r>
              <a:rPr lang="en-US" sz="2000">
                <a:solidFill>
                  <a:srgbClr val="000000"/>
                </a:solidFill>
                <a:latin typeface="Trebuchet MS"/>
              </a:rPr>
              <a:t> care at Riverdale Nursing Home. The case study identified challenges such as confusion, duplicated work, and inefficient communication caused by confusion about which Microsoft 365 tools to use. Microsoft Word is a suitable solution for writing care-related documents because it allows staff to edit, create professional records, update information quickly, and ensure consistency between the two buildings. Although there are some limitations, the advantages of better </a:t>
            </a:r>
            <a:r>
              <a:rPr lang="en-US" sz="2000" err="1">
                <a:solidFill>
                  <a:srgbClr val="000000"/>
                </a:solidFill>
                <a:latin typeface="Trebuchet MS"/>
              </a:rPr>
              <a:t>organisation</a:t>
            </a:r>
            <a:r>
              <a:rPr lang="en-US" sz="2000">
                <a:solidFill>
                  <a:srgbClr val="000000"/>
                </a:solidFill>
                <a:latin typeface="Trebuchet MS"/>
              </a:rPr>
              <a:t> and communication, and record keeping make Microsoft Word a useful tool for promoting high-quality care and efficient working practices.</a:t>
            </a:r>
            <a:endParaRPr lang="en-US">
              <a:solidFill>
                <a:srgbClr val="000000"/>
              </a:solidFill>
              <a:latin typeface="Trebuchet MS"/>
            </a:endParaRPr>
          </a:p>
          <a:p>
            <a:endParaRPr lang="en-US" sz="2000" b="1">
              <a:solidFill>
                <a:srgbClr val="000000"/>
              </a:solidFill>
              <a:latin typeface="Trebuchet MS"/>
            </a:endParaRPr>
          </a:p>
          <a:p>
            <a:r>
              <a:rPr lang="en-US" sz="2000" b="1">
                <a:solidFill>
                  <a:srgbClr val="000000"/>
                </a:solidFill>
                <a:latin typeface="Trebuchet MS"/>
              </a:rPr>
              <a:t>References</a:t>
            </a:r>
            <a:endParaRPr lang="en-US" b="1">
              <a:solidFill>
                <a:srgbClr val="000000"/>
              </a:solidFill>
              <a:latin typeface="Trebuchet MS"/>
            </a:endParaRPr>
          </a:p>
          <a:p>
            <a:r>
              <a:rPr lang="en-US" sz="2000">
                <a:solidFill>
                  <a:srgbClr val="000000"/>
                </a:solidFill>
                <a:latin typeface="Trebuchet MS"/>
              </a:rPr>
              <a:t>Care Quality Commission (2025) </a:t>
            </a:r>
            <a:r>
              <a:rPr lang="en-US" sz="2000" i="1">
                <a:solidFill>
                  <a:srgbClr val="000000"/>
                </a:solidFill>
                <a:latin typeface="Trebuchet MS"/>
              </a:rPr>
              <a:t>Guidance on Record Keeping</a:t>
            </a:r>
            <a:r>
              <a:rPr lang="en-US" sz="2000">
                <a:solidFill>
                  <a:srgbClr val="000000"/>
                </a:solidFill>
                <a:latin typeface="Trebuchet MS"/>
              </a:rPr>
              <a:t>. Available at: </a:t>
            </a:r>
            <a:r>
              <a:rPr lang="en-US" sz="2000" u="sng">
                <a:solidFill>
                  <a:srgbClr val="000000"/>
                </a:solidFill>
                <a:latin typeface="Trebuchet MS"/>
                <a:hlinkClick r:id="rId2"/>
              </a:rPr>
              <a:t>https://www.cqc.org.uk</a:t>
            </a:r>
            <a:endParaRPr lang="en-US">
              <a:solidFill>
                <a:srgbClr val="000000"/>
              </a:solidFill>
              <a:latin typeface="Trebuchet MS"/>
            </a:endParaRPr>
          </a:p>
          <a:p>
            <a:r>
              <a:rPr lang="en-US" sz="2000">
                <a:solidFill>
                  <a:srgbClr val="000000"/>
                </a:solidFill>
                <a:latin typeface="Trebuchet MS"/>
              </a:rPr>
              <a:t>Microsoft (2025). </a:t>
            </a:r>
            <a:r>
              <a:rPr lang="en-US" sz="2000" i="1">
                <a:solidFill>
                  <a:srgbClr val="000000"/>
                </a:solidFill>
                <a:latin typeface="Trebuchet MS"/>
              </a:rPr>
              <a:t>Microsoft Word Features and Benefits</a:t>
            </a:r>
            <a:r>
              <a:rPr lang="en-US" sz="2000">
                <a:solidFill>
                  <a:srgbClr val="000000"/>
                </a:solidFill>
                <a:latin typeface="Trebuchet MS"/>
              </a:rPr>
              <a:t>. Available at: </a:t>
            </a:r>
            <a:r>
              <a:rPr lang="en-US" sz="2000" u="sng">
                <a:solidFill>
                  <a:srgbClr val="000000"/>
                </a:solidFill>
                <a:latin typeface="Trebuchet MS"/>
                <a:hlinkClick r:id="rId3"/>
              </a:rPr>
              <a:t>https://www.microsoft.com</a:t>
            </a:r>
            <a:endParaRPr lang="en-US">
              <a:solidFill>
                <a:srgbClr val="000000"/>
              </a:solidFill>
              <a:latin typeface="Trebuchet MS"/>
            </a:endParaRPr>
          </a:p>
          <a:p>
            <a:r>
              <a:rPr lang="en-US" sz="2000">
                <a:solidFill>
                  <a:srgbClr val="000000"/>
                </a:solidFill>
                <a:latin typeface="Trebuchet MS"/>
              </a:rPr>
              <a:t>NHS England (2024) </a:t>
            </a:r>
            <a:r>
              <a:rPr lang="en-US" sz="2000" i="1">
                <a:solidFill>
                  <a:srgbClr val="000000"/>
                </a:solidFill>
                <a:latin typeface="Trebuchet MS"/>
              </a:rPr>
              <a:t>Standards for Care Records</a:t>
            </a:r>
            <a:r>
              <a:rPr lang="en-US" sz="2000">
                <a:solidFill>
                  <a:srgbClr val="000000"/>
                </a:solidFill>
                <a:latin typeface="Trebuchet MS"/>
              </a:rPr>
              <a:t>. Available at: </a:t>
            </a:r>
            <a:r>
              <a:rPr lang="en-US" sz="2000" u="sng">
                <a:solidFill>
                  <a:srgbClr val="000000"/>
                </a:solidFill>
                <a:latin typeface="Trebuchet MS"/>
                <a:hlinkClick r:id="rId4"/>
              </a:rPr>
              <a:t>https://www.england.nhs.uk</a:t>
            </a:r>
            <a:endParaRPr lang="en-US">
              <a:solidFill>
                <a:srgbClr val="000000"/>
              </a:solidFill>
              <a:latin typeface="Trebuchet MS"/>
            </a:endParaRPr>
          </a:p>
          <a:p>
            <a:r>
              <a:rPr lang="en-US" sz="2000">
                <a:solidFill>
                  <a:srgbClr val="000000"/>
                </a:solidFill>
                <a:latin typeface="Trebuchet MS"/>
              </a:rPr>
              <a:t>Skills for Care (2024) </a:t>
            </a:r>
            <a:r>
              <a:rPr lang="en-US" sz="2000" i="1">
                <a:solidFill>
                  <a:srgbClr val="000000"/>
                </a:solidFill>
                <a:latin typeface="Trebuchet MS"/>
              </a:rPr>
              <a:t>Good Record Keeping in Adult Social Care</a:t>
            </a:r>
            <a:r>
              <a:rPr lang="en-US" sz="2000">
                <a:solidFill>
                  <a:srgbClr val="000000"/>
                </a:solidFill>
                <a:latin typeface="Trebuchet MS"/>
              </a:rPr>
              <a:t>. Available at: </a:t>
            </a:r>
            <a:r>
              <a:rPr lang="en-US" sz="2000" u="sng">
                <a:solidFill>
                  <a:srgbClr val="000000"/>
                </a:solidFill>
                <a:latin typeface="Trebuchet MS"/>
                <a:hlinkClick r:id="rId5"/>
              </a:rPr>
              <a:t>https://www.skillsforcare.org.uk</a:t>
            </a:r>
            <a:endParaRPr lang="en-US">
              <a:solidFill>
                <a:srgbClr val="000000"/>
              </a:solidFill>
              <a:latin typeface="Trebuchet MS"/>
            </a:endParaRPr>
          </a:p>
          <a:p>
            <a:endParaRPr lang="en-US">
              <a:solidFill>
                <a:srgbClr val="000000"/>
              </a:solidFill>
              <a:latin typeface="Trebuchet MS"/>
            </a:endParaRPr>
          </a:p>
          <a:p>
            <a:endParaRPr lang="en-US"/>
          </a:p>
        </p:txBody>
      </p:sp>
    </p:spTree>
    <p:extLst>
      <p:ext uri="{BB962C8B-B14F-4D97-AF65-F5344CB8AC3E}">
        <p14:creationId xmlns:p14="http://schemas.microsoft.com/office/powerpoint/2010/main" val="4147088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1A37-956B-08EC-3CE8-20ED1DFF2962}"/>
              </a:ext>
            </a:extLst>
          </p:cNvPr>
          <p:cNvSpPr>
            <a:spLocks noGrp="1"/>
          </p:cNvSpPr>
          <p:nvPr>
            <p:ph type="title"/>
          </p:nvPr>
        </p:nvSpPr>
        <p:spPr>
          <a:xfrm>
            <a:off x="7962" y="1185"/>
            <a:ext cx="12198823" cy="597682"/>
          </a:xfrm>
        </p:spPr>
        <p:txBody>
          <a:bodyPr>
            <a:normAutofit fontScale="90000"/>
          </a:bodyPr>
          <a:lstStyle/>
          <a:p>
            <a:r>
              <a:rPr lang="en-US"/>
              <a:t>                                                Akosua</a:t>
            </a:r>
          </a:p>
        </p:txBody>
      </p:sp>
      <p:sp>
        <p:nvSpPr>
          <p:cNvPr id="3" name="Content Placeholder 2">
            <a:extLst>
              <a:ext uri="{FF2B5EF4-FFF2-40B4-BE49-F238E27FC236}">
                <a16:creationId xmlns:a16="http://schemas.microsoft.com/office/drawing/2014/main" id="{ECF32309-2DBD-E977-A9A5-CA6A30C97EE9}"/>
              </a:ext>
            </a:extLst>
          </p:cNvPr>
          <p:cNvSpPr>
            <a:spLocks noGrp="1"/>
          </p:cNvSpPr>
          <p:nvPr>
            <p:ph idx="1"/>
          </p:nvPr>
        </p:nvSpPr>
        <p:spPr>
          <a:xfrm>
            <a:off x="7962" y="18543"/>
            <a:ext cx="12196156" cy="6848979"/>
          </a:xfrm>
        </p:spPr>
        <p:txBody>
          <a:bodyPr vert="horz" lIns="91440" tIns="45720" rIns="91440" bIns="45720" rtlCol="0" anchor="t">
            <a:noAutofit/>
          </a:bodyPr>
          <a:lstStyle/>
          <a:p>
            <a:pPr>
              <a:buNone/>
            </a:pPr>
            <a:endParaRPr lang="en-US" sz="900" b="1">
              <a:latin typeface="Arial"/>
              <a:cs typeface="Arial"/>
            </a:endParaRPr>
          </a:p>
          <a:p>
            <a:pPr>
              <a:buNone/>
            </a:pPr>
            <a:endParaRPr lang="en-US" sz="900" b="1">
              <a:latin typeface="Arial"/>
              <a:cs typeface="Arial"/>
            </a:endParaRPr>
          </a:p>
          <a:p>
            <a:pPr>
              <a:buNone/>
            </a:pPr>
            <a:r>
              <a:rPr lang="en-US" sz="2000" b="1">
                <a:latin typeface="Arial"/>
                <a:ea typeface="+mn-lt"/>
                <a:cs typeface="Arial"/>
              </a:rPr>
              <a:t>Chosen Workplace Task: Staff Training</a:t>
            </a:r>
            <a:r>
              <a:rPr lang="en-US" sz="2000">
                <a:latin typeface="Arial"/>
                <a:cs typeface="Arial"/>
              </a:rPr>
              <a:t> (NHS DIGITAL 2023)</a:t>
            </a:r>
          </a:p>
          <a:p>
            <a:pPr>
              <a:buFont typeface="Wingdings" charset="2"/>
              <a:buChar char="Ø"/>
            </a:pPr>
            <a:r>
              <a:rPr lang="en-US">
                <a:latin typeface="Arial"/>
                <a:cs typeface="Arial"/>
              </a:rPr>
              <a:t>The chosen workplace task involves staff training at Riverdale Nursing Home using Microsoft Teams.</a:t>
            </a:r>
          </a:p>
          <a:p>
            <a:pPr>
              <a:buFont typeface="Wingdings" charset="2"/>
              <a:buChar char="Ø"/>
            </a:pPr>
            <a:r>
              <a:rPr lang="en-US">
                <a:latin typeface="Arial"/>
                <a:cs typeface="Arial"/>
              </a:rPr>
              <a:t> ongoing education is essential for ensuring that all staff members have the necessary skills and knowledge to provide high-quality care to residents. </a:t>
            </a:r>
          </a:p>
          <a:p>
            <a:pPr>
              <a:buFont typeface="Wingdings" charset="2"/>
              <a:buChar char="Ø"/>
            </a:pPr>
            <a:endParaRPr lang="en-US">
              <a:latin typeface="Arial"/>
              <a:cs typeface="Arial"/>
            </a:endParaRPr>
          </a:p>
          <a:p>
            <a:pPr>
              <a:buNone/>
            </a:pPr>
            <a:r>
              <a:rPr lang="en-US" sz="2000" b="1">
                <a:latin typeface="Arial"/>
                <a:cs typeface="Arial"/>
              </a:rPr>
              <a:t> MICROSOFT TEAMS</a:t>
            </a:r>
            <a:r>
              <a:rPr lang="en-US" sz="2000" b="1">
                <a:latin typeface="Aptos"/>
                <a:cs typeface="Arial"/>
              </a:rPr>
              <a:t>?(MICROSOFT SUPPORT 2026)</a:t>
            </a:r>
            <a:endParaRPr lang="en-US" sz="2000">
              <a:latin typeface="Aptos"/>
              <a:cs typeface="Arial"/>
            </a:endParaRPr>
          </a:p>
          <a:p>
            <a:pPr>
              <a:buFont typeface="Wingdings" charset="2"/>
              <a:buChar char="Ø"/>
            </a:pPr>
            <a:r>
              <a:rPr lang="en-US" sz="2000">
                <a:latin typeface="Arial"/>
                <a:cs typeface="Arial"/>
              </a:rPr>
              <a:t>Microsoft Teams is a collaboration platform that integrates workplace chat, video conferencing, file sharing, and application integration within a single interface. </a:t>
            </a:r>
          </a:p>
          <a:p>
            <a:pPr>
              <a:buFont typeface="Wingdings" charset="2"/>
              <a:buChar char="Ø"/>
            </a:pPr>
            <a:r>
              <a:rPr lang="en-US" b="1">
                <a:latin typeface="Arial"/>
                <a:cs typeface="Arial"/>
              </a:rPr>
              <a:t>IS MICROSOFT TEAMS SUITABLE FOR STAFF TRAINING AT RIVERDALE NURSING HOME?</a:t>
            </a:r>
            <a:endParaRPr lang="en-US" sz="2000">
              <a:latin typeface="Aptos"/>
              <a:cs typeface="Arial"/>
            </a:endParaRPr>
          </a:p>
          <a:p>
            <a:pPr>
              <a:buFont typeface="Wingdings" charset="2"/>
              <a:buChar char="Ø"/>
            </a:pPr>
            <a:r>
              <a:rPr lang="en-US" sz="2000">
                <a:latin typeface="Arial"/>
                <a:cs typeface="Arial"/>
              </a:rPr>
              <a:t>Microsoft Teams is particularly suitable for training staff at Riverdale Nursing Home due to its interactive features that facilitate remote learning and engagement.</a:t>
            </a:r>
          </a:p>
          <a:p>
            <a:pPr>
              <a:buNone/>
            </a:pPr>
            <a:endParaRPr lang="en-US" sz="2000">
              <a:latin typeface="Aptos"/>
              <a:cs typeface="Arial"/>
            </a:endParaRPr>
          </a:p>
          <a:p>
            <a:pPr>
              <a:buNone/>
            </a:pPr>
            <a:r>
              <a:rPr lang="en-US" b="1">
                <a:latin typeface="Arial"/>
                <a:ea typeface="+mn-lt"/>
                <a:cs typeface="Arial"/>
              </a:rPr>
              <a:t> MICROSOFT TEAMS IMPROVE IN EFFICIENCY AND COMMUNICATION AT RIVERDALE NURSING HOME(NHS DIGITAL 2023)</a:t>
            </a:r>
            <a:r>
              <a:rPr lang="en-US">
                <a:latin typeface="Arial"/>
                <a:cs typeface="Arial"/>
              </a:rPr>
              <a:t> </a:t>
            </a:r>
          </a:p>
          <a:p>
            <a:pPr>
              <a:buFont typeface="Wingdings" charset="2"/>
              <a:buChar char="Ø"/>
            </a:pPr>
            <a:r>
              <a:rPr lang="en-US" sz="2000">
                <a:latin typeface="Arial"/>
                <a:cs typeface="Arial"/>
              </a:rPr>
              <a:t>Microsoft teams allows for easy scheduling of training sessions, automatic reminders, and the ability to record sessions for future reference. This reduces the likelihood of missed messages or duplicated efforts as all training materials and discussions are centralized in one location.</a:t>
            </a:r>
            <a:endParaRPr lang="en-US" sz="1100">
              <a:latin typeface="Arial"/>
              <a:cs typeface="Arial"/>
            </a:endParaRPr>
          </a:p>
          <a:p>
            <a:pPr>
              <a:buNone/>
            </a:pPr>
            <a:endParaRPr lang="en-US" sz="2000">
              <a:latin typeface="Aptos"/>
              <a:cs typeface="Arial"/>
            </a:endParaRPr>
          </a:p>
        </p:txBody>
      </p:sp>
    </p:spTree>
    <p:extLst>
      <p:ext uri="{BB962C8B-B14F-4D97-AF65-F5344CB8AC3E}">
        <p14:creationId xmlns:p14="http://schemas.microsoft.com/office/powerpoint/2010/main" val="3159261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3ED18-5FF3-3403-8B78-1B04133051AE}"/>
              </a:ext>
            </a:extLst>
          </p:cNvPr>
          <p:cNvSpPr>
            <a:spLocks noGrp="1"/>
          </p:cNvSpPr>
          <p:nvPr>
            <p:ph type="title"/>
          </p:nvPr>
        </p:nvSpPr>
        <p:spPr>
          <a:xfrm>
            <a:off x="677334" y="609600"/>
            <a:ext cx="9144355" cy="1320800"/>
          </a:xfrm>
        </p:spPr>
        <p:txBody>
          <a:bodyPr>
            <a:normAutofit fontScale="90000"/>
          </a:bodyPr>
          <a:lstStyle/>
          <a:p>
            <a:r>
              <a:rPr lang="en-US" sz="2400">
                <a:latin typeface="Arial"/>
                <a:ea typeface="+mj-lt"/>
                <a:cs typeface="Arial"/>
              </a:rPr>
              <a:t>                             </a:t>
            </a:r>
            <a:r>
              <a:rPr lang="en-US" sz="2400" b="1">
                <a:latin typeface="Arial"/>
                <a:ea typeface="+mj-lt"/>
                <a:cs typeface="Arial"/>
              </a:rPr>
              <a:t>  AKOSUA</a:t>
            </a:r>
            <a:br>
              <a:rPr lang="en-US" sz="2400">
                <a:latin typeface="Arial"/>
                <a:ea typeface="+mj-lt"/>
                <a:cs typeface="Arial"/>
              </a:rPr>
            </a:br>
            <a:br>
              <a:rPr lang="en-US" sz="2400">
                <a:latin typeface="Arial"/>
                <a:ea typeface="+mj-lt"/>
                <a:cs typeface="Arial"/>
              </a:rPr>
            </a:br>
            <a:r>
              <a:rPr lang="en-US" sz="2400">
                <a:solidFill>
                  <a:schemeClr val="tx1"/>
                </a:solidFill>
                <a:latin typeface="Arial"/>
                <a:ea typeface="+mj-lt"/>
                <a:cs typeface="Arial"/>
              </a:rPr>
              <a:t>A</a:t>
            </a:r>
            <a:r>
              <a:rPr lang="en-US" sz="2400" b="1">
                <a:solidFill>
                  <a:schemeClr val="tx1"/>
                </a:solidFill>
                <a:latin typeface="Arial"/>
                <a:ea typeface="+mj-lt"/>
                <a:cs typeface="Arial"/>
              </a:rPr>
              <a:t>dvantages of Using Microsoft Teams (</a:t>
            </a:r>
            <a:r>
              <a:rPr lang="en-US" sz="2000" b="1">
                <a:solidFill>
                  <a:srgbClr val="404040"/>
                </a:solidFill>
                <a:latin typeface="Arial"/>
                <a:ea typeface="+mj-lt"/>
                <a:cs typeface="Arial"/>
              </a:rPr>
              <a:t>UNIVERSITY OF WARWICK 2024</a:t>
            </a:r>
            <a:r>
              <a:rPr lang="en-US" sz="2400" b="1">
                <a:solidFill>
                  <a:schemeClr val="tx1"/>
                </a:solidFill>
                <a:latin typeface="Arial"/>
                <a:ea typeface="+mj-lt"/>
                <a:cs typeface="Arial"/>
              </a:rPr>
              <a:t>)</a:t>
            </a:r>
            <a:r>
              <a:rPr lang="en-US" sz="2400">
                <a:solidFill>
                  <a:schemeClr val="tx1"/>
                </a:solidFill>
                <a:latin typeface="Arial"/>
                <a:cs typeface="Arial"/>
              </a:rPr>
              <a:t> </a:t>
            </a:r>
            <a:endParaRPr lang="en-US" sz="2400">
              <a:solidFill>
                <a:schemeClr val="tx1"/>
              </a:solidFill>
            </a:endParaRPr>
          </a:p>
          <a:p>
            <a:endParaRPr lang="en-GB"/>
          </a:p>
        </p:txBody>
      </p:sp>
      <p:sp>
        <p:nvSpPr>
          <p:cNvPr id="3" name="Content Placeholder 2">
            <a:extLst>
              <a:ext uri="{FF2B5EF4-FFF2-40B4-BE49-F238E27FC236}">
                <a16:creationId xmlns:a16="http://schemas.microsoft.com/office/drawing/2014/main" id="{7F0D128C-9FD3-8338-F064-3DD3CBD26124}"/>
              </a:ext>
            </a:extLst>
          </p:cNvPr>
          <p:cNvSpPr>
            <a:spLocks noGrp="1"/>
          </p:cNvSpPr>
          <p:nvPr>
            <p:ph idx="1"/>
          </p:nvPr>
        </p:nvSpPr>
        <p:spPr/>
        <p:txBody>
          <a:bodyPr vert="horz" lIns="91440" tIns="45720" rIns="91440" bIns="45720" rtlCol="0" anchor="t">
            <a:normAutofit/>
          </a:bodyPr>
          <a:lstStyle/>
          <a:p>
            <a:pPr>
              <a:buFont typeface="Wingdings" charset="2"/>
              <a:buChar char="Ø"/>
            </a:pPr>
            <a:r>
              <a:rPr lang="en-US">
                <a:latin typeface="Arial"/>
                <a:ea typeface="+mn-lt"/>
                <a:cs typeface="Arial"/>
              </a:rPr>
              <a:t> Enhanced Collaboration: Teams facilitate real-time communication and collaboration among staff, enabling them to work together more effectively. </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 Accessibility: Staff can access training materials and participate in sessions from any device, making it easier for those on different shifts or in different buildings to engage. </a:t>
            </a:r>
            <a:r>
              <a:rPr lang="en-US">
                <a:latin typeface="Arial"/>
                <a:cs typeface="Arial"/>
              </a:rPr>
              <a:t> </a:t>
            </a:r>
            <a:endParaRPr lang="en-GB">
              <a:latin typeface="Arial"/>
              <a:cs typeface="Arial"/>
            </a:endParaRPr>
          </a:p>
          <a:p>
            <a:pPr>
              <a:buFont typeface="Wingdings" charset="2"/>
              <a:buChar char="Ø"/>
            </a:pPr>
            <a:endParaRPr lang="en-US">
              <a:latin typeface="Arial"/>
              <a:cs typeface="Arial"/>
            </a:endParaRPr>
          </a:p>
          <a:p>
            <a:pPr>
              <a:buFont typeface="Wingdings" charset="2"/>
              <a:buChar char="Ø"/>
            </a:pPr>
            <a:r>
              <a:rPr lang="en-US">
                <a:latin typeface="Arial"/>
                <a:cs typeface="Arial"/>
              </a:rPr>
              <a:t> Integration with Other Tools: Microsoft Teams integrates seamlessly with other Microsoft 365 applications, such as SharePoint and OneNote, allowing for comprehensive training experience</a:t>
            </a:r>
            <a:endParaRPr lang="en-GB">
              <a:latin typeface="Arial"/>
              <a:cs typeface="Arial"/>
            </a:endParaRPr>
          </a:p>
        </p:txBody>
      </p:sp>
    </p:spTree>
    <p:extLst>
      <p:ext uri="{BB962C8B-B14F-4D97-AF65-F5344CB8AC3E}">
        <p14:creationId xmlns:p14="http://schemas.microsoft.com/office/powerpoint/2010/main" val="4100415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52CF7-20BB-EEF4-C34C-6909D756B437}"/>
              </a:ext>
            </a:extLst>
          </p:cNvPr>
          <p:cNvSpPr>
            <a:spLocks noGrp="1"/>
          </p:cNvSpPr>
          <p:nvPr>
            <p:ph type="title"/>
          </p:nvPr>
        </p:nvSpPr>
        <p:spPr/>
        <p:txBody>
          <a:bodyPr>
            <a:normAutofit fontScale="90000"/>
          </a:bodyPr>
          <a:lstStyle/>
          <a:p>
            <a:r>
              <a:rPr lang="en-US" sz="1800" b="1"/>
              <a:t>                                          </a:t>
            </a:r>
            <a:r>
              <a:rPr lang="en-US" sz="2000" b="1"/>
              <a:t>   AKOSUA</a:t>
            </a:r>
            <a:br>
              <a:rPr lang="en-US" sz="1800" b="1"/>
            </a:br>
            <a:br>
              <a:rPr lang="en-US" sz="1800" b="1"/>
            </a:br>
            <a:br>
              <a:rPr lang="en-US" sz="1800" b="1"/>
            </a:br>
            <a:r>
              <a:rPr lang="en-US" sz="2000" b="1">
                <a:solidFill>
                  <a:srgbClr val="404040"/>
                </a:solidFill>
                <a:latin typeface="Arial"/>
                <a:cs typeface="Arial"/>
              </a:rPr>
              <a:t>      Limitations of Using Microsoft Teams (UNIVERSITY OF WARWICK 2024)</a:t>
            </a:r>
            <a:r>
              <a:rPr lang="en-US" sz="2000">
                <a:solidFill>
                  <a:srgbClr val="404040"/>
                </a:solidFill>
                <a:latin typeface="Arial"/>
                <a:cs typeface="Arial"/>
              </a:rPr>
              <a:t> </a:t>
            </a:r>
            <a:endParaRPr lang="en-US" sz="2000">
              <a:latin typeface="Arial"/>
              <a:cs typeface="Arial"/>
            </a:endParaRPr>
          </a:p>
        </p:txBody>
      </p:sp>
      <p:sp>
        <p:nvSpPr>
          <p:cNvPr id="3" name="Content Placeholder 2">
            <a:extLst>
              <a:ext uri="{FF2B5EF4-FFF2-40B4-BE49-F238E27FC236}">
                <a16:creationId xmlns:a16="http://schemas.microsoft.com/office/drawing/2014/main" id="{207F5E65-2283-6088-862A-FA1FAE9C0B02}"/>
              </a:ext>
            </a:extLst>
          </p:cNvPr>
          <p:cNvSpPr>
            <a:spLocks noGrp="1"/>
          </p:cNvSpPr>
          <p:nvPr>
            <p:ph idx="1"/>
          </p:nvPr>
        </p:nvSpPr>
        <p:spPr/>
        <p:txBody>
          <a:bodyPr vert="horz" lIns="91440" tIns="45720" rIns="91440" bIns="45720" rtlCol="0" anchor="t">
            <a:normAutofit lnSpcReduction="10000"/>
          </a:bodyPr>
          <a:lstStyle/>
          <a:p>
            <a:pPr marL="0" indent="0">
              <a:buNone/>
            </a:pPr>
            <a:endParaRPr lang="en-US">
              <a:latin typeface="Arial"/>
              <a:cs typeface="Arial"/>
            </a:endParaRPr>
          </a:p>
          <a:p>
            <a:pPr>
              <a:buFont typeface="Wingdings" charset="2"/>
              <a:buChar char="Ø"/>
            </a:pPr>
            <a:r>
              <a:rPr lang="en-US">
                <a:latin typeface="Arial"/>
                <a:ea typeface="+mn-lt"/>
                <a:cs typeface="Arial"/>
              </a:rPr>
              <a:t>1. Learning Curve: Some staff may require additional training to fully utilize all features of Microsoft Teams, which could initially slow down the implementation process.</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2. Internet Dependency: A stable internet connection is necessary for optimal use, which could be a challenge in some areas of the nursing home.</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3. Notification Overload: Continuous notifications and messages can become overwhelming, potentially leading to distractions during training sessions if not managed effectively. </a:t>
            </a:r>
            <a:r>
              <a:rPr lang="en-US">
                <a:latin typeface="Arial"/>
                <a:cs typeface="Arial"/>
              </a:rPr>
              <a:t> </a:t>
            </a:r>
            <a:endParaRPr lang="en-GB">
              <a:latin typeface="Arial"/>
              <a:cs typeface="Arial"/>
            </a:endParaRPr>
          </a:p>
          <a:p>
            <a:pPr>
              <a:buFont typeface="Wingdings" charset="2"/>
              <a:buChar char="Ø"/>
            </a:pPr>
            <a:endParaRPr lang="en-GB">
              <a:latin typeface="Arial"/>
              <a:cs typeface="Arial"/>
            </a:endParaRPr>
          </a:p>
        </p:txBody>
      </p:sp>
    </p:spTree>
    <p:extLst>
      <p:ext uri="{BB962C8B-B14F-4D97-AF65-F5344CB8AC3E}">
        <p14:creationId xmlns:p14="http://schemas.microsoft.com/office/powerpoint/2010/main" val="2571070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2DAC6-9E46-E4FE-2139-626E4758E5F5}"/>
              </a:ext>
            </a:extLst>
          </p:cNvPr>
          <p:cNvSpPr>
            <a:spLocks noGrp="1"/>
          </p:cNvSpPr>
          <p:nvPr>
            <p:ph type="title"/>
          </p:nvPr>
        </p:nvSpPr>
        <p:spPr>
          <a:xfrm>
            <a:off x="228485" y="4175"/>
            <a:ext cx="8596668" cy="1320800"/>
          </a:xfrm>
        </p:spPr>
        <p:txBody>
          <a:bodyPr>
            <a:normAutofit/>
          </a:bodyPr>
          <a:lstStyle/>
          <a:p>
            <a:r>
              <a:rPr lang="en-GB" sz="2800">
                <a:latin typeface="Arial"/>
                <a:cs typeface="Arial"/>
              </a:rPr>
              <a:t>Grace - Secure file storage and sharing</a:t>
            </a:r>
            <a:r>
              <a:rPr lang="en-GB">
                <a:latin typeface="Arial"/>
                <a:cs typeface="Arial"/>
              </a:rPr>
              <a:t>.</a:t>
            </a:r>
            <a:r>
              <a:rPr lang="en-GB"/>
              <a:t> </a:t>
            </a:r>
            <a:br>
              <a:rPr lang="en-GB"/>
            </a:br>
            <a:r>
              <a:rPr lang="en-GB"/>
              <a:t> WHAT IS IT?</a:t>
            </a:r>
          </a:p>
        </p:txBody>
      </p:sp>
      <p:sp>
        <p:nvSpPr>
          <p:cNvPr id="3" name="Content Placeholder 2">
            <a:extLst>
              <a:ext uri="{FF2B5EF4-FFF2-40B4-BE49-F238E27FC236}">
                <a16:creationId xmlns:a16="http://schemas.microsoft.com/office/drawing/2014/main" id="{6E185BD8-1861-EFDF-A800-8B1FC50D2116}"/>
              </a:ext>
            </a:extLst>
          </p:cNvPr>
          <p:cNvSpPr>
            <a:spLocks noGrp="1"/>
          </p:cNvSpPr>
          <p:nvPr>
            <p:ph idx="1"/>
          </p:nvPr>
        </p:nvSpPr>
        <p:spPr>
          <a:xfrm>
            <a:off x="228485" y="1325521"/>
            <a:ext cx="8596668" cy="1490390"/>
          </a:xfrm>
        </p:spPr>
        <p:txBody>
          <a:bodyPr vert="horz" lIns="91440" tIns="45720" rIns="91440" bIns="45720" rtlCol="0" anchor="t">
            <a:noAutofit/>
          </a:bodyPr>
          <a:lstStyle/>
          <a:p>
            <a:r>
              <a:rPr lang="en-GB" sz="2000"/>
              <a:t>My task includes protecting files so that only authorized people can access, edit and share them.</a:t>
            </a:r>
          </a:p>
          <a:p>
            <a:r>
              <a:rPr lang="en-GB" sz="2000"/>
              <a:t>Secure file sharing is the practise of transferring files between two or more parties in a secured, protected and confidential manner.</a:t>
            </a:r>
          </a:p>
          <a:p>
            <a:r>
              <a:rPr lang="en-GB" sz="2000"/>
              <a:t>Our files must stay secure as we have medicine documents for our patients that our very important. ( Leonhard 2021 )</a:t>
            </a:r>
          </a:p>
          <a:p>
            <a:endParaRPr lang="en-GB"/>
          </a:p>
          <a:p>
            <a:endParaRPr lang="en-GB"/>
          </a:p>
          <a:p>
            <a:pPr marL="0" indent="0">
              <a:buNone/>
            </a:pPr>
            <a:endParaRPr lang="en-GB"/>
          </a:p>
          <a:p>
            <a:endParaRPr lang="en-GB"/>
          </a:p>
          <a:p>
            <a:endParaRPr lang="en-GB"/>
          </a:p>
        </p:txBody>
      </p:sp>
      <p:sp>
        <p:nvSpPr>
          <p:cNvPr id="5" name="Title 1">
            <a:extLst>
              <a:ext uri="{FF2B5EF4-FFF2-40B4-BE49-F238E27FC236}">
                <a16:creationId xmlns:a16="http://schemas.microsoft.com/office/drawing/2014/main" id="{35BCD8FA-0551-24E3-A031-5E7B7DA94CD8}"/>
              </a:ext>
            </a:extLst>
          </p:cNvPr>
          <p:cNvSpPr txBox="1">
            <a:spLocks/>
          </p:cNvSpPr>
          <p:nvPr/>
        </p:nvSpPr>
        <p:spPr>
          <a:xfrm>
            <a:off x="224309" y="3549041"/>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latin typeface="Arial"/>
                <a:cs typeface="Arial"/>
              </a:rPr>
              <a:t>Microsoft 365 tool?</a:t>
            </a:r>
          </a:p>
        </p:txBody>
      </p:sp>
      <p:sp>
        <p:nvSpPr>
          <p:cNvPr id="7" name="Content Placeholder 2">
            <a:extLst>
              <a:ext uri="{FF2B5EF4-FFF2-40B4-BE49-F238E27FC236}">
                <a16:creationId xmlns:a16="http://schemas.microsoft.com/office/drawing/2014/main" id="{B3C9D111-4AF4-76EE-4E59-347AE245D5AB}"/>
              </a:ext>
            </a:extLst>
          </p:cNvPr>
          <p:cNvSpPr txBox="1">
            <a:spLocks/>
          </p:cNvSpPr>
          <p:nvPr/>
        </p:nvSpPr>
        <p:spPr>
          <a:xfrm>
            <a:off x="349570" y="4212771"/>
            <a:ext cx="9546558" cy="197055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The Microsoft tool I have chosen to keep our files secure in the river dale centre is Microsoft one drive.</a:t>
            </a:r>
          </a:p>
          <a:p>
            <a:r>
              <a:rPr lang="en-GB"/>
              <a:t>This tool is suitable for us as its very secure. Our nurses, staff and carers can all access one drive at their suited time and save important information when needed.</a:t>
            </a:r>
          </a:p>
          <a:p>
            <a:r>
              <a:rPr lang="en-GB"/>
              <a:t>One drive can be securely accessed from office computers, work laptops, tablets or mobile devices.</a:t>
            </a:r>
          </a:p>
          <a:p>
            <a:r>
              <a:rPr lang="en-GB"/>
              <a:t>If file is accidently deleted or changed. It can often be restored</a:t>
            </a:r>
            <a:r>
              <a:rPr lang="en-GB" sz="2000"/>
              <a:t> </a:t>
            </a:r>
          </a:p>
        </p:txBody>
      </p:sp>
      <p:pic>
        <p:nvPicPr>
          <p:cNvPr id="8" name="Picture 7" descr="A folders and papers on a table&#10;&#10;AI-generated content may be incorrect.">
            <a:extLst>
              <a:ext uri="{FF2B5EF4-FFF2-40B4-BE49-F238E27FC236}">
                <a16:creationId xmlns:a16="http://schemas.microsoft.com/office/drawing/2014/main" id="{90CF4104-B9D7-FDB6-B99D-DDC899CB98C6}"/>
              </a:ext>
            </a:extLst>
          </p:cNvPr>
          <p:cNvPicPr>
            <a:picLocks noChangeAspect="1"/>
          </p:cNvPicPr>
          <p:nvPr/>
        </p:nvPicPr>
        <p:blipFill>
          <a:blip r:embed="rId2"/>
          <a:stretch>
            <a:fillRect/>
          </a:stretch>
        </p:blipFill>
        <p:spPr>
          <a:xfrm>
            <a:off x="9177438" y="292274"/>
            <a:ext cx="2647096" cy="1774521"/>
          </a:xfrm>
          <a:prstGeom prst="rect">
            <a:avLst/>
          </a:prstGeom>
        </p:spPr>
      </p:pic>
    </p:spTree>
    <p:extLst>
      <p:ext uri="{BB962C8B-B14F-4D97-AF65-F5344CB8AC3E}">
        <p14:creationId xmlns:p14="http://schemas.microsoft.com/office/powerpoint/2010/main" val="4260891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6789-DBAB-A85F-873E-8480288F53A1}"/>
              </a:ext>
            </a:extLst>
          </p:cNvPr>
          <p:cNvSpPr>
            <a:spLocks noGrp="1"/>
          </p:cNvSpPr>
          <p:nvPr>
            <p:ph type="title"/>
          </p:nvPr>
        </p:nvSpPr>
        <p:spPr>
          <a:xfrm>
            <a:off x="259800" y="254696"/>
            <a:ext cx="8596669" cy="1164225"/>
          </a:xfrm>
        </p:spPr>
        <p:txBody>
          <a:bodyPr>
            <a:normAutofit fontScale="90000"/>
          </a:bodyPr>
          <a:lstStyle/>
          <a:p>
            <a:r>
              <a:rPr lang="en-GB"/>
              <a:t>Importance of Microsoft one drive in Riverdale. (grace)</a:t>
            </a:r>
          </a:p>
        </p:txBody>
      </p:sp>
      <p:sp>
        <p:nvSpPr>
          <p:cNvPr id="3" name="Content Placeholder 2">
            <a:extLst>
              <a:ext uri="{FF2B5EF4-FFF2-40B4-BE49-F238E27FC236}">
                <a16:creationId xmlns:a16="http://schemas.microsoft.com/office/drawing/2014/main" id="{56FEA5B0-5258-9BCB-FCEB-B6112DA45230}"/>
              </a:ext>
            </a:extLst>
          </p:cNvPr>
          <p:cNvSpPr>
            <a:spLocks noGrp="1"/>
          </p:cNvSpPr>
          <p:nvPr>
            <p:ph idx="1"/>
          </p:nvPr>
        </p:nvSpPr>
        <p:spPr>
          <a:xfrm>
            <a:off x="385061" y="1544726"/>
            <a:ext cx="8888941" cy="2805623"/>
          </a:xfrm>
        </p:spPr>
        <p:txBody>
          <a:bodyPr vert="horz" lIns="91440" tIns="45720" rIns="91440" bIns="45720" rtlCol="0" anchor="t">
            <a:noAutofit/>
          </a:bodyPr>
          <a:lstStyle/>
          <a:p>
            <a:r>
              <a:rPr lang="en-GB" sz="2000"/>
              <a:t>One drive allows users to store and manage files </a:t>
            </a:r>
            <a:r>
              <a:rPr lang="en-GB" sz="2000" err="1"/>
              <a:t>securley</a:t>
            </a:r>
            <a:r>
              <a:rPr lang="en-GB" sz="2000"/>
              <a:t>, ensuring sensitive data and client records remain protected. ( </a:t>
            </a:r>
            <a:r>
              <a:rPr lang="en-GB" sz="2000" err="1"/>
              <a:t>Nhs</a:t>
            </a:r>
            <a:r>
              <a:rPr lang="en-GB" sz="2000"/>
              <a:t> 2024 )</a:t>
            </a:r>
          </a:p>
          <a:p>
            <a:r>
              <a:rPr lang="en-GB" sz="2000"/>
              <a:t>It enables real time </a:t>
            </a:r>
            <a:r>
              <a:rPr lang="en-GB" sz="2000" err="1"/>
              <a:t>collabration</a:t>
            </a:r>
            <a:r>
              <a:rPr lang="en-GB" sz="2000"/>
              <a:t> allowing care teams to work together on documents and share info seamlessly.</a:t>
            </a:r>
          </a:p>
          <a:p>
            <a:r>
              <a:rPr lang="en-GB" sz="2000"/>
              <a:t>One drive offers advance security features, including data encryption and compliance with industry standards, protecting sensitive patient information.</a:t>
            </a:r>
          </a:p>
          <a:p>
            <a:r>
              <a:rPr lang="en-GB" sz="2000"/>
              <a:t>Its very accessible so staff can get hold of the files quick using phones, laptops </a:t>
            </a:r>
            <a:r>
              <a:rPr lang="en-GB" sz="2000" err="1"/>
              <a:t>ect</a:t>
            </a:r>
            <a:r>
              <a:rPr lang="en-GB" sz="2000"/>
              <a:t>. (</a:t>
            </a:r>
            <a:r>
              <a:rPr lang="en-GB" sz="2000" err="1"/>
              <a:t>nhs</a:t>
            </a:r>
            <a:r>
              <a:rPr lang="en-GB" sz="2000"/>
              <a:t> 2024)</a:t>
            </a:r>
          </a:p>
          <a:p>
            <a:endParaRPr lang="en-GB" sz="2000"/>
          </a:p>
          <a:p>
            <a:pPr marL="0" indent="0">
              <a:buNone/>
            </a:pPr>
            <a:endParaRPr lang="en-GB"/>
          </a:p>
          <a:p>
            <a:endParaRPr lang="en-GB"/>
          </a:p>
          <a:p>
            <a:endParaRPr lang="en-GB"/>
          </a:p>
          <a:p>
            <a:endParaRPr lang="en-GB"/>
          </a:p>
        </p:txBody>
      </p:sp>
    </p:spTree>
    <p:extLst>
      <p:ext uri="{BB962C8B-B14F-4D97-AF65-F5344CB8AC3E}">
        <p14:creationId xmlns:p14="http://schemas.microsoft.com/office/powerpoint/2010/main" val="888058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3D38-E243-AA60-FAC4-944CED1E6582}"/>
              </a:ext>
            </a:extLst>
          </p:cNvPr>
          <p:cNvSpPr>
            <a:spLocks noGrp="1"/>
          </p:cNvSpPr>
          <p:nvPr>
            <p:ph type="title"/>
          </p:nvPr>
        </p:nvSpPr>
        <p:spPr/>
        <p:txBody>
          <a:bodyPr/>
          <a:lstStyle/>
          <a:p>
            <a:r>
              <a:rPr lang="en-GB"/>
              <a:t>Improves efficiency or communication. (grace)</a:t>
            </a:r>
          </a:p>
        </p:txBody>
      </p:sp>
      <p:sp>
        <p:nvSpPr>
          <p:cNvPr id="4" name="TextBox 3">
            <a:extLst>
              <a:ext uri="{FF2B5EF4-FFF2-40B4-BE49-F238E27FC236}">
                <a16:creationId xmlns:a16="http://schemas.microsoft.com/office/drawing/2014/main" id="{C3616FB0-C711-C962-DDE4-2CEA113F51A8}"/>
              </a:ext>
            </a:extLst>
          </p:cNvPr>
          <p:cNvSpPr txBox="1"/>
          <p:nvPr/>
        </p:nvSpPr>
        <p:spPr>
          <a:xfrm>
            <a:off x="549054" y="1714927"/>
            <a:ext cx="859439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a:latin typeface="Arial"/>
              <a:cs typeface="Arial"/>
            </a:endParaRPr>
          </a:p>
          <a:p>
            <a:r>
              <a:rPr lang="en-GB" sz="1600">
                <a:latin typeface="Arial"/>
                <a:cs typeface="Arial"/>
              </a:rPr>
              <a:t>IMPROVED SECURITY -</a:t>
            </a:r>
          </a:p>
          <a:p>
            <a:pPr marL="285750" indent="-285750">
              <a:buFont typeface="Calibri"/>
              <a:buChar char="-"/>
            </a:pPr>
            <a:r>
              <a:rPr lang="en-GB" sz="1600">
                <a:latin typeface="Arial"/>
                <a:cs typeface="Arial"/>
              </a:rPr>
              <a:t>Keeps resident information </a:t>
            </a:r>
          </a:p>
          <a:p>
            <a:pPr marL="285750" indent="-285750">
              <a:buFont typeface="Calibri"/>
              <a:buChar char="-"/>
            </a:pPr>
            <a:r>
              <a:rPr lang="en-GB" sz="1600">
                <a:latin typeface="Arial"/>
                <a:cs typeface="Arial"/>
              </a:rPr>
              <a:t>Helps care homes meet GDPR requirements </a:t>
            </a:r>
          </a:p>
          <a:p>
            <a:pPr marL="285750" indent="-285750">
              <a:buFont typeface="Calibri"/>
              <a:buChar char="-"/>
            </a:pPr>
            <a:r>
              <a:rPr lang="en-GB" sz="1600">
                <a:latin typeface="Arial"/>
                <a:cs typeface="Arial"/>
              </a:rPr>
              <a:t>Only authorised staff can access sensitive records </a:t>
            </a:r>
          </a:p>
        </p:txBody>
      </p:sp>
      <p:sp>
        <p:nvSpPr>
          <p:cNvPr id="3" name="TextBox 2">
            <a:extLst>
              <a:ext uri="{FF2B5EF4-FFF2-40B4-BE49-F238E27FC236}">
                <a16:creationId xmlns:a16="http://schemas.microsoft.com/office/drawing/2014/main" id="{0C567165-136D-54E2-1A36-E320D1C2B182}"/>
              </a:ext>
            </a:extLst>
          </p:cNvPr>
          <p:cNvSpPr txBox="1"/>
          <p:nvPr/>
        </p:nvSpPr>
        <p:spPr>
          <a:xfrm>
            <a:off x="550096" y="3164207"/>
            <a:ext cx="8988587"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212529"/>
                </a:solidFill>
                <a:highlight>
                  <a:srgbClr val="FFFFFF"/>
                </a:highlight>
                <a:latin typeface="Arial"/>
                <a:ea typeface="+mn-lt"/>
                <a:cs typeface="Arial"/>
              </a:rPr>
              <a:t>BETTER COMMUNICATION -</a:t>
            </a:r>
          </a:p>
          <a:p>
            <a:pPr marL="285750" indent="-285750">
              <a:buFont typeface="Calibri"/>
              <a:buChar char="-"/>
            </a:pPr>
            <a:r>
              <a:rPr lang="en-GB" sz="1600">
                <a:solidFill>
                  <a:srgbClr val="212529"/>
                </a:solidFill>
                <a:highlight>
                  <a:srgbClr val="FFFFFF"/>
                </a:highlight>
                <a:latin typeface="Arial"/>
                <a:ea typeface="+mn-lt"/>
                <a:cs typeface="Arial"/>
              </a:rPr>
              <a:t>Staff can share and update documents instantly.</a:t>
            </a:r>
          </a:p>
          <a:p>
            <a:pPr marL="285750" indent="-285750">
              <a:buFont typeface="Calibri"/>
              <a:buChar char="-"/>
            </a:pPr>
            <a:r>
              <a:rPr lang="en-GB" sz="1600">
                <a:solidFill>
                  <a:srgbClr val="212529"/>
                </a:solidFill>
                <a:highlight>
                  <a:srgbClr val="FFFFFF"/>
                </a:highlight>
                <a:latin typeface="Arial"/>
                <a:cs typeface="Arial"/>
              </a:rPr>
              <a:t>Everyone can access the latest </a:t>
            </a:r>
            <a:r>
              <a:rPr lang="en-GB" sz="1600" err="1">
                <a:solidFill>
                  <a:srgbClr val="212529"/>
                </a:solidFill>
                <a:highlight>
                  <a:srgbClr val="FFFFFF"/>
                </a:highlight>
                <a:latin typeface="Arial"/>
                <a:cs typeface="Arial"/>
              </a:rPr>
              <a:t>informa</a:t>
            </a:r>
            <a:r>
              <a:rPr lang="en-GB" sz="1600">
                <a:solidFill>
                  <a:srgbClr val="212529"/>
                </a:solidFill>
                <a:highlight>
                  <a:srgbClr val="FFFFFF"/>
                </a:highlight>
                <a:latin typeface="Arial"/>
                <a:cs typeface="Arial"/>
              </a:rPr>
              <a:t>tion</a:t>
            </a:r>
          </a:p>
          <a:p>
            <a:pPr marL="285750" indent="-285750">
              <a:buFont typeface="Calibri"/>
              <a:buChar char="-"/>
            </a:pPr>
            <a:r>
              <a:rPr lang="en-GB" sz="1600">
                <a:solidFill>
                  <a:srgbClr val="212529"/>
                </a:solidFill>
                <a:highlight>
                  <a:srgbClr val="FFFFFF"/>
                </a:highlight>
                <a:latin typeface="Arial"/>
                <a:cs typeface="Arial"/>
              </a:rPr>
              <a:t>Reduces misunderstanding and duplicate </a:t>
            </a:r>
          </a:p>
          <a:p>
            <a:endParaRPr lang="en-GB" sz="1600">
              <a:solidFill>
                <a:srgbClr val="212529"/>
              </a:solidFill>
              <a:highlight>
                <a:srgbClr val="FFFFFF"/>
              </a:highlight>
              <a:latin typeface="Arial"/>
              <a:cs typeface="Arial"/>
            </a:endParaRPr>
          </a:p>
          <a:p>
            <a:r>
              <a:rPr lang="en-GB" sz="1600">
                <a:solidFill>
                  <a:srgbClr val="212529"/>
                </a:solidFill>
                <a:highlight>
                  <a:srgbClr val="FFFFFF"/>
                </a:highlight>
                <a:latin typeface="Arial"/>
                <a:cs typeface="Arial"/>
              </a:rPr>
              <a:t>MORE EFFICIENT RECORD KEEPING -</a:t>
            </a:r>
          </a:p>
          <a:p>
            <a:pPr marL="285750" indent="-285750">
              <a:buFont typeface="Calibri"/>
              <a:buChar char="-"/>
            </a:pPr>
            <a:r>
              <a:rPr lang="en-GB" sz="1600">
                <a:solidFill>
                  <a:srgbClr val="212529"/>
                </a:solidFill>
                <a:highlight>
                  <a:srgbClr val="FFFFFF"/>
                </a:highlight>
                <a:latin typeface="Arial"/>
                <a:ea typeface="+mn-lt"/>
                <a:cs typeface="Arial"/>
              </a:rPr>
              <a:t>Less paperwork and fewer lost documents </a:t>
            </a:r>
          </a:p>
          <a:p>
            <a:pPr marL="285750" indent="-285750">
              <a:buFont typeface="Calibri"/>
              <a:buChar char="-"/>
            </a:pPr>
            <a:r>
              <a:rPr lang="en-GB" sz="1600">
                <a:solidFill>
                  <a:srgbClr val="212529"/>
                </a:solidFill>
                <a:highlight>
                  <a:srgbClr val="FFFFFF"/>
                </a:highlight>
                <a:latin typeface="Arial"/>
                <a:ea typeface="+mn-lt"/>
                <a:cs typeface="Arial"/>
              </a:rPr>
              <a:t>Care plans can be updates in real time </a:t>
            </a:r>
          </a:p>
          <a:p>
            <a:pPr marL="285750" indent="-285750">
              <a:buFont typeface="Calibri"/>
              <a:buChar char="-"/>
            </a:pPr>
            <a:r>
              <a:rPr lang="en-GB" sz="1600">
                <a:solidFill>
                  <a:srgbClr val="212529"/>
                </a:solidFill>
                <a:highlight>
                  <a:srgbClr val="FFFFFF"/>
                </a:highlight>
                <a:latin typeface="Arial"/>
                <a:ea typeface="+mn-lt"/>
                <a:cs typeface="Arial"/>
              </a:rPr>
              <a:t>Saves staff time and improves accuracy</a:t>
            </a:r>
          </a:p>
          <a:p>
            <a:endParaRPr lang="en-GB" sz="1600">
              <a:solidFill>
                <a:srgbClr val="212529"/>
              </a:solidFill>
              <a:highlight>
                <a:srgbClr val="FFFFFF"/>
              </a:highlight>
              <a:latin typeface="Arial"/>
              <a:ea typeface="+mn-lt"/>
              <a:cs typeface="Arial"/>
            </a:endParaRPr>
          </a:p>
          <a:p>
            <a:endParaRPr lang="en-GB" sz="1600">
              <a:solidFill>
                <a:srgbClr val="212529"/>
              </a:solidFill>
              <a:highlight>
                <a:srgbClr val="FFFFFF"/>
              </a:highlight>
              <a:latin typeface="Trebuchet MS" panose="020B0603020202020204"/>
              <a:ea typeface="+mn-lt"/>
              <a:cs typeface="Arial"/>
            </a:endParaRPr>
          </a:p>
          <a:p>
            <a:r>
              <a:rPr lang="en-GB">
                <a:solidFill>
                  <a:srgbClr val="212529"/>
                </a:solidFill>
                <a:highlight>
                  <a:srgbClr val="FFFFFF"/>
                </a:highlight>
                <a:ea typeface="+mn-lt"/>
                <a:cs typeface="+mn-lt"/>
              </a:rPr>
              <a:t>Skills for care (2026)</a:t>
            </a:r>
          </a:p>
          <a:p>
            <a:endParaRPr lang="en-GB" sz="1400">
              <a:solidFill>
                <a:srgbClr val="FFFFFF"/>
              </a:solidFill>
              <a:highlight>
                <a:srgbClr val="363B3D"/>
              </a:highlight>
            </a:endParaRPr>
          </a:p>
        </p:txBody>
      </p:sp>
    </p:spTree>
    <p:extLst>
      <p:ext uri="{BB962C8B-B14F-4D97-AF65-F5344CB8AC3E}">
        <p14:creationId xmlns:p14="http://schemas.microsoft.com/office/powerpoint/2010/main" val="3659311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4CE6-2899-69F4-4766-214BDCD6E38A}"/>
              </a:ext>
            </a:extLst>
          </p:cNvPr>
          <p:cNvSpPr>
            <a:spLocks noGrp="1"/>
          </p:cNvSpPr>
          <p:nvPr>
            <p:ph type="title"/>
          </p:nvPr>
        </p:nvSpPr>
        <p:spPr/>
        <p:txBody>
          <a:bodyPr/>
          <a:lstStyle/>
          <a:p>
            <a:r>
              <a:rPr lang="en-GB"/>
              <a:t>Advantages and limitations on one drive </a:t>
            </a:r>
          </a:p>
        </p:txBody>
      </p:sp>
      <p:sp>
        <p:nvSpPr>
          <p:cNvPr id="3" name="Content Placeholder 2">
            <a:extLst>
              <a:ext uri="{FF2B5EF4-FFF2-40B4-BE49-F238E27FC236}">
                <a16:creationId xmlns:a16="http://schemas.microsoft.com/office/drawing/2014/main" id="{B3FCB85C-FE1F-B207-BA3D-A26C04DF5CD5}"/>
              </a:ext>
            </a:extLst>
          </p:cNvPr>
          <p:cNvSpPr>
            <a:spLocks noGrp="1"/>
          </p:cNvSpPr>
          <p:nvPr>
            <p:ph sz="half" idx="1"/>
          </p:nvPr>
        </p:nvSpPr>
        <p:spPr>
          <a:xfrm>
            <a:off x="291115" y="1450781"/>
            <a:ext cx="4006583" cy="3630252"/>
          </a:xfrm>
        </p:spPr>
        <p:txBody>
          <a:bodyPr vert="horz" lIns="91440" tIns="45720" rIns="91440" bIns="45720" rtlCol="0" anchor="t">
            <a:normAutofit/>
          </a:bodyPr>
          <a:lstStyle/>
          <a:p>
            <a:pPr marL="0" indent="0">
              <a:buNone/>
            </a:pPr>
            <a:r>
              <a:rPr lang="en-GB" sz="2000"/>
              <a:t>ADVANTAGES </a:t>
            </a:r>
          </a:p>
          <a:p>
            <a:r>
              <a:rPr lang="en-GB" sz="2000">
                <a:solidFill>
                  <a:srgbClr val="222222"/>
                </a:solidFill>
                <a:highlight>
                  <a:srgbClr val="FFFFFF"/>
                </a:highlight>
                <a:latin typeface="Lato"/>
                <a:ea typeface="Lato"/>
                <a:cs typeface="Lato"/>
              </a:rPr>
              <a:t>Ease of Access</a:t>
            </a:r>
            <a:endParaRPr lang="en-GB" sz="2000"/>
          </a:p>
          <a:p>
            <a:r>
              <a:rPr lang="en-GB" sz="2000">
                <a:solidFill>
                  <a:srgbClr val="222222"/>
                </a:solidFill>
                <a:highlight>
                  <a:srgbClr val="FFFFFF"/>
                </a:highlight>
                <a:latin typeface="Lato"/>
                <a:ea typeface="Lato"/>
                <a:cs typeface="Lato"/>
              </a:rPr>
              <a:t>Keeps info secure</a:t>
            </a:r>
          </a:p>
          <a:p>
            <a:r>
              <a:rPr lang="en-GB" sz="2000">
                <a:solidFill>
                  <a:srgbClr val="222222"/>
                </a:solidFill>
                <a:highlight>
                  <a:srgbClr val="FFFFFF"/>
                </a:highlight>
                <a:latin typeface="Lato"/>
                <a:ea typeface="Lato"/>
                <a:cs typeface="Lato"/>
              </a:rPr>
              <a:t>Easy to share files </a:t>
            </a:r>
          </a:p>
          <a:p>
            <a:r>
              <a:rPr lang="en-GB" sz="2000">
                <a:solidFill>
                  <a:srgbClr val="222222"/>
                </a:solidFill>
                <a:highlight>
                  <a:srgbClr val="FFFFFF"/>
                </a:highlight>
                <a:latin typeface="Lato"/>
                <a:ea typeface="Lato"/>
                <a:cs typeface="Lato"/>
              </a:rPr>
              <a:t>Supports teamwork</a:t>
            </a:r>
          </a:p>
          <a:p>
            <a:r>
              <a:rPr lang="en-GB" sz="2000">
                <a:solidFill>
                  <a:srgbClr val="222222"/>
                </a:solidFill>
                <a:highlight>
                  <a:srgbClr val="FFFFFF"/>
                </a:highlight>
                <a:latin typeface="Lato"/>
                <a:ea typeface="Lato"/>
                <a:cs typeface="Lato"/>
              </a:rPr>
              <a:t>Automaitc back up </a:t>
            </a:r>
          </a:p>
          <a:p>
            <a:r>
              <a:rPr lang="en-GB" sz="2000">
                <a:solidFill>
                  <a:srgbClr val="222222"/>
                </a:solidFill>
                <a:highlight>
                  <a:srgbClr val="FFFFFF"/>
                </a:highlight>
                <a:latin typeface="Lato"/>
                <a:ea typeface="Lato"/>
                <a:cs typeface="Lato"/>
              </a:rPr>
              <a:t>Saves time</a:t>
            </a:r>
          </a:p>
          <a:p>
            <a:pPr marL="285750" indent="-285750">
              <a:buFont typeface="Calibri" charset="2"/>
              <a:buChar char="-"/>
            </a:pPr>
            <a:endParaRPr lang="en-GB"/>
          </a:p>
        </p:txBody>
      </p:sp>
      <p:sp>
        <p:nvSpPr>
          <p:cNvPr id="4" name="Content Placeholder 3">
            <a:extLst>
              <a:ext uri="{FF2B5EF4-FFF2-40B4-BE49-F238E27FC236}">
                <a16:creationId xmlns:a16="http://schemas.microsoft.com/office/drawing/2014/main" id="{07CC5046-F6C6-B413-FE02-9C8F3E5B5559}"/>
              </a:ext>
            </a:extLst>
          </p:cNvPr>
          <p:cNvSpPr>
            <a:spLocks noGrp="1"/>
          </p:cNvSpPr>
          <p:nvPr>
            <p:ph sz="half" idx="2"/>
          </p:nvPr>
        </p:nvSpPr>
        <p:spPr>
          <a:xfrm>
            <a:off x="3503340" y="1450781"/>
            <a:ext cx="4184034" cy="3880773"/>
          </a:xfrm>
        </p:spPr>
        <p:txBody>
          <a:bodyPr vert="horz" lIns="91440" tIns="45720" rIns="91440" bIns="45720" rtlCol="0" anchor="t">
            <a:normAutofit/>
          </a:bodyPr>
          <a:lstStyle/>
          <a:p>
            <a:pPr marL="0" indent="0">
              <a:buNone/>
            </a:pPr>
            <a:r>
              <a:rPr lang="en-GB" sz="2000"/>
              <a:t>DISADVANTAGES </a:t>
            </a:r>
            <a:endParaRPr lang="en-US"/>
          </a:p>
          <a:p>
            <a:r>
              <a:rPr lang="en-GB" sz="2000">
                <a:solidFill>
                  <a:srgbClr val="222222"/>
                </a:solidFill>
                <a:highlight>
                  <a:srgbClr val="FFFFFF"/>
                </a:highlight>
                <a:latin typeface="Lato"/>
                <a:ea typeface="Lato"/>
                <a:cs typeface="Lato"/>
              </a:rPr>
              <a:t>Needs internet connection</a:t>
            </a:r>
          </a:p>
          <a:p>
            <a:r>
              <a:rPr lang="en-GB" sz="2000">
                <a:solidFill>
                  <a:srgbClr val="222222"/>
                </a:solidFill>
                <a:highlight>
                  <a:srgbClr val="FFFFFF"/>
                </a:highlight>
                <a:latin typeface="Lato"/>
                <a:ea typeface="Lato"/>
                <a:cs typeface="Lato"/>
              </a:rPr>
              <a:t>Training may be needed </a:t>
            </a:r>
          </a:p>
          <a:p>
            <a:r>
              <a:rPr lang="en-GB" sz="2000">
                <a:solidFill>
                  <a:srgbClr val="222222"/>
                </a:solidFill>
                <a:highlight>
                  <a:srgbClr val="FFFFFF"/>
                </a:highlight>
                <a:latin typeface="Lato"/>
                <a:ea typeface="Lato"/>
                <a:cs typeface="Lato"/>
              </a:rPr>
              <a:t>Risk of human error </a:t>
            </a:r>
          </a:p>
          <a:p>
            <a:r>
              <a:rPr lang="en-GB" sz="2000">
                <a:solidFill>
                  <a:srgbClr val="222222"/>
                </a:solidFill>
                <a:highlight>
                  <a:srgbClr val="FFFFFF"/>
                </a:highlight>
                <a:latin typeface="Lato"/>
                <a:ea typeface="Lato"/>
                <a:cs typeface="Lato"/>
              </a:rPr>
              <a:t>Storage limits</a:t>
            </a:r>
          </a:p>
          <a:p>
            <a:r>
              <a:rPr lang="en-GB" sz="2000">
                <a:solidFill>
                  <a:srgbClr val="222222"/>
                </a:solidFill>
                <a:highlight>
                  <a:srgbClr val="FFFFFF"/>
                </a:highlight>
                <a:latin typeface="Lato"/>
                <a:ea typeface="Lato"/>
                <a:cs typeface="Lato"/>
              </a:rPr>
              <a:t>Technical issues </a:t>
            </a:r>
          </a:p>
          <a:p>
            <a:r>
              <a:rPr lang="en-GB" sz="2000">
                <a:solidFill>
                  <a:srgbClr val="222222"/>
                </a:solidFill>
                <a:highlight>
                  <a:srgbClr val="FFFFFF"/>
                </a:highlight>
                <a:latin typeface="Lato"/>
                <a:ea typeface="Lato"/>
                <a:cs typeface="Lato"/>
              </a:rPr>
              <a:t>Limited Backup Functionality</a:t>
            </a:r>
            <a:endParaRPr lang="en-GB" sz="2000"/>
          </a:p>
          <a:p>
            <a:endParaRPr lang="en-GB" sz="3200"/>
          </a:p>
        </p:txBody>
      </p:sp>
      <p:sp>
        <p:nvSpPr>
          <p:cNvPr id="5" name="TextBox 4">
            <a:extLst>
              <a:ext uri="{FF2B5EF4-FFF2-40B4-BE49-F238E27FC236}">
                <a16:creationId xmlns:a16="http://schemas.microsoft.com/office/drawing/2014/main" id="{1B69711E-95A3-CA57-274D-543DE68E36FC}"/>
              </a:ext>
            </a:extLst>
          </p:cNvPr>
          <p:cNvSpPr txBox="1"/>
          <p:nvPr/>
        </p:nvSpPr>
        <p:spPr>
          <a:xfrm>
            <a:off x="7200504" y="1452455"/>
            <a:ext cx="54193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WEIS O (2025) </a:t>
            </a:r>
          </a:p>
        </p:txBody>
      </p:sp>
      <p:graphicFrame>
        <p:nvGraphicFramePr>
          <p:cNvPr id="6" name="Table 5">
            <a:extLst>
              <a:ext uri="{FF2B5EF4-FFF2-40B4-BE49-F238E27FC236}">
                <a16:creationId xmlns:a16="http://schemas.microsoft.com/office/drawing/2014/main" id="{E0130F92-17A2-4465-6913-3DCCA7DD0530}"/>
              </a:ext>
            </a:extLst>
          </p:cNvPr>
          <p:cNvGraphicFramePr>
            <a:graphicFrameLocks noGrp="1"/>
          </p:cNvGraphicFramePr>
          <p:nvPr>
            <p:extLst>
              <p:ext uri="{D42A27DB-BD31-4B8C-83A1-F6EECF244321}">
                <p14:modId xmlns:p14="http://schemas.microsoft.com/office/powerpoint/2010/main" val="1008097369"/>
              </p:ext>
            </p:extLst>
          </p:nvPr>
        </p:nvGraphicFramePr>
        <p:xfrm>
          <a:off x="407095" y="4739014"/>
          <a:ext cx="8168640" cy="1672814"/>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56568256"/>
                    </a:ext>
                  </a:extLst>
                </a:gridCol>
                <a:gridCol w="4084320">
                  <a:extLst>
                    <a:ext uri="{9D8B030D-6E8A-4147-A177-3AD203B41FA5}">
                      <a16:colId xmlns:a16="http://schemas.microsoft.com/office/drawing/2014/main" val="3787134387"/>
                    </a:ext>
                  </a:extLst>
                </a:gridCol>
              </a:tblGrid>
              <a:tr h="560294">
                <a:tc>
                  <a:txBody>
                    <a:bodyPr/>
                    <a:lstStyle/>
                    <a:p>
                      <a:r>
                        <a:rPr lang="en-GB"/>
                        <a:t>Paper records </a:t>
                      </a:r>
                    </a:p>
                  </a:txBody>
                  <a:tcPr/>
                </a:tc>
                <a:tc>
                  <a:txBody>
                    <a:bodyPr/>
                    <a:lstStyle/>
                    <a:p>
                      <a:r>
                        <a:rPr lang="en-GB"/>
                        <a:t>One drive </a:t>
                      </a:r>
                    </a:p>
                  </a:txBody>
                  <a:tcPr/>
                </a:tc>
                <a:extLst>
                  <a:ext uri="{0D108BD9-81ED-4DB2-BD59-A6C34878D82A}">
                    <a16:rowId xmlns:a16="http://schemas.microsoft.com/office/drawing/2014/main" val="502886652"/>
                  </a:ext>
                </a:extLst>
              </a:tr>
              <a:tr h="370840">
                <a:tc>
                  <a:txBody>
                    <a:bodyPr/>
                    <a:lstStyle/>
                    <a:p>
                      <a:r>
                        <a:rPr lang="en-GB"/>
                        <a:t>Can be lost or damaged</a:t>
                      </a:r>
                    </a:p>
                  </a:txBody>
                  <a:tcPr/>
                </a:tc>
                <a:tc>
                  <a:txBody>
                    <a:bodyPr/>
                    <a:lstStyle/>
                    <a:p>
                      <a:r>
                        <a:rPr lang="en-GB"/>
                        <a:t>Secure cloud </a:t>
                      </a:r>
                      <a:r>
                        <a:rPr lang="en-GB" err="1"/>
                        <a:t>stor</a:t>
                      </a:r>
                      <a:r>
                        <a:rPr lang="en-GB"/>
                        <a:t>age</a:t>
                      </a:r>
                    </a:p>
                  </a:txBody>
                  <a:tcPr/>
                </a:tc>
                <a:extLst>
                  <a:ext uri="{0D108BD9-81ED-4DB2-BD59-A6C34878D82A}">
                    <a16:rowId xmlns:a16="http://schemas.microsoft.com/office/drawing/2014/main" val="81533852"/>
                  </a:ext>
                </a:extLst>
              </a:tr>
              <a:tr h="370840">
                <a:tc>
                  <a:txBody>
                    <a:bodyPr/>
                    <a:lstStyle/>
                    <a:p>
                      <a:r>
                        <a:rPr lang="en-GB"/>
                        <a:t>Difficult to share</a:t>
                      </a:r>
                    </a:p>
                  </a:txBody>
                  <a:tcPr/>
                </a:tc>
                <a:tc>
                  <a:txBody>
                    <a:bodyPr/>
                    <a:lstStyle/>
                    <a:p>
                      <a:r>
                        <a:rPr lang="en-GB"/>
                        <a:t>Easy file sharing</a:t>
                      </a:r>
                    </a:p>
                  </a:txBody>
                  <a:tcPr/>
                </a:tc>
                <a:extLst>
                  <a:ext uri="{0D108BD9-81ED-4DB2-BD59-A6C34878D82A}">
                    <a16:rowId xmlns:a16="http://schemas.microsoft.com/office/drawing/2014/main" val="249280496"/>
                  </a:ext>
                </a:extLst>
              </a:tr>
              <a:tr h="370840">
                <a:tc>
                  <a:txBody>
                    <a:bodyPr/>
                    <a:lstStyle/>
                    <a:p>
                      <a:r>
                        <a:rPr lang="en-GB"/>
                        <a:t>Updates take a lot of time</a:t>
                      </a:r>
                    </a:p>
                  </a:txBody>
                  <a:tcPr/>
                </a:tc>
                <a:tc>
                  <a:txBody>
                    <a:bodyPr/>
                    <a:lstStyle/>
                    <a:p>
                      <a:r>
                        <a:rPr lang="en-GB"/>
                        <a:t>Realtime updates</a:t>
                      </a:r>
                    </a:p>
                  </a:txBody>
                  <a:tcPr/>
                </a:tc>
                <a:extLst>
                  <a:ext uri="{0D108BD9-81ED-4DB2-BD59-A6C34878D82A}">
                    <a16:rowId xmlns:a16="http://schemas.microsoft.com/office/drawing/2014/main" val="122460499"/>
                  </a:ext>
                </a:extLst>
              </a:tr>
            </a:tbl>
          </a:graphicData>
        </a:graphic>
      </p:graphicFrame>
    </p:spTree>
    <p:extLst>
      <p:ext uri="{BB962C8B-B14F-4D97-AF65-F5344CB8AC3E}">
        <p14:creationId xmlns:p14="http://schemas.microsoft.com/office/powerpoint/2010/main" val="3782030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29E56-113B-7D34-A059-778B38F90520}"/>
              </a:ext>
            </a:extLst>
          </p:cNvPr>
          <p:cNvSpPr>
            <a:spLocks noGrp="1"/>
          </p:cNvSpPr>
          <p:nvPr>
            <p:ph type="title"/>
          </p:nvPr>
        </p:nvSpPr>
        <p:spPr/>
        <p:txBody>
          <a:bodyPr/>
          <a:lstStyle/>
          <a:p>
            <a:r>
              <a:rPr lang="en-GB"/>
              <a:t>Conclusion -</a:t>
            </a:r>
          </a:p>
        </p:txBody>
      </p:sp>
      <p:sp>
        <p:nvSpPr>
          <p:cNvPr id="5" name="TextBox 4">
            <a:extLst>
              <a:ext uri="{FF2B5EF4-FFF2-40B4-BE49-F238E27FC236}">
                <a16:creationId xmlns:a16="http://schemas.microsoft.com/office/drawing/2014/main" id="{5CD94855-D6D5-871A-18E6-0DC34861F5E0}"/>
              </a:ext>
            </a:extLst>
          </p:cNvPr>
          <p:cNvSpPr txBox="1"/>
          <p:nvPr/>
        </p:nvSpPr>
        <p:spPr>
          <a:xfrm>
            <a:off x="952062" y="1568102"/>
            <a:ext cx="999665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conclusion, Microsoft One drive would be an effective tool for Riverdale Care Home because it provides secure storage, easy file sharing and access to important information from multiple devices. It helps staff work together more </a:t>
            </a:r>
            <a:r>
              <a:rPr lang="en-GB" sz="2400" err="1"/>
              <a:t>efficently</a:t>
            </a:r>
            <a:r>
              <a:rPr lang="en-GB" sz="2400"/>
              <a:t> through real time collaboration, while protecting sensitive patient data through strong security features.</a:t>
            </a:r>
          </a:p>
          <a:p>
            <a:r>
              <a:rPr lang="en-GB" sz="2400"/>
              <a:t>Although there are some </a:t>
            </a:r>
            <a:r>
              <a:rPr lang="en-GB" sz="2400" err="1"/>
              <a:t>limiations</a:t>
            </a:r>
            <a:r>
              <a:rPr lang="en-GB" sz="2400"/>
              <a:t>, the advantages outweigh the disadvantages, making </a:t>
            </a:r>
            <a:r>
              <a:rPr lang="en-GB" sz="2400" err="1"/>
              <a:t>onedrive</a:t>
            </a:r>
            <a:r>
              <a:rPr lang="en-GB" sz="2400"/>
              <a:t> a reliable </a:t>
            </a:r>
            <a:r>
              <a:rPr lang="en-GB" sz="2400" err="1"/>
              <a:t>soultion</a:t>
            </a:r>
            <a:r>
              <a:rPr lang="en-GB" sz="2400"/>
              <a:t> </a:t>
            </a:r>
            <a:r>
              <a:rPr lang="en-GB" sz="2400" err="1"/>
              <a:t>fo</a:t>
            </a:r>
            <a:r>
              <a:rPr lang="en-GB" sz="2400"/>
              <a:t>r improving communication, record management and overall quality of care provided by residents.</a:t>
            </a:r>
          </a:p>
        </p:txBody>
      </p:sp>
    </p:spTree>
    <p:extLst>
      <p:ext uri="{BB962C8B-B14F-4D97-AF65-F5344CB8AC3E}">
        <p14:creationId xmlns:p14="http://schemas.microsoft.com/office/powerpoint/2010/main" val="2625840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6BAC-84EF-8331-ECA0-DAEFFA29886D}"/>
              </a:ext>
            </a:extLst>
          </p:cNvPr>
          <p:cNvSpPr>
            <a:spLocks noGrp="1"/>
          </p:cNvSpPr>
          <p:nvPr>
            <p:ph type="title"/>
          </p:nvPr>
        </p:nvSpPr>
        <p:spPr/>
        <p:txBody>
          <a:bodyPr/>
          <a:lstStyle/>
          <a:p>
            <a:r>
              <a:rPr lang="en-GB"/>
              <a:t>Graces references.</a:t>
            </a:r>
          </a:p>
        </p:txBody>
      </p:sp>
      <p:sp>
        <p:nvSpPr>
          <p:cNvPr id="7" name="TextBox 6">
            <a:extLst>
              <a:ext uri="{FF2B5EF4-FFF2-40B4-BE49-F238E27FC236}">
                <a16:creationId xmlns:a16="http://schemas.microsoft.com/office/drawing/2014/main" id="{9D7A257B-C33D-FD8C-8416-50DFCCD56904}"/>
              </a:ext>
            </a:extLst>
          </p:cNvPr>
          <p:cNvSpPr txBox="1"/>
          <p:nvPr/>
        </p:nvSpPr>
        <p:spPr>
          <a:xfrm>
            <a:off x="676476" y="1424037"/>
            <a:ext cx="7820782"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000"/>
          </a:p>
          <a:p>
            <a:r>
              <a:rPr lang="en-GB" sz="2000">
                <a:solidFill>
                  <a:srgbClr val="333333"/>
                </a:solidFill>
                <a:highlight>
                  <a:srgbClr val="FBFBFB"/>
                </a:highlight>
                <a:ea typeface="+mn-lt"/>
                <a:cs typeface="+mn-lt"/>
              </a:rPr>
              <a:t>Leonhard, W. (2021) </a:t>
            </a:r>
            <a:r>
              <a:rPr lang="en-GB" sz="2000" i="1">
                <a:solidFill>
                  <a:srgbClr val="333333"/>
                </a:solidFill>
                <a:highlight>
                  <a:srgbClr val="FBFBFB"/>
                </a:highlight>
                <a:ea typeface="+mn-lt"/>
                <a:cs typeface="+mn-lt"/>
              </a:rPr>
              <a:t>Microsoft for dummies </a:t>
            </a:r>
            <a:r>
              <a:rPr lang="en-GB" sz="2000">
                <a:solidFill>
                  <a:srgbClr val="333333"/>
                </a:solidFill>
                <a:highlight>
                  <a:srgbClr val="FBFBFB"/>
                </a:highlight>
                <a:ea typeface="+mn-lt"/>
                <a:cs typeface="+mn-lt"/>
              </a:rPr>
              <a:t>. Publisher. Ciprian Adrian Russen </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NHS (2024) </a:t>
            </a:r>
            <a:r>
              <a:rPr lang="en-GB" sz="2000" i="1">
                <a:solidFill>
                  <a:srgbClr val="333333"/>
                </a:solidFill>
                <a:highlight>
                  <a:srgbClr val="FBFBFB"/>
                </a:highlight>
                <a:ea typeface="+mn-lt"/>
                <a:cs typeface="+mn-lt"/>
              </a:rPr>
              <a:t>digital academy </a:t>
            </a:r>
            <a:r>
              <a:rPr lang="en-GB" sz="2000">
                <a:solidFill>
                  <a:srgbClr val="333333"/>
                </a:solidFill>
                <a:highlight>
                  <a:srgbClr val="FBFBFB"/>
                </a:highlight>
                <a:ea typeface="+mn-lt"/>
                <a:cs typeface="+mn-lt"/>
              </a:rPr>
              <a:t>. Available at: http://learninghub.nhsuk/resoure/17472 (Accessed: 10th </a:t>
            </a:r>
            <a:r>
              <a:rPr lang="en-GB" sz="2000" err="1">
                <a:solidFill>
                  <a:srgbClr val="333333"/>
                </a:solidFill>
                <a:highlight>
                  <a:srgbClr val="FBFBFB"/>
                </a:highlight>
                <a:ea typeface="+mn-lt"/>
                <a:cs typeface="+mn-lt"/>
              </a:rPr>
              <a:t>june</a:t>
            </a:r>
            <a:r>
              <a:rPr lang="en-GB" sz="2000">
                <a:solidFill>
                  <a:srgbClr val="333333"/>
                </a:solidFill>
                <a:highlight>
                  <a:srgbClr val="FBFBFB"/>
                </a:highlight>
                <a:ea typeface="+mn-lt"/>
                <a:cs typeface="+mn-lt"/>
              </a:rPr>
              <a:t>).</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Sturdy, D. (2026) 'developing evidence standards for digital technologies in adult care', </a:t>
            </a:r>
            <a:r>
              <a:rPr lang="en-GB" sz="2000" i="1">
                <a:solidFill>
                  <a:srgbClr val="333333"/>
                </a:solidFill>
                <a:highlight>
                  <a:srgbClr val="FBFBFB"/>
                </a:highlight>
                <a:ea typeface="+mn-lt"/>
                <a:cs typeface="+mn-lt"/>
              </a:rPr>
              <a:t>social care</a:t>
            </a:r>
            <a:r>
              <a:rPr lang="en-GB" sz="2000">
                <a:solidFill>
                  <a:srgbClr val="333333"/>
                </a:solidFill>
                <a:highlight>
                  <a:srgbClr val="FBFBFB"/>
                </a:highlight>
                <a:ea typeface="+mn-lt"/>
                <a:cs typeface="+mn-lt"/>
              </a:rPr>
              <a:t>, </a:t>
            </a:r>
            <a:r>
              <a:rPr lang="en-GB" sz="2000" err="1">
                <a:solidFill>
                  <a:srgbClr val="333333"/>
                </a:solidFill>
                <a:highlight>
                  <a:srgbClr val="FBFBFB"/>
                </a:highlight>
                <a:ea typeface="+mn-lt"/>
                <a:cs typeface="+mn-lt"/>
              </a:rPr>
              <a:t>june</a:t>
            </a:r>
            <a:r>
              <a:rPr lang="en-GB" sz="2000">
                <a:solidFill>
                  <a:srgbClr val="333333"/>
                </a:solidFill>
                <a:highlight>
                  <a:srgbClr val="FBFBFB"/>
                </a:highlight>
                <a:ea typeface="+mn-lt"/>
                <a:cs typeface="+mn-lt"/>
              </a:rPr>
              <a:t>/2026 . Available at: http://</a:t>
            </a:r>
            <a:r>
              <a:rPr lang="en-GB" sz="2000">
                <a:solidFill>
                  <a:srgbClr val="20366F"/>
                </a:solidFill>
                <a:highlight>
                  <a:srgbClr val="FBFBFB"/>
                </a:highlight>
                <a:ea typeface="+mn-lt"/>
                <a:cs typeface="+mn-lt"/>
                <a:hlinkClick r:id="rId2"/>
              </a:rPr>
              <a:t>Developing evidence standards for digital technologies in adult social care – Social care</a:t>
            </a:r>
            <a:r>
              <a:rPr lang="en-GB" sz="2000">
                <a:solidFill>
                  <a:srgbClr val="333333"/>
                </a:solidFill>
                <a:highlight>
                  <a:srgbClr val="FBFBFB"/>
                </a:highlight>
                <a:ea typeface="+mn-lt"/>
                <a:cs typeface="+mn-lt"/>
              </a:rPr>
              <a:t>/</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Weis , O. (2025) 'Pros and cons of one drive', </a:t>
            </a:r>
            <a:r>
              <a:rPr lang="en-GB" sz="2000" i="1">
                <a:solidFill>
                  <a:srgbClr val="333333"/>
                </a:solidFill>
                <a:highlight>
                  <a:srgbClr val="FBFBFB"/>
                </a:highlight>
                <a:ea typeface="+mn-lt"/>
                <a:cs typeface="+mn-lt"/>
              </a:rPr>
              <a:t>social care</a:t>
            </a:r>
            <a:r>
              <a:rPr lang="en-GB" sz="2000">
                <a:solidFill>
                  <a:srgbClr val="333333"/>
                </a:solidFill>
                <a:highlight>
                  <a:srgbClr val="FBFBFB"/>
                </a:highlight>
                <a:ea typeface="+mn-lt"/>
                <a:cs typeface="+mn-lt"/>
              </a:rPr>
              <a:t>, </a:t>
            </a:r>
            <a:r>
              <a:rPr lang="en-GB" sz="2000" err="1">
                <a:solidFill>
                  <a:srgbClr val="333333"/>
                </a:solidFill>
                <a:highlight>
                  <a:srgbClr val="FBFBFB"/>
                </a:highlight>
                <a:ea typeface="+mn-lt"/>
                <a:cs typeface="+mn-lt"/>
              </a:rPr>
              <a:t>april</a:t>
            </a:r>
            <a:r>
              <a:rPr lang="en-GB" sz="2000">
                <a:solidFill>
                  <a:srgbClr val="333333"/>
                </a:solidFill>
                <a:highlight>
                  <a:srgbClr val="FBFBFB"/>
                </a:highlight>
                <a:ea typeface="+mn-lt"/>
                <a:cs typeface="+mn-lt"/>
              </a:rPr>
              <a:t>/2025 . Available at: </a:t>
            </a:r>
            <a:r>
              <a:rPr lang="en-GB" sz="2000">
                <a:solidFill>
                  <a:srgbClr val="20366F"/>
                </a:solidFill>
                <a:highlight>
                  <a:srgbClr val="FBFBFB"/>
                </a:highlight>
                <a:ea typeface="+mn-lt"/>
                <a:cs typeface="+mn-lt"/>
                <a:hlinkClick r:id="rId3"/>
              </a:rPr>
              <a:t>Top 6 Pros and Cons of Microsoft OneDrive</a:t>
            </a:r>
            <a:endParaRPr lang="en-GB" sz="2000"/>
          </a:p>
        </p:txBody>
      </p:sp>
    </p:spTree>
    <p:extLst>
      <p:ext uri="{BB962C8B-B14F-4D97-AF65-F5344CB8AC3E}">
        <p14:creationId xmlns:p14="http://schemas.microsoft.com/office/powerpoint/2010/main" val="837575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7D86-6283-D80F-81D1-4E46F33C2B70}"/>
              </a:ext>
            </a:extLst>
          </p:cNvPr>
          <p:cNvSpPr>
            <a:spLocks noGrp="1"/>
          </p:cNvSpPr>
          <p:nvPr>
            <p:ph type="title"/>
          </p:nvPr>
        </p:nvSpPr>
        <p:spPr/>
        <p:txBody>
          <a:bodyPr/>
          <a:lstStyle/>
          <a:p>
            <a:r>
              <a:rPr lang="en-US"/>
              <a:t>Citations and Referencing</a:t>
            </a:r>
          </a:p>
        </p:txBody>
      </p:sp>
      <p:sp>
        <p:nvSpPr>
          <p:cNvPr id="3" name="Content Placeholder 2">
            <a:extLst>
              <a:ext uri="{FF2B5EF4-FFF2-40B4-BE49-F238E27FC236}">
                <a16:creationId xmlns:a16="http://schemas.microsoft.com/office/drawing/2014/main" id="{6D0B7168-F9BA-6B9D-6C34-D6AC58441194}"/>
              </a:ext>
            </a:extLst>
          </p:cNvPr>
          <p:cNvSpPr>
            <a:spLocks noGrp="1"/>
          </p:cNvSpPr>
          <p:nvPr>
            <p:ph idx="1"/>
          </p:nvPr>
        </p:nvSpPr>
        <p:spPr>
          <a:xfrm>
            <a:off x="677334" y="1276125"/>
            <a:ext cx="8596668" cy="5486416"/>
          </a:xfrm>
        </p:spPr>
        <p:txBody>
          <a:bodyPr vert="horz" lIns="91440" tIns="45720" rIns="91440" bIns="45720" rtlCol="0" anchor="t">
            <a:normAutofit lnSpcReduction="10000"/>
          </a:bodyPr>
          <a:lstStyle/>
          <a:p>
            <a:pPr marL="0" indent="0">
              <a:buNone/>
            </a:pPr>
            <a:r>
              <a:rPr lang="en-GB" sz="1200">
                <a:latin typeface="Arial" panose="020B0604020202020204" pitchFamily="34" charset="0"/>
                <a:cs typeface="Arial" panose="020B0604020202020204" pitchFamily="34" charset="0"/>
              </a:rPr>
              <a:t>    Awa</a:t>
            </a:r>
          </a:p>
          <a:p>
            <a:pPr marL="0" indent="0">
              <a:buNone/>
            </a:pPr>
            <a:r>
              <a:rPr lang="en-GB" sz="1200">
                <a:latin typeface="Arial"/>
                <a:cs typeface="Arial"/>
              </a:rPr>
              <a:t>  </a:t>
            </a:r>
            <a:r>
              <a:rPr lang="en-GB" sz="1200">
                <a:latin typeface="Arial"/>
                <a:ea typeface="+mn-lt"/>
                <a:cs typeface="Arial"/>
              </a:rPr>
              <a:t>Skills for Care (2024) Digital skills for adult social care. Skills for Care.</a:t>
            </a:r>
            <a:endParaRPr lang="en-GB" sz="1200">
              <a:latin typeface="Arial"/>
              <a:cs typeface="Arial"/>
            </a:endParaRPr>
          </a:p>
          <a:p>
            <a:pPr>
              <a:buNone/>
            </a:pPr>
            <a:r>
              <a:rPr lang="en-GB" sz="1200">
                <a:latin typeface="Arial"/>
                <a:ea typeface="+mn-lt"/>
                <a:cs typeface="Arial"/>
              </a:rPr>
              <a:t>   Weverka, P. (2019) Office 365 All-in-One for Dummies. John Wiley &amp; Sons.</a:t>
            </a:r>
            <a:endParaRPr lang="en-GB" sz="1200">
              <a:latin typeface="Arial"/>
              <a:cs typeface="Arial"/>
            </a:endParaRPr>
          </a:p>
          <a:p>
            <a:pPr>
              <a:buNone/>
            </a:pPr>
            <a:endParaRPr lang="en-GB" sz="1200">
              <a:latin typeface="Arial"/>
              <a:cs typeface="Arial"/>
            </a:endParaRPr>
          </a:p>
          <a:p>
            <a:pPr marL="0" indent="0">
              <a:buNone/>
            </a:pPr>
            <a:r>
              <a:rPr lang="en-US" sz="1200"/>
              <a:t>Akosua</a:t>
            </a:r>
            <a:endParaRPr lang="en-US" sz="1200">
              <a:ea typeface="+mn-lt"/>
              <a:cs typeface="+mn-lt"/>
            </a:endParaRPr>
          </a:p>
          <a:p>
            <a:pPr marL="0" indent="0">
              <a:buNone/>
            </a:pPr>
            <a:r>
              <a:rPr lang="en-US" sz="1200">
                <a:ea typeface="+mn-lt"/>
                <a:cs typeface="+mn-lt"/>
              </a:rPr>
              <a:t> </a:t>
            </a:r>
            <a:r>
              <a:rPr lang="en-US" sz="1200" b="1">
                <a:ea typeface="+mn-lt"/>
                <a:cs typeface="+mn-lt"/>
              </a:rPr>
              <a:t>NHS DIGITAL 2023 </a:t>
            </a:r>
            <a:endParaRPr lang="en-US">
              <a:ea typeface="+mn-lt"/>
              <a:cs typeface="+mn-lt"/>
            </a:endParaRPr>
          </a:p>
          <a:p>
            <a:pPr marL="0" indent="0">
              <a:buNone/>
            </a:pPr>
            <a:r>
              <a:rPr lang="en-US" sz="1200">
                <a:ea typeface="+mn-lt"/>
                <a:cs typeface="+mn-lt"/>
                <a:hlinkClick r:id="rId2"/>
              </a:rPr>
              <a:t>https://www.gov.uk/government/organisations/nhs-digital</a:t>
            </a:r>
            <a:r>
              <a:rPr lang="en-US" sz="1200">
                <a:ea typeface="+mn-lt"/>
                <a:cs typeface="+mn-lt"/>
              </a:rPr>
              <a:t> </a:t>
            </a:r>
            <a:endParaRPr lang="en-US"/>
          </a:p>
          <a:p>
            <a:pPr marL="0" indent="0">
              <a:buNone/>
            </a:pPr>
            <a:r>
              <a:rPr lang="en-US" sz="1200">
                <a:ea typeface="+mn-lt"/>
                <a:cs typeface="+mn-lt"/>
              </a:rPr>
              <a:t>Microsoft Support 2026</a:t>
            </a:r>
            <a:endParaRPr lang="en-US"/>
          </a:p>
          <a:p>
            <a:pPr>
              <a:buNone/>
            </a:pPr>
            <a:r>
              <a:rPr lang="en-US" sz="1200">
                <a:ea typeface="+mn-lt"/>
                <a:cs typeface="+mn-lt"/>
                <a:hlinkClick r:id="rId3"/>
              </a:rPr>
              <a:t>https://support.microsoft.com/en-gb/teams</a:t>
            </a:r>
            <a:endParaRPr lang="en-US"/>
          </a:p>
          <a:p>
            <a:pPr>
              <a:buNone/>
            </a:pPr>
            <a:r>
              <a:rPr lang="en-US" sz="1200" b="1">
                <a:ea typeface="+mn-lt"/>
                <a:cs typeface="+mn-lt"/>
              </a:rPr>
              <a:t>University of Warwick 2024</a:t>
            </a:r>
            <a:endParaRPr lang="en-US"/>
          </a:p>
          <a:p>
            <a:pPr>
              <a:buNone/>
            </a:pPr>
            <a:r>
              <a:rPr lang="en-US" sz="1200">
                <a:ea typeface="+mn-lt"/>
                <a:cs typeface="+mn-lt"/>
                <a:hlinkClick r:id="rId4"/>
              </a:rPr>
              <a:t>https://warwick.ac.uk/services/idg/learning-resources/knowledge/guide-to-microsoft-teams/</a:t>
            </a:r>
            <a:endParaRPr lang="en-US"/>
          </a:p>
          <a:p>
            <a:pPr>
              <a:buNone/>
            </a:pPr>
            <a:endParaRPr lang="en-US" sz="1200"/>
          </a:p>
          <a:p>
            <a:pPr>
              <a:buNone/>
            </a:pPr>
            <a:endParaRPr lang="en-US" sz="1200"/>
          </a:p>
          <a:p>
            <a:pPr marL="0" indent="0">
              <a:buNone/>
            </a:pPr>
            <a:r>
              <a:rPr lang="en-US" sz="1200"/>
              <a:t>Veronica</a:t>
            </a:r>
          </a:p>
          <a:p>
            <a:pPr>
              <a:buNone/>
            </a:pPr>
            <a:r>
              <a:rPr lang="en-US" sz="1200">
                <a:ea typeface="+mn-lt"/>
                <a:cs typeface="+mn-lt"/>
              </a:rPr>
              <a:t>Care Quality Commission (2025) </a:t>
            </a:r>
            <a:r>
              <a:rPr lang="en-US" sz="1200" i="1">
                <a:ea typeface="+mn-lt"/>
                <a:cs typeface="+mn-lt"/>
              </a:rPr>
              <a:t>Guidance on Record Keeping</a:t>
            </a:r>
            <a:r>
              <a:rPr lang="en-US" sz="1200">
                <a:ea typeface="+mn-lt"/>
                <a:cs typeface="+mn-lt"/>
              </a:rPr>
              <a:t>. Available at: </a:t>
            </a:r>
            <a:r>
              <a:rPr lang="en-US" sz="1200">
                <a:ea typeface="+mn-lt"/>
                <a:cs typeface="+mn-lt"/>
                <a:hlinkClick r:id="rId5"/>
              </a:rPr>
              <a:t>https://www.cqc.org.uk</a:t>
            </a:r>
            <a:endParaRPr lang="en-US"/>
          </a:p>
          <a:p>
            <a:pPr>
              <a:buNone/>
            </a:pPr>
            <a:r>
              <a:rPr lang="en-US" sz="1200">
                <a:ea typeface="+mn-lt"/>
                <a:cs typeface="+mn-lt"/>
              </a:rPr>
              <a:t>Microsoft (2025) </a:t>
            </a:r>
            <a:r>
              <a:rPr lang="en-US" sz="1200" i="1">
                <a:ea typeface="+mn-lt"/>
                <a:cs typeface="+mn-lt"/>
              </a:rPr>
              <a:t>Microsoft Word Features and Benefits</a:t>
            </a:r>
            <a:r>
              <a:rPr lang="en-US" sz="1200">
                <a:ea typeface="+mn-lt"/>
                <a:cs typeface="+mn-lt"/>
              </a:rPr>
              <a:t>. Available at: </a:t>
            </a:r>
            <a:r>
              <a:rPr lang="en-US" sz="1200">
                <a:ea typeface="+mn-lt"/>
                <a:cs typeface="+mn-lt"/>
                <a:hlinkClick r:id="rId6"/>
              </a:rPr>
              <a:t>https://www.microsoft.com</a:t>
            </a:r>
            <a:endParaRPr lang="en-US"/>
          </a:p>
          <a:p>
            <a:pPr>
              <a:buNone/>
            </a:pPr>
            <a:r>
              <a:rPr lang="en-US" sz="1200">
                <a:ea typeface="+mn-lt"/>
                <a:cs typeface="+mn-lt"/>
              </a:rPr>
              <a:t>NHS England (2024) </a:t>
            </a:r>
            <a:r>
              <a:rPr lang="en-US" sz="1200" i="1">
                <a:ea typeface="+mn-lt"/>
                <a:cs typeface="+mn-lt"/>
              </a:rPr>
              <a:t>Standards for Care Records</a:t>
            </a:r>
            <a:r>
              <a:rPr lang="en-US" sz="1200">
                <a:ea typeface="+mn-lt"/>
                <a:cs typeface="+mn-lt"/>
              </a:rPr>
              <a:t>. Available at: </a:t>
            </a:r>
            <a:r>
              <a:rPr lang="en-US" sz="1200">
                <a:ea typeface="+mn-lt"/>
                <a:cs typeface="+mn-lt"/>
                <a:hlinkClick r:id="rId7"/>
              </a:rPr>
              <a:t>https://www.england.nhs.uk</a:t>
            </a:r>
            <a:endParaRPr lang="en-US"/>
          </a:p>
          <a:p>
            <a:pPr>
              <a:buNone/>
            </a:pPr>
            <a:r>
              <a:rPr lang="en-US" sz="1200">
                <a:ea typeface="+mn-lt"/>
                <a:cs typeface="+mn-lt"/>
              </a:rPr>
              <a:t>Skills for Care (2024) </a:t>
            </a:r>
            <a:r>
              <a:rPr lang="en-US" sz="1200" i="1">
                <a:ea typeface="+mn-lt"/>
                <a:cs typeface="+mn-lt"/>
              </a:rPr>
              <a:t>Good Record Keeping in Adult Social Care</a:t>
            </a:r>
            <a:r>
              <a:rPr lang="en-US" sz="1200">
                <a:ea typeface="+mn-lt"/>
                <a:cs typeface="+mn-lt"/>
              </a:rPr>
              <a:t>. Available at: </a:t>
            </a:r>
            <a:r>
              <a:rPr lang="en-US" sz="1200">
                <a:ea typeface="+mn-lt"/>
                <a:cs typeface="+mn-lt"/>
                <a:hlinkClick r:id="rId8"/>
              </a:rPr>
              <a:t>https://www.skillsforcare.org.uk</a:t>
            </a:r>
            <a:endParaRPr lang="en-US"/>
          </a:p>
          <a:p>
            <a:pPr marL="0" indent="0">
              <a:buNone/>
            </a:pPr>
            <a:endParaRPr lang="en-US" sz="1200"/>
          </a:p>
        </p:txBody>
      </p:sp>
    </p:spTree>
    <p:extLst>
      <p:ext uri="{BB962C8B-B14F-4D97-AF65-F5344CB8AC3E}">
        <p14:creationId xmlns:p14="http://schemas.microsoft.com/office/powerpoint/2010/main" val="28498629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2631</Words>
  <Application>Microsoft Office PowerPoint</Application>
  <PresentationFormat>Widescreen</PresentationFormat>
  <Paragraphs>205</Paragraphs>
  <Slides>22</Slides>
  <Notes>1</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Aptos</vt:lpstr>
      <vt:lpstr>Arial</vt:lpstr>
      <vt:lpstr>Calibri</vt:lpstr>
      <vt:lpstr>Cambria Math</vt:lpstr>
      <vt:lpstr>Lato</vt:lpstr>
      <vt:lpstr>Trebuchet MS</vt:lpstr>
      <vt:lpstr>Wingdings</vt:lpstr>
      <vt:lpstr>Wingdings 3</vt:lpstr>
      <vt:lpstr>Facet</vt:lpstr>
      <vt:lpstr>LCHS4007 Morning Group</vt:lpstr>
      <vt:lpstr>Michelle-Optimizing Administration at Riverdale</vt:lpstr>
      <vt:lpstr>PowerPoint Presentation</vt:lpstr>
      <vt:lpstr>Advantages </vt:lpstr>
      <vt:lpstr>System Limitations and Disadvantages</vt:lpstr>
      <vt:lpstr>Citations and References </vt:lpstr>
      <vt:lpstr>Awa</vt:lpstr>
      <vt:lpstr>Awa</vt:lpstr>
      <vt:lpstr>PowerPoint Presentation</vt:lpstr>
      <vt:lpstr>PowerPoint Presentation</vt:lpstr>
      <vt:lpstr>PowerPoint Presentation</vt:lpstr>
      <vt:lpstr>PowerPoint Presentation</vt:lpstr>
      <vt:lpstr>                                                Akosua</vt:lpstr>
      <vt:lpstr>                               AKOSUA  Advantages of Using Microsoft Teams (UNIVERSITY OF WARWICK 2024)  </vt:lpstr>
      <vt:lpstr>                                             AKOSUA         Limitations of Using Microsoft Teams (UNIVERSITY OF WARWICK 2024) </vt:lpstr>
      <vt:lpstr>Grace - Secure file storage and sharing.   WHAT IS IT?</vt:lpstr>
      <vt:lpstr>Importance of Microsoft one drive in Riverdale. (grace)</vt:lpstr>
      <vt:lpstr>Improves efficiency or communication. (grace)</vt:lpstr>
      <vt:lpstr>Advantages and limitations on one drive </vt:lpstr>
      <vt:lpstr>Conclusion -</vt:lpstr>
      <vt:lpstr>Graces references.</vt:lpstr>
      <vt:lpstr>Citations and 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Morning Group</dc:title>
  <dc:creator/>
  <cp:lastModifiedBy>Akosua Ntow</cp:lastModifiedBy>
  <cp:revision>4</cp:revision>
  <dcterms:created xsi:type="dcterms:W3CDTF">2026-05-20T11:15:20Z</dcterms:created>
  <dcterms:modified xsi:type="dcterms:W3CDTF">2026-06-14T19:36:44Z</dcterms:modified>
</cp:coreProperties>
</file>