
<file path=[Content_Types].xml><?xml version="1.0" encoding="utf-8"?>
<Types xmlns="http://schemas.openxmlformats.org/package/2006/content-types">
  <Default Extension="jfif" ContentType="image/jpeg"/>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91" r:id="rId2"/>
    <p:sldId id="290" r:id="rId3"/>
    <p:sldId id="258" r:id="rId4"/>
    <p:sldId id="259" r:id="rId5"/>
    <p:sldId id="260" r:id="rId6"/>
    <p:sldId id="261" r:id="rId7"/>
    <p:sldId id="262" r:id="rId8"/>
    <p:sldId id="266" r:id="rId9"/>
    <p:sldId id="267" r:id="rId10"/>
    <p:sldId id="269" r:id="rId11"/>
    <p:sldId id="268" r:id="rId12"/>
    <p:sldId id="270"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6" r:id="rId28"/>
    <p:sldId id="287" r:id="rId29"/>
    <p:sldId id="28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74749" autoAdjust="0"/>
  </p:normalViewPr>
  <p:slideViewPr>
    <p:cSldViewPr snapToGrid="0" snapToObjects="1">
      <p:cViewPr varScale="1">
        <p:scale>
          <a:sx n="64" d="100"/>
          <a:sy n="64" d="100"/>
        </p:scale>
        <p:origin x="67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7D1706-A636-4416-8629-AB3A5F13732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5453F79-60AF-4311-8439-3936AD97B143}">
      <dgm:prSet/>
      <dgm:spPr/>
      <dgm:t>
        <a:bodyPr/>
        <a:lstStyle/>
        <a:p>
          <a:r>
            <a:rPr lang="en-US"/>
            <a:t>To understand section 1 Theft Act 1968 (Theft) </a:t>
          </a:r>
        </a:p>
      </dgm:t>
    </dgm:pt>
    <dgm:pt modelId="{D94E51DD-A9A5-49C8-B03C-ACB314748CAC}" type="parTrans" cxnId="{BE899AB9-0084-4F54-86B0-75E4693200A8}">
      <dgm:prSet/>
      <dgm:spPr/>
      <dgm:t>
        <a:bodyPr/>
        <a:lstStyle/>
        <a:p>
          <a:endParaRPr lang="en-US"/>
        </a:p>
      </dgm:t>
    </dgm:pt>
    <dgm:pt modelId="{469AAC53-594E-43A9-982A-64808B83065D}" type="sibTrans" cxnId="{BE899AB9-0084-4F54-86B0-75E4693200A8}">
      <dgm:prSet/>
      <dgm:spPr/>
      <dgm:t>
        <a:bodyPr/>
        <a:lstStyle/>
        <a:p>
          <a:endParaRPr lang="en-US"/>
        </a:p>
      </dgm:t>
    </dgm:pt>
    <dgm:pt modelId="{1DDEE32F-E6F0-4D45-A343-E41072940A66}">
      <dgm:prSet/>
      <dgm:spPr/>
      <dgm:t>
        <a:bodyPr/>
        <a:lstStyle/>
        <a:p>
          <a:r>
            <a:rPr lang="en-US"/>
            <a:t>To analyse each of the 5 ‘points to prove’ of theft </a:t>
          </a:r>
        </a:p>
      </dgm:t>
    </dgm:pt>
    <dgm:pt modelId="{E210E9B3-E5E2-437D-B15A-03E90E63D3A9}" type="parTrans" cxnId="{B96373BF-7C8A-4808-A003-0B05FBD585C1}">
      <dgm:prSet/>
      <dgm:spPr/>
      <dgm:t>
        <a:bodyPr/>
        <a:lstStyle/>
        <a:p>
          <a:endParaRPr lang="en-US"/>
        </a:p>
      </dgm:t>
    </dgm:pt>
    <dgm:pt modelId="{8C0FF716-7B3E-43C8-855D-76F7D3E5D771}" type="sibTrans" cxnId="{B96373BF-7C8A-4808-A003-0B05FBD585C1}">
      <dgm:prSet/>
      <dgm:spPr/>
      <dgm:t>
        <a:bodyPr/>
        <a:lstStyle/>
        <a:p>
          <a:endParaRPr lang="en-US"/>
        </a:p>
      </dgm:t>
    </dgm:pt>
    <dgm:pt modelId="{97F8AB42-92D8-4C36-BEC2-FB2423215111}">
      <dgm:prSet/>
      <dgm:spPr/>
      <dgm:t>
        <a:bodyPr/>
        <a:lstStyle/>
        <a:p>
          <a:r>
            <a:rPr lang="en-US"/>
            <a:t>To understand section 13 Theft Act 1968 (Abstracting Electricity)</a:t>
          </a:r>
        </a:p>
      </dgm:t>
    </dgm:pt>
    <dgm:pt modelId="{86BD9E4F-B665-4F05-8A75-02600663CB58}" type="parTrans" cxnId="{CF9B0771-EB43-43A3-8248-B4115403B522}">
      <dgm:prSet/>
      <dgm:spPr/>
      <dgm:t>
        <a:bodyPr/>
        <a:lstStyle/>
        <a:p>
          <a:endParaRPr lang="en-US"/>
        </a:p>
      </dgm:t>
    </dgm:pt>
    <dgm:pt modelId="{3A479325-1CBF-46DB-ABF7-5D13FDF35716}" type="sibTrans" cxnId="{CF9B0771-EB43-43A3-8248-B4115403B522}">
      <dgm:prSet/>
      <dgm:spPr/>
      <dgm:t>
        <a:bodyPr/>
        <a:lstStyle/>
        <a:p>
          <a:endParaRPr lang="en-US"/>
        </a:p>
      </dgm:t>
    </dgm:pt>
    <dgm:pt modelId="{3BC2B641-8574-1149-8302-0406A6A8E926}" type="pres">
      <dgm:prSet presAssocID="{927D1706-A636-4416-8629-AB3A5F13732A}" presName="linear" presStyleCnt="0">
        <dgm:presLayoutVars>
          <dgm:animLvl val="lvl"/>
          <dgm:resizeHandles val="exact"/>
        </dgm:presLayoutVars>
      </dgm:prSet>
      <dgm:spPr/>
    </dgm:pt>
    <dgm:pt modelId="{FF6B8996-F747-5D4D-80B9-7AB74219EDA0}" type="pres">
      <dgm:prSet presAssocID="{75453F79-60AF-4311-8439-3936AD97B143}" presName="parentText" presStyleLbl="node1" presStyleIdx="0" presStyleCnt="3">
        <dgm:presLayoutVars>
          <dgm:chMax val="0"/>
          <dgm:bulletEnabled val="1"/>
        </dgm:presLayoutVars>
      </dgm:prSet>
      <dgm:spPr/>
    </dgm:pt>
    <dgm:pt modelId="{41F6A0CC-F141-CC4C-BCD0-E8624FBC2DF0}" type="pres">
      <dgm:prSet presAssocID="{469AAC53-594E-43A9-982A-64808B83065D}" presName="spacer" presStyleCnt="0"/>
      <dgm:spPr/>
    </dgm:pt>
    <dgm:pt modelId="{2E6C45AC-3A3F-8747-9BFD-2CFCBA46F40B}" type="pres">
      <dgm:prSet presAssocID="{1DDEE32F-E6F0-4D45-A343-E41072940A66}" presName="parentText" presStyleLbl="node1" presStyleIdx="1" presStyleCnt="3">
        <dgm:presLayoutVars>
          <dgm:chMax val="0"/>
          <dgm:bulletEnabled val="1"/>
        </dgm:presLayoutVars>
      </dgm:prSet>
      <dgm:spPr/>
    </dgm:pt>
    <dgm:pt modelId="{B0068B51-0212-E64F-9B60-766E7CCF18FC}" type="pres">
      <dgm:prSet presAssocID="{8C0FF716-7B3E-43C8-855D-76F7D3E5D771}" presName="spacer" presStyleCnt="0"/>
      <dgm:spPr/>
    </dgm:pt>
    <dgm:pt modelId="{CBA0F98E-53B2-EE48-8299-1161EAA63D97}" type="pres">
      <dgm:prSet presAssocID="{97F8AB42-92D8-4C36-BEC2-FB2423215111}" presName="parentText" presStyleLbl="node1" presStyleIdx="2" presStyleCnt="3">
        <dgm:presLayoutVars>
          <dgm:chMax val="0"/>
          <dgm:bulletEnabled val="1"/>
        </dgm:presLayoutVars>
      </dgm:prSet>
      <dgm:spPr/>
    </dgm:pt>
  </dgm:ptLst>
  <dgm:cxnLst>
    <dgm:cxn modelId="{DB1A1C18-82CB-0F4B-996A-358640635C09}" type="presOf" srcId="{75453F79-60AF-4311-8439-3936AD97B143}" destId="{FF6B8996-F747-5D4D-80B9-7AB74219EDA0}" srcOrd="0" destOrd="0" presId="urn:microsoft.com/office/officeart/2005/8/layout/vList2"/>
    <dgm:cxn modelId="{2B76F729-AD53-6943-A6A0-826C974CF77C}" type="presOf" srcId="{97F8AB42-92D8-4C36-BEC2-FB2423215111}" destId="{CBA0F98E-53B2-EE48-8299-1161EAA63D97}" srcOrd="0" destOrd="0" presId="urn:microsoft.com/office/officeart/2005/8/layout/vList2"/>
    <dgm:cxn modelId="{BCC8D631-7E8B-124C-8F46-5CB2CF4A0AD8}" type="presOf" srcId="{1DDEE32F-E6F0-4D45-A343-E41072940A66}" destId="{2E6C45AC-3A3F-8747-9BFD-2CFCBA46F40B}" srcOrd="0" destOrd="0" presId="urn:microsoft.com/office/officeart/2005/8/layout/vList2"/>
    <dgm:cxn modelId="{CF9B0771-EB43-43A3-8248-B4115403B522}" srcId="{927D1706-A636-4416-8629-AB3A5F13732A}" destId="{97F8AB42-92D8-4C36-BEC2-FB2423215111}" srcOrd="2" destOrd="0" parTransId="{86BD9E4F-B665-4F05-8A75-02600663CB58}" sibTransId="{3A479325-1CBF-46DB-ABF7-5D13FDF35716}"/>
    <dgm:cxn modelId="{6B66B09C-8BEC-3449-AB9D-2FC920BC608B}" type="presOf" srcId="{927D1706-A636-4416-8629-AB3A5F13732A}" destId="{3BC2B641-8574-1149-8302-0406A6A8E926}" srcOrd="0" destOrd="0" presId="urn:microsoft.com/office/officeart/2005/8/layout/vList2"/>
    <dgm:cxn modelId="{BE899AB9-0084-4F54-86B0-75E4693200A8}" srcId="{927D1706-A636-4416-8629-AB3A5F13732A}" destId="{75453F79-60AF-4311-8439-3936AD97B143}" srcOrd="0" destOrd="0" parTransId="{D94E51DD-A9A5-49C8-B03C-ACB314748CAC}" sibTransId="{469AAC53-594E-43A9-982A-64808B83065D}"/>
    <dgm:cxn modelId="{B96373BF-7C8A-4808-A003-0B05FBD585C1}" srcId="{927D1706-A636-4416-8629-AB3A5F13732A}" destId="{1DDEE32F-E6F0-4D45-A343-E41072940A66}" srcOrd="1" destOrd="0" parTransId="{E210E9B3-E5E2-437D-B15A-03E90E63D3A9}" sibTransId="{8C0FF716-7B3E-43C8-855D-76F7D3E5D771}"/>
    <dgm:cxn modelId="{C39EF623-0984-EA40-B600-B9DE9F532FFB}" type="presParOf" srcId="{3BC2B641-8574-1149-8302-0406A6A8E926}" destId="{FF6B8996-F747-5D4D-80B9-7AB74219EDA0}" srcOrd="0" destOrd="0" presId="urn:microsoft.com/office/officeart/2005/8/layout/vList2"/>
    <dgm:cxn modelId="{2AB8E81A-4CFD-C249-B396-3FFD8D608A04}" type="presParOf" srcId="{3BC2B641-8574-1149-8302-0406A6A8E926}" destId="{41F6A0CC-F141-CC4C-BCD0-E8624FBC2DF0}" srcOrd="1" destOrd="0" presId="urn:microsoft.com/office/officeart/2005/8/layout/vList2"/>
    <dgm:cxn modelId="{E88B3D66-3F92-3B4B-9453-B597C03B2373}" type="presParOf" srcId="{3BC2B641-8574-1149-8302-0406A6A8E926}" destId="{2E6C45AC-3A3F-8747-9BFD-2CFCBA46F40B}" srcOrd="2" destOrd="0" presId="urn:microsoft.com/office/officeart/2005/8/layout/vList2"/>
    <dgm:cxn modelId="{847727B8-0EED-7E45-ABAB-3A1C54BEFFFB}" type="presParOf" srcId="{3BC2B641-8574-1149-8302-0406A6A8E926}" destId="{B0068B51-0212-E64F-9B60-766E7CCF18FC}" srcOrd="3" destOrd="0" presId="urn:microsoft.com/office/officeart/2005/8/layout/vList2"/>
    <dgm:cxn modelId="{74E10F94-A31A-334D-8E16-60696243B982}" type="presParOf" srcId="{3BC2B641-8574-1149-8302-0406A6A8E926}" destId="{CBA0F98E-53B2-EE48-8299-1161EAA63D97}"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B8996-F747-5D4D-80B9-7AB74219EDA0}">
      <dsp:nvSpPr>
        <dsp:cNvPr id="0" name=""/>
        <dsp:cNvSpPr/>
      </dsp:nvSpPr>
      <dsp:spPr>
        <a:xfrm>
          <a:off x="0" y="625643"/>
          <a:ext cx="6263640" cy="13525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 Theft Act 1968 (Theft) </a:t>
          </a:r>
        </a:p>
      </dsp:txBody>
      <dsp:txXfrm>
        <a:off x="66025" y="691668"/>
        <a:ext cx="6131590" cy="1220470"/>
      </dsp:txXfrm>
    </dsp:sp>
    <dsp:sp modelId="{2E6C45AC-3A3F-8747-9BFD-2CFCBA46F40B}">
      <dsp:nvSpPr>
        <dsp:cNvPr id="0" name=""/>
        <dsp:cNvSpPr/>
      </dsp:nvSpPr>
      <dsp:spPr>
        <a:xfrm>
          <a:off x="0" y="2076083"/>
          <a:ext cx="6263640" cy="13525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analyse each of the 5 ‘points to prove’ of theft </a:t>
          </a:r>
        </a:p>
      </dsp:txBody>
      <dsp:txXfrm>
        <a:off x="66025" y="2142108"/>
        <a:ext cx="6131590" cy="1220470"/>
      </dsp:txXfrm>
    </dsp:sp>
    <dsp:sp modelId="{CBA0F98E-53B2-EE48-8299-1161EAA63D97}">
      <dsp:nvSpPr>
        <dsp:cNvPr id="0" name=""/>
        <dsp:cNvSpPr/>
      </dsp:nvSpPr>
      <dsp:spPr>
        <a:xfrm>
          <a:off x="0" y="3526523"/>
          <a:ext cx="6263640" cy="13525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To understand section 13 Theft Act 1968 (Abstracting Electricity)</a:t>
          </a:r>
        </a:p>
      </dsp:txBody>
      <dsp:txXfrm>
        <a:off x="66025" y="3592548"/>
        <a:ext cx="6131590" cy="12204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D34E839-9F71-4DD4-A075-132BE3F9F7FC}" type="datetimeFigureOut">
              <a:rPr lang="en-GB" smtClean="0"/>
              <a:t>15/09/2022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971A27-F81C-44DD-B739-F239F2735611}" type="slidenum">
              <a:rPr lang="en-GB" smtClean="0"/>
              <a:t>‹#›</a:t>
            </a:fld>
            <a:endParaRPr lang="en-GB"/>
          </a:p>
        </p:txBody>
      </p:sp>
    </p:spTree>
    <p:extLst>
      <p:ext uri="{BB962C8B-B14F-4D97-AF65-F5344CB8AC3E}">
        <p14:creationId xmlns:p14="http://schemas.microsoft.com/office/powerpoint/2010/main" val="3250526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71A27-F81C-44DD-B739-F239F2735611}" type="slidenum">
              <a:rPr lang="en-GB" smtClean="0"/>
              <a:t>1</a:t>
            </a:fld>
            <a:endParaRPr lang="en-GB"/>
          </a:p>
        </p:txBody>
      </p:sp>
    </p:spTree>
    <p:extLst>
      <p:ext uri="{BB962C8B-B14F-4D97-AF65-F5344CB8AC3E}">
        <p14:creationId xmlns:p14="http://schemas.microsoft.com/office/powerpoint/2010/main" val="21594483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71A27-F81C-44DD-B739-F239F2735611}" type="slidenum">
              <a:rPr lang="en-GB" smtClean="0"/>
              <a:t>3</a:t>
            </a:fld>
            <a:endParaRPr lang="en-GB"/>
          </a:p>
        </p:txBody>
      </p:sp>
    </p:spTree>
    <p:extLst>
      <p:ext uri="{BB962C8B-B14F-4D97-AF65-F5344CB8AC3E}">
        <p14:creationId xmlns:p14="http://schemas.microsoft.com/office/powerpoint/2010/main" val="24843667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As with a number of offences, to commit theft it is not only the act that must be proved, but the mental state of the offender.</a:t>
            </a:r>
          </a:p>
          <a:p>
            <a:endParaRPr lang="en-GB" sz="1200" dirty="0"/>
          </a:p>
          <a:p>
            <a:r>
              <a:rPr lang="en-GB" sz="1200" dirty="0"/>
              <a:t>The ‘mental’ element is much more difficult to prove as it is the state of mind of the offender at the time the offence is committed.</a:t>
            </a:r>
          </a:p>
          <a:p>
            <a:endParaRPr lang="en-GB" sz="1200" dirty="0"/>
          </a:p>
          <a:p>
            <a:r>
              <a:rPr lang="en-GB" sz="1200" dirty="0"/>
              <a:t>This is often very difficult to prove and relies in many cases on an admission by the offender.</a:t>
            </a:r>
          </a:p>
          <a:p>
            <a:endParaRPr lang="en-GB" dirty="0"/>
          </a:p>
        </p:txBody>
      </p:sp>
      <p:sp>
        <p:nvSpPr>
          <p:cNvPr id="4" name="Slide Number Placeholder 3"/>
          <p:cNvSpPr>
            <a:spLocks noGrp="1"/>
          </p:cNvSpPr>
          <p:nvPr>
            <p:ph type="sldNum" sz="quarter" idx="5"/>
          </p:nvPr>
        </p:nvSpPr>
        <p:spPr/>
        <p:txBody>
          <a:bodyPr/>
          <a:lstStyle/>
          <a:p>
            <a:fld id="{3F971A27-F81C-44DD-B739-F239F2735611}" type="slidenum">
              <a:rPr lang="en-GB" smtClean="0"/>
              <a:t>5</a:t>
            </a:fld>
            <a:endParaRPr lang="en-GB"/>
          </a:p>
        </p:txBody>
      </p:sp>
    </p:spTree>
    <p:extLst>
      <p:ext uri="{BB962C8B-B14F-4D97-AF65-F5344CB8AC3E}">
        <p14:creationId xmlns:p14="http://schemas.microsoft.com/office/powerpoint/2010/main" val="25387743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latin typeface="Arial" panose="020B0604020202020204" pitchFamily="34" charset="0"/>
                <a:cs typeface="Arial" panose="020B0604020202020204" pitchFamily="34" charset="0"/>
              </a:rPr>
              <a:t>Section 6 Theft Act 1968</a:t>
            </a:r>
            <a:r>
              <a:rPr lang="en-GB" altLang="en-US" sz="1200" b="1" baseline="0" dirty="0">
                <a:latin typeface="Arial" panose="020B0604020202020204" pitchFamily="34" charset="0"/>
                <a:cs typeface="Arial" panose="020B0604020202020204" pitchFamily="34" charset="0"/>
              </a:rPr>
              <a:t> - </a:t>
            </a:r>
            <a:r>
              <a:rPr lang="en-GB" altLang="en-US" sz="1200" b="1" dirty="0">
                <a:latin typeface="Arial" panose="020B0604020202020204" pitchFamily="34" charset="0"/>
                <a:cs typeface="Arial" panose="020B0604020202020204" pitchFamily="34" charset="0"/>
              </a:rPr>
              <a:t>Intention to permanently deprive</a:t>
            </a:r>
          </a:p>
          <a:p>
            <a:pPr marL="0" indent="0">
              <a:buFont typeface="Arial" panose="020B0604020202020204" pitchFamily="34" charset="0"/>
              <a:buNone/>
            </a:pPr>
            <a:endParaRPr lang="en-GB" altLang="en-US" sz="1200" dirty="0">
              <a:latin typeface="Arial" panose="020B0604020202020204" pitchFamily="34" charset="0"/>
              <a:cs typeface="Arial" panose="020B0604020202020204" pitchFamily="34" charset="0"/>
            </a:endParaRPr>
          </a:p>
          <a:p>
            <a:r>
              <a:rPr lang="en-GB" sz="1200" b="1" dirty="0"/>
              <a:t>Treating the property as their own regardless of owner’s rights</a:t>
            </a:r>
          </a:p>
          <a:p>
            <a:pPr marL="171450" indent="-171450">
              <a:buFont typeface="Arial" panose="020B0604020202020204" pitchFamily="34" charset="0"/>
              <a:buChar char="•"/>
            </a:pPr>
            <a:r>
              <a:rPr lang="en-GB" sz="1200" dirty="0"/>
              <a:t>Taking</a:t>
            </a:r>
            <a:r>
              <a:rPr lang="en-GB" sz="1200" baseline="0" dirty="0"/>
              <a:t> a sandwich from a shop without paying and eating it</a:t>
            </a:r>
          </a:p>
          <a:p>
            <a:pPr marL="171450" indent="-171450">
              <a:buFont typeface="Arial" panose="020B0604020202020204" pitchFamily="34" charset="0"/>
              <a:buChar char="•"/>
            </a:pPr>
            <a:r>
              <a:rPr lang="en-GB" sz="1200" baseline="0" dirty="0"/>
              <a:t>Taking a TV from a store without paying to use at home themselves or sell</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altLang="en-US" sz="1200" dirty="0">
                <a:latin typeface="Arial" panose="020B0604020202020204" pitchFamily="34" charset="0"/>
                <a:cs typeface="Arial" panose="020B0604020202020204" pitchFamily="34" charset="0"/>
              </a:rPr>
              <a:t>Lending and borrowing over a long time e.g. borrowing a DVD from someone and then lending it to someone else.</a:t>
            </a:r>
          </a:p>
          <a:p>
            <a:endParaRPr lang="en-GB" sz="1200" baseline="0" dirty="0"/>
          </a:p>
          <a:p>
            <a:r>
              <a:rPr lang="en-GB" sz="1200" b="1" dirty="0"/>
              <a:t>Borrowing beyond scope of agreed terms</a:t>
            </a:r>
            <a:r>
              <a:rPr lang="en-GB" sz="1200" b="1" baseline="0" dirty="0"/>
              <a:t>  </a:t>
            </a:r>
            <a:endParaRPr lang="en-GB" sz="1200" b="0" baseline="0" dirty="0"/>
          </a:p>
          <a:p>
            <a:pPr marL="171450" indent="-171450">
              <a:buFont typeface="Arial" panose="020B0604020202020204" pitchFamily="34" charset="0"/>
              <a:buChar char="•"/>
            </a:pPr>
            <a:r>
              <a:rPr lang="en-GB" sz="1200" b="0" baseline="0" dirty="0"/>
              <a:t>Borrowing a season ticket for a football team from a friend for first game of the season only – agreed to return after the game</a:t>
            </a:r>
          </a:p>
          <a:p>
            <a:r>
              <a:rPr lang="en-GB" sz="1200" b="0" baseline="0" dirty="0"/>
              <a:t>then keeping the season ticket and using it every week thereafter</a:t>
            </a:r>
          </a:p>
          <a:p>
            <a:endParaRPr lang="en-GB" sz="1200" b="0" baseline="0" dirty="0"/>
          </a:p>
          <a:p>
            <a:r>
              <a:rPr lang="en-GB" sz="1200" b="1" baseline="0" dirty="0"/>
              <a:t>Parting with property under a condition for return </a:t>
            </a:r>
          </a:p>
          <a:p>
            <a:pPr marL="171450" indent="-171450">
              <a:buFont typeface="Arial" panose="020B0604020202020204" pitchFamily="34" charset="0"/>
              <a:buChar char="•"/>
            </a:pPr>
            <a:r>
              <a:rPr lang="en-GB" sz="1200" b="0" baseline="0" dirty="0"/>
              <a:t>Borrowing a neighbours lawnmower – then pawning the lawnmower for an advance of cash – in the hope of buying back shortly after when paid</a:t>
            </a:r>
          </a:p>
          <a:p>
            <a:pPr marL="0" indent="0">
              <a:buFont typeface="Arial" panose="020B0604020202020204" pitchFamily="34" charset="0"/>
              <a:buNone/>
            </a:pPr>
            <a:r>
              <a:rPr lang="en-GB" sz="1200" b="0" baseline="0" dirty="0"/>
              <a:t>(they </a:t>
            </a:r>
            <a:r>
              <a:rPr lang="en-GB" sz="1200" b="1" baseline="0" dirty="0"/>
              <a:t>MAY NOT BE ABLE TO PERFORM </a:t>
            </a:r>
            <a:r>
              <a:rPr lang="en-GB" sz="1200" b="0" baseline="0" dirty="0"/>
              <a:t>the buy back if it is sold in the meantime – intention to permanently deprive made out)</a:t>
            </a:r>
            <a:r>
              <a:rPr lang="en-GB" sz="1200" b="1" baseline="0" dirty="0"/>
              <a:t>	</a:t>
            </a:r>
          </a:p>
          <a:p>
            <a:pPr marL="0" indent="0">
              <a:buFont typeface="Arial" panose="020B0604020202020204" pitchFamily="34" charset="0"/>
              <a:buNone/>
            </a:pPr>
            <a:endParaRPr lang="en-GB" sz="1200" b="1" baseline="0" dirty="0">
              <a:solidFill>
                <a:schemeClr val="tx1"/>
              </a:solidFill>
              <a:latin typeface="Comic Sans MS" panose="030F0702030302020204" pitchFamily="66" charset="0"/>
            </a:endParaRPr>
          </a:p>
          <a:p>
            <a:pPr marL="0" indent="0">
              <a:buFont typeface="Arial" panose="020B0604020202020204" pitchFamily="34" charset="0"/>
              <a:buNone/>
            </a:pPr>
            <a:r>
              <a:rPr lang="en-GB" sz="1200" b="0" dirty="0">
                <a:solidFill>
                  <a:schemeClr val="tx1"/>
                </a:solidFill>
                <a:latin typeface="Arial" panose="020B0604020202020204" pitchFamily="34" charset="0"/>
                <a:cs typeface="Arial" panose="020B0604020202020204" pitchFamily="34" charset="0"/>
              </a:rPr>
              <a:t>Where a person receives property by mistake they are</a:t>
            </a:r>
            <a:r>
              <a:rPr lang="en-GB" sz="1200" b="0" baseline="0" dirty="0">
                <a:solidFill>
                  <a:schemeClr val="tx1"/>
                </a:solidFill>
                <a:latin typeface="Arial" panose="020B0604020202020204" pitchFamily="34" charset="0"/>
                <a:cs typeface="Arial" panose="020B0604020202020204" pitchFamily="34" charset="0"/>
              </a:rPr>
              <a:t> </a:t>
            </a:r>
            <a:r>
              <a:rPr lang="en-GB" sz="1200" b="0" dirty="0">
                <a:solidFill>
                  <a:schemeClr val="tx1"/>
                </a:solidFill>
                <a:latin typeface="Arial" panose="020B0604020202020204" pitchFamily="34" charset="0"/>
                <a:cs typeface="Arial" panose="020B0604020202020204" pitchFamily="34" charset="0"/>
              </a:rPr>
              <a:t>obliged to restore it to the person who made the mistake,</a:t>
            </a:r>
            <a:r>
              <a:rPr lang="en-GB" sz="1200" b="0" baseline="0" dirty="0">
                <a:solidFill>
                  <a:schemeClr val="tx1"/>
                </a:solidFill>
                <a:latin typeface="Arial" panose="020B0604020202020204" pitchFamily="34" charset="0"/>
                <a:cs typeface="Arial" panose="020B0604020202020204" pitchFamily="34" charset="0"/>
              </a:rPr>
              <a:t> </a:t>
            </a:r>
            <a:r>
              <a:rPr lang="en-GB" sz="1200" b="0" dirty="0">
                <a:solidFill>
                  <a:schemeClr val="tx1"/>
                </a:solidFill>
                <a:latin typeface="Arial" panose="020B0604020202020204" pitchFamily="34" charset="0"/>
                <a:cs typeface="Arial" panose="020B0604020202020204" pitchFamily="34" charset="0"/>
              </a:rPr>
              <a:t>failure to do so will form an intention to permanently</a:t>
            </a:r>
            <a:r>
              <a:rPr lang="en-GB" sz="1200" b="0" baseline="0" dirty="0">
                <a:solidFill>
                  <a:schemeClr val="tx1"/>
                </a:solidFill>
                <a:latin typeface="Arial" panose="020B0604020202020204" pitchFamily="34" charset="0"/>
                <a:cs typeface="Arial" panose="020B0604020202020204" pitchFamily="34" charset="0"/>
              </a:rPr>
              <a:t> </a:t>
            </a:r>
            <a:r>
              <a:rPr lang="en-GB" sz="1200" b="0" dirty="0">
                <a:solidFill>
                  <a:schemeClr val="tx1"/>
                </a:solidFill>
                <a:latin typeface="Arial" panose="020B0604020202020204" pitchFamily="34" charset="0"/>
                <a:cs typeface="Arial" panose="020B0604020202020204" pitchFamily="34" charset="0"/>
              </a:rPr>
              <a:t>deprive the other of that property</a:t>
            </a:r>
          </a:p>
          <a:p>
            <a:pPr marL="0" indent="0">
              <a:buNone/>
            </a:pPr>
            <a:r>
              <a:rPr lang="en-GB" sz="1200" b="0" dirty="0">
                <a:solidFill>
                  <a:schemeClr val="tx1"/>
                </a:solidFill>
                <a:latin typeface="Arial" panose="020B0604020202020204" pitchFamily="34" charset="0"/>
                <a:cs typeface="Arial" panose="020B0604020202020204" pitchFamily="34" charset="0"/>
              </a:rPr>
              <a:t>Example – too much change in a shop,</a:t>
            </a:r>
            <a:r>
              <a:rPr lang="en-GB" sz="1200" b="0" baseline="0" dirty="0">
                <a:solidFill>
                  <a:schemeClr val="tx1"/>
                </a:solidFill>
                <a:latin typeface="Arial" panose="020B0604020202020204" pitchFamily="34" charset="0"/>
                <a:cs typeface="Arial" panose="020B0604020202020204" pitchFamily="34" charset="0"/>
              </a:rPr>
              <a:t> or </a:t>
            </a:r>
            <a:r>
              <a:rPr lang="en-GB" sz="1200" b="0" dirty="0">
                <a:solidFill>
                  <a:schemeClr val="tx1"/>
                </a:solidFill>
                <a:latin typeface="Arial" panose="020B0604020202020204" pitchFamily="34" charset="0"/>
                <a:cs typeface="Arial" panose="020B0604020202020204" pitchFamily="34" charset="0"/>
              </a:rPr>
              <a:t>receiving payment for overtime which was not worked</a:t>
            </a:r>
          </a:p>
          <a:p>
            <a:pPr marL="0" indent="0">
              <a:buNone/>
            </a:pPr>
            <a:endParaRPr lang="en-GB" sz="1200" b="0" dirty="0">
              <a:solidFill>
                <a:schemeClr val="tx1"/>
              </a:solidFill>
              <a:latin typeface="Arial" panose="020B0604020202020204" pitchFamily="34" charset="0"/>
              <a:cs typeface="Arial" panose="020B0604020202020204" pitchFamily="34" charset="0"/>
            </a:endParaRPr>
          </a:p>
          <a:p>
            <a:pPr marL="0" indent="0">
              <a:buNone/>
            </a:pPr>
            <a:r>
              <a:rPr lang="en-GB" sz="1200" dirty="0">
                <a:solidFill>
                  <a:schemeClr val="tx1"/>
                </a:solidFill>
                <a:latin typeface="Arial" panose="020B0604020202020204" pitchFamily="34" charset="0"/>
                <a:cs typeface="Arial" panose="020B0604020202020204" pitchFamily="34" charset="0"/>
              </a:rPr>
              <a:t>In situations where at the time of the appropriation the accused had</a:t>
            </a:r>
            <a:r>
              <a:rPr lang="en-GB" sz="1200" baseline="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the intention to permanently deprive another of their property but later has a</a:t>
            </a:r>
            <a:r>
              <a:rPr lang="en-GB" sz="1200" baseline="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change of heart and returns the property</a:t>
            </a:r>
            <a:r>
              <a:rPr lang="en-GB" sz="1200" baseline="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they </a:t>
            </a:r>
            <a:r>
              <a:rPr lang="en-GB" sz="1200" u="sng" dirty="0">
                <a:solidFill>
                  <a:schemeClr val="tx1"/>
                </a:solidFill>
                <a:latin typeface="Arial" panose="020B0604020202020204" pitchFamily="34" charset="0"/>
                <a:cs typeface="Arial" panose="020B0604020202020204" pitchFamily="34" charset="0"/>
              </a:rPr>
              <a:t>will still be guilty of theft</a:t>
            </a:r>
            <a:r>
              <a:rPr lang="en-GB" sz="1200" u="sng" baseline="0" dirty="0">
                <a:solidFill>
                  <a:schemeClr val="tx1"/>
                </a:solidFill>
                <a:latin typeface="Arial" panose="020B0604020202020204" pitchFamily="34" charset="0"/>
                <a:cs typeface="Arial" panose="020B0604020202020204" pitchFamily="34" charset="0"/>
              </a:rPr>
              <a:t> (</a:t>
            </a:r>
            <a:r>
              <a:rPr lang="en-GB" sz="1200" dirty="0">
                <a:solidFill>
                  <a:schemeClr val="tx1"/>
                </a:solidFill>
                <a:latin typeface="Arial" panose="020B0604020202020204" pitchFamily="34" charset="0"/>
                <a:cs typeface="Arial" panose="020B0604020202020204" pitchFamily="34" charset="0"/>
              </a:rPr>
              <a:t>R v McHugh 1993)</a:t>
            </a:r>
          </a:p>
          <a:p>
            <a:pPr marL="0" indent="0">
              <a:buFont typeface="Arial" panose="020B0604020202020204" pitchFamily="34" charset="0"/>
              <a:buNone/>
            </a:pPr>
            <a:endParaRPr lang="en-GB" altLang="en-US" sz="12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i="1" dirty="0">
                <a:effectLst/>
              </a:rPr>
              <a:t>The important test is whether the person appropriating the property 'treats it as his own to dispose of regardless of the others rights'. This is normally left to the jury to decide, according to the everyday understanding of the phrase.</a:t>
            </a:r>
            <a:endParaRPr lang="en-GB" altLang="en-US"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F971A27-F81C-44DD-B739-F239F2735611}" type="slidenum">
              <a:rPr lang="en-GB" smtClean="0"/>
              <a:t>17</a:t>
            </a:fld>
            <a:endParaRPr lang="en-GB"/>
          </a:p>
        </p:txBody>
      </p:sp>
    </p:spTree>
    <p:extLst>
      <p:ext uri="{BB962C8B-B14F-4D97-AF65-F5344CB8AC3E}">
        <p14:creationId xmlns:p14="http://schemas.microsoft.com/office/powerpoint/2010/main" val="4007003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55D1C-761D-8D45-BC14-09FDF441A03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4DD566A-4297-BB4D-80B9-82EAAAF107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2DF76D9-959E-5C4E-878E-9EE2BB8840A3}"/>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5" name="Footer Placeholder 4">
            <a:extLst>
              <a:ext uri="{FF2B5EF4-FFF2-40B4-BE49-F238E27FC236}">
                <a16:creationId xmlns:a16="http://schemas.microsoft.com/office/drawing/2014/main" id="{BA5E72B2-A847-3247-BE8F-11203DD30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35F620-5C6F-2B4A-B7EF-EEF723A149C5}"/>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175752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4E81-0DFB-0843-AFE3-48B233D77F9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64D185D-0BE8-5F44-9D57-907BD6AB65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3C6047C-6FB3-2F49-87B3-5E43E87B4318}"/>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5" name="Footer Placeholder 4">
            <a:extLst>
              <a:ext uri="{FF2B5EF4-FFF2-40B4-BE49-F238E27FC236}">
                <a16:creationId xmlns:a16="http://schemas.microsoft.com/office/drawing/2014/main" id="{429FBA9F-D818-244A-8DC0-6A86EA312A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271AB6-DD28-184E-9EEF-4E1A3AD9B63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992889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209ED-FAA4-F142-999A-A19B98738B0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6AB8453-8236-B745-865B-86662A5834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93480C2-9506-C04C-9EC3-F83774236331}"/>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5" name="Footer Placeholder 4">
            <a:extLst>
              <a:ext uri="{FF2B5EF4-FFF2-40B4-BE49-F238E27FC236}">
                <a16:creationId xmlns:a16="http://schemas.microsoft.com/office/drawing/2014/main" id="{3C1C4F5E-6021-7F47-9953-F50FE89885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EF3845-EF8A-0C4A-8208-2700825FF0A0}"/>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906895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C70E7-241D-AB4E-9D88-E2AAAC5D2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A79938-6947-D843-B14A-A2A76D0486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5E52678-6011-454A-A691-E5C74EE841D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C010D83-6E53-6D4C-B95A-A204E233A9E7}"/>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6" name="Footer Placeholder 5">
            <a:extLst>
              <a:ext uri="{FF2B5EF4-FFF2-40B4-BE49-F238E27FC236}">
                <a16:creationId xmlns:a16="http://schemas.microsoft.com/office/drawing/2014/main" id="{52B1FB59-67E3-2046-922C-5E7C415C21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A0D2DB-6F83-DF4B-AAE9-B1D153E7C2C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026826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F5A51-6976-A645-9161-59BECD2955A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3AE30E-AA4F-794A-89D6-809DD0FDB1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F2E7EA9-50CE-6C44-8DF8-816D64D1331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CC736F-7143-AB4A-A9AA-1B97F56DA2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82CC507-D80B-B748-B080-079EED1F1C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D2DF88F-FBA4-8840-9EE7-8F082110B66E}"/>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8" name="Footer Placeholder 7">
            <a:extLst>
              <a:ext uri="{FF2B5EF4-FFF2-40B4-BE49-F238E27FC236}">
                <a16:creationId xmlns:a16="http://schemas.microsoft.com/office/drawing/2014/main" id="{6E579E82-56E3-6B46-A4A7-8E88D04EBC4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31C6CD8-DCF7-E248-AED8-98E921B795C3}"/>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25750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E17D3-E4AC-8241-9858-3D98E220123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CD1740D-2B62-ED40-8236-D3090F29274B}"/>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4" name="Footer Placeholder 3">
            <a:extLst>
              <a:ext uri="{FF2B5EF4-FFF2-40B4-BE49-F238E27FC236}">
                <a16:creationId xmlns:a16="http://schemas.microsoft.com/office/drawing/2014/main" id="{AF1BC655-6AC2-1B4C-B243-BCB7E0A94CB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A29E8D5-A584-284D-B9E6-604F43477B1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083685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B2FAF0-21D7-3B4C-BB56-C0934D5EB4DD}"/>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3" name="Footer Placeholder 2">
            <a:extLst>
              <a:ext uri="{FF2B5EF4-FFF2-40B4-BE49-F238E27FC236}">
                <a16:creationId xmlns:a16="http://schemas.microsoft.com/office/drawing/2014/main" id="{02D89C1E-06DA-D54E-B6BD-733374ECD3B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E33AB2-A702-E949-AD8A-ED284D642164}"/>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240472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36C2-0AD3-2249-928A-99FF5144E2C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C447F59-7504-CE4E-A944-C352ED9CB2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52A12C9-0880-9C40-8C93-58A8D67A5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5C661C7-2994-9243-A011-DF3C709A0144}"/>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6" name="Footer Placeholder 5">
            <a:extLst>
              <a:ext uri="{FF2B5EF4-FFF2-40B4-BE49-F238E27FC236}">
                <a16:creationId xmlns:a16="http://schemas.microsoft.com/office/drawing/2014/main" id="{5194FD62-2B2D-1748-98A0-C97D5FAAC6D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0D51A0A-ADEB-8842-92A6-F7032FC0B226}"/>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665015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F5108-C6F9-9942-A0DF-2D4DBBB5421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217E021-E050-E44C-AE30-0EE3482615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645E3-A803-0340-826C-CB167A9023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825E39-AED1-B348-BBB1-8487518288E9}"/>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6" name="Footer Placeholder 5">
            <a:extLst>
              <a:ext uri="{FF2B5EF4-FFF2-40B4-BE49-F238E27FC236}">
                <a16:creationId xmlns:a16="http://schemas.microsoft.com/office/drawing/2014/main" id="{701E1F1B-D86D-7A42-861E-C6BACA58ED8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672EE1D-4CED-0448-9BF3-EF0E68B6DEAE}"/>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1795637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EAA19-1CB5-E94B-9B1F-75E517CE365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4836596-490A-9C4B-9FF8-B929F480AF6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3E8F3A-AD46-FE42-BA0A-7B492101E367}"/>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5" name="Footer Placeholder 4">
            <a:extLst>
              <a:ext uri="{FF2B5EF4-FFF2-40B4-BE49-F238E27FC236}">
                <a16:creationId xmlns:a16="http://schemas.microsoft.com/office/drawing/2014/main" id="{D55D22A2-C5E9-7041-ACF2-06B29399D1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335B39-1C00-C045-8EF2-11A0B10CA107}"/>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2080259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FDBDF0-5B8E-364D-9D41-F6E454F882F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0502730-A474-4B4D-ABF8-7DEC76A93E2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2B16DDC-2FC0-7D46-93E0-B38CB3AC5E76}"/>
              </a:ext>
            </a:extLst>
          </p:cNvPr>
          <p:cNvSpPr>
            <a:spLocks noGrp="1"/>
          </p:cNvSpPr>
          <p:nvPr>
            <p:ph type="dt" sz="half" idx="10"/>
          </p:nvPr>
        </p:nvSpPr>
        <p:spPr/>
        <p:txBody>
          <a:bodyPr/>
          <a:lstStyle/>
          <a:p>
            <a:fld id="{2F6FD574-2910-0F4D-8E8A-351F06DC9F86}" type="datetimeFigureOut">
              <a:rPr lang="en-US" smtClean="0"/>
              <a:t>9/15/2022</a:t>
            </a:fld>
            <a:endParaRPr lang="en-US"/>
          </a:p>
        </p:txBody>
      </p:sp>
      <p:sp>
        <p:nvSpPr>
          <p:cNvPr id="5" name="Footer Placeholder 4">
            <a:extLst>
              <a:ext uri="{FF2B5EF4-FFF2-40B4-BE49-F238E27FC236}">
                <a16:creationId xmlns:a16="http://schemas.microsoft.com/office/drawing/2014/main" id="{7725C4EF-483C-CA43-A165-041230BFDF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688F658-2675-DB42-888E-C3FBDBE8EC88}"/>
              </a:ext>
            </a:extLst>
          </p:cNvPr>
          <p:cNvSpPr>
            <a:spLocks noGrp="1"/>
          </p:cNvSpPr>
          <p:nvPr>
            <p:ph type="sldNum" sz="quarter" idx="12"/>
          </p:nvPr>
        </p:nvSpPr>
        <p:spPr/>
        <p:txBody>
          <a:bodyPr/>
          <a:lstStyle/>
          <a:p>
            <a:fld id="{9EAF6063-6F0F-E745-921C-44EF35F75C35}" type="slidenum">
              <a:rPr lang="en-US" smtClean="0"/>
              <a:t>‹#›</a:t>
            </a:fld>
            <a:endParaRPr lang="en-US"/>
          </a:p>
        </p:txBody>
      </p:sp>
    </p:spTree>
    <p:extLst>
      <p:ext uri="{BB962C8B-B14F-4D97-AF65-F5344CB8AC3E}">
        <p14:creationId xmlns:p14="http://schemas.microsoft.com/office/powerpoint/2010/main" val="3889598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0847D09-5418-704D-81C3-E1677A7C41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60A7417-BDC3-8D43-BF5C-175D2FF312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53BC0A-FF97-204F-9C20-7C09E85E239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6FD574-2910-0F4D-8E8A-351F06DC9F86}" type="datetimeFigureOut">
              <a:rPr lang="en-US" smtClean="0"/>
              <a:t>9/15/2022</a:t>
            </a:fld>
            <a:endParaRPr lang="en-US"/>
          </a:p>
        </p:txBody>
      </p:sp>
      <p:sp>
        <p:nvSpPr>
          <p:cNvPr id="5" name="Footer Placeholder 4">
            <a:extLst>
              <a:ext uri="{FF2B5EF4-FFF2-40B4-BE49-F238E27FC236}">
                <a16:creationId xmlns:a16="http://schemas.microsoft.com/office/drawing/2014/main" id="{B4E4EFAE-271E-A847-89EB-8D1EC69EEAD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25FACEA-8DCE-E74B-AE92-76D5373848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AF6063-6F0F-E745-921C-44EF35F75C35}" type="slidenum">
              <a:rPr lang="en-US" smtClean="0"/>
              <a:t>‹#›</a:t>
            </a:fld>
            <a:endParaRPr lang="en-US"/>
          </a:p>
        </p:txBody>
      </p:sp>
    </p:spTree>
    <p:extLst>
      <p:ext uri="{BB962C8B-B14F-4D97-AF65-F5344CB8AC3E}">
        <p14:creationId xmlns:p14="http://schemas.microsoft.com/office/powerpoint/2010/main" val="1287789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fif"/><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6.jpeg"/><Relationship Id="rId3" Type="http://schemas.microsoft.com/office/2007/relationships/media" Target="../media/media5.m4a"/><Relationship Id="rId7" Type="http://schemas.openxmlformats.org/officeDocument/2006/relationships/image" Target="../media/image5.jpe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notesSlide" Target="../notesSlides/notesSlide3.xml"/><Relationship Id="rId5" Type="http://schemas.openxmlformats.org/officeDocument/2006/relationships/slideLayout" Target="../slideLayouts/slideLayout2.xml"/><Relationship Id="rId4" Type="http://schemas.openxmlformats.org/officeDocument/2006/relationships/audio" Target="../media/media5.m4a"/><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8" Type="http://schemas.openxmlformats.org/officeDocument/2006/relationships/image" Target="../media/image11.jpeg"/><Relationship Id="rId3" Type="http://schemas.microsoft.com/office/2007/relationships/media" Target="../media/media7.m4a"/><Relationship Id="rId7" Type="http://schemas.openxmlformats.org/officeDocument/2006/relationships/image" Target="../media/image10.jpeg"/><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9.jpeg"/><Relationship Id="rId5" Type="http://schemas.openxmlformats.org/officeDocument/2006/relationships/slideLayout" Target="../slideLayouts/slideLayout2.xml"/><Relationship Id="rId4" Type="http://schemas.openxmlformats.org/officeDocument/2006/relationships/audio" Target="../media/media7.m4a"/><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8.m4a"/><Relationship Id="rId7" Type="http://schemas.openxmlformats.org/officeDocument/2006/relationships/image" Target="../media/image12.png"/><Relationship Id="rId2" Type="http://schemas.microsoft.com/office/2007/relationships/media" Target="../media/media8.m4a"/><Relationship Id="rId1" Type="http://schemas.openxmlformats.org/officeDocument/2006/relationships/tags" Target="../tags/tag6.xml"/><Relationship Id="rId6" Type="http://schemas.openxmlformats.org/officeDocument/2006/relationships/slideLayout" Target="../slideLayouts/slideLayout2.xml"/><Relationship Id="rId5" Type="http://schemas.openxmlformats.org/officeDocument/2006/relationships/audio" Target="../media/media9.m4a"/><Relationship Id="rId4" Type="http://schemas.microsoft.com/office/2007/relationships/media" Target="../media/media9.m4a"/></Relationships>
</file>

<file path=ppt/slides/_rels/slide9.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7.xml"/><Relationship Id="rId6" Type="http://schemas.openxmlformats.org/officeDocument/2006/relationships/image" Target="../media/image2.png"/><Relationship Id="rId5" Type="http://schemas.openxmlformats.org/officeDocument/2006/relationships/image" Target="../media/image13.jpeg"/><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audio" Target="../media/media11.m4a"/><Relationship Id="rId7" Type="http://schemas.openxmlformats.org/officeDocument/2006/relationships/image" Target="../media/image2.png"/><Relationship Id="rId2" Type="http://schemas.microsoft.com/office/2007/relationships/media" Target="../media/media11.m4a"/><Relationship Id="rId1" Type="http://schemas.openxmlformats.org/officeDocument/2006/relationships/tags" Target="../tags/tag8.xml"/><Relationship Id="rId6" Type="http://schemas.openxmlformats.org/officeDocument/2006/relationships/image" Target="../media/image14.png"/><Relationship Id="rId5" Type="http://schemas.openxmlformats.org/officeDocument/2006/relationships/hyperlink" Target="https://www.youtube.com/watch?v=fixGhSsfl-Y" TargetMode="External"/><Relationship Id="rId4"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png"/><Relationship Id="rId3" Type="http://schemas.openxmlformats.org/officeDocument/2006/relationships/audio" Target="../media/media13.m4a"/><Relationship Id="rId7" Type="http://schemas.openxmlformats.org/officeDocument/2006/relationships/image" Target="../media/image20.png"/><Relationship Id="rId12" Type="http://schemas.openxmlformats.org/officeDocument/2006/relationships/image" Target="../media/image25.jpeg"/><Relationship Id="rId2" Type="http://schemas.microsoft.com/office/2007/relationships/media" Target="../media/media13.m4a"/><Relationship Id="rId1" Type="http://schemas.openxmlformats.org/officeDocument/2006/relationships/tags" Target="../tags/tag9.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jpeg"/><Relationship Id="rId10" Type="http://schemas.openxmlformats.org/officeDocument/2006/relationships/image" Target="../media/image23.png"/><Relationship Id="rId4" Type="http://schemas.openxmlformats.org/officeDocument/2006/relationships/slideLayout" Target="../slideLayouts/slideLayout2.xml"/><Relationship Id="rId9" Type="http://schemas.openxmlformats.org/officeDocument/2006/relationships/image" Target="../media/image22.pn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14.m4a"/><Relationship Id="rId7" Type="http://schemas.openxmlformats.org/officeDocument/2006/relationships/image" Target="../media/image28.png"/><Relationship Id="rId2" Type="http://schemas.microsoft.com/office/2007/relationships/media" Target="../media/media14.m4a"/><Relationship Id="rId1" Type="http://schemas.openxmlformats.org/officeDocument/2006/relationships/tags" Target="../tags/tag10.xml"/><Relationship Id="rId6" Type="http://schemas.openxmlformats.org/officeDocument/2006/relationships/image" Target="../media/image27.png"/><Relationship Id="rId5" Type="http://schemas.openxmlformats.org/officeDocument/2006/relationships/image" Target="../media/image26.png"/><Relationship Id="rId4"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32.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image" Target="../media/image33.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34.jpeg"/><Relationship Id="rId4" Type="http://schemas.openxmlformats.org/officeDocument/2006/relationships/notesSlide" Target="../notesSlides/notesSlide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image" Target="../media/image35.jpe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2.png"/><Relationship Id="rId4" Type="http://schemas.openxmlformats.org/officeDocument/2006/relationships/image" Target="../media/image39.jpe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42.jpeg"/><Relationship Id="rId5" Type="http://schemas.openxmlformats.org/officeDocument/2006/relationships/image" Target="../media/image41.jpeg"/><Relationship Id="rId4" Type="http://schemas.openxmlformats.org/officeDocument/2006/relationships/image" Target="../media/image40.jpe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2.png"/><Relationship Id="rId5" Type="http://schemas.openxmlformats.org/officeDocument/2006/relationships/image" Target="../media/image45.jpeg"/><Relationship Id="rId4" Type="http://schemas.openxmlformats.org/officeDocument/2006/relationships/image" Target="../media/image44.jpe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image" Target="../media/image4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image" Target="../media/image47.jpeg"/></Relationships>
</file>

<file path=ppt/slides/_rels/slide2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50.jpe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49.jpeg"/><Relationship Id="rId5" Type="http://schemas.openxmlformats.org/officeDocument/2006/relationships/hyperlink" Target="http://www.dreamstime.com/register?jump_to=http://www.dreamstime.com/royalty-free-stock-image-blackberries-image10872446" TargetMode="External"/><Relationship Id="rId4" Type="http://schemas.openxmlformats.org/officeDocument/2006/relationships/image" Target="../media/image48.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5" Type="http://schemas.openxmlformats.org/officeDocument/2006/relationships/image" Target="../media/image2.png"/><Relationship Id="rId4" Type="http://schemas.openxmlformats.org/officeDocument/2006/relationships/image" Target="../media/image51.jpeg"/></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2.png"/><Relationship Id="rId4" Type="http://schemas.openxmlformats.org/officeDocument/2006/relationships/image" Target="../media/image52.jpe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image" Target="../media/image5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92C323-727C-E068-DC41-0E90A42B372B}"/>
              </a:ext>
            </a:extLst>
          </p:cNvPr>
          <p:cNvSpPr>
            <a:spLocks noGrp="1"/>
          </p:cNvSpPr>
          <p:nvPr>
            <p:ph type="ctrTitle"/>
          </p:nvPr>
        </p:nvSpPr>
        <p:spPr>
          <a:xfrm>
            <a:off x="1113810" y="2960716"/>
            <a:ext cx="4036334" cy="2387600"/>
          </a:xfrm>
        </p:spPr>
        <p:txBody>
          <a:bodyPr anchor="t">
            <a:normAutofit/>
          </a:bodyPr>
          <a:lstStyle/>
          <a:p>
            <a:pPr algn="l"/>
            <a:r>
              <a:rPr lang="en-GB" sz="3800" b="1" dirty="0">
                <a:latin typeface="Arial Nova Cond" panose="020B0604020202020204" pitchFamily="34" charset="0"/>
                <a:ea typeface="Tahoma" panose="020B0604030504040204" pitchFamily="34" charset="0"/>
                <a:cs typeface="Tahoma" panose="020B0604030504040204" pitchFamily="34" charset="0"/>
              </a:rPr>
              <a:t>Theft &amp; Abstracting Electricity</a:t>
            </a:r>
            <a:br>
              <a:rPr kumimoji="0" lang="en-GB" sz="3800" b="1" i="0" u="none" strike="noStrike" kern="1200" cap="none" spc="0" normalizeH="0" baseline="0" noProof="0" dirty="0">
                <a:ln>
                  <a:noFill/>
                </a:ln>
                <a:effectLst/>
                <a:uLnTx/>
                <a:uFillTx/>
                <a:latin typeface="Arial Nova Cond" panose="020B0604020202020204" pitchFamily="34" charset="0"/>
                <a:ea typeface="Tahoma" panose="020B0604030504040204" pitchFamily="34" charset="0"/>
                <a:cs typeface="Tahoma" panose="020B0604030504040204" pitchFamily="34" charset="0"/>
              </a:rPr>
            </a:br>
            <a:endParaRPr lang="en-GB" sz="3800" dirty="0"/>
          </a:p>
        </p:txBody>
      </p:sp>
      <p:grpSp>
        <p:nvGrpSpPr>
          <p:cNvPr id="11" name="Group 1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36073B2-3C20-5019-D7E4-6037917F398D}"/>
              </a:ext>
            </a:extLst>
          </p:cNvPr>
          <p:cNvPicPr>
            <a:picLocks noChangeAspect="1"/>
          </p:cNvPicPr>
          <p:nvPr/>
        </p:nvPicPr>
        <p:blipFill>
          <a:blip r:embed="rId5" cstate="print">
            <a:extLst>
              <a:ext uri="{28A0092B-C50C-407E-A947-70E740481C1C}">
                <a14:useLocalDpi xmlns:a14="http://schemas.microsoft.com/office/drawing/2010/main" val="0"/>
              </a:ext>
            </a:extLst>
          </a:blip>
          <a:stretch/>
        </p:blipFill>
        <p:spPr>
          <a:xfrm>
            <a:off x="6640821" y="666728"/>
            <a:ext cx="4099343" cy="5465791"/>
          </a:xfrm>
          <a:prstGeom prst="rect">
            <a:avLst/>
          </a:prstGeom>
        </p:spPr>
      </p:pic>
      <p:pic>
        <p:nvPicPr>
          <p:cNvPr id="5" name="Recorded Sound">
            <a:hlinkClick r:id="" action="ppaction://media"/>
            <a:extLst>
              <a:ext uri="{FF2B5EF4-FFF2-40B4-BE49-F238E27FC236}">
                <a16:creationId xmlns:a16="http://schemas.microsoft.com/office/drawing/2014/main" id="{02B35969-8252-CF4C-7DA8-19F041E3AC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40525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1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B96442-DC07-0048-A4CA-F4B334F75005}"/>
              </a:ext>
            </a:extLst>
          </p:cNvPr>
          <p:cNvSpPr>
            <a:spLocks noGrp="1"/>
          </p:cNvSpPr>
          <p:nvPr>
            <p:ph type="title"/>
          </p:nvPr>
        </p:nvSpPr>
        <p:spPr>
          <a:xfrm>
            <a:off x="524741" y="620392"/>
            <a:ext cx="3808268" cy="5504688"/>
          </a:xfrm>
        </p:spPr>
        <p:txBody>
          <a:bodyPr>
            <a:normAutofit/>
          </a:bodyPr>
          <a:lstStyle/>
          <a:p>
            <a:r>
              <a:rPr lang="en-US" sz="6000">
                <a:solidFill>
                  <a:schemeClr val="bg1"/>
                </a:solidFill>
              </a:rPr>
              <a:t>Today’s aims and learning outcomes </a:t>
            </a:r>
          </a:p>
        </p:txBody>
      </p:sp>
      <p:graphicFrame>
        <p:nvGraphicFramePr>
          <p:cNvPr id="5" name="Content Placeholder 2">
            <a:extLst>
              <a:ext uri="{FF2B5EF4-FFF2-40B4-BE49-F238E27FC236}">
                <a16:creationId xmlns:a16="http://schemas.microsoft.com/office/drawing/2014/main" id="{212C6773-78E4-4E39-A4F3-50D356DDBE26}"/>
              </a:ext>
            </a:extLst>
          </p:cNvPr>
          <p:cNvGraphicFramePr>
            <a:graphicFrameLocks noGrp="1"/>
          </p:cNvGraphicFramePr>
          <p:nvPr>
            <p:ph idx="1"/>
            <p:extLst>
              <p:ext uri="{D42A27DB-BD31-4B8C-83A1-F6EECF244321}">
                <p14:modId xmlns:p14="http://schemas.microsoft.com/office/powerpoint/2010/main" val="748791595"/>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A27F6C43-99AD-B482-33D9-A70F4A23503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354941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13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50CEED20-A22C-4FC3-BC0E-F4FE53FDE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1113810" y="2825248"/>
            <a:ext cx="4036334" cy="2387600"/>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5000" kern="1200" dirty="0">
                <a:solidFill>
                  <a:schemeClr val="tx1"/>
                </a:solidFill>
                <a:latin typeface="+mj-lt"/>
                <a:ea typeface="+mj-ea"/>
                <a:cs typeface="+mj-cs"/>
              </a:rPr>
              <a:t>Discuss:</a:t>
            </a:r>
          </a:p>
          <a:p>
            <a:pPr>
              <a:lnSpc>
                <a:spcPct val="90000"/>
              </a:lnSpc>
              <a:spcBef>
                <a:spcPct val="0"/>
              </a:spcBef>
              <a:spcAft>
                <a:spcPts val="600"/>
              </a:spcAft>
            </a:pPr>
            <a:r>
              <a:rPr lang="en-US" sz="5000" kern="1200" dirty="0">
                <a:solidFill>
                  <a:schemeClr val="tx1"/>
                </a:solidFill>
                <a:latin typeface="+mj-lt"/>
                <a:ea typeface="+mj-ea"/>
                <a:cs typeface="+mj-cs"/>
              </a:rPr>
              <a:t>What’s theft?</a:t>
            </a:r>
          </a:p>
        </p:txBody>
      </p:sp>
      <p:grpSp>
        <p:nvGrpSpPr>
          <p:cNvPr id="193" name="Group 192">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849524"/>
            <a:ext cx="731521" cy="673460"/>
            <a:chOff x="3940602" y="308034"/>
            <a:chExt cx="2116791" cy="3428999"/>
          </a:xfrm>
          <a:solidFill>
            <a:schemeClr val="accent4"/>
          </a:solidFill>
        </p:grpSpPr>
        <p:sp>
          <p:nvSpPr>
            <p:cNvPr id="194" name="Rectangle 193">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7" name="Rectangle 19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679732"/>
            <a:ext cx="6009366" cy="542388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2311" r="2" b="2"/>
          <a:stretch/>
        </p:blipFill>
        <p:spPr bwMode="auto">
          <a:xfrm>
            <a:off x="5922492" y="1667992"/>
            <a:ext cx="5536001" cy="3447359"/>
          </a:xfrm>
          <a:prstGeom prst="rect">
            <a:avLst/>
          </a:prstGeom>
          <a:noFill/>
          <a:extLst>
            <a:ext uri="{909E8E84-426E-40DD-AFC4-6F175D3DCCD1}">
              <a14:hiddenFill xmlns:a14="http://schemas.microsoft.com/office/drawing/2010/main">
                <a:solidFill>
                  <a:srgbClr val="FFFFFF"/>
                </a:solidFill>
              </a14:hiddenFill>
            </a:ext>
          </a:extLst>
        </p:spPr>
      </p:pic>
      <p:sp>
        <p:nvSpPr>
          <p:cNvPr id="198" name="Rectangle 19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87568" y="6355073"/>
            <a:ext cx="6007608" cy="457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Recorded Sound">
            <a:hlinkClick r:id="" action="ppaction://media"/>
            <a:extLst>
              <a:ext uri="{FF2B5EF4-FFF2-40B4-BE49-F238E27FC236}">
                <a16:creationId xmlns:a16="http://schemas.microsoft.com/office/drawing/2014/main" id="{E2634EFA-5AB4-02F7-E47E-B6BF9EFBE0E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86212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35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8">
            <a:extLst>
              <a:ext uri="{FF2B5EF4-FFF2-40B4-BE49-F238E27FC236}">
                <a16:creationId xmlns:a16="http://schemas.microsoft.com/office/drawing/2014/main" id="{D2854001-B4AF-4E18-9D2E-33E37F97A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8AEA628B-C8FF-4D0B-B111-F101F580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3202" y="36338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3" name="Rectangle 82">
            <a:extLst>
              <a:ext uri="{FF2B5EF4-FFF2-40B4-BE49-F238E27FC236}">
                <a16:creationId xmlns:a16="http://schemas.microsoft.com/office/drawing/2014/main" id="{42663BD0-064C-40FC-A331-F49FCA953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8506" y="2935541"/>
            <a:ext cx="62179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pic>
        <p:nvPicPr>
          <p:cNvPr id="2" name="Recorded Sound">
            <a:hlinkClick r:id="" action="ppaction://media"/>
            <a:extLst>
              <a:ext uri="{FF2B5EF4-FFF2-40B4-BE49-F238E27FC236}">
                <a16:creationId xmlns:a16="http://schemas.microsoft.com/office/drawing/2014/main" id="{9EACAD77-B373-9774-2CAA-D4E73BD66AA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579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A4BCBF9E-A34F-635A-89A0-B3A0635A0E89}"/>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mediacall" presetSubtype="0" fill="hold" nodeType="clickEffect">
                                  <p:stCondLst>
                                    <p:cond delay="0"/>
                                  </p:stCondLst>
                                  <p:childTnLst>
                                    <p:cmd type="call" cmd="playFrom(0.0)">
                                      <p:cBhvr>
                                        <p:cTn id="16" dur="643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7" fill="hold" display="0">
                  <p:stCondLst>
                    <p:cond delay="indefinite"/>
                  </p:stCondLst>
                  <p:endCondLst>
                    <p:cond evt="onStopAudio" delay="0">
                      <p:tgtEl>
                        <p:sldTgt/>
                      </p:tgtEl>
                    </p:cond>
                  </p:endCondLst>
                </p:cTn>
                <p:tgtEl>
                  <p:spTgt spid="2"/>
                </p:tgtEl>
              </p:cMediaNode>
            </p:audio>
          </p:childTnLst>
        </p:cTn>
      </p:par>
    </p:tnLst>
    <p:bldLst>
      <p:bldP spid="5"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pic>
        <p:nvPicPr>
          <p:cNvPr id="3" name="Recorded Sound">
            <a:hlinkClick r:id="" action="ppaction://media"/>
            <a:extLst>
              <a:ext uri="{FF2B5EF4-FFF2-40B4-BE49-F238E27FC236}">
                <a16:creationId xmlns:a16="http://schemas.microsoft.com/office/drawing/2014/main" id="{B5978E05-0097-0733-581A-0299D44ABE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2805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3"/>
                </p:tgtEl>
              </p:cMediaNode>
            </p:audio>
          </p:childTnLst>
        </p:cTn>
      </p:par>
    </p:tnLst>
    <p:bldLst>
      <p:bldP spid="4"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extLst>
              <p:ext uri="{D42A27DB-BD31-4B8C-83A1-F6EECF244321}">
                <p14:modId xmlns:p14="http://schemas.microsoft.com/office/powerpoint/2010/main" val="2367338471"/>
              </p:ext>
            </p:extLst>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7"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8"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pic>
        <p:nvPicPr>
          <p:cNvPr id="6" name="Recorded Sound">
            <a:hlinkClick r:id="" action="ppaction://media"/>
            <a:extLst>
              <a:ext uri="{FF2B5EF4-FFF2-40B4-BE49-F238E27FC236}">
                <a16:creationId xmlns:a16="http://schemas.microsoft.com/office/drawing/2014/main" id="{A1685839-9F30-CA35-786E-A2FBE644C6F2}"/>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5908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7"/>
          <a:srcRect b="26034"/>
          <a:stretch/>
        </p:blipFill>
        <p:spPr>
          <a:xfrm>
            <a:off x="2489096" y="4537896"/>
            <a:ext cx="7213808" cy="1906522"/>
          </a:xfrm>
          <a:prstGeom prst="rect">
            <a:avLst/>
          </a:prstGeom>
        </p:spPr>
      </p:pic>
      <p:pic>
        <p:nvPicPr>
          <p:cNvPr id="2" name="Recorded Sound">
            <a:hlinkClick r:id="" action="ppaction://media"/>
            <a:extLst>
              <a:ext uri="{FF2B5EF4-FFF2-40B4-BE49-F238E27FC236}">
                <a16:creationId xmlns:a16="http://schemas.microsoft.com/office/drawing/2014/main" id="{2DA7EA9A-A411-343F-61F4-80F7D3F9CAD3}"/>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5851525" y="3184525"/>
            <a:ext cx="487363" cy="487363"/>
          </a:xfrm>
          <a:prstGeom prst="rect">
            <a:avLst/>
          </a:prstGeom>
        </p:spPr>
      </p:pic>
      <p:pic>
        <p:nvPicPr>
          <p:cNvPr id="3" name="Recorded Sound">
            <a:hlinkClick r:id="" action="ppaction://media"/>
            <a:extLst>
              <a:ext uri="{FF2B5EF4-FFF2-40B4-BE49-F238E27FC236}">
                <a16:creationId xmlns:a16="http://schemas.microsoft.com/office/drawing/2014/main" id="{CDE01E59-7D3C-BEFD-4C0B-ECDE8C5E24B4}"/>
              </a:ext>
            </a:extLst>
          </p:cNvPr>
          <p:cNvPicPr>
            <a:picLocks noChangeAspect="1"/>
          </p:cNvPicPr>
          <p:nvPr>
            <a:audioFile r:link="rId5"/>
            <p:extLst>
              <p:ext uri="{DAA4B4D4-6D71-4841-9C94-3DE7FCFB9230}">
                <p14:media xmlns:p14="http://schemas.microsoft.com/office/powerpoint/2010/main" r:embed="rId4"/>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35629" fill="hold"/>
                                        <p:tgtEl>
                                          <p:spTgt spid="2"/>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432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audio>
              <p:cMediaNode vol="80000">
                <p:cTn id="28"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0" name="Rectangle 7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grpSp>
        <p:nvGrpSpPr>
          <p:cNvPr id="73" name="Group 7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4" name="Rectangle 7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7" name="Rectangle 7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sp>
        <p:nvSpPr>
          <p:cNvPr id="79" name="Rectangle 7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97321CA3-60CE-FD24-AD17-E7807A1E3E6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mediacall" presetSubtype="0" fill="hold" nodeType="clickEffect">
                                  <p:stCondLst>
                                    <p:cond delay="0"/>
                                  </p:stCondLst>
                                  <p:childTnLst>
                                    <p:cmd type="call" cmd="playFrom(0.0)">
                                      <p:cBhvr>
                                        <p:cTn id="20" dur="354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1"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grpSp>
        <p:nvGrpSpPr>
          <p:cNvPr id="26" name="Group 25">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7" name="Rectangle 2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8" name="Straight Connector 27">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30" name="Rectangle 2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5"/>
            <a:extLst>
              <a:ext uri="{FF2B5EF4-FFF2-40B4-BE49-F238E27FC236}">
                <a16:creationId xmlns:a16="http://schemas.microsoft.com/office/drawing/2014/main" id="{FD211B1D-6079-A449-8BBE-D0C85230CD0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C8A36B58-9FE3-F351-D27A-BBCE80E0E453}"/>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478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extLst>
              <p:ext uri="{D42A27DB-BD31-4B8C-83A1-F6EECF244321}">
                <p14:modId xmlns:p14="http://schemas.microsoft.com/office/powerpoint/2010/main" val="492016627"/>
              </p:ext>
            </p:extLst>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E8DB3E1B-110A-8FC4-48C1-8A014DC55EA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38619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48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5"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6"/>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8"/>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9"/>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10"/>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11"/>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pic>
        <p:nvPicPr>
          <p:cNvPr id="19458" name="Picture 2" descr="Gas supply crunch stirs fears of winter price hike in UK and Europe | Gas |  The Guardian">
            <a:extLst>
              <a:ext uri="{FF2B5EF4-FFF2-40B4-BE49-F238E27FC236}">
                <a16:creationId xmlns:a16="http://schemas.microsoft.com/office/drawing/2014/main" id="{D618005F-A6E4-8747-8C7F-1D45E4DA820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04448" y="4937696"/>
            <a:ext cx="2647298" cy="1588379"/>
          </a:xfrm>
          <a:prstGeom prst="rect">
            <a:avLst/>
          </a:prstGeom>
          <a:noFill/>
          <a:extLst>
            <a:ext uri="{909E8E84-426E-40DD-AFC4-6F175D3DCCD1}">
              <a14:hiddenFill xmlns:a14="http://schemas.microsoft.com/office/drawing/2010/main">
                <a:solidFill>
                  <a:srgbClr val="FFFFFF"/>
                </a:solidFill>
              </a14:hiddenFill>
            </a:ext>
          </a:extLst>
        </p:spPr>
      </p:pic>
      <p:pic>
        <p:nvPicPr>
          <p:cNvPr id="12" name="Recorded Sound">
            <a:hlinkClick r:id="" action="ppaction://media"/>
            <a:extLst>
              <a:ext uri="{FF2B5EF4-FFF2-40B4-BE49-F238E27FC236}">
                <a16:creationId xmlns:a16="http://schemas.microsoft.com/office/drawing/2014/main" id="{AB6A198B-54EC-CD68-4F4A-878F2CFB7A96}"/>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 presetClass="mediacall" presetSubtype="0" fill="hold" nodeType="clickEffect">
                                  <p:stCondLst>
                                    <p:cond delay="0"/>
                                  </p:stCondLst>
                                  <p:childTnLst>
                                    <p:cmd type="call" cmd="playFrom(0.0)">
                                      <p:cBhvr>
                                        <p:cTn id="41" dur="142464"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2" fill="hold" display="0">
                  <p:stCondLst>
                    <p:cond delay="indefinite"/>
                  </p:stCondLst>
                  <p:endCondLst>
                    <p:cond evt="onStopAudio" delay="0">
                      <p:tgtEl>
                        <p:sldTgt/>
                      </p:tgtEl>
                    </p:cond>
                  </p:endCondLst>
                </p:cTn>
                <p:tgtEl>
                  <p:spTgt spid="1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5"/>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6"/>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7"/>
          <a:stretch>
            <a:fillRect/>
          </a:stretch>
        </p:blipFill>
        <p:spPr>
          <a:xfrm>
            <a:off x="8299001" y="1508122"/>
            <a:ext cx="2282362" cy="1211656"/>
          </a:xfrm>
          <a:prstGeom prst="rect">
            <a:avLst/>
          </a:prstGeom>
        </p:spPr>
      </p:pic>
      <p:pic>
        <p:nvPicPr>
          <p:cNvPr id="2" name="Recorded Sound">
            <a:hlinkClick r:id="" action="ppaction://media"/>
            <a:extLst>
              <a:ext uri="{FF2B5EF4-FFF2-40B4-BE49-F238E27FC236}">
                <a16:creationId xmlns:a16="http://schemas.microsoft.com/office/drawing/2014/main" id="{263692A2-AE35-1453-1737-96234335944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5713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extLst>
              <p:ext uri="{D42A27DB-BD31-4B8C-83A1-F6EECF244321}">
                <p14:modId xmlns:p14="http://schemas.microsoft.com/office/powerpoint/2010/main" val="3663183213"/>
              </p:ext>
            </p:extLst>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E18D74E5-A2CC-1008-4107-24332D31E6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17212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01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grpSp>
        <p:nvGrpSpPr>
          <p:cNvPr id="137" name="Group 13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8" name="Rectangle 13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1" name="Rectangle 14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sp>
        <p:nvSpPr>
          <p:cNvPr id="143" name="Rectangle 14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Rectangle 14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46110D2A-2B6D-855A-C347-0568C526EA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2812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extLst>
              <p:ext uri="{D42A27DB-BD31-4B8C-83A1-F6EECF244321}">
                <p14:modId xmlns:p14="http://schemas.microsoft.com/office/powerpoint/2010/main" val="500552815"/>
              </p:ext>
            </p:extLst>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9B27107E-2CE9-9D09-36E2-C61D29C7B6F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769656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21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BABB826C-9B01-4023-466B-1D2D99D36A6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1478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4611AE80-3B97-C8CF-E62D-5441CE7A2C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26110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4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E09A4E9-AC3B-BB49-86EE-53FA969380FF}"/>
              </a:ext>
            </a:extLst>
          </p:cNvPr>
          <p:cNvSpPr txBox="1">
            <a:spLocks/>
          </p:cNvSpPr>
          <p:nvPr/>
        </p:nvSpPr>
        <p:spPr>
          <a:xfrm>
            <a:off x="563301" y="576889"/>
            <a:ext cx="4066572" cy="5704222"/>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Electricity does </a:t>
            </a:r>
            <a:r>
              <a:rPr lang="en-GB" altLang="en-US" sz="2400" b="1" dirty="0">
                <a:solidFill>
                  <a:schemeClr val="tx1"/>
                </a:solidFill>
                <a:latin typeface="Arial" panose="020B0604020202020204" pitchFamily="34" charset="0"/>
                <a:cs typeface="Arial" panose="020B0604020202020204" pitchFamily="34" charset="0"/>
              </a:rPr>
              <a:t>NOT</a:t>
            </a:r>
            <a:r>
              <a:rPr lang="en-GB" altLang="en-US" sz="2400" dirty="0">
                <a:solidFill>
                  <a:schemeClr val="tx1"/>
                </a:solidFill>
                <a:latin typeface="Arial" panose="020B0604020202020204" pitchFamily="34" charset="0"/>
                <a:cs typeface="Arial" panose="020B0604020202020204" pitchFamily="34" charset="0"/>
              </a:rPr>
              <a:t> have to be mains electricity</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No requirement to prove that the electricity which is diverted is for the benefit of any person</a:t>
            </a:r>
          </a:p>
          <a:p>
            <a:pPr marL="0" indent="0">
              <a:spcBef>
                <a:spcPct val="50000"/>
              </a:spcBef>
              <a:buClr>
                <a:schemeClr val="tx1"/>
              </a:buClr>
              <a:buSzPct val="90000"/>
              <a:buNone/>
              <a:tabLst>
                <a:tab pos="0" algn="l"/>
              </a:tabLst>
            </a:pPr>
            <a:endParaRPr lang="en-GB" altLang="en-US" sz="2400" dirty="0">
              <a:solidFill>
                <a:schemeClr val="tx1"/>
              </a:solidFill>
              <a:latin typeface="Arial" panose="020B0604020202020204" pitchFamily="34" charset="0"/>
              <a:cs typeface="Arial" panose="020B0604020202020204" pitchFamily="34" charset="0"/>
            </a:endParaRPr>
          </a:p>
          <a:p>
            <a:pPr marL="0" indent="0">
              <a:spcBef>
                <a:spcPct val="50000"/>
              </a:spcBef>
              <a:buClr>
                <a:schemeClr val="tx1"/>
              </a:buClr>
              <a:buSzPct val="90000"/>
              <a:buNone/>
              <a:tabLst>
                <a:tab pos="0" algn="l"/>
              </a:tabLst>
            </a:pPr>
            <a:r>
              <a:rPr lang="en-GB" altLang="en-US" sz="2400" dirty="0">
                <a:solidFill>
                  <a:schemeClr val="tx1"/>
                </a:solidFill>
                <a:latin typeface="Arial" panose="020B0604020202020204" pitchFamily="34" charset="0"/>
                <a:cs typeface="Arial" panose="020B0604020202020204" pitchFamily="34" charset="0"/>
              </a:rPr>
              <a:t>Entry to premises to commit this offence will </a:t>
            </a:r>
            <a:r>
              <a:rPr lang="en-GB" altLang="en-US" sz="2400" b="1" dirty="0">
                <a:solidFill>
                  <a:schemeClr val="tx1"/>
                </a:solidFill>
                <a:latin typeface="Arial" panose="020B0604020202020204" pitchFamily="34" charset="0"/>
                <a:cs typeface="Arial" panose="020B0604020202020204" pitchFamily="34" charset="0"/>
              </a:rPr>
              <a:t>NOT </a:t>
            </a:r>
            <a:r>
              <a:rPr lang="en-GB" altLang="en-US" sz="2400" dirty="0">
                <a:solidFill>
                  <a:schemeClr val="tx1"/>
                </a:solidFill>
                <a:latin typeface="Arial" panose="020B0604020202020204" pitchFamily="34" charset="0"/>
                <a:cs typeface="Arial" panose="020B0604020202020204" pitchFamily="34" charset="0"/>
              </a:rPr>
              <a:t>be burglary</a:t>
            </a:r>
          </a:p>
          <a:p>
            <a:pPr marL="0" marR="0" lvl="0" indent="0" algn="ctr" defTabSz="914400" rtl="0" eaLnBrk="1" fontAlgn="auto" latinLnBrk="0" hangingPunct="1">
              <a:lnSpc>
                <a:spcPct val="90000"/>
              </a:lnSpc>
              <a:spcBef>
                <a:spcPts val="1200"/>
              </a:spcBef>
              <a:spcAft>
                <a:spcPts val="200"/>
              </a:spcAft>
              <a:buClr>
                <a:srgbClr val="E48312"/>
              </a:buClr>
              <a:buSzPct val="100000"/>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a:ea typeface="+mn-ea"/>
              <a:cs typeface="+mn-cs"/>
            </a:endParaRPr>
          </a:p>
          <a:p>
            <a:pPr marL="384048" marR="0" lvl="1" indent="-182880" algn="l" defTabSz="914400" rtl="0" eaLnBrk="1" fontAlgn="auto" latinLnBrk="0" hangingPunct="1">
              <a:lnSpc>
                <a:spcPct val="90000"/>
              </a:lnSpc>
              <a:spcBef>
                <a:spcPts val="200"/>
              </a:spcBef>
              <a:spcAft>
                <a:spcPts val="400"/>
              </a:spcAft>
              <a:buClr>
                <a:srgbClr val="E48312"/>
              </a:buClr>
              <a:buSzTx/>
              <a:buFont typeface="Arial" charset="0"/>
              <a:buChar char="•"/>
              <a:tabLst/>
              <a:defRPr/>
            </a:pPr>
            <a:endParaRPr kumimoji="0" lang="en-GB" altLang="en-US" sz="24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5EB92EC8-3AAA-6F4A-9447-0CEF15792D09}"/>
              </a:ext>
            </a:extLst>
          </p:cNvPr>
          <p:cNvPicPr>
            <a:picLocks noChangeAspect="1"/>
          </p:cNvPicPr>
          <p:nvPr/>
        </p:nvPicPr>
        <p:blipFill>
          <a:blip r:embed="rId4"/>
          <a:stretch>
            <a:fillRect/>
          </a:stretch>
        </p:blipFill>
        <p:spPr>
          <a:xfrm>
            <a:off x="6365543" y="731302"/>
            <a:ext cx="2872892" cy="1685142"/>
          </a:xfrm>
          <a:prstGeom prst="rect">
            <a:avLst/>
          </a:prstGeom>
        </p:spPr>
      </p:pic>
      <p:pic>
        <p:nvPicPr>
          <p:cNvPr id="6" name="Picture 5">
            <a:extLst>
              <a:ext uri="{FF2B5EF4-FFF2-40B4-BE49-F238E27FC236}">
                <a16:creationId xmlns:a16="http://schemas.microsoft.com/office/drawing/2014/main" id="{D7A50DD1-4AEC-A54A-8126-6FEA7B811A55}"/>
              </a:ext>
            </a:extLst>
          </p:cNvPr>
          <p:cNvPicPr>
            <a:picLocks noChangeAspect="1"/>
          </p:cNvPicPr>
          <p:nvPr/>
        </p:nvPicPr>
        <p:blipFill>
          <a:blip r:embed="rId5"/>
          <a:stretch>
            <a:fillRect/>
          </a:stretch>
        </p:blipFill>
        <p:spPr>
          <a:xfrm>
            <a:off x="4951900" y="4236334"/>
            <a:ext cx="3974018" cy="2331025"/>
          </a:xfrm>
          <a:prstGeom prst="rect">
            <a:avLst/>
          </a:prstGeom>
        </p:spPr>
      </p:pic>
      <p:pic>
        <p:nvPicPr>
          <p:cNvPr id="7" name="Picture 6">
            <a:extLst>
              <a:ext uri="{FF2B5EF4-FFF2-40B4-BE49-F238E27FC236}">
                <a16:creationId xmlns:a16="http://schemas.microsoft.com/office/drawing/2014/main" id="{3A31573C-D289-2E48-8CF1-C9B6A288CB0B}"/>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32277" y="2654243"/>
            <a:ext cx="3168698" cy="21329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Recorded Sound">
            <a:hlinkClick r:id="" action="ppaction://media"/>
            <a:extLst>
              <a:ext uri="{FF2B5EF4-FFF2-40B4-BE49-F238E27FC236}">
                <a16:creationId xmlns:a16="http://schemas.microsoft.com/office/drawing/2014/main" id="{E2343AEE-408A-48A1-7F2E-8DCD3D8F2D2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764643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6809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2"/>
                </p:tgtEl>
              </p:cMediaNode>
            </p:audio>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9A0F2EBF-8D59-9E0C-4073-09E56F0C44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06624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74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3BFFDF6-69B8-7D80-E338-DCE10067F7B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2299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AA5E58-3E87-6447-BBE1-EAE00465D567}"/>
              </a:ext>
            </a:extLst>
          </p:cNvPr>
          <p:cNvSpPr txBox="1"/>
          <p:nvPr/>
        </p:nvSpPr>
        <p:spPr>
          <a:xfrm>
            <a:off x="543205" y="61100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TextBox 5">
            <a:extLst>
              <a:ext uri="{FF2B5EF4-FFF2-40B4-BE49-F238E27FC236}">
                <a16:creationId xmlns:a16="http://schemas.microsoft.com/office/drawing/2014/main" id="{DC8425B9-6D0D-794F-8FCA-E4B955F7245F}"/>
              </a:ext>
            </a:extLst>
          </p:cNvPr>
          <p:cNvSpPr txBox="1">
            <a:spLocks noChangeArrowheads="1"/>
          </p:cNvSpPr>
          <p:nvPr/>
        </p:nvSpPr>
        <p:spPr bwMode="auto">
          <a:xfrm>
            <a:off x="555030" y="1886372"/>
            <a:ext cx="4662085" cy="216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eaLnBrk="1" hangingPunct="1">
              <a:lnSpc>
                <a:spcPct val="150000"/>
              </a:lnSpc>
              <a:spcBef>
                <a:spcPct val="0"/>
              </a:spcBef>
              <a:buFontTx/>
              <a:buNone/>
            </a:pPr>
            <a:r>
              <a:rPr lang="en-GB" altLang="en-US" sz="1800" dirty="0"/>
              <a:t>A friend calls at the house one day to see your partner who is not feeling well. Whilst there she runs an errand for your partner, leaving her personal belongings including her purse at your house.   </a:t>
            </a:r>
          </a:p>
        </p:txBody>
      </p:sp>
      <p:sp>
        <p:nvSpPr>
          <p:cNvPr id="6" name="Rectangle 5">
            <a:extLst>
              <a:ext uri="{FF2B5EF4-FFF2-40B4-BE49-F238E27FC236}">
                <a16:creationId xmlns:a16="http://schemas.microsoft.com/office/drawing/2014/main" id="{2168A4FD-5048-1F45-9EE4-E6864A8F917A}"/>
              </a:ext>
            </a:extLst>
          </p:cNvPr>
          <p:cNvSpPr/>
          <p:nvPr/>
        </p:nvSpPr>
        <p:spPr>
          <a:xfrm>
            <a:off x="527720" y="4201073"/>
            <a:ext cx="8029601" cy="1287532"/>
          </a:xfrm>
          <a:prstGeom prst="rect">
            <a:avLst/>
          </a:prstGeom>
        </p:spPr>
        <p:txBody>
          <a:bodyPr wrap="square">
            <a:spAutoFit/>
          </a:bodyPr>
          <a:lstStyle/>
          <a:p>
            <a:pPr algn="l">
              <a:lnSpc>
                <a:spcPct val="150000"/>
              </a:lnSpc>
            </a:pPr>
            <a:r>
              <a:rPr lang="en-GB" altLang="en-US" sz="1800" dirty="0">
                <a:solidFill>
                  <a:schemeClr val="tx1"/>
                </a:solidFill>
                <a:latin typeface="Arial" panose="020B0604020202020204" pitchFamily="34" charset="0"/>
                <a:cs typeface="Arial" panose="020B0604020202020204" pitchFamily="34" charset="0"/>
              </a:rPr>
              <a:t>Whilst she is away your partner collapses. You panic and ring for a taxi to take you both to the hospital.  When the taxi arrives you realise you do not have any money to pay for it so you take £10 from your friends purse.</a:t>
            </a:r>
          </a:p>
        </p:txBody>
      </p:sp>
      <p:pic>
        <p:nvPicPr>
          <p:cNvPr id="20482" name="Picture 2" descr="The Average Woman Spends 81 Days Searching In Her Handbag">
            <a:extLst>
              <a:ext uri="{FF2B5EF4-FFF2-40B4-BE49-F238E27FC236}">
                <a16:creationId xmlns:a16="http://schemas.microsoft.com/office/drawing/2014/main" id="{A9131402-6D2A-294A-9FC2-0E421FA04F1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1693997"/>
            <a:ext cx="3441700" cy="236220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5F63A212-C214-FC4C-BFDA-F271F2EBCF2B}"/>
              </a:ext>
            </a:extLst>
          </p:cNvPr>
          <p:cNvSpPr txBox="1"/>
          <p:nvPr/>
        </p:nvSpPr>
        <p:spPr>
          <a:xfrm>
            <a:off x="4542521" y="5852872"/>
            <a:ext cx="9019673"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solidFill>
                  <a:srgbClr val="002060"/>
                </a:solidFill>
                <a:latin typeface="Arial" panose="020B0604020202020204" pitchFamily="34" charset="0"/>
              </a:rPr>
              <a:t>Has an offence of theft been committed?</a:t>
            </a:r>
          </a:p>
        </p:txBody>
      </p:sp>
      <p:pic>
        <p:nvPicPr>
          <p:cNvPr id="2" name="Recorded Sound">
            <a:hlinkClick r:id="" action="ppaction://media"/>
            <a:extLst>
              <a:ext uri="{FF2B5EF4-FFF2-40B4-BE49-F238E27FC236}">
                <a16:creationId xmlns:a16="http://schemas.microsoft.com/office/drawing/2014/main" id="{ABA31EF9-FF0D-7CB6-A498-B5DC081EB1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38457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61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66D263-ABC6-734B-9A65-674203B643D5}"/>
              </a:ext>
            </a:extLst>
          </p:cNvPr>
          <p:cNvSpPr txBox="1"/>
          <p:nvPr/>
        </p:nvSpPr>
        <p:spPr>
          <a:xfrm>
            <a:off x="551912" y="74807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TextBox 5">
            <a:extLst>
              <a:ext uri="{FF2B5EF4-FFF2-40B4-BE49-F238E27FC236}">
                <a16:creationId xmlns:a16="http://schemas.microsoft.com/office/drawing/2014/main" id="{DC3A59F5-BC3B-2348-8933-2BC1176F217D}"/>
              </a:ext>
            </a:extLst>
          </p:cNvPr>
          <p:cNvSpPr txBox="1">
            <a:spLocks noChangeArrowheads="1"/>
          </p:cNvSpPr>
          <p:nvPr/>
        </p:nvSpPr>
        <p:spPr bwMode="auto">
          <a:xfrm>
            <a:off x="559026" y="2279610"/>
            <a:ext cx="6708048" cy="1881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You pop into your local shop for a newspaper.</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The shop is open but nobody is at the till</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b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As you are in a hurry you take the paper and</a:t>
            </a:r>
          </a:p>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rPr>
              <a:t>leave the correct money on the counter.</a:t>
            </a:r>
          </a:p>
        </p:txBody>
      </p:sp>
      <p:sp>
        <p:nvSpPr>
          <p:cNvPr id="7" name="TextBox 6">
            <a:extLst>
              <a:ext uri="{FF2B5EF4-FFF2-40B4-BE49-F238E27FC236}">
                <a16:creationId xmlns:a16="http://schemas.microsoft.com/office/drawing/2014/main" id="{791A3296-E482-9E4B-8B9D-DF059F7DC0B3}"/>
              </a:ext>
            </a:extLst>
          </p:cNvPr>
          <p:cNvSpPr txBox="1"/>
          <p:nvPr/>
        </p:nvSpPr>
        <p:spPr>
          <a:xfrm>
            <a:off x="5784777" y="582100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1508" name="Picture 4" descr="Here's How The Newspaper Front Pages Reacted To Harry And Meghan's  Interview | HuffPost UK News">
            <a:extLst>
              <a:ext uri="{FF2B5EF4-FFF2-40B4-BE49-F238E27FC236}">
                <a16:creationId xmlns:a16="http://schemas.microsoft.com/office/drawing/2014/main" id="{47EE3B38-9349-4543-88D7-A4CAE1702A4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9940" y="1964755"/>
            <a:ext cx="37973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21510" name="Picture 6" descr="Nisa Local Southshiled">
            <a:extLst>
              <a:ext uri="{FF2B5EF4-FFF2-40B4-BE49-F238E27FC236}">
                <a16:creationId xmlns:a16="http://schemas.microsoft.com/office/drawing/2014/main" id="{83503B1B-B07E-A948-AC04-ECAFA084442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3429000"/>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E3A6A235-03E4-CCC8-939C-3549F1921F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547490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12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8DA9C4-6A57-AA40-997A-F20E934F65C7}"/>
              </a:ext>
            </a:extLst>
          </p:cNvPr>
          <p:cNvSpPr txBox="1"/>
          <p:nvPr/>
        </p:nvSpPr>
        <p:spPr>
          <a:xfrm>
            <a:off x="559023" y="42094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5</a:t>
            </a:r>
          </a:p>
        </p:txBody>
      </p:sp>
      <p:sp>
        <p:nvSpPr>
          <p:cNvPr id="5" name="Rectangle 2">
            <a:extLst>
              <a:ext uri="{FF2B5EF4-FFF2-40B4-BE49-F238E27FC236}">
                <a16:creationId xmlns:a16="http://schemas.microsoft.com/office/drawing/2014/main" id="{441308B8-1DF1-0041-9BFB-2AC07D0644F6}"/>
              </a:ext>
            </a:extLst>
          </p:cNvPr>
          <p:cNvSpPr txBox="1">
            <a:spLocks noChangeArrowheads="1"/>
          </p:cNvSpPr>
          <p:nvPr/>
        </p:nvSpPr>
        <p:spPr bwMode="auto">
          <a:xfrm>
            <a:off x="537550" y="1182216"/>
            <a:ext cx="7416823" cy="50405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Rachel goes into a local art gallery where an artist has pictures on display that are for sale.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artist is not in the gallery, but has left a note saying “Back in 10 minutes. Wait for my return if you wish to make a purchase”.</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estimates a picture for sale at £100 pounds (this is an over estimate as the</a:t>
            </a:r>
            <a:b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b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picture is only worth £50 pounds).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Debbie is in a hurry and</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so leaves </a:t>
            </a:r>
          </a:p>
          <a:p>
            <a:pPr marL="0" marR="0" lvl="0" indent="0" algn="l" defTabSz="914400" rtl="0" eaLnBrk="1" fontAlgn="base" latinLnBrk="0" hangingPunct="1">
              <a:lnSpc>
                <a:spcPct val="15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money and takes</a:t>
            </a:r>
            <a:r>
              <a:rPr kumimoji="0" lang="en-GB" altLang="en-US" sz="2400" b="0" i="0" u="none" strike="noStrike" kern="0" cap="none" spc="0" normalizeH="0" noProof="0" dirty="0">
                <a:ln>
                  <a:noFill/>
                </a:ln>
                <a:solidFill>
                  <a:srgbClr val="000000"/>
                </a:solidFill>
                <a:effectLst/>
                <a:uLnTx/>
                <a:uFillTx/>
                <a:latin typeface="+mn-lt"/>
                <a:cs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mn-lt"/>
                <a:cs typeface="Arial" panose="020B0604020202020204" pitchFamily="34" charset="0"/>
              </a:rPr>
              <a:t>the picture.</a:t>
            </a:r>
          </a:p>
          <a:p>
            <a:pPr marL="0" marR="0" lvl="0" indent="0" algn="l" defTabSz="914400" rtl="0" eaLnBrk="1" fontAlgn="base" latinLnBrk="0" hangingPunct="1">
              <a:lnSpc>
                <a:spcPct val="150000"/>
              </a:lnSpc>
              <a:spcBef>
                <a:spcPct val="0"/>
              </a:spcBef>
              <a:spcAft>
                <a:spcPct val="0"/>
              </a:spcAft>
              <a:buClrTx/>
              <a:buSzTx/>
              <a:buFontTx/>
              <a:buNone/>
              <a:tabLst/>
              <a:defRPr/>
            </a:pP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C8BCF9F0-DF03-0D47-BE23-2B0500D23D19}"/>
              </a:ext>
            </a:extLst>
          </p:cNvPr>
          <p:cNvSpPr txBox="1"/>
          <p:nvPr/>
        </p:nvSpPr>
        <p:spPr>
          <a:xfrm>
            <a:off x="5554440" y="5933852"/>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2530" name="Picture 2" descr="Back in 10 minutes sorry for the inconvenience and thank you for waiting  sign - Self adhesive sticker 200mm x 150mm : Amazon.co.uk: DIY &amp; Tools">
            <a:extLst>
              <a:ext uri="{FF2B5EF4-FFF2-40B4-BE49-F238E27FC236}">
                <a16:creationId xmlns:a16="http://schemas.microsoft.com/office/drawing/2014/main" id="{746F6744-E1FE-CC45-B999-CCA644ACE33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61950" y="3205413"/>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81398991-46BB-26F6-3786-04BBA98D715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6667895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11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6</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283AE543-1234-D186-F8BA-11BE716F28A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1730687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8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7</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4"/>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5"/>
            <a:extLst>
              <a:ext uri="{FF2B5EF4-FFF2-40B4-BE49-F238E27FC236}">
                <a16:creationId xmlns:a16="http://schemas.microsoft.com/office/drawing/2014/main" id="{2FA77A01-BCA2-3746-8F6C-098BFD9F74E8}"/>
              </a:ext>
            </a:extLst>
          </p:cNvPr>
          <p:cNvPicPr>
            <a:picLocks noChangeAspect="1" noChangeArrowheads="1"/>
          </p:cNvPicPr>
          <p:nvPr/>
        </p:nvPicPr>
        <p:blipFill>
          <a:blip r:embed="rId6"/>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A10143B0-CA7C-4BE3-DB57-F9774B9E9136}"/>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2831260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75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14670E-6EBA-4C46-BF72-58020B1AA535}"/>
              </a:ext>
            </a:extLst>
          </p:cNvPr>
          <p:cNvSpPr txBox="1"/>
          <p:nvPr/>
        </p:nvSpPr>
        <p:spPr>
          <a:xfrm>
            <a:off x="548065" y="40466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8</a:t>
            </a:r>
          </a:p>
        </p:txBody>
      </p:sp>
      <p:sp>
        <p:nvSpPr>
          <p:cNvPr id="5" name="Rectangle 4">
            <a:extLst>
              <a:ext uri="{FF2B5EF4-FFF2-40B4-BE49-F238E27FC236}">
                <a16:creationId xmlns:a16="http://schemas.microsoft.com/office/drawing/2014/main" id="{DF6B671A-0B4A-A345-9056-CC3DAF13F00E}"/>
              </a:ext>
            </a:extLst>
          </p:cNvPr>
          <p:cNvSpPr>
            <a:spLocks noChangeArrowheads="1"/>
          </p:cNvSpPr>
          <p:nvPr/>
        </p:nvSpPr>
        <p:spPr bwMode="auto">
          <a:xfrm>
            <a:off x="548065" y="1375023"/>
            <a:ext cx="8045422" cy="5078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SALLIS enters a shop with OSWALD. SALLIS looks around and sees that the security guard is not looking so she picks up a bottle of wine intending to steal it and places it in OSWALD’s open carrier bag which is placed on the shop floor.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OSWALD has no knowledge of this until he picks up the carrier bag which is heavy and checks it. He realises what SALLIS has done and is about to place the wine back on the shelf when he changes his mind and decides to keep it and try to leave the store without paying.  On their way out they are stopped by another member of staff.</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1" i="0" u="none" strike="noStrike" kern="0" cap="none" spc="0" normalizeH="0" baseline="0" noProof="0" dirty="0">
                <a:ln>
                  <a:noFill/>
                </a:ln>
                <a:effectLst/>
                <a:uLnTx/>
                <a:uFillTx/>
                <a:latin typeface="Arial" panose="020B0604020202020204" pitchFamily="34" charset="0"/>
              </a:rPr>
              <a:t>Has OSWALD committed an offence in these circumstances?</a:t>
            </a:r>
          </a:p>
          <a:p>
            <a:pPr marL="0" marR="0" lvl="0" indent="0" algn="l" defTabSz="914400" eaLnBrk="1" fontAlgn="auto" latinLnBrk="0" hangingPunct="1">
              <a:lnSpc>
                <a:spcPct val="100000"/>
              </a:lnSpc>
              <a:spcBef>
                <a:spcPts val="0"/>
              </a:spcBef>
              <a:spcAft>
                <a:spcPts val="0"/>
              </a:spcAft>
              <a:buClrTx/>
              <a:buSzTx/>
              <a:buFontTx/>
              <a:buNone/>
              <a:tabLst/>
              <a:defRPr/>
            </a:pPr>
            <a:endParaRPr kumimoji="0" lang="en-GB" altLang="en-US" sz="1800" b="0" i="0" u="none" strike="noStrike" kern="0" cap="none" spc="0" normalizeH="0" baseline="0" noProof="0" dirty="0">
              <a:ln>
                <a:noFill/>
              </a:ln>
              <a:effectLst/>
              <a:uLnTx/>
              <a:uFillTx/>
              <a:latin typeface="Arial" panose="020B0604020202020204" pitchFamily="34" charset="0"/>
            </a:endParaRPr>
          </a:p>
          <a:p>
            <a:pPr marL="342900" marR="0" lvl="0" indent="-342900" algn="l" defTabSz="914400" eaLnBrk="1" fontAlgn="auto" latinLnBrk="0" hangingPunct="1">
              <a:lnSpc>
                <a:spcPct val="100000"/>
              </a:lnSpc>
              <a:spcBef>
                <a:spcPts val="0"/>
              </a:spcBef>
              <a:spcAft>
                <a:spcPts val="0"/>
              </a:spcAft>
              <a:buClrTx/>
              <a:buSzTx/>
              <a:buFontTx/>
              <a:buAutoNum type="alphaUcPeriod"/>
              <a:tabLst/>
              <a:defRPr/>
            </a:pPr>
            <a:r>
              <a:rPr kumimoji="0" lang="en-GB" altLang="en-US" sz="1800" b="0" i="0" u="none" strike="noStrike" kern="0" cap="none" spc="0" normalizeH="0" baseline="0" noProof="0" dirty="0">
                <a:ln>
                  <a:noFill/>
                </a:ln>
                <a:effectLst/>
                <a:uLnTx/>
                <a:uFillTx/>
                <a:latin typeface="Arial" panose="020B0604020202020204" pitchFamily="34" charset="0"/>
              </a:rPr>
              <a:t>No, OSWALD formed the intent to steal after the appropriating the property.  </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B. Yes, OSWALD has committed the offence of handling.</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C. No, SALLIS was the one who committed theft.</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D. Yes, OSWALD has committed an offence of theft in these</a:t>
            </a:r>
          </a:p>
          <a:p>
            <a:pPr marL="0" marR="0" lvl="0" indent="0" algn="l" defTabSz="914400" eaLnBrk="1" fontAlgn="auto" latinLnBrk="0" hangingPunct="1">
              <a:lnSpc>
                <a:spcPct val="100000"/>
              </a:lnSpc>
              <a:spcBef>
                <a:spcPts val="0"/>
              </a:spcBef>
              <a:spcAft>
                <a:spcPts val="0"/>
              </a:spcAft>
              <a:buClrTx/>
              <a:buSzTx/>
              <a:buFontTx/>
              <a:buNone/>
              <a:tabLst/>
              <a:defRPr/>
            </a:pPr>
            <a:r>
              <a:rPr kumimoji="0" lang="en-GB" altLang="en-US" sz="1800" b="0" i="0" u="none" strike="noStrike" kern="0" cap="none" spc="0" normalizeH="0" baseline="0" noProof="0" dirty="0">
                <a:ln>
                  <a:noFill/>
                </a:ln>
                <a:effectLst/>
                <a:uLnTx/>
                <a:uFillTx/>
                <a:latin typeface="Arial" panose="020B0604020202020204" pitchFamily="34" charset="0"/>
              </a:rPr>
              <a:t>    circumstances.</a:t>
            </a:r>
          </a:p>
        </p:txBody>
      </p:sp>
      <p:pic>
        <p:nvPicPr>
          <p:cNvPr id="25602" name="Picture 2" descr="The sophisticated shoplifter | News | Retail Technology">
            <a:extLst>
              <a:ext uri="{FF2B5EF4-FFF2-40B4-BE49-F238E27FC236}">
                <a16:creationId xmlns:a16="http://schemas.microsoft.com/office/drawing/2014/main" id="{350FB6D2-8F76-B040-AA7A-87921900A2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350250" y="3999308"/>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9EDC6FD3-F70B-1007-3A65-C83BE1C404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3130474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5">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mediacall" presetSubtype="0" fill="hold" nodeType="clickEffect">
                                  <p:stCondLst>
                                    <p:cond delay="0"/>
                                  </p:stCondLst>
                                  <p:childTnLst>
                                    <p:cmd type="call" cmd="playFrom(0.0)">
                                      <p:cBhvr>
                                        <p:cTn id="34" dur="570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5" fill="hold" display="0">
                  <p:stCondLst>
                    <p:cond delay="indefinite"/>
                  </p:stCondLst>
                  <p:endCondLst>
                    <p:cond evt="onStopAudio" delay="0">
                      <p:tgtEl>
                        <p:sldTgt/>
                      </p:tgtEl>
                    </p:cond>
                  </p:endCondLst>
                </p:cTn>
                <p:tgtEl>
                  <p:spTgt spid="2"/>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6AEBF5-38C5-7B44-B0EC-211E094F4755}"/>
              </a:ext>
            </a:extLst>
          </p:cNvPr>
          <p:cNvSpPr txBox="1"/>
          <p:nvPr/>
        </p:nvSpPr>
        <p:spPr>
          <a:xfrm>
            <a:off x="574792" y="54868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9</a:t>
            </a:r>
          </a:p>
        </p:txBody>
      </p:sp>
      <p:sp>
        <p:nvSpPr>
          <p:cNvPr id="5" name="Rectangle 4">
            <a:extLst>
              <a:ext uri="{FF2B5EF4-FFF2-40B4-BE49-F238E27FC236}">
                <a16:creationId xmlns:a16="http://schemas.microsoft.com/office/drawing/2014/main" id="{3B9687EA-58DE-8644-AAE4-78055462AB1E}"/>
              </a:ext>
            </a:extLst>
          </p:cNvPr>
          <p:cNvSpPr>
            <a:spLocks noChangeArrowheads="1"/>
          </p:cNvSpPr>
          <p:nvPr/>
        </p:nvSpPr>
        <p:spPr bwMode="auto">
          <a:xfrm>
            <a:off x="574792" y="1785005"/>
            <a:ext cx="8045422"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1800" dirty="0"/>
              <a:t>WRESCHAK is an early riser and runs out of milk for breakfast.  His neighbour, O’BRIEN, has his curtains closed so is still asleep and the local supermarket has just left O’BRIEN’s online grocery delivery box outside his back door as requested.  </a:t>
            </a:r>
          </a:p>
          <a:p>
            <a:pPr algn="l">
              <a:spcBef>
                <a:spcPct val="0"/>
              </a:spcBef>
              <a:buFontTx/>
              <a:buNone/>
            </a:pPr>
            <a:r>
              <a:rPr lang="en-GB" altLang="en-US" sz="1800" dirty="0"/>
              <a:t>WRESCHACK believes that O’BRIEN would consent to him taking a carton of milk from his delivery box so he takes one carton.  </a:t>
            </a:r>
          </a:p>
          <a:p>
            <a:pPr algn="l">
              <a:spcBef>
                <a:spcPct val="0"/>
              </a:spcBef>
              <a:buFontTx/>
              <a:buNone/>
            </a:pPr>
            <a:endParaRPr lang="en-GB" altLang="en-US" sz="1800" dirty="0"/>
          </a:p>
          <a:p>
            <a:pPr algn="l">
              <a:spcBef>
                <a:spcPct val="0"/>
              </a:spcBef>
              <a:buFontTx/>
              <a:buNone/>
            </a:pPr>
            <a:r>
              <a:rPr lang="en-GB" altLang="en-US" sz="1800" b="1" dirty="0"/>
              <a:t>Which of the following is correct in relation to an offence of theft, contrary to Section 1 of the Theft Act 1968?  </a:t>
            </a:r>
          </a:p>
          <a:p>
            <a:pPr algn="l">
              <a:spcBef>
                <a:spcPct val="0"/>
              </a:spcBef>
              <a:buFontTx/>
              <a:buNone/>
            </a:pPr>
            <a:endParaRPr lang="en-GB" altLang="en-US" sz="1800" dirty="0"/>
          </a:p>
          <a:p>
            <a:pPr algn="l">
              <a:spcBef>
                <a:spcPct val="0"/>
              </a:spcBef>
              <a:buFontTx/>
              <a:buNone/>
            </a:pPr>
            <a:r>
              <a:rPr lang="en-GB" altLang="en-US" sz="1800" dirty="0"/>
              <a:t>A. WRESCHACK commits the offence of theft.</a:t>
            </a:r>
          </a:p>
          <a:p>
            <a:pPr algn="l">
              <a:spcBef>
                <a:spcPct val="0"/>
              </a:spcBef>
              <a:buFontTx/>
              <a:buNone/>
            </a:pPr>
            <a:r>
              <a:rPr lang="en-GB" altLang="en-US" sz="1800" dirty="0"/>
              <a:t>B. WRESCHACK does not commit theft because the appropriation is not dishonest.</a:t>
            </a:r>
          </a:p>
          <a:p>
            <a:pPr algn="l">
              <a:spcBef>
                <a:spcPct val="0"/>
              </a:spcBef>
              <a:buFontTx/>
              <a:buNone/>
            </a:pPr>
            <a:r>
              <a:rPr lang="en-GB" altLang="en-US" sz="1800" dirty="0"/>
              <a:t>C. WRESCHACK would not commit theft if he left the money for the milk on the doorstep.</a:t>
            </a:r>
          </a:p>
          <a:p>
            <a:pPr algn="l">
              <a:spcBef>
                <a:spcPct val="0"/>
              </a:spcBef>
              <a:buFontTx/>
              <a:buNone/>
            </a:pPr>
            <a:r>
              <a:rPr lang="en-GB" altLang="en-US" sz="1800" dirty="0"/>
              <a:t>D. WRESCHACK does not commit theft because it is only a small quantity.</a:t>
            </a:r>
          </a:p>
        </p:txBody>
      </p:sp>
      <p:pic>
        <p:nvPicPr>
          <p:cNvPr id="26626" name="Picture 2" descr="Milk bottles placed on doorstep — drink, residential house - Stock Photo |  #181867468">
            <a:extLst>
              <a:ext uri="{FF2B5EF4-FFF2-40B4-BE49-F238E27FC236}">
                <a16:creationId xmlns:a16="http://schemas.microsoft.com/office/drawing/2014/main" id="{156B3D01-D5AC-6241-879A-756374263C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99500" y="2728907"/>
            <a:ext cx="3113200" cy="2071693"/>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0FAA979F-EA5F-40AB-4510-7FFF65F69D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6087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mediacall" presetSubtype="0" fill="hold" nodeType="clickEffect">
                                  <p:stCondLst>
                                    <p:cond delay="0"/>
                                  </p:stCondLst>
                                  <p:childTnLst>
                                    <p:cmd type="call" cmd="playFrom(0.0)">
                                      <p:cBhvr>
                                        <p:cTn id="30" dur="359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1"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2C4FE8-22A4-4E45-9C77-7A31B99D7DA7}"/>
              </a:ext>
            </a:extLst>
          </p:cNvPr>
          <p:cNvSpPr txBox="1"/>
          <p:nvPr/>
        </p:nvSpPr>
        <p:spPr>
          <a:xfrm>
            <a:off x="576520" y="47667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10</a:t>
            </a:r>
          </a:p>
        </p:txBody>
      </p:sp>
      <p:sp>
        <p:nvSpPr>
          <p:cNvPr id="5" name="Rectangle 4">
            <a:extLst>
              <a:ext uri="{FF2B5EF4-FFF2-40B4-BE49-F238E27FC236}">
                <a16:creationId xmlns:a16="http://schemas.microsoft.com/office/drawing/2014/main" id="{90F93360-85A0-4D42-958A-184C31B5F9D4}"/>
              </a:ext>
            </a:extLst>
          </p:cNvPr>
          <p:cNvSpPr>
            <a:spLocks noChangeArrowheads="1"/>
          </p:cNvSpPr>
          <p:nvPr/>
        </p:nvSpPr>
        <p:spPr bwMode="auto">
          <a:xfrm>
            <a:off x="576520" y="1412776"/>
            <a:ext cx="804542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fishing contest is taking place on the river.  One of the competitors, KILLIP, is not having much success. He notices that another competitor, YAKUB has caught a large carp.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When YAKUB goes for lunch, KILLIP removes the carp from YAKUB’s net and places it in his own.  KILLIP later presents the carp to the judges of the contest.  He wins a third prize trophy.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1" i="0" u="none" strike="noStrike" kern="0" cap="none" spc="0" normalizeH="0" baseline="0" noProof="0" dirty="0">
                <a:ln>
                  <a:noFill/>
                </a:ln>
                <a:effectLst/>
                <a:uLnTx/>
                <a:uFillTx/>
                <a:latin typeface="Arial" panose="020B0604020202020204" pitchFamily="34" charset="0"/>
              </a:rPr>
              <a:t>Do the actions of KILLIP amount to an offence of theft?</a:t>
            </a:r>
          </a:p>
          <a:p>
            <a:pPr marL="0" marR="0" lvl="0" indent="0" algn="l" defTabSz="914400" eaLnBrk="1" fontAlgn="auto" latinLnBrk="0" hangingPunct="1">
              <a:lnSpc>
                <a:spcPct val="100000"/>
              </a:lnSpc>
              <a:spcBef>
                <a:spcPct val="0"/>
              </a:spcBef>
              <a:spcAft>
                <a:spcPts val="0"/>
              </a:spcAft>
              <a:buClrTx/>
              <a:buSzTx/>
              <a:buFontTx/>
              <a:buNone/>
              <a:tabLst/>
              <a:defRPr/>
            </a:pPr>
            <a:endParaRPr kumimoji="0" lang="en-GB" altLang="en-US" sz="2000" b="0" i="0" u="none" strike="noStrike" kern="0" cap="none" spc="0" normalizeH="0" baseline="0" noProof="0" dirty="0">
              <a:ln>
                <a:noFill/>
              </a:ln>
              <a:effectLst/>
              <a:uLnTx/>
              <a:uFillTx/>
              <a:latin typeface="Arial" panose="020B0604020202020204" pitchFamily="34" charset="0"/>
            </a:endParaRP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A. No, because the carp is classed as a wild animal.</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B. Yes, because all wild animals constitute ‘property’.</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C. No, because the carp has not been taken for a commercial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purpose.</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D. Yes, because the carp had been reduced into a person's </a:t>
            </a:r>
          </a:p>
          <a:p>
            <a:pPr marL="0" marR="0" lvl="0" indent="0" algn="l" defTabSz="914400" eaLnBrk="1" fontAlgn="auto" latinLnBrk="0" hangingPunct="1">
              <a:lnSpc>
                <a:spcPct val="100000"/>
              </a:lnSpc>
              <a:spcBef>
                <a:spcPct val="0"/>
              </a:spcBef>
              <a:spcAft>
                <a:spcPts val="0"/>
              </a:spcAft>
              <a:buClrTx/>
              <a:buSzTx/>
              <a:buFontTx/>
              <a:buNone/>
              <a:tabLst/>
              <a:defRPr/>
            </a:pPr>
            <a:r>
              <a:rPr kumimoji="0" lang="en-GB" altLang="en-US" sz="2000" b="0" i="0" u="none" strike="noStrike" kern="0" cap="none" spc="0" normalizeH="0" baseline="0" noProof="0" dirty="0">
                <a:ln>
                  <a:noFill/>
                </a:ln>
                <a:effectLst/>
                <a:uLnTx/>
                <a:uFillTx/>
                <a:latin typeface="Arial" panose="020B0604020202020204" pitchFamily="34" charset="0"/>
              </a:rPr>
              <a:t>     possession.</a:t>
            </a:r>
          </a:p>
        </p:txBody>
      </p:sp>
      <p:pic>
        <p:nvPicPr>
          <p:cNvPr id="27650" name="Picture 2" descr="Crucian Carp Fish Isolated Side View Raised Fins Isolated Stock Photo -  Download Image Now - iStock">
            <a:extLst>
              <a:ext uri="{FF2B5EF4-FFF2-40B4-BE49-F238E27FC236}">
                <a16:creationId xmlns:a16="http://schemas.microsoft.com/office/drawing/2014/main" id="{31667055-6EBE-6246-88AA-DB6173783E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5054" y="4255325"/>
            <a:ext cx="4102100" cy="1981200"/>
          </a:xfrm>
          <a:prstGeom prst="rect">
            <a:avLst/>
          </a:prstGeom>
          <a:noFill/>
          <a:extLst>
            <a:ext uri="{909E8E84-426E-40DD-AFC4-6F175D3DCCD1}">
              <a14:hiddenFill xmlns:a14="http://schemas.microsoft.com/office/drawing/2010/main">
                <a:solidFill>
                  <a:srgbClr val="FFFFFF"/>
                </a:solidFill>
              </a14:hiddenFill>
            </a:ext>
          </a:extLst>
        </p:spPr>
      </p:pic>
      <p:pic>
        <p:nvPicPr>
          <p:cNvPr id="2" name="Recorded Sound">
            <a:hlinkClick r:id="" action="ppaction://media"/>
            <a:extLst>
              <a:ext uri="{FF2B5EF4-FFF2-40B4-BE49-F238E27FC236}">
                <a16:creationId xmlns:a16="http://schemas.microsoft.com/office/drawing/2014/main" id="{BF42221C-5A4F-F100-C792-13C8556F76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51525" y="3184525"/>
            <a:ext cx="487363" cy="487363"/>
          </a:xfrm>
          <a:prstGeom prst="rect">
            <a:avLst/>
          </a:prstGeom>
        </p:spPr>
      </p:pic>
    </p:spTree>
    <p:extLst>
      <p:ext uri="{BB962C8B-B14F-4D97-AF65-F5344CB8AC3E}">
        <p14:creationId xmlns:p14="http://schemas.microsoft.com/office/powerpoint/2010/main" val="4211745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mediacall" presetSubtype="0" fill="hold" nodeType="clickEffect">
                                  <p:stCondLst>
                                    <p:cond delay="0"/>
                                  </p:stCondLst>
                                  <p:childTnLst>
                                    <p:cmd type="call" cmd="playFrom(0.0)">
                                      <p:cBhvr>
                                        <p:cTn id="36" dur="3769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37"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253</TotalTime>
  <Words>2216</Words>
  <Application>Microsoft Office PowerPoint</Application>
  <PresentationFormat>Widescreen</PresentationFormat>
  <Paragraphs>230</Paragraphs>
  <Slides>29</Slides>
  <Notes>4</Notes>
  <HiddenSlides>0</HiddenSlides>
  <MMClips>30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Arial</vt:lpstr>
      <vt:lpstr>Arial Nova Cond</vt:lpstr>
      <vt:lpstr>Bradley Hand</vt:lpstr>
      <vt:lpstr>Calibri</vt:lpstr>
      <vt:lpstr>Calibri Light</vt:lpstr>
      <vt:lpstr>Comic Sans MS</vt:lpstr>
      <vt:lpstr>Verdana</vt:lpstr>
      <vt:lpstr>Office Theme</vt:lpstr>
      <vt:lpstr>Theft &amp; Abstracting Electricity </vt:lpstr>
      <vt:lpstr>Today’s aims and learning outcomes </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Operational Policing</dc:title>
  <dc:creator>Rhiannon Lloyd</dc:creator>
  <cp:lastModifiedBy>Kelly Andrews</cp:lastModifiedBy>
  <cp:revision>8</cp:revision>
  <dcterms:created xsi:type="dcterms:W3CDTF">2022-01-30T21:14:22Z</dcterms:created>
  <dcterms:modified xsi:type="dcterms:W3CDTF">2022-09-15T10:02:15Z</dcterms:modified>
</cp:coreProperties>
</file>