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7" r:id="rId10"/>
    <p:sldId id="264"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11/13/2018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11/13/2018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challengersports.com/about-u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ampamerica.co.uk/about-us/the-compan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pgl.co.uk/en-gb/about-u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85198-0C25-4EE3-8150-5C9BA714E978}"/>
              </a:ext>
            </a:extLst>
          </p:cNvPr>
          <p:cNvSpPr>
            <a:spLocks noGrp="1"/>
          </p:cNvSpPr>
          <p:nvPr>
            <p:ph type="ctrTitle"/>
          </p:nvPr>
        </p:nvSpPr>
        <p:spPr/>
        <p:txBody>
          <a:bodyPr/>
          <a:lstStyle/>
          <a:p>
            <a:r>
              <a:rPr lang="en-GB" dirty="0"/>
              <a:t>Professional Development for Work Based Placement</a:t>
            </a:r>
          </a:p>
        </p:txBody>
      </p:sp>
      <p:sp>
        <p:nvSpPr>
          <p:cNvPr id="3" name="Subtitle 2">
            <a:extLst>
              <a:ext uri="{FF2B5EF4-FFF2-40B4-BE49-F238E27FC236}">
                <a16:creationId xmlns:a16="http://schemas.microsoft.com/office/drawing/2014/main" id="{A81503C9-BB0B-4613-BB74-C3D661063C24}"/>
              </a:ext>
            </a:extLst>
          </p:cNvPr>
          <p:cNvSpPr>
            <a:spLocks noGrp="1"/>
          </p:cNvSpPr>
          <p:nvPr>
            <p:ph type="subTitle" idx="1"/>
          </p:nvPr>
        </p:nvSpPr>
        <p:spPr/>
        <p:txBody>
          <a:bodyPr/>
          <a:lstStyle/>
          <a:p>
            <a:r>
              <a:rPr lang="en-GB" dirty="0"/>
              <a:t>The rationale behind my chosen placement </a:t>
            </a:r>
          </a:p>
        </p:txBody>
      </p:sp>
    </p:spTree>
    <p:extLst>
      <p:ext uri="{BB962C8B-B14F-4D97-AF65-F5344CB8AC3E}">
        <p14:creationId xmlns:p14="http://schemas.microsoft.com/office/powerpoint/2010/main" val="2980916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350CD-5D44-45CC-9DE8-DB2069FF50D0}"/>
              </a:ext>
            </a:extLst>
          </p:cNvPr>
          <p:cNvSpPr>
            <a:spLocks noGrp="1"/>
          </p:cNvSpPr>
          <p:nvPr>
            <p:ph type="title"/>
          </p:nvPr>
        </p:nvSpPr>
        <p:spPr/>
        <p:txBody>
          <a:bodyPr/>
          <a:lstStyle/>
          <a:p>
            <a:r>
              <a:rPr lang="en-GB" dirty="0"/>
              <a:t>Why Go On Placement?</a:t>
            </a:r>
          </a:p>
        </p:txBody>
      </p:sp>
      <p:sp>
        <p:nvSpPr>
          <p:cNvPr id="3" name="Content Placeholder 2">
            <a:extLst>
              <a:ext uri="{FF2B5EF4-FFF2-40B4-BE49-F238E27FC236}">
                <a16:creationId xmlns:a16="http://schemas.microsoft.com/office/drawing/2014/main" id="{A6FD3081-5413-4E58-8A75-8274CC668E2F}"/>
              </a:ext>
            </a:extLst>
          </p:cNvPr>
          <p:cNvSpPr>
            <a:spLocks noGrp="1"/>
          </p:cNvSpPr>
          <p:nvPr>
            <p:ph idx="1"/>
          </p:nvPr>
        </p:nvSpPr>
        <p:spPr/>
        <p:txBody>
          <a:bodyPr/>
          <a:lstStyle/>
          <a:p>
            <a:r>
              <a:rPr lang="en-GB" dirty="0"/>
              <a:t>Reeve, </a:t>
            </a:r>
            <a:r>
              <a:rPr lang="en-GB" dirty="0" err="1"/>
              <a:t>Gallacher</a:t>
            </a:r>
            <a:r>
              <a:rPr lang="en-GB" dirty="0"/>
              <a:t> and Mayes (1998) consider work based learning to be “learning which occurs as a result of the employee engaging in the experiences, activities and purposes of the workplace”.</a:t>
            </a:r>
          </a:p>
          <a:p>
            <a:r>
              <a:rPr lang="en-GB" dirty="0"/>
              <a:t>“Learning resulting from doing a job of work which could be recognised by higher education in terms of credit towards an academic reward”.  (Brennan &amp; Little, 1996:10)</a:t>
            </a:r>
          </a:p>
          <a:p>
            <a:pPr marL="0" indent="0">
              <a:buNone/>
            </a:pPr>
            <a:endParaRPr lang="en-GB" dirty="0"/>
          </a:p>
        </p:txBody>
      </p:sp>
    </p:spTree>
    <p:extLst>
      <p:ext uri="{BB962C8B-B14F-4D97-AF65-F5344CB8AC3E}">
        <p14:creationId xmlns:p14="http://schemas.microsoft.com/office/powerpoint/2010/main" val="3985514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5414C-D398-4F9E-BC81-BCCBD6B41A72}"/>
              </a:ext>
            </a:extLst>
          </p:cNvPr>
          <p:cNvSpPr>
            <a:spLocks noGrp="1"/>
          </p:cNvSpPr>
          <p:nvPr>
            <p:ph type="title"/>
          </p:nvPr>
        </p:nvSpPr>
        <p:spPr/>
        <p:txBody>
          <a:bodyPr/>
          <a:lstStyle/>
          <a:p>
            <a:r>
              <a:rPr lang="en-GB" dirty="0"/>
              <a:t>Things to Consider</a:t>
            </a:r>
          </a:p>
        </p:txBody>
      </p:sp>
      <p:sp>
        <p:nvSpPr>
          <p:cNvPr id="3" name="Content Placeholder 2">
            <a:extLst>
              <a:ext uri="{FF2B5EF4-FFF2-40B4-BE49-F238E27FC236}">
                <a16:creationId xmlns:a16="http://schemas.microsoft.com/office/drawing/2014/main" id="{ADC58535-C986-40D6-90B1-66FDBCB3585D}"/>
              </a:ext>
            </a:extLst>
          </p:cNvPr>
          <p:cNvSpPr>
            <a:spLocks noGrp="1"/>
          </p:cNvSpPr>
          <p:nvPr>
            <p:ph idx="1"/>
          </p:nvPr>
        </p:nvSpPr>
        <p:spPr/>
        <p:txBody>
          <a:bodyPr/>
          <a:lstStyle/>
          <a:p>
            <a:pPr lvl="0"/>
            <a:r>
              <a:rPr lang="en-GB" dirty="0"/>
              <a:t>Stay At Home or Go Abroad</a:t>
            </a:r>
          </a:p>
          <a:p>
            <a:pPr lvl="0"/>
            <a:r>
              <a:rPr lang="en-GB" dirty="0"/>
              <a:t>How will the Organisation meet my future goals and needs</a:t>
            </a:r>
          </a:p>
          <a:p>
            <a:pPr lvl="0"/>
            <a:r>
              <a:rPr lang="en-GB" dirty="0"/>
              <a:t>My Personal Traits in relation to the opportunity</a:t>
            </a:r>
          </a:p>
          <a:p>
            <a:pPr lvl="0"/>
            <a:r>
              <a:rPr lang="en-GB" dirty="0"/>
              <a:t>My Future Plans </a:t>
            </a:r>
          </a:p>
          <a:p>
            <a:pPr lvl="0"/>
            <a:r>
              <a:rPr lang="en-GB" dirty="0"/>
              <a:t>Course Requirements (What Benefit does the Placement have for my chosen course pathway)</a:t>
            </a:r>
          </a:p>
          <a:p>
            <a:pPr marL="0" indent="0">
              <a:buNone/>
            </a:pPr>
            <a:endParaRPr lang="en-GB" dirty="0"/>
          </a:p>
        </p:txBody>
      </p:sp>
    </p:spTree>
    <p:extLst>
      <p:ext uri="{BB962C8B-B14F-4D97-AF65-F5344CB8AC3E}">
        <p14:creationId xmlns:p14="http://schemas.microsoft.com/office/powerpoint/2010/main" val="2138143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E717-4C10-482F-AE42-88CC51C30757}"/>
              </a:ext>
            </a:extLst>
          </p:cNvPr>
          <p:cNvSpPr>
            <a:spLocks noGrp="1"/>
          </p:cNvSpPr>
          <p:nvPr>
            <p:ph type="title"/>
          </p:nvPr>
        </p:nvSpPr>
        <p:spPr>
          <a:xfrm>
            <a:off x="810000" y="447188"/>
            <a:ext cx="10571998" cy="970450"/>
          </a:xfrm>
        </p:spPr>
        <p:txBody>
          <a:bodyPr>
            <a:normAutofit/>
          </a:bodyPr>
          <a:lstStyle/>
          <a:p>
            <a:r>
              <a:rPr lang="en-GB" dirty="0"/>
              <a:t>The Organisations</a:t>
            </a:r>
          </a:p>
        </p:txBody>
      </p:sp>
      <p:sp>
        <p:nvSpPr>
          <p:cNvPr id="3" name="Content Placeholder 2">
            <a:extLst>
              <a:ext uri="{FF2B5EF4-FFF2-40B4-BE49-F238E27FC236}">
                <a16:creationId xmlns:a16="http://schemas.microsoft.com/office/drawing/2014/main" id="{31767EB9-5303-4CE8-8C49-21807435B61C}"/>
              </a:ext>
            </a:extLst>
          </p:cNvPr>
          <p:cNvSpPr>
            <a:spLocks noGrp="1"/>
          </p:cNvSpPr>
          <p:nvPr>
            <p:ph idx="1"/>
          </p:nvPr>
        </p:nvSpPr>
        <p:spPr>
          <a:xfrm>
            <a:off x="818713" y="2194560"/>
            <a:ext cx="6772168" cy="4663440"/>
          </a:xfrm>
        </p:spPr>
        <p:txBody>
          <a:bodyPr>
            <a:normAutofit lnSpcReduction="10000"/>
          </a:bodyPr>
          <a:lstStyle/>
          <a:p>
            <a:pPr marL="0" indent="0" algn="ctr">
              <a:lnSpc>
                <a:spcPct val="90000"/>
              </a:lnSpc>
              <a:buNone/>
            </a:pPr>
            <a:endParaRPr lang="en-GB" sz="1600" dirty="0"/>
          </a:p>
          <a:p>
            <a:pPr marL="0" indent="0">
              <a:lnSpc>
                <a:spcPct val="90000"/>
              </a:lnSpc>
              <a:buNone/>
            </a:pPr>
            <a:r>
              <a:rPr lang="en-GB" sz="1600" dirty="0"/>
              <a:t>“Challenger Sports is a multi-faceted international sports company who provide a wide variety of player development programs, coach education clinics, tournaments, tours, and uniform and equipment supply to hundreds of thousands of players, parents, and coaches across the globe”.</a:t>
            </a:r>
          </a:p>
          <a:p>
            <a:pPr marL="0" indent="0">
              <a:lnSpc>
                <a:spcPct val="90000"/>
              </a:lnSpc>
              <a:buNone/>
            </a:pPr>
            <a:r>
              <a:rPr lang="en-GB" sz="1600" dirty="0"/>
              <a:t>(</a:t>
            </a:r>
            <a:r>
              <a:rPr lang="en-GB" sz="1600" u="sng" dirty="0">
                <a:hlinkClick r:id="rId2"/>
              </a:rPr>
              <a:t>https://www.challengersports.com/about-us/</a:t>
            </a:r>
            <a:r>
              <a:rPr lang="en-GB" sz="1600" dirty="0"/>
              <a:t>)</a:t>
            </a:r>
          </a:p>
          <a:p>
            <a:pPr marL="0" indent="0">
              <a:lnSpc>
                <a:spcPct val="90000"/>
              </a:lnSpc>
              <a:buNone/>
            </a:pPr>
            <a:r>
              <a:rPr lang="en-GB" sz="1600" u="sng" dirty="0"/>
              <a:t>Pro’s</a:t>
            </a:r>
            <a:endParaRPr lang="en-GB" sz="1600" dirty="0"/>
          </a:p>
          <a:p>
            <a:pPr lvl="0">
              <a:lnSpc>
                <a:spcPct val="90000"/>
              </a:lnSpc>
            </a:pPr>
            <a:r>
              <a:rPr lang="en-GB" sz="1600" u="sng" dirty="0"/>
              <a:t>Salary (£120 per week on average)</a:t>
            </a:r>
            <a:endParaRPr lang="en-GB" sz="1600" dirty="0"/>
          </a:p>
          <a:p>
            <a:pPr lvl="0">
              <a:lnSpc>
                <a:spcPct val="90000"/>
              </a:lnSpc>
            </a:pPr>
            <a:r>
              <a:rPr lang="en-GB" sz="1600" u="sng" dirty="0"/>
              <a:t>Coaching Kit</a:t>
            </a:r>
            <a:endParaRPr lang="en-GB" sz="1600" dirty="0"/>
          </a:p>
          <a:p>
            <a:pPr lvl="0">
              <a:lnSpc>
                <a:spcPct val="90000"/>
              </a:lnSpc>
            </a:pPr>
            <a:r>
              <a:rPr lang="en-GB" sz="1600" u="sng" dirty="0"/>
              <a:t>Transport Provided</a:t>
            </a:r>
            <a:endParaRPr lang="en-GB" sz="1600" dirty="0"/>
          </a:p>
          <a:p>
            <a:pPr lvl="0">
              <a:lnSpc>
                <a:spcPct val="90000"/>
              </a:lnSpc>
            </a:pPr>
            <a:r>
              <a:rPr lang="en-GB" sz="1600" u="sng" dirty="0"/>
              <a:t>Stay With Host Families</a:t>
            </a:r>
            <a:endParaRPr lang="en-GB" sz="1600" dirty="0"/>
          </a:p>
          <a:p>
            <a:pPr marL="0" indent="0">
              <a:lnSpc>
                <a:spcPct val="90000"/>
              </a:lnSpc>
              <a:buNone/>
            </a:pPr>
            <a:endParaRPr lang="en-GB" sz="1600" dirty="0"/>
          </a:p>
          <a:p>
            <a:pPr marL="0" indent="0">
              <a:lnSpc>
                <a:spcPct val="90000"/>
              </a:lnSpc>
              <a:buNone/>
            </a:pPr>
            <a:r>
              <a:rPr lang="en-GB" sz="1600" u="sng" dirty="0"/>
              <a:t>Cons</a:t>
            </a:r>
            <a:endParaRPr lang="en-GB" sz="1600" dirty="0"/>
          </a:p>
          <a:p>
            <a:pPr lvl="0">
              <a:lnSpc>
                <a:spcPct val="90000"/>
              </a:lnSpc>
            </a:pPr>
            <a:r>
              <a:rPr lang="en-GB" sz="1600" u="sng" dirty="0"/>
              <a:t>Cost Involved (Flights, Visa &amp; ACRO) - £895 on Average</a:t>
            </a:r>
            <a:endParaRPr lang="en-GB" sz="1600" dirty="0"/>
          </a:p>
          <a:p>
            <a:pPr marL="0" indent="0">
              <a:lnSpc>
                <a:spcPct val="90000"/>
              </a:lnSpc>
              <a:buNone/>
            </a:pPr>
            <a:endParaRPr lang="en-GB" sz="1000" dirty="0"/>
          </a:p>
        </p:txBody>
      </p:sp>
      <p:pic>
        <p:nvPicPr>
          <p:cNvPr id="1032" name="Picture 8" descr="Challenger Sports">
            <a:extLst>
              <a:ext uri="{FF2B5EF4-FFF2-40B4-BE49-F238E27FC236}">
                <a16:creationId xmlns:a16="http://schemas.microsoft.com/office/drawing/2014/main" id="{266A1E5D-F552-47B3-9B84-7C18EAC70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0881" y="3727938"/>
            <a:ext cx="4601119" cy="1532064"/>
          </a:xfrm>
          <a:prstGeom prst="roundRect">
            <a:avLst>
              <a:gd name="adj" fmla="val 4156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60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2"/>
                                        </p:tgtEl>
                                        <p:attrNameLst>
                                          <p:attrName>style.visibility</p:attrName>
                                        </p:attrNameLst>
                                      </p:cBhvr>
                                      <p:to>
                                        <p:strVal val="visible"/>
                                      </p:to>
                                    </p:set>
                                    <p:animEffect transition="in" filter="fade">
                                      <p:cBhvr>
                                        <p:cTn id="7" dur="500"/>
                                        <p:tgtEl>
                                          <p:spTgt spid="103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500"/>
                                        <p:tgtEl>
                                          <p:spTgt spid="3">
                                            <p:txEl>
                                              <p:pRg st="9" end="9"/>
                                            </p:txEl>
                                          </p:spTgt>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96CB-D382-49CC-A955-9F4D8B05E5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5A9535-86C2-464F-A16F-0609D908FBA7}"/>
              </a:ext>
            </a:extLst>
          </p:cNvPr>
          <p:cNvSpPr>
            <a:spLocks noGrp="1"/>
          </p:cNvSpPr>
          <p:nvPr>
            <p:ph idx="1"/>
          </p:nvPr>
        </p:nvSpPr>
        <p:spPr>
          <a:xfrm>
            <a:off x="677478" y="1934817"/>
            <a:ext cx="10554574" cy="4744279"/>
          </a:xfrm>
        </p:spPr>
        <p:txBody>
          <a:bodyPr>
            <a:normAutofit fontScale="92500" lnSpcReduction="20000"/>
          </a:bodyPr>
          <a:lstStyle/>
          <a:p>
            <a:pPr marL="0" indent="0" algn="ctr">
              <a:buNone/>
            </a:pPr>
            <a:endParaRPr lang="en-GB" dirty="0"/>
          </a:p>
          <a:p>
            <a:pPr marL="0" indent="0" algn="ctr">
              <a:buNone/>
            </a:pPr>
            <a:r>
              <a:rPr lang="en-GB" dirty="0"/>
              <a:t> </a:t>
            </a:r>
          </a:p>
          <a:p>
            <a:pPr marL="0" indent="0" algn="ctr">
              <a:buNone/>
            </a:pPr>
            <a:r>
              <a:rPr lang="en-GB" dirty="0"/>
              <a:t>Camp America recruits international staff for American Summer Camps. They are the biggest international summer camp staff provider recruiting thousands of young people each year to work on hundreds of summer camps across the USA</a:t>
            </a:r>
          </a:p>
          <a:p>
            <a:pPr marL="0" indent="0" algn="ctr">
              <a:buNone/>
            </a:pPr>
            <a:r>
              <a:rPr lang="en-GB" dirty="0"/>
              <a:t>(</a:t>
            </a:r>
            <a:r>
              <a:rPr lang="en-GB" u="sng" dirty="0">
                <a:hlinkClick r:id="rId2"/>
              </a:rPr>
              <a:t>https://www.campamerica.co.uk/about-us/the-company</a:t>
            </a:r>
            <a:r>
              <a:rPr lang="en-GB" dirty="0"/>
              <a:t>)</a:t>
            </a:r>
          </a:p>
          <a:p>
            <a:endParaRPr lang="en-GB" dirty="0"/>
          </a:p>
          <a:p>
            <a:pPr lvl="0"/>
            <a:r>
              <a:rPr lang="en-GB" u="sng" dirty="0"/>
              <a:t>Based in a Summer Camp</a:t>
            </a:r>
          </a:p>
          <a:p>
            <a:pPr lvl="0"/>
            <a:r>
              <a:rPr lang="en-GB" u="sng" dirty="0"/>
              <a:t>Meet new people</a:t>
            </a:r>
          </a:p>
          <a:p>
            <a:pPr lvl="0"/>
            <a:r>
              <a:rPr lang="en-GB" u="sng" dirty="0"/>
              <a:t>Variety of activities (Sports, Games, Entertainment)</a:t>
            </a:r>
          </a:p>
          <a:p>
            <a:r>
              <a:rPr lang="en-GB" u="sng" dirty="0"/>
              <a:t> Roles don’t suit my professional development (Camp Counsellor)</a:t>
            </a:r>
          </a:p>
          <a:p>
            <a:r>
              <a:rPr lang="en-GB" u="sng" dirty="0"/>
              <a:t> Typical day could be quite structured </a:t>
            </a:r>
          </a:p>
          <a:p>
            <a:r>
              <a:rPr lang="en-GB" u="sng" dirty="0"/>
              <a:t> Not much freedom once on the camp (take in the local culture)</a:t>
            </a:r>
          </a:p>
          <a:p>
            <a:r>
              <a:rPr lang="en-GB" u="sng" dirty="0"/>
              <a:t> Cost (£779)</a:t>
            </a:r>
          </a:p>
          <a:p>
            <a:endParaRPr lang="en-GB" dirty="0"/>
          </a:p>
        </p:txBody>
      </p:sp>
      <p:pic>
        <p:nvPicPr>
          <p:cNvPr id="5" name="Picture 4">
            <a:extLst>
              <a:ext uri="{FF2B5EF4-FFF2-40B4-BE49-F238E27FC236}">
                <a16:creationId xmlns:a16="http://schemas.microsoft.com/office/drawing/2014/main" id="{7194071A-6130-4C71-864A-C879A95ABC25}"/>
              </a:ext>
            </a:extLst>
          </p:cNvPr>
          <p:cNvPicPr>
            <a:picLocks noChangeAspect="1"/>
          </p:cNvPicPr>
          <p:nvPr/>
        </p:nvPicPr>
        <p:blipFill>
          <a:blip r:embed="rId3"/>
          <a:stretch>
            <a:fillRect/>
          </a:stretch>
        </p:blipFill>
        <p:spPr>
          <a:xfrm>
            <a:off x="7603726" y="3946179"/>
            <a:ext cx="4524375" cy="1009650"/>
          </a:xfrm>
          <a:prstGeom prst="rect">
            <a:avLst/>
          </a:prstGeom>
          <a:solidFill>
            <a:schemeClr val="bg1"/>
          </a:solidFill>
        </p:spPr>
      </p:pic>
    </p:spTree>
    <p:extLst>
      <p:ext uri="{BB962C8B-B14F-4D97-AF65-F5344CB8AC3E}">
        <p14:creationId xmlns:p14="http://schemas.microsoft.com/office/powerpoint/2010/main" val="131822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500"/>
                                        <p:tgtEl>
                                          <p:spTgt spid="3">
                                            <p:txEl>
                                              <p:pRg st="9" end="9"/>
                                            </p:txEl>
                                          </p:spTgt>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500"/>
                                        <p:tgtEl>
                                          <p:spTgt spid="3">
                                            <p:txEl>
                                              <p:pRg st="10" end="10"/>
                                            </p:txEl>
                                          </p:spTgt>
                                        </p:tgtEl>
                                      </p:cBhvr>
                                    </p:animEffect>
                                  </p:childTnLst>
                                </p:cTn>
                              </p:par>
                            </p:childTnLst>
                          </p:cTn>
                        </p:par>
                        <p:par>
                          <p:cTn id="44" fill="hold">
                            <p:stCondLst>
                              <p:cond delay="5000"/>
                            </p:stCondLst>
                            <p:childTnLst>
                              <p:par>
                                <p:cTn id="45" presetID="10" presetClass="entr" presetSubtype="0" fill="hold" nodeType="after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fade">
                                      <p:cBhvr>
                                        <p:cTn id="4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ECB6-E201-4D07-B074-498759F07348}"/>
              </a:ext>
            </a:extLst>
          </p:cNvPr>
          <p:cNvSpPr>
            <a:spLocks noGrp="1"/>
          </p:cNvSpPr>
          <p:nvPr>
            <p:ph type="title"/>
          </p:nvPr>
        </p:nvSpPr>
        <p:spPr>
          <a:xfrm>
            <a:off x="810000" y="447188"/>
            <a:ext cx="10571998" cy="970450"/>
          </a:xfrm>
        </p:spPr>
        <p:txBody>
          <a:bodyPr>
            <a:normAutofit/>
          </a:bodyPr>
          <a:lstStyle/>
          <a:p>
            <a:endParaRPr lang="en-GB"/>
          </a:p>
        </p:txBody>
      </p:sp>
      <p:sp>
        <p:nvSpPr>
          <p:cNvPr id="3" name="Content Placeholder 2">
            <a:extLst>
              <a:ext uri="{FF2B5EF4-FFF2-40B4-BE49-F238E27FC236}">
                <a16:creationId xmlns:a16="http://schemas.microsoft.com/office/drawing/2014/main" id="{534E8719-3BDA-461C-A982-9C7711DA1A6C}"/>
              </a:ext>
            </a:extLst>
          </p:cNvPr>
          <p:cNvSpPr>
            <a:spLocks noGrp="1"/>
          </p:cNvSpPr>
          <p:nvPr>
            <p:ph idx="1"/>
          </p:nvPr>
        </p:nvSpPr>
        <p:spPr>
          <a:xfrm>
            <a:off x="818713" y="2166424"/>
            <a:ext cx="6718993" cy="4691575"/>
          </a:xfrm>
        </p:spPr>
        <p:txBody>
          <a:bodyPr>
            <a:normAutofit lnSpcReduction="10000"/>
          </a:bodyPr>
          <a:lstStyle/>
          <a:p>
            <a:pPr marL="0" indent="0" algn="ctr">
              <a:lnSpc>
                <a:spcPct val="90000"/>
              </a:lnSpc>
              <a:buNone/>
            </a:pPr>
            <a:endParaRPr lang="en-GB" sz="1600" dirty="0"/>
          </a:p>
          <a:p>
            <a:pPr marL="0" indent="0">
              <a:lnSpc>
                <a:spcPct val="90000"/>
              </a:lnSpc>
              <a:buNone/>
            </a:pPr>
            <a:r>
              <a:rPr lang="en-GB" sz="1600" dirty="0" err="1"/>
              <a:t>Rockely</a:t>
            </a:r>
            <a:r>
              <a:rPr lang="en-GB" sz="1600" dirty="0"/>
              <a:t> are a water sports and adventure based organisation which was founded in 1976. They specialise in a range of activities such as sailing, windsurfing, kayaking and mountain biking, as well as off site excursions to local places of interest. </a:t>
            </a:r>
          </a:p>
          <a:p>
            <a:pPr>
              <a:lnSpc>
                <a:spcPct val="90000"/>
              </a:lnSpc>
            </a:pPr>
            <a:r>
              <a:rPr lang="en-GB" sz="1600" dirty="0"/>
              <a:t>They have numerous locations both within the UK and France </a:t>
            </a:r>
          </a:p>
          <a:p>
            <a:pPr lvl="0">
              <a:lnSpc>
                <a:spcPct val="90000"/>
              </a:lnSpc>
            </a:pPr>
            <a:r>
              <a:rPr lang="en-GB" sz="1600" u="sng" dirty="0"/>
              <a:t>Variety of Centres in the UK and France</a:t>
            </a:r>
            <a:endParaRPr lang="en-GB" sz="1600" dirty="0"/>
          </a:p>
          <a:p>
            <a:pPr lvl="0">
              <a:lnSpc>
                <a:spcPct val="90000"/>
              </a:lnSpc>
            </a:pPr>
            <a:r>
              <a:rPr lang="en-GB" sz="1600" u="sng" dirty="0"/>
              <a:t>Monthly Wage </a:t>
            </a:r>
            <a:endParaRPr lang="en-GB" sz="1600" dirty="0"/>
          </a:p>
          <a:p>
            <a:pPr lvl="0">
              <a:lnSpc>
                <a:spcPct val="90000"/>
              </a:lnSpc>
            </a:pPr>
            <a:r>
              <a:rPr lang="en-GB" sz="1600" u="sng" dirty="0"/>
              <a:t>Food and Accommodation Provided</a:t>
            </a:r>
            <a:endParaRPr lang="en-GB" sz="1600" dirty="0"/>
          </a:p>
          <a:p>
            <a:pPr lvl="0">
              <a:lnSpc>
                <a:spcPct val="90000"/>
              </a:lnSpc>
            </a:pPr>
            <a:r>
              <a:rPr lang="en-GB" sz="1600" u="sng" dirty="0"/>
              <a:t>A New experience delivering water sports and adventure based activities </a:t>
            </a:r>
            <a:endParaRPr lang="en-GB" sz="1600" dirty="0"/>
          </a:p>
          <a:p>
            <a:pPr lvl="0">
              <a:lnSpc>
                <a:spcPct val="90000"/>
              </a:lnSpc>
            </a:pPr>
            <a:r>
              <a:rPr lang="en-GB" sz="1600" u="sng" dirty="0"/>
              <a:t>Opportunity to Gain further qualifications (Good for future career prospects)</a:t>
            </a:r>
            <a:endParaRPr lang="en-GB" sz="1600" dirty="0"/>
          </a:p>
          <a:p>
            <a:pPr marL="0" indent="0">
              <a:lnSpc>
                <a:spcPct val="90000"/>
              </a:lnSpc>
              <a:buNone/>
            </a:pPr>
            <a:endParaRPr lang="en-GB" sz="1600" dirty="0"/>
          </a:p>
          <a:p>
            <a:pPr marL="0" indent="0">
              <a:lnSpc>
                <a:spcPct val="90000"/>
              </a:lnSpc>
              <a:buNone/>
            </a:pPr>
            <a:r>
              <a:rPr lang="en-GB" sz="1600" dirty="0"/>
              <a:t>Water sports are not my forte and this placement will unlikely help me achieve my future goals.</a:t>
            </a:r>
          </a:p>
          <a:p>
            <a:pPr marL="0" indent="0">
              <a:lnSpc>
                <a:spcPct val="90000"/>
              </a:lnSpc>
              <a:buNone/>
            </a:pPr>
            <a:endParaRPr lang="en-GB" sz="1000" dirty="0"/>
          </a:p>
        </p:txBody>
      </p:sp>
      <p:pic>
        <p:nvPicPr>
          <p:cNvPr id="3074" name="Picture 2" descr="https://www.rockley.org/assets/images/logo.png">
            <a:extLst>
              <a:ext uri="{FF2B5EF4-FFF2-40B4-BE49-F238E27FC236}">
                <a16:creationId xmlns:a16="http://schemas.microsoft.com/office/drawing/2014/main" id="{0900A444-8433-4C97-9605-EFBE76B478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7706" y="3636622"/>
            <a:ext cx="4261927" cy="1420642"/>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11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774C2-1BC6-483E-AF6E-B4BF64E7FF94}"/>
              </a:ext>
            </a:extLst>
          </p:cNvPr>
          <p:cNvSpPr>
            <a:spLocks noGrp="1"/>
          </p:cNvSpPr>
          <p:nvPr>
            <p:ph type="title"/>
          </p:nvPr>
        </p:nvSpPr>
        <p:spPr>
          <a:xfrm>
            <a:off x="810000" y="447188"/>
            <a:ext cx="10571998" cy="970450"/>
          </a:xfrm>
        </p:spPr>
        <p:txBody>
          <a:bodyPr>
            <a:normAutofit/>
          </a:bodyPr>
          <a:lstStyle/>
          <a:p>
            <a:endParaRPr lang="en-GB"/>
          </a:p>
        </p:txBody>
      </p:sp>
      <p:sp>
        <p:nvSpPr>
          <p:cNvPr id="3" name="Content Placeholder 2">
            <a:extLst>
              <a:ext uri="{FF2B5EF4-FFF2-40B4-BE49-F238E27FC236}">
                <a16:creationId xmlns:a16="http://schemas.microsoft.com/office/drawing/2014/main" id="{161C1D7F-EA98-462F-9EBE-CA8249FCAE9D}"/>
              </a:ext>
            </a:extLst>
          </p:cNvPr>
          <p:cNvSpPr>
            <a:spLocks noGrp="1"/>
          </p:cNvSpPr>
          <p:nvPr>
            <p:ph idx="1"/>
          </p:nvPr>
        </p:nvSpPr>
        <p:spPr>
          <a:xfrm>
            <a:off x="818712" y="2413000"/>
            <a:ext cx="8196065" cy="4445000"/>
          </a:xfrm>
        </p:spPr>
        <p:txBody>
          <a:bodyPr>
            <a:normAutofit/>
          </a:bodyPr>
          <a:lstStyle/>
          <a:p>
            <a:pPr marL="0" indent="0" algn="ctr">
              <a:lnSpc>
                <a:spcPct val="90000"/>
              </a:lnSpc>
              <a:buNone/>
            </a:pPr>
            <a:endParaRPr lang="en-GB" sz="1600" u="sng" dirty="0"/>
          </a:p>
          <a:p>
            <a:pPr marL="0" indent="0">
              <a:lnSpc>
                <a:spcPct val="90000"/>
              </a:lnSpc>
              <a:buNone/>
            </a:pPr>
            <a:r>
              <a:rPr lang="en-GB" sz="1600" dirty="0"/>
              <a:t>“Specialise in educational activity courses, school trips, French Language courses, children’s activity holidays, summer camps and ski trips, with centres in the UK and France.”</a:t>
            </a:r>
          </a:p>
          <a:p>
            <a:pPr marL="0" indent="0" algn="ctr">
              <a:lnSpc>
                <a:spcPct val="90000"/>
              </a:lnSpc>
              <a:buNone/>
            </a:pPr>
            <a:r>
              <a:rPr lang="en-GB" sz="1600" dirty="0"/>
              <a:t>(</a:t>
            </a:r>
            <a:r>
              <a:rPr lang="en-GB" sz="1600" dirty="0">
                <a:hlinkClick r:id="rId2"/>
              </a:rPr>
              <a:t>http://www.pgl.co.uk/en-gb/about-us</a:t>
            </a:r>
            <a:r>
              <a:rPr lang="en-GB" sz="1600" dirty="0"/>
              <a:t>)</a:t>
            </a:r>
          </a:p>
          <a:p>
            <a:pPr lvl="0">
              <a:lnSpc>
                <a:spcPct val="90000"/>
              </a:lnSpc>
            </a:pPr>
            <a:r>
              <a:rPr lang="en-GB" sz="1600" u="sng" dirty="0"/>
              <a:t>Selection of Countries Available (UK, France, Austria)</a:t>
            </a:r>
            <a:endParaRPr lang="en-GB" sz="1600" dirty="0"/>
          </a:p>
          <a:p>
            <a:pPr lvl="0">
              <a:lnSpc>
                <a:spcPct val="90000"/>
              </a:lnSpc>
            </a:pPr>
            <a:r>
              <a:rPr lang="en-GB" sz="1600" u="sng" dirty="0"/>
              <a:t>A Variety of Activities Available</a:t>
            </a:r>
            <a:endParaRPr lang="en-GB" sz="1600" dirty="0"/>
          </a:p>
          <a:p>
            <a:pPr lvl="0">
              <a:lnSpc>
                <a:spcPct val="90000"/>
              </a:lnSpc>
            </a:pPr>
            <a:r>
              <a:rPr lang="en-GB" sz="1600" u="sng" dirty="0"/>
              <a:t>Array of site facilities</a:t>
            </a:r>
            <a:endParaRPr lang="en-GB" sz="1600" dirty="0"/>
          </a:p>
          <a:p>
            <a:pPr lvl="0">
              <a:lnSpc>
                <a:spcPct val="90000"/>
              </a:lnSpc>
            </a:pPr>
            <a:r>
              <a:rPr lang="en-GB" sz="1600" u="sng" dirty="0"/>
              <a:t>Local areas have opportunities to explore</a:t>
            </a:r>
            <a:endParaRPr lang="en-GB" sz="1600" dirty="0"/>
          </a:p>
          <a:p>
            <a:pPr lvl="0">
              <a:lnSpc>
                <a:spcPct val="90000"/>
              </a:lnSpc>
            </a:pPr>
            <a:r>
              <a:rPr lang="en-GB" sz="1600" u="sng" dirty="0"/>
              <a:t>Variety of Roles</a:t>
            </a:r>
          </a:p>
          <a:p>
            <a:pPr lvl="0">
              <a:lnSpc>
                <a:spcPct val="90000"/>
              </a:lnSpc>
            </a:pPr>
            <a:endParaRPr lang="en-GB" sz="1600" u="sng" dirty="0"/>
          </a:p>
          <a:p>
            <a:pPr marL="0" lvl="0" indent="0">
              <a:lnSpc>
                <a:spcPct val="90000"/>
              </a:lnSpc>
              <a:buNone/>
            </a:pPr>
            <a:r>
              <a:rPr lang="en-GB" sz="1600" dirty="0"/>
              <a:t>Likewise, with Rockley it does not meet my future needs or goals.</a:t>
            </a:r>
          </a:p>
          <a:p>
            <a:pPr marL="0" indent="0">
              <a:lnSpc>
                <a:spcPct val="90000"/>
              </a:lnSpc>
              <a:buNone/>
            </a:pPr>
            <a:endParaRPr lang="en-GB" sz="1400" dirty="0"/>
          </a:p>
        </p:txBody>
      </p:sp>
      <p:pic>
        <p:nvPicPr>
          <p:cNvPr id="4098" name="Picture 2" descr="Image result for pgl">
            <a:extLst>
              <a:ext uri="{FF2B5EF4-FFF2-40B4-BE49-F238E27FC236}">
                <a16:creationId xmlns:a16="http://schemas.microsoft.com/office/drawing/2014/main" id="{A083F5B6-2B39-401E-AA61-D6288EFD72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4778" y="2772569"/>
            <a:ext cx="2913062" cy="2913062"/>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842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F61A-2D40-49FF-B647-BF6AE5A76737}"/>
              </a:ext>
            </a:extLst>
          </p:cNvPr>
          <p:cNvSpPr>
            <a:spLocks noGrp="1"/>
          </p:cNvSpPr>
          <p:nvPr>
            <p:ph type="title"/>
          </p:nvPr>
        </p:nvSpPr>
        <p:spPr/>
        <p:txBody>
          <a:bodyPr/>
          <a:lstStyle/>
          <a:p>
            <a:r>
              <a:rPr lang="en-GB" dirty="0"/>
              <a:t>The Conclusion</a:t>
            </a:r>
          </a:p>
        </p:txBody>
      </p:sp>
      <p:sp>
        <p:nvSpPr>
          <p:cNvPr id="3" name="Content Placeholder 2">
            <a:extLst>
              <a:ext uri="{FF2B5EF4-FFF2-40B4-BE49-F238E27FC236}">
                <a16:creationId xmlns:a16="http://schemas.microsoft.com/office/drawing/2014/main" id="{1A508D0C-EADD-47BC-A5C3-724EF4FE18A1}"/>
              </a:ext>
            </a:extLst>
          </p:cNvPr>
          <p:cNvSpPr>
            <a:spLocks noGrp="1"/>
          </p:cNvSpPr>
          <p:nvPr>
            <p:ph idx="1"/>
          </p:nvPr>
        </p:nvSpPr>
        <p:spPr/>
        <p:txBody>
          <a:bodyPr/>
          <a:lstStyle/>
          <a:p>
            <a:pPr marL="0" indent="0" algn="ctr">
              <a:buNone/>
            </a:pPr>
            <a:r>
              <a:rPr lang="en-GB" dirty="0"/>
              <a:t>Collins (2010, P.3) uses the Sports Council (NW, 1991) definition of Sports Development as “A process whereby interest and desire to take part may be created by in those who are currently indifferent to the message of sport or by those not now taking part...thus enabling participants at all levels to achieve their full potential”</a:t>
            </a:r>
          </a:p>
          <a:p>
            <a:pPr marL="0" indent="0">
              <a:buNone/>
            </a:pPr>
            <a:endParaRPr lang="en-GB" dirty="0"/>
          </a:p>
        </p:txBody>
      </p:sp>
    </p:spTree>
    <p:extLst>
      <p:ext uri="{BB962C8B-B14F-4D97-AF65-F5344CB8AC3E}">
        <p14:creationId xmlns:p14="http://schemas.microsoft.com/office/powerpoint/2010/main" val="123201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A01907A-BF04-440F-BA0D-49BC9627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pic>
        <p:nvPicPr>
          <p:cNvPr id="4" name="Picture 8" descr="Challenger Sports">
            <a:extLst>
              <a:ext uri="{FF2B5EF4-FFF2-40B4-BE49-F238E27FC236}">
                <a16:creationId xmlns:a16="http://schemas.microsoft.com/office/drawing/2014/main" id="{597717A2-8AC0-4C14-B896-3563899593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3467" y="1613435"/>
            <a:ext cx="10905066" cy="3631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8139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E214-D566-4A75-8856-D734F139AC4B}"/>
              </a:ext>
            </a:extLst>
          </p:cNvPr>
          <p:cNvSpPr>
            <a:spLocks noGrp="1"/>
          </p:cNvSpPr>
          <p:nvPr>
            <p:ph type="title"/>
          </p:nvPr>
        </p:nvSpPr>
        <p:spPr/>
        <p:txBody>
          <a:bodyPr/>
          <a:lstStyle/>
          <a:p>
            <a:r>
              <a:rPr lang="en-GB" dirty="0"/>
              <a:t>Challenger Sports </a:t>
            </a:r>
          </a:p>
        </p:txBody>
      </p:sp>
      <p:sp>
        <p:nvSpPr>
          <p:cNvPr id="3" name="Content Placeholder 2">
            <a:extLst>
              <a:ext uri="{FF2B5EF4-FFF2-40B4-BE49-F238E27FC236}">
                <a16:creationId xmlns:a16="http://schemas.microsoft.com/office/drawing/2014/main" id="{0C081AEF-02E5-40A3-8EAC-B267BBE9E9C7}"/>
              </a:ext>
            </a:extLst>
          </p:cNvPr>
          <p:cNvSpPr>
            <a:spLocks noGrp="1"/>
          </p:cNvSpPr>
          <p:nvPr>
            <p:ph idx="1"/>
          </p:nvPr>
        </p:nvSpPr>
        <p:spPr/>
        <p:txBody>
          <a:bodyPr/>
          <a:lstStyle/>
          <a:p>
            <a:pPr marL="0" indent="0" algn="ctr">
              <a:buNone/>
            </a:pPr>
            <a:r>
              <a:rPr lang="en-GB" u="sng" dirty="0"/>
              <a:t>What will I Gain?</a:t>
            </a:r>
            <a:endParaRPr lang="en-GB" dirty="0"/>
          </a:p>
          <a:p>
            <a:pPr marL="0" indent="0">
              <a:buNone/>
            </a:pPr>
            <a:endParaRPr lang="en-GB" dirty="0"/>
          </a:p>
          <a:p>
            <a:pPr lvl="0"/>
            <a:r>
              <a:rPr lang="en-GB" u="sng" dirty="0"/>
              <a:t>Experience of a lifetime</a:t>
            </a:r>
            <a:endParaRPr lang="en-GB" dirty="0"/>
          </a:p>
          <a:p>
            <a:pPr lvl="0"/>
            <a:r>
              <a:rPr lang="en-GB" u="sng" dirty="0"/>
              <a:t>A Chance to explore a different culture</a:t>
            </a:r>
            <a:endParaRPr lang="en-GB" dirty="0"/>
          </a:p>
          <a:p>
            <a:pPr lvl="0"/>
            <a:r>
              <a:rPr lang="en-GB" u="sng" dirty="0"/>
              <a:t>Valuable coaching experience </a:t>
            </a:r>
            <a:endParaRPr lang="en-GB" dirty="0"/>
          </a:p>
          <a:p>
            <a:pPr lvl="0"/>
            <a:r>
              <a:rPr lang="en-GB" u="sng" dirty="0"/>
              <a:t>A chance to develop my personal profile</a:t>
            </a:r>
            <a:endParaRPr lang="en-GB" dirty="0"/>
          </a:p>
          <a:p>
            <a:pPr lvl="0"/>
            <a:r>
              <a:rPr lang="en-GB" u="sng" dirty="0"/>
              <a:t>Great addition to my CV</a:t>
            </a:r>
            <a:endParaRPr lang="en-GB" dirty="0"/>
          </a:p>
          <a:p>
            <a:endParaRPr lang="en-GB" dirty="0"/>
          </a:p>
        </p:txBody>
      </p:sp>
    </p:spTree>
    <p:extLst>
      <p:ext uri="{BB962C8B-B14F-4D97-AF65-F5344CB8AC3E}">
        <p14:creationId xmlns:p14="http://schemas.microsoft.com/office/powerpoint/2010/main" val="4133166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C2F9-8E3B-4B2E-B8FE-D6440B3DAB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A5382F-9009-4408-A483-A950CE1511D7}"/>
              </a:ext>
            </a:extLst>
          </p:cNvPr>
          <p:cNvSpPr>
            <a:spLocks noGrp="1"/>
          </p:cNvSpPr>
          <p:nvPr>
            <p:ph idx="1"/>
          </p:nvPr>
        </p:nvSpPr>
        <p:spPr/>
        <p:txBody>
          <a:bodyPr>
            <a:normAutofit/>
          </a:bodyPr>
          <a:lstStyle/>
          <a:p>
            <a:pPr marL="0" indent="0" algn="ctr">
              <a:buNone/>
            </a:pPr>
            <a:r>
              <a:rPr lang="en-GB" sz="7200" dirty="0"/>
              <a:t>Questions are Welcome</a:t>
            </a:r>
          </a:p>
        </p:txBody>
      </p:sp>
    </p:spTree>
    <p:extLst>
      <p:ext uri="{BB962C8B-B14F-4D97-AF65-F5344CB8AC3E}">
        <p14:creationId xmlns:p14="http://schemas.microsoft.com/office/powerpoint/2010/main" val="1010869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02D76-63F1-444F-A321-297AA762B8E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BE7D2AC-1295-4006-8845-F30E9C5809D2}"/>
              </a:ext>
            </a:extLst>
          </p:cNvPr>
          <p:cNvSpPr>
            <a:spLocks noGrp="1"/>
          </p:cNvSpPr>
          <p:nvPr>
            <p:ph idx="1"/>
          </p:nvPr>
        </p:nvSpPr>
        <p:spPr>
          <a:xfrm>
            <a:off x="818712" y="2222287"/>
            <a:ext cx="10554574" cy="4635713"/>
          </a:xfrm>
        </p:spPr>
        <p:txBody>
          <a:bodyPr>
            <a:normAutofit fontScale="85000" lnSpcReduction="10000"/>
          </a:bodyPr>
          <a:lstStyle/>
          <a:p>
            <a:r>
              <a:rPr lang="en-GB" dirty="0"/>
              <a:t>Reeve, F, </a:t>
            </a:r>
            <a:r>
              <a:rPr lang="en-GB" dirty="0" err="1"/>
              <a:t>Gallacher</a:t>
            </a:r>
            <a:r>
              <a:rPr lang="en-GB" dirty="0"/>
              <a:t>, J &amp; Mayes, T (1998) Can New Technology Remove Barriers to Work based Learning? Open learning Vol 13 No 3 pp 18-26</a:t>
            </a:r>
          </a:p>
          <a:p>
            <a:r>
              <a:rPr lang="en-GB" dirty="0"/>
              <a:t>Brennan J &amp; Little, B (1996) A Review of Work based Learning in Higher Education, London: Quality Support Centre and Open University </a:t>
            </a:r>
          </a:p>
          <a:p>
            <a:r>
              <a:rPr lang="en-GB" dirty="0" err="1"/>
              <a:t>Marting</a:t>
            </a:r>
            <a:r>
              <a:rPr lang="en-GB" dirty="0"/>
              <a:t>, K.2003. “Student support in work based Learning: interpreting cultural differences”. </a:t>
            </a:r>
            <a:r>
              <a:rPr lang="en-GB" i="1" dirty="0"/>
              <a:t>Symposium paper, Scottish Educational Research Association Conference,</a:t>
            </a:r>
            <a:r>
              <a:rPr lang="en-GB" dirty="0"/>
              <a:t> Perth, Scotland, 27</a:t>
            </a:r>
            <a:r>
              <a:rPr lang="en-GB" baseline="30000" dirty="0"/>
              <a:t>th</a:t>
            </a:r>
            <a:r>
              <a:rPr lang="en-GB" dirty="0"/>
              <a:t> -29</a:t>
            </a:r>
            <a:r>
              <a:rPr lang="en-GB" baseline="30000" dirty="0"/>
              <a:t>th</a:t>
            </a:r>
            <a:r>
              <a:rPr lang="en-GB" dirty="0"/>
              <a:t> November</a:t>
            </a:r>
          </a:p>
          <a:p>
            <a:r>
              <a:rPr lang="en-GB" dirty="0"/>
              <a:t>Collins, M, F. (2010). Examining Sports Development. London: </a:t>
            </a:r>
            <a:r>
              <a:rPr lang="en-GB" dirty="0" err="1"/>
              <a:t>Routlegde</a:t>
            </a:r>
            <a:r>
              <a:rPr lang="en-GB" dirty="0"/>
              <a:t>, </a:t>
            </a:r>
            <a:r>
              <a:rPr lang="en-GB" dirty="0" err="1"/>
              <a:t>Tyalor</a:t>
            </a:r>
            <a:r>
              <a:rPr lang="en-GB" dirty="0"/>
              <a:t> &amp; Francis Group</a:t>
            </a:r>
          </a:p>
          <a:p>
            <a:r>
              <a:rPr lang="en-GB" dirty="0"/>
              <a:t>Sports Council. (NW) (1991). Sport and Racial </a:t>
            </a:r>
            <a:r>
              <a:rPr lang="en-GB" dirty="0" err="1"/>
              <a:t>Equility</a:t>
            </a:r>
            <a:r>
              <a:rPr lang="en-GB" dirty="0"/>
              <a:t> </a:t>
            </a:r>
            <a:r>
              <a:rPr lang="en-GB" dirty="0" err="1"/>
              <a:t>Factfile</a:t>
            </a:r>
            <a:r>
              <a:rPr lang="en-GB" dirty="0"/>
              <a:t> 3 Manchester. SC.</a:t>
            </a:r>
          </a:p>
          <a:p>
            <a:r>
              <a:rPr lang="en-GB" dirty="0"/>
              <a:t>Challenger Sports. (2018). </a:t>
            </a:r>
            <a:r>
              <a:rPr lang="en-GB" i="1" dirty="0"/>
              <a:t>About Us - Challenger Sports</a:t>
            </a:r>
            <a:r>
              <a:rPr lang="en-GB" dirty="0"/>
              <a:t>. [online] Available at: https://www.challengersports.com/about-us/ [Accessed 7 Nov. 2018].</a:t>
            </a:r>
          </a:p>
          <a:p>
            <a:r>
              <a:rPr lang="en-GB" dirty="0"/>
              <a:t>Camp America. (2018). </a:t>
            </a:r>
            <a:r>
              <a:rPr lang="en-GB" i="1" dirty="0"/>
              <a:t>Study Abroad Program with Camp America</a:t>
            </a:r>
            <a:r>
              <a:rPr lang="en-GB" dirty="0"/>
              <a:t>. [online] Available at: https://www.campamerica.co.uk/about-us/the-company [Accessed 7 Nov. 2018].</a:t>
            </a:r>
          </a:p>
          <a:p>
            <a:r>
              <a:rPr lang="en-GB" dirty="0"/>
              <a:t>Rockley. (2018). </a:t>
            </a:r>
            <a:r>
              <a:rPr lang="en-GB" i="1" dirty="0"/>
              <a:t>Delivering excellence in the </a:t>
            </a:r>
            <a:r>
              <a:rPr lang="en-GB" i="1" dirty="0" err="1"/>
              <a:t>watersports</a:t>
            </a:r>
            <a:r>
              <a:rPr lang="en-GB" i="1" dirty="0"/>
              <a:t> leisure industry</a:t>
            </a:r>
            <a:r>
              <a:rPr lang="en-GB" dirty="0"/>
              <a:t>. [online] Rockley. Available at: https://www.rockley.org/about/join-the-team [Accessed 7 Nov. 2018].</a:t>
            </a:r>
          </a:p>
          <a:p>
            <a:r>
              <a:rPr lang="en-GB" b="1" dirty="0"/>
              <a:t> </a:t>
            </a:r>
            <a:r>
              <a:rPr lang="en-GB" dirty="0"/>
              <a:t>Pgl.co.uk. (2018). </a:t>
            </a:r>
            <a:r>
              <a:rPr lang="en-GB" i="1" dirty="0"/>
              <a:t>About PGL</a:t>
            </a:r>
            <a:r>
              <a:rPr lang="en-GB" dirty="0"/>
              <a:t>. [online] Available at: http://www.pgl.co.uk/en-gb/about-us [Accessed 7 Nov. 2018].</a:t>
            </a:r>
          </a:p>
          <a:p>
            <a:endParaRPr lang="en-GB" dirty="0"/>
          </a:p>
        </p:txBody>
      </p:sp>
    </p:spTree>
    <p:extLst>
      <p:ext uri="{BB962C8B-B14F-4D97-AF65-F5344CB8AC3E}">
        <p14:creationId xmlns:p14="http://schemas.microsoft.com/office/powerpoint/2010/main" val="26702068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10</TotalTime>
  <Words>516</Words>
  <Application>Microsoft Office PowerPoint</Application>
  <PresentationFormat>Widescreen</PresentationFormat>
  <Paragraphs>76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2</vt:lpstr>
      <vt:lpstr>Quotable</vt:lpstr>
      <vt:lpstr>Professional Development for Work Based Placement</vt:lpstr>
      <vt:lpstr>Why Go On Placement?</vt:lpstr>
      <vt:lpstr>Things to Consider</vt:lpstr>
      <vt:lpstr>The Organisations</vt:lpstr>
      <vt:lpstr>PowerPoint Presentation</vt:lpstr>
      <vt:lpstr>PowerPoint Presentation</vt:lpstr>
      <vt:lpstr>PowerPoint Presentation</vt:lpstr>
      <vt:lpstr>The Conclusion</vt:lpstr>
      <vt:lpstr>PowerPoint Presentation</vt:lpstr>
      <vt:lpstr>Challenger Sports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for Work Based Placement</dc:title>
  <dc:creator>Tony</dc:creator>
  <cp:lastModifiedBy>Tony</cp:lastModifiedBy>
  <cp:revision>2</cp:revision>
  <dcterms:created xsi:type="dcterms:W3CDTF">2018-11-13T11:52:23Z</dcterms:created>
  <dcterms:modified xsi:type="dcterms:W3CDTF">2018-11-13T12:02:53Z</dcterms:modified>
</cp:coreProperties>
</file>