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4"/>
  </p:notesMasterIdLst>
  <p:sldIdLst>
    <p:sldId id="256" r:id="rId2"/>
    <p:sldId id="270" r:id="rId3"/>
    <p:sldId id="257" r:id="rId4"/>
    <p:sldId id="283" r:id="rId5"/>
    <p:sldId id="292" r:id="rId6"/>
    <p:sldId id="258" r:id="rId7"/>
    <p:sldId id="293" r:id="rId8"/>
    <p:sldId id="272" r:id="rId9"/>
    <p:sldId id="294" r:id="rId10"/>
    <p:sldId id="260" r:id="rId11"/>
    <p:sldId id="273" r:id="rId12"/>
    <p:sldId id="275" r:id="rId13"/>
    <p:sldId id="278" r:id="rId14"/>
    <p:sldId id="295" r:id="rId15"/>
    <p:sldId id="296" r:id="rId16"/>
    <p:sldId id="261" r:id="rId17"/>
    <p:sldId id="297" r:id="rId18"/>
    <p:sldId id="279" r:id="rId19"/>
    <p:sldId id="299" r:id="rId20"/>
    <p:sldId id="263" r:id="rId21"/>
    <p:sldId id="265" r:id="rId22"/>
    <p:sldId id="300" r:id="rId23"/>
    <p:sldId id="280" r:id="rId24"/>
    <p:sldId id="284" r:id="rId25"/>
    <p:sldId id="285" r:id="rId26"/>
    <p:sldId id="269" r:id="rId27"/>
    <p:sldId id="287" r:id="rId28"/>
    <p:sldId id="288" r:id="rId29"/>
    <p:sldId id="289" r:id="rId30"/>
    <p:sldId id="290" r:id="rId31"/>
    <p:sldId id="276" r:id="rId32"/>
    <p:sldId id="271"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3FEFF"/>
    <a:srgbClr val="76D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804"/>
    <p:restoredTop sz="94719"/>
  </p:normalViewPr>
  <p:slideViewPr>
    <p:cSldViewPr snapToObjects="1">
      <p:cViewPr varScale="1">
        <p:scale>
          <a:sx n="95" d="100"/>
          <a:sy n="95" d="100"/>
        </p:scale>
        <p:origin x="1064"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8DD71F-6CA5-C445-9267-9504FD768208}" type="datetimeFigureOut">
              <a:rPr lang="en-US" smtClean="0"/>
              <a:t>1/18/22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093B8F-3582-BC43-9575-F47B9495F98F}" type="slidenum">
              <a:rPr lang="en-US" smtClean="0"/>
              <a:t>‹#›</a:t>
            </a:fld>
            <a:endParaRPr lang="en-US"/>
          </a:p>
        </p:txBody>
      </p:sp>
    </p:spTree>
    <p:extLst>
      <p:ext uri="{BB962C8B-B14F-4D97-AF65-F5344CB8AC3E}">
        <p14:creationId xmlns:p14="http://schemas.microsoft.com/office/powerpoint/2010/main" val="2789437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EF073BB-0CA4-1E40-855D-CDF9E17EE789}" type="slidenum">
              <a:rPr lang="en-US" smtClean="0"/>
              <a:t>29</a:t>
            </a:fld>
            <a:endParaRPr lang="en-US" dirty="0"/>
          </a:p>
        </p:txBody>
      </p:sp>
    </p:spTree>
    <p:extLst>
      <p:ext uri="{BB962C8B-B14F-4D97-AF65-F5344CB8AC3E}">
        <p14:creationId xmlns:p14="http://schemas.microsoft.com/office/powerpoint/2010/main" val="3829331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1/18/22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1/18/22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2D6441-BA7C-494F-891D-1F6D12861CED}" type="datetimeFigureOut">
              <a:rPr lang="en-US" smtClean="0"/>
              <a:pPr/>
              <a:t>1/18/22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82D6441-BA7C-494F-891D-1F6D12861CED}" type="datetimeFigureOut">
              <a:rPr lang="en-US" smtClean="0"/>
              <a:pPr/>
              <a:t>1/18/22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E82D6441-BA7C-494F-891D-1F6D12861CED}" type="datetimeFigureOut">
              <a:rPr lang="en-US" smtClean="0"/>
              <a:pPr/>
              <a:t>1/18/22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82D6441-BA7C-494F-891D-1F6D12861CED}" type="datetimeFigureOut">
              <a:rPr lang="en-US" smtClean="0"/>
              <a:pPr/>
              <a:t>1/18/22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2D6441-BA7C-494F-891D-1F6D12861CED}" type="datetimeFigureOut">
              <a:rPr lang="en-US" smtClean="0"/>
              <a:pPr/>
              <a:t>1/18/22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2D6441-BA7C-494F-891D-1F6D12861CED}" type="datetimeFigureOut">
              <a:rPr lang="en-US" smtClean="0"/>
              <a:pPr/>
              <a:t>1/18/22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2D6441-BA7C-494F-891D-1F6D12861CED}" type="datetimeFigureOut">
              <a:rPr lang="en-US" smtClean="0"/>
              <a:pPr/>
              <a:t>1/18/22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1/18/22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1/18/22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2D6441-BA7C-494F-891D-1F6D12861CED}" type="datetimeFigureOut">
              <a:rPr lang="en-US" smtClean="0"/>
              <a:pPr/>
              <a:t>1/18/22</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9F284A-9266-6744-A6C5-A81415A9B2DF}"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g"/></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7.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jpg"/></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140968"/>
            <a:ext cx="7772400" cy="1224136"/>
          </a:xfrm>
        </p:spPr>
        <p:txBody>
          <a:bodyPr>
            <a:normAutofit/>
          </a:bodyPr>
          <a:lstStyle/>
          <a:p>
            <a:r>
              <a:rPr lang="en-US" sz="4800" dirty="0"/>
              <a:t>Interpreting Texts</a:t>
            </a:r>
          </a:p>
        </p:txBody>
      </p:sp>
      <p:sp>
        <p:nvSpPr>
          <p:cNvPr id="3" name="Subtitle 2"/>
          <p:cNvSpPr>
            <a:spLocks noGrp="1"/>
          </p:cNvSpPr>
          <p:nvPr>
            <p:ph type="subTitle" idx="1"/>
          </p:nvPr>
        </p:nvSpPr>
        <p:spPr>
          <a:xfrm>
            <a:off x="971600" y="4725144"/>
            <a:ext cx="7200800" cy="1584176"/>
          </a:xfrm>
        </p:spPr>
        <p:txBody>
          <a:bodyPr>
            <a:normAutofit/>
          </a:bodyPr>
          <a:lstStyle/>
          <a:p>
            <a:r>
              <a:rPr lang="en-US" sz="2800" dirty="0"/>
              <a:t>Professor Catrin H. Williams</a:t>
            </a:r>
          </a:p>
          <a:p>
            <a:r>
              <a:rPr lang="en-US" sz="1800"/>
              <a:t>c</a:t>
            </a:r>
            <a:r>
              <a:rPr lang="en-US" sz="1800" dirty="0" err="1"/>
              <a:t>.h.williams@uwtsd.ac.uk</a:t>
            </a:r>
            <a:endParaRPr lang="en-US" sz="1800" dirty="0"/>
          </a:p>
        </p:txBody>
      </p:sp>
      <p:pic>
        <p:nvPicPr>
          <p:cNvPr id="5" name="Picture 4">
            <a:extLst>
              <a:ext uri="{FF2B5EF4-FFF2-40B4-BE49-F238E27FC236}">
                <a16:creationId xmlns:a16="http://schemas.microsoft.com/office/drawing/2014/main" id="{239EB575-7BA8-0E40-96B3-9DD850732016}"/>
              </a:ext>
            </a:extLst>
          </p:cNvPr>
          <p:cNvPicPr>
            <a:picLocks noChangeAspect="1"/>
          </p:cNvPicPr>
          <p:nvPr/>
        </p:nvPicPr>
        <p:blipFill>
          <a:blip r:embed="rId2"/>
          <a:stretch>
            <a:fillRect/>
          </a:stretch>
        </p:blipFill>
        <p:spPr>
          <a:xfrm>
            <a:off x="971600" y="980728"/>
            <a:ext cx="7056784" cy="216024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Researching Texts</a:t>
            </a:r>
          </a:p>
        </p:txBody>
      </p:sp>
      <p:sp>
        <p:nvSpPr>
          <p:cNvPr id="3" name="Content Placeholder 2"/>
          <p:cNvSpPr>
            <a:spLocks noGrp="1"/>
          </p:cNvSpPr>
          <p:nvPr>
            <p:ph idx="1"/>
          </p:nvPr>
        </p:nvSpPr>
        <p:spPr/>
        <p:txBody>
          <a:bodyPr>
            <a:normAutofit/>
          </a:bodyPr>
          <a:lstStyle/>
          <a:p>
            <a:pPr marL="0" indent="0">
              <a:buNone/>
            </a:pPr>
            <a:endParaRPr lang="en-US" dirty="0"/>
          </a:p>
          <a:p>
            <a:r>
              <a:rPr lang="en-US" dirty="0"/>
              <a:t>Most research projects and assignments (including dissertations) require the analysis of </a:t>
            </a:r>
            <a:r>
              <a:rPr lang="en-US" dirty="0">
                <a:solidFill>
                  <a:srgbClr val="FFFF00"/>
                </a:solidFill>
              </a:rPr>
              <a:t>documentary evidence</a:t>
            </a:r>
            <a:r>
              <a:rPr lang="en-US" dirty="0"/>
              <a:t>. </a:t>
            </a:r>
          </a:p>
          <a:p>
            <a:pPr marL="0" indent="0">
              <a:buNone/>
            </a:pPr>
            <a:endParaRPr lang="en-US" dirty="0"/>
          </a:p>
          <a:p>
            <a:r>
              <a:rPr lang="en-US" dirty="0">
                <a:solidFill>
                  <a:srgbClr val="FFFF00"/>
                </a:solidFill>
              </a:rPr>
              <a:t>Texts and documents </a:t>
            </a:r>
            <a:r>
              <a:rPr lang="en-US" dirty="0"/>
              <a:t>are often central to research.</a:t>
            </a:r>
          </a:p>
          <a:p>
            <a:endParaRPr lang="en-US" dirty="0"/>
          </a:p>
          <a:p>
            <a:endParaRPr lang="en-US" dirty="0"/>
          </a:p>
        </p:txBody>
      </p:sp>
      <p:sp>
        <p:nvSpPr>
          <p:cNvPr id="4" name="Content Placeholder 3"/>
          <p:cNvSpPr>
            <a:spLocks noGrp="1"/>
          </p:cNvSpPr>
          <p:nvPr>
            <p:ph sz="half" idx="4294967295"/>
          </p:nvPr>
        </p:nvSpPr>
        <p:spPr>
          <a:xfrm>
            <a:off x="9540552" y="1600200"/>
            <a:ext cx="288032" cy="4525963"/>
          </a:xfrm>
        </p:spPr>
        <p:txBody>
          <a:bodyPr>
            <a:normAutofit/>
          </a:bodyPr>
          <a:lstStyle/>
          <a:p>
            <a:pPr marL="0" indent="0">
              <a:buNone/>
            </a:pPr>
            <a:r>
              <a:rPr lang="en-US" dirty="0">
                <a:solidFill>
                  <a:srgbClr val="FF0000"/>
                </a:solidFill>
              </a:rPr>
              <a:t>	</a:t>
            </a:r>
            <a:endParaRPr lang="en-US" sz="3600" dirty="0">
              <a:solidFill>
                <a:srgbClr val="FF0000"/>
              </a:solidFill>
            </a:endParaRPr>
          </a:p>
          <a:p>
            <a:pPr marL="0" indent="0">
              <a:buNone/>
            </a:pPr>
            <a:endParaRPr lang="en-US" dirty="0">
              <a:solidFill>
                <a:srgbClr val="FF0000"/>
              </a:solidFill>
            </a:endParaRPr>
          </a:p>
        </p:txBody>
      </p:sp>
    </p:spTree>
    <p:extLst>
      <p:ext uri="{BB962C8B-B14F-4D97-AF65-F5344CB8AC3E}">
        <p14:creationId xmlns:p14="http://schemas.microsoft.com/office/powerpoint/2010/main" val="1077198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Textual Interpretation</a:t>
            </a:r>
          </a:p>
        </p:txBody>
      </p:sp>
      <p:sp>
        <p:nvSpPr>
          <p:cNvPr id="3" name="Content Placeholder 2"/>
          <p:cNvSpPr>
            <a:spLocks noGrp="1"/>
          </p:cNvSpPr>
          <p:nvPr>
            <p:ph sz="half" idx="1"/>
          </p:nvPr>
        </p:nvSpPr>
        <p:spPr>
          <a:xfrm>
            <a:off x="457200" y="1600200"/>
            <a:ext cx="4618856" cy="4525963"/>
          </a:xfrm>
        </p:spPr>
        <p:txBody>
          <a:bodyPr>
            <a:normAutofit fontScale="92500" lnSpcReduction="20000"/>
          </a:bodyPr>
          <a:lstStyle/>
          <a:p>
            <a:r>
              <a:rPr lang="en-US" sz="3400" dirty="0"/>
              <a:t>All research involves the </a:t>
            </a:r>
            <a:r>
              <a:rPr lang="en-US" sz="3400" dirty="0">
                <a:solidFill>
                  <a:srgbClr val="FFFF00"/>
                </a:solidFill>
              </a:rPr>
              <a:t>recording, analysis and interpretation </a:t>
            </a:r>
            <a:r>
              <a:rPr lang="en-US" sz="3400" dirty="0"/>
              <a:t>of evidence:</a:t>
            </a:r>
          </a:p>
          <a:p>
            <a:pPr>
              <a:buNone/>
            </a:pPr>
            <a:r>
              <a:rPr lang="en-US" dirty="0"/>
              <a:t>	</a:t>
            </a:r>
            <a:r>
              <a:rPr lang="en-US" sz="3400" dirty="0"/>
              <a:t>- </a:t>
            </a:r>
            <a:r>
              <a:rPr lang="en-US" sz="2300" dirty="0">
                <a:solidFill>
                  <a:srgbClr val="FFFF00"/>
                </a:solidFill>
              </a:rPr>
              <a:t>empirical data </a:t>
            </a:r>
            <a:r>
              <a:rPr lang="en-US" sz="2300" dirty="0"/>
              <a:t>(for example, interviews, questionnaires)</a:t>
            </a:r>
          </a:p>
          <a:p>
            <a:pPr>
              <a:buNone/>
            </a:pPr>
            <a:r>
              <a:rPr lang="en-US" sz="2300" dirty="0"/>
              <a:t>	- </a:t>
            </a:r>
            <a:r>
              <a:rPr lang="en-US" sz="2300" dirty="0">
                <a:solidFill>
                  <a:srgbClr val="FFFF00"/>
                </a:solidFill>
              </a:rPr>
              <a:t>written material </a:t>
            </a:r>
            <a:r>
              <a:rPr lang="en-US" sz="2300" dirty="0"/>
              <a:t>(documents of all kind)</a:t>
            </a:r>
          </a:p>
          <a:p>
            <a:pPr>
              <a:buNone/>
            </a:pPr>
            <a:endParaRPr lang="en-US" sz="2000" dirty="0"/>
          </a:p>
          <a:p>
            <a:r>
              <a:rPr lang="en-US" sz="3400" dirty="0"/>
              <a:t>Importance of the </a:t>
            </a:r>
            <a:r>
              <a:rPr lang="en-US" sz="3400" i="1" dirty="0"/>
              <a:t>critical </a:t>
            </a:r>
            <a:r>
              <a:rPr lang="en-US" sz="3400" dirty="0"/>
              <a:t>examination of a range of source material.</a:t>
            </a:r>
          </a:p>
        </p:txBody>
      </p:sp>
      <p:sp>
        <p:nvSpPr>
          <p:cNvPr id="4" name="Content Placeholder 3"/>
          <p:cNvSpPr>
            <a:spLocks noGrp="1"/>
          </p:cNvSpPr>
          <p:nvPr>
            <p:ph sz="half" idx="2"/>
          </p:nvPr>
        </p:nvSpPr>
        <p:spPr>
          <a:xfrm>
            <a:off x="4648200" y="1417638"/>
            <a:ext cx="4038600" cy="5165724"/>
          </a:xfrm>
        </p:spPr>
        <p:txBody>
          <a:bodyPr>
            <a:normAutofit fontScale="92500" lnSpcReduction="20000"/>
          </a:bodyPr>
          <a:lstStyle/>
          <a:p>
            <a:pPr>
              <a:buNone/>
            </a:pPr>
            <a:r>
              <a:rPr lang="en-US" dirty="0">
                <a:solidFill>
                  <a:srgbClr val="FFFF00"/>
                </a:solidFill>
              </a:rPr>
              <a:t>	</a:t>
            </a:r>
            <a:endParaRPr lang="en-US" sz="2900" dirty="0">
              <a:solidFill>
                <a:srgbClr val="FF0000"/>
              </a:solidFill>
            </a:endParaRPr>
          </a:p>
        </p:txBody>
      </p:sp>
      <p:pic>
        <p:nvPicPr>
          <p:cNvPr id="6" name="Picture 5">
            <a:extLst>
              <a:ext uri="{FF2B5EF4-FFF2-40B4-BE49-F238E27FC236}">
                <a16:creationId xmlns:a16="http://schemas.microsoft.com/office/drawing/2014/main" id="{0B99639D-AC54-364C-9103-4A06916DCC74}"/>
              </a:ext>
            </a:extLst>
          </p:cNvPr>
          <p:cNvPicPr>
            <a:picLocks noChangeAspect="1"/>
          </p:cNvPicPr>
          <p:nvPr/>
        </p:nvPicPr>
        <p:blipFill>
          <a:blip r:embed="rId2"/>
          <a:stretch>
            <a:fillRect/>
          </a:stretch>
        </p:blipFill>
        <p:spPr>
          <a:xfrm>
            <a:off x="5436096" y="1772816"/>
            <a:ext cx="3250704" cy="388843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Textual Interpretation</a:t>
            </a:r>
          </a:p>
        </p:txBody>
      </p:sp>
      <p:sp>
        <p:nvSpPr>
          <p:cNvPr id="4" name="Content Placeholder 3"/>
          <p:cNvSpPr>
            <a:spLocks noGrp="1"/>
          </p:cNvSpPr>
          <p:nvPr>
            <p:ph idx="1"/>
          </p:nvPr>
        </p:nvSpPr>
        <p:spPr/>
        <p:txBody>
          <a:bodyPr>
            <a:normAutofit fontScale="85000" lnSpcReduction="20000"/>
          </a:bodyPr>
          <a:lstStyle/>
          <a:p>
            <a:pPr>
              <a:buNone/>
            </a:pPr>
            <a:r>
              <a:rPr lang="en-US" dirty="0">
                <a:solidFill>
                  <a:srgbClr val="FFFF00"/>
                </a:solidFill>
              </a:rPr>
              <a:t>	</a:t>
            </a:r>
          </a:p>
          <a:p>
            <a:pPr>
              <a:buNone/>
            </a:pPr>
            <a:r>
              <a:rPr lang="en-US" sz="3400" dirty="0"/>
              <a:t>	Primary Sources</a:t>
            </a:r>
          </a:p>
          <a:p>
            <a:pPr>
              <a:buNone/>
            </a:pPr>
            <a:endParaRPr lang="en-US" sz="3400" dirty="0"/>
          </a:p>
          <a:p>
            <a:pPr>
              <a:buNone/>
            </a:pPr>
            <a:r>
              <a:rPr lang="en-US" sz="3400" dirty="0">
                <a:solidFill>
                  <a:srgbClr val="FFFF00"/>
                </a:solidFill>
              </a:rPr>
              <a:t>	Sources that come into existence in the period under research</a:t>
            </a:r>
          </a:p>
          <a:p>
            <a:pPr>
              <a:buFontTx/>
              <a:buChar char="-"/>
            </a:pPr>
            <a:r>
              <a:rPr lang="en-US" sz="2800" dirty="0">
                <a:solidFill>
                  <a:srgbClr val="FFFF00"/>
                </a:solidFill>
              </a:rPr>
              <a:t>deliberate sources (e.g., autobiographies, diaries, memoirs, letters, newspapers, literary texts)</a:t>
            </a:r>
          </a:p>
          <a:p>
            <a:pPr>
              <a:buFontTx/>
              <a:buChar char="-"/>
            </a:pPr>
            <a:r>
              <a:rPr lang="en-US" sz="2800" dirty="0">
                <a:solidFill>
                  <a:srgbClr val="FFFF00"/>
                </a:solidFill>
              </a:rPr>
              <a:t>Inadvertent (or non-deliberate) sources, that are now being used for a purpose other than that for which they were originally intended</a:t>
            </a:r>
            <a:r>
              <a:rPr lang="en-US" sz="2100" dirty="0">
                <a:solidFill>
                  <a:srgbClr val="FFFF00"/>
                </a:solidFill>
              </a:rPr>
              <a:t>.</a:t>
            </a:r>
          </a:p>
          <a:p>
            <a:pPr>
              <a:buFontTx/>
              <a:buChar char="-"/>
            </a:pPr>
            <a:endParaRPr lang="en-US" sz="2300" dirty="0">
              <a:solidFill>
                <a:srgbClr val="FFFF00"/>
              </a:solidFill>
            </a:endParaRPr>
          </a:p>
          <a:p>
            <a:pPr>
              <a:buNone/>
            </a:pPr>
            <a:r>
              <a:rPr lang="en-US" sz="2600" dirty="0">
                <a:solidFill>
                  <a:srgbClr val="FFFF00"/>
                </a:solidFill>
              </a:rPr>
              <a:t>	</a:t>
            </a:r>
            <a:endParaRPr lang="en-US" sz="2900" dirty="0"/>
          </a:p>
        </p:txBody>
      </p:sp>
    </p:spTree>
    <p:extLst>
      <p:ext uri="{BB962C8B-B14F-4D97-AF65-F5344CB8AC3E}">
        <p14:creationId xmlns:p14="http://schemas.microsoft.com/office/powerpoint/2010/main" val="1301786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Textual Interpretation</a:t>
            </a:r>
          </a:p>
        </p:txBody>
      </p:sp>
      <p:sp>
        <p:nvSpPr>
          <p:cNvPr id="4" name="Content Placeholder 3"/>
          <p:cNvSpPr>
            <a:spLocks noGrp="1"/>
          </p:cNvSpPr>
          <p:nvPr>
            <p:ph idx="1"/>
          </p:nvPr>
        </p:nvSpPr>
        <p:spPr/>
        <p:txBody>
          <a:bodyPr>
            <a:normAutofit lnSpcReduction="10000"/>
          </a:bodyPr>
          <a:lstStyle/>
          <a:p>
            <a:pPr>
              <a:buNone/>
            </a:pPr>
            <a:endParaRPr lang="en-US" sz="2300" dirty="0">
              <a:solidFill>
                <a:srgbClr val="FFFF00"/>
              </a:solidFill>
            </a:endParaRPr>
          </a:p>
          <a:p>
            <a:pPr>
              <a:buNone/>
            </a:pPr>
            <a:r>
              <a:rPr lang="en-US" sz="2600" dirty="0">
                <a:solidFill>
                  <a:srgbClr val="FFFF00"/>
                </a:solidFill>
              </a:rPr>
              <a:t>	</a:t>
            </a:r>
            <a:r>
              <a:rPr lang="en-US" sz="2900" dirty="0"/>
              <a:t>Secondary Sources</a:t>
            </a:r>
          </a:p>
          <a:p>
            <a:pPr>
              <a:buNone/>
            </a:pPr>
            <a:endParaRPr lang="en-US" sz="2900" dirty="0"/>
          </a:p>
          <a:p>
            <a:pPr>
              <a:buNone/>
            </a:pPr>
            <a:r>
              <a:rPr lang="en-US" sz="2900" dirty="0">
                <a:solidFill>
                  <a:srgbClr val="FFFF00"/>
                </a:solidFill>
              </a:rPr>
              <a:t>	Interpretations of ‘events’ belonging to the actual period of research based on primary sources (e.g., dictionaries, encyclopaedias, monographs, journal articles, edited volumes).</a:t>
            </a:r>
          </a:p>
          <a:p>
            <a:pPr>
              <a:buNone/>
            </a:pPr>
            <a:endParaRPr lang="en-US" sz="2900" dirty="0">
              <a:solidFill>
                <a:srgbClr val="FFFF00"/>
              </a:solidFill>
            </a:endParaRPr>
          </a:p>
          <a:p>
            <a:pPr>
              <a:buNone/>
            </a:pPr>
            <a:r>
              <a:rPr lang="en-US" sz="2900" dirty="0">
                <a:solidFill>
                  <a:srgbClr val="FFFF00"/>
                </a:solidFill>
              </a:rPr>
              <a:t>	</a:t>
            </a:r>
            <a:r>
              <a:rPr lang="en-US" sz="2900" dirty="0"/>
              <a:t>Sources can be primary and secondary at the same time.</a:t>
            </a:r>
          </a:p>
        </p:txBody>
      </p:sp>
    </p:spTree>
    <p:extLst>
      <p:ext uri="{BB962C8B-B14F-4D97-AF65-F5344CB8AC3E}">
        <p14:creationId xmlns:p14="http://schemas.microsoft.com/office/powerpoint/2010/main" val="1359951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8680"/>
            <a:ext cx="8229600" cy="1080120"/>
          </a:xfrm>
        </p:spPr>
        <p:txBody>
          <a:bodyPr>
            <a:noAutofit/>
          </a:bodyPr>
          <a:lstStyle/>
          <a:p>
            <a:r>
              <a:rPr lang="en-US" sz="3600" dirty="0">
                <a:solidFill>
                  <a:srgbClr val="73FEFF"/>
                </a:solidFill>
              </a:rPr>
              <a:t>Different Approaches: What is the Starting Point?</a:t>
            </a:r>
          </a:p>
        </p:txBody>
      </p:sp>
      <p:sp>
        <p:nvSpPr>
          <p:cNvPr id="4" name="Content Placeholder 3"/>
          <p:cNvSpPr>
            <a:spLocks noGrp="1"/>
          </p:cNvSpPr>
          <p:nvPr>
            <p:ph idx="1"/>
          </p:nvPr>
        </p:nvSpPr>
        <p:spPr>
          <a:xfrm>
            <a:off x="457200" y="1772816"/>
            <a:ext cx="8229600" cy="4353348"/>
          </a:xfrm>
        </p:spPr>
        <p:txBody>
          <a:bodyPr>
            <a:normAutofit fontScale="92500" lnSpcReduction="20000"/>
          </a:bodyPr>
          <a:lstStyle/>
          <a:p>
            <a:pPr marL="0" indent="0">
              <a:buNone/>
            </a:pPr>
            <a:endParaRPr lang="en-US" sz="2800" dirty="0">
              <a:solidFill>
                <a:srgbClr val="FFFF00"/>
              </a:solidFill>
            </a:endParaRPr>
          </a:p>
          <a:p>
            <a:pPr marL="0" indent="0">
              <a:buNone/>
            </a:pPr>
            <a:r>
              <a:rPr lang="en-US" sz="3500" dirty="0">
                <a:solidFill>
                  <a:srgbClr val="FFFF00"/>
                </a:solidFill>
              </a:rPr>
              <a:t>Problem-Orientated Approach</a:t>
            </a:r>
          </a:p>
          <a:p>
            <a:pPr marL="457200" indent="-457200">
              <a:buAutoNum type="arabicPeriod"/>
            </a:pPr>
            <a:r>
              <a:rPr lang="en-US" sz="2800" dirty="0"/>
              <a:t>This involves </a:t>
            </a:r>
            <a:r>
              <a:rPr lang="en-US" sz="2800" dirty="0">
                <a:solidFill>
                  <a:srgbClr val="FFFF00"/>
                </a:solidFill>
              </a:rPr>
              <a:t>discovering</a:t>
            </a:r>
            <a:r>
              <a:rPr lang="en-US" sz="2800" dirty="0"/>
              <a:t> (and investigating) </a:t>
            </a:r>
            <a:r>
              <a:rPr lang="en-US" sz="2800" dirty="0">
                <a:solidFill>
                  <a:srgbClr val="FFFF00"/>
                </a:solidFill>
              </a:rPr>
              <a:t>sources</a:t>
            </a:r>
            <a:r>
              <a:rPr lang="en-US" sz="2800" dirty="0"/>
              <a:t> in order to solve predetermined questions or problems (i.e. questions or problems that have been set beforehand).</a:t>
            </a:r>
          </a:p>
          <a:p>
            <a:pPr marL="457200" indent="-457200">
              <a:buAutoNum type="arabicPeriod"/>
            </a:pPr>
            <a:r>
              <a:rPr lang="en-US" sz="2800" dirty="0">
                <a:solidFill>
                  <a:srgbClr val="FFFF00"/>
                </a:solidFill>
              </a:rPr>
              <a:t>Formulating research questions</a:t>
            </a:r>
            <a:r>
              <a:rPr lang="en-US" sz="2800" dirty="0"/>
              <a:t> with the aid of research methods and only then using secondary sources.</a:t>
            </a:r>
          </a:p>
          <a:p>
            <a:pPr marL="457200" indent="-457200">
              <a:buAutoNum type="arabicPeriod"/>
            </a:pPr>
            <a:r>
              <a:rPr lang="en-US" sz="2800" dirty="0"/>
              <a:t>Analysis of what has already been discovered about the subject before establishing the focus of study (and then researching the relevant primary sources).</a:t>
            </a:r>
          </a:p>
          <a:p>
            <a:pPr>
              <a:buNone/>
            </a:pPr>
            <a:endParaRPr lang="en-US" sz="2800" dirty="0"/>
          </a:p>
        </p:txBody>
      </p:sp>
      <p:sp>
        <p:nvSpPr>
          <p:cNvPr id="6" name="Content Placeholder 5"/>
          <p:cNvSpPr>
            <a:spLocks noGrp="1"/>
          </p:cNvSpPr>
          <p:nvPr>
            <p:ph sz="quarter" idx="4294967295"/>
          </p:nvPr>
        </p:nvSpPr>
        <p:spPr>
          <a:xfrm flipH="1">
            <a:off x="9828584" y="2174875"/>
            <a:ext cx="504056" cy="3951288"/>
          </a:xfrm>
        </p:spPr>
        <p:txBody>
          <a:bodyPr>
            <a:normAutofit/>
          </a:bodyPr>
          <a:lstStyle/>
          <a:p>
            <a:pPr marL="0" indent="0">
              <a:buNone/>
            </a:pP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1296144"/>
          </a:xfrm>
        </p:spPr>
        <p:txBody>
          <a:bodyPr>
            <a:normAutofit fontScale="90000"/>
          </a:bodyPr>
          <a:lstStyle/>
          <a:p>
            <a:r>
              <a:rPr lang="en-US" dirty="0">
                <a:solidFill>
                  <a:srgbClr val="73FEFF"/>
                </a:solidFill>
              </a:rPr>
              <a:t>Different Approaches: What is the Starting Point?</a:t>
            </a:r>
          </a:p>
        </p:txBody>
      </p:sp>
      <p:sp>
        <p:nvSpPr>
          <p:cNvPr id="6" name="Content Placeholder 5"/>
          <p:cNvSpPr>
            <a:spLocks noGrp="1"/>
          </p:cNvSpPr>
          <p:nvPr>
            <p:ph idx="1"/>
          </p:nvPr>
        </p:nvSpPr>
        <p:spPr>
          <a:xfrm>
            <a:off x="457200" y="1988840"/>
            <a:ext cx="8229600" cy="4137323"/>
          </a:xfrm>
        </p:spPr>
        <p:txBody>
          <a:bodyPr>
            <a:normAutofit/>
          </a:bodyPr>
          <a:lstStyle/>
          <a:p>
            <a:pPr marL="0" indent="0">
              <a:buNone/>
            </a:pPr>
            <a:endParaRPr lang="en-US" dirty="0">
              <a:solidFill>
                <a:srgbClr val="FFFF00"/>
              </a:solidFill>
            </a:endParaRPr>
          </a:p>
          <a:p>
            <a:pPr marL="0" indent="0">
              <a:buNone/>
            </a:pPr>
            <a:r>
              <a:rPr lang="en-US" sz="3600" dirty="0">
                <a:solidFill>
                  <a:srgbClr val="FFFF00"/>
                </a:solidFill>
              </a:rPr>
              <a:t>Source-orientated Approach</a:t>
            </a:r>
          </a:p>
          <a:p>
            <a:pPr marL="457200" indent="-457200">
              <a:buAutoNum type="arabicPeriod"/>
            </a:pPr>
            <a:r>
              <a:rPr lang="en-US" sz="2400" dirty="0">
                <a:solidFill>
                  <a:srgbClr val="FFFF00"/>
                </a:solidFill>
              </a:rPr>
              <a:t>Primary sources are the starting-point </a:t>
            </a:r>
            <a:r>
              <a:rPr lang="en-US" sz="2400" dirty="0"/>
              <a:t>and they determine/decide the direction and approach of the project.</a:t>
            </a:r>
          </a:p>
          <a:p>
            <a:pPr marL="457200" indent="-457200">
              <a:buAutoNum type="arabicPeriod"/>
            </a:pPr>
            <a:r>
              <a:rPr lang="en-US" sz="2400" dirty="0"/>
              <a:t>The </a:t>
            </a:r>
            <a:r>
              <a:rPr lang="en-US" sz="2400" dirty="0">
                <a:solidFill>
                  <a:srgbClr val="FFFF00"/>
                </a:solidFill>
              </a:rPr>
              <a:t>sources generate/produce questions </a:t>
            </a:r>
            <a:r>
              <a:rPr lang="en-US" sz="2400" dirty="0"/>
              <a:t>for the project.</a:t>
            </a:r>
          </a:p>
          <a:p>
            <a:pPr marL="457200" indent="-457200">
              <a:buAutoNum type="arabicPeriod"/>
            </a:pPr>
            <a:r>
              <a:rPr lang="en-US" sz="2400" dirty="0"/>
              <a:t>The researcher is led by material contained in the sources (not by predetermined questions, i.e. questions set beforehand).</a:t>
            </a:r>
          </a:p>
        </p:txBody>
      </p:sp>
    </p:spTree>
    <p:extLst>
      <p:ext uri="{BB962C8B-B14F-4D97-AF65-F5344CB8AC3E}">
        <p14:creationId xmlns:p14="http://schemas.microsoft.com/office/powerpoint/2010/main" val="3255065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49"/>
            <a:ext cx="4402832" cy="1165211"/>
          </a:xfrm>
        </p:spPr>
        <p:txBody>
          <a:bodyPr>
            <a:normAutofit fontScale="90000"/>
          </a:bodyPr>
          <a:lstStyle/>
          <a:p>
            <a:r>
              <a:rPr lang="en-US" sz="3600" dirty="0">
                <a:solidFill>
                  <a:srgbClr val="73FEFF"/>
                </a:solidFill>
              </a:rPr>
              <a:t>Critical Analysis of Texts</a:t>
            </a:r>
          </a:p>
        </p:txBody>
      </p:sp>
      <p:sp>
        <p:nvSpPr>
          <p:cNvPr id="4" name="Text Placeholder 3"/>
          <p:cNvSpPr>
            <a:spLocks noGrp="1"/>
          </p:cNvSpPr>
          <p:nvPr>
            <p:ph type="body" sz="half" idx="2"/>
          </p:nvPr>
        </p:nvSpPr>
        <p:spPr>
          <a:xfrm>
            <a:off x="457200" y="1438261"/>
            <a:ext cx="4114800" cy="4691063"/>
          </a:xfrm>
        </p:spPr>
        <p:txBody>
          <a:bodyPr>
            <a:normAutofit lnSpcReduction="10000"/>
          </a:bodyPr>
          <a:lstStyle/>
          <a:p>
            <a:endParaRPr lang="en-US" sz="2400" dirty="0"/>
          </a:p>
          <a:p>
            <a:r>
              <a:rPr lang="en-US" sz="2400" dirty="0"/>
              <a:t>- What kind of document is it?</a:t>
            </a:r>
          </a:p>
          <a:p>
            <a:r>
              <a:rPr lang="en-US" sz="2400" dirty="0"/>
              <a:t>- </a:t>
            </a:r>
            <a:r>
              <a:rPr lang="en-US" sz="2400" dirty="0">
                <a:solidFill>
                  <a:srgbClr val="FFFF00"/>
                </a:solidFill>
              </a:rPr>
              <a:t>What does it contain?</a:t>
            </a:r>
          </a:p>
          <a:p>
            <a:r>
              <a:rPr lang="en-US" sz="2400" dirty="0"/>
              <a:t>- Who wrote it and what can be known about the author (cultural and social context, views, experience)?</a:t>
            </a:r>
          </a:p>
          <a:p>
            <a:r>
              <a:rPr lang="en-US" sz="2400" dirty="0"/>
              <a:t>- </a:t>
            </a:r>
            <a:r>
              <a:rPr lang="en-US" sz="2400" dirty="0">
                <a:solidFill>
                  <a:srgbClr val="FFFF00"/>
                </a:solidFill>
              </a:rPr>
              <a:t>What is/was the purpose of the text (for information, persuasion, encouragement)?</a:t>
            </a:r>
          </a:p>
          <a:p>
            <a:r>
              <a:rPr lang="en-US" sz="2400" dirty="0"/>
              <a:t>- What kind of literary form (genre) does it take?</a:t>
            </a:r>
          </a:p>
        </p:txBody>
      </p:sp>
      <p:pic>
        <p:nvPicPr>
          <p:cNvPr id="8" name="Content Placeholder 7">
            <a:extLst>
              <a:ext uri="{FF2B5EF4-FFF2-40B4-BE49-F238E27FC236}">
                <a16:creationId xmlns:a16="http://schemas.microsoft.com/office/drawing/2014/main" id="{E6B878ED-E14F-6445-98A0-AD9F6F63EF76}"/>
              </a:ext>
            </a:extLst>
          </p:cNvPr>
          <p:cNvPicPr>
            <a:picLocks noGrp="1" noChangeAspect="1"/>
          </p:cNvPicPr>
          <p:nvPr>
            <p:ph idx="1"/>
          </p:nvPr>
        </p:nvPicPr>
        <p:blipFill>
          <a:blip r:embed="rId2"/>
          <a:stretch>
            <a:fillRect/>
          </a:stretch>
        </p:blipFill>
        <p:spPr>
          <a:xfrm>
            <a:off x="4860032" y="2207669"/>
            <a:ext cx="3826768" cy="3152245"/>
          </a:xfrm>
        </p:spPr>
      </p:pic>
    </p:spTree>
    <p:extLst>
      <p:ext uri="{BB962C8B-B14F-4D97-AF65-F5344CB8AC3E}">
        <p14:creationId xmlns:p14="http://schemas.microsoft.com/office/powerpoint/2010/main" val="2906172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739" y="1030510"/>
            <a:ext cx="4402832" cy="634249"/>
          </a:xfrm>
        </p:spPr>
        <p:txBody>
          <a:bodyPr>
            <a:normAutofit fontScale="90000"/>
          </a:bodyPr>
          <a:lstStyle/>
          <a:p>
            <a:r>
              <a:rPr lang="en-US" sz="3600" dirty="0">
                <a:solidFill>
                  <a:srgbClr val="73FEFF"/>
                </a:solidFill>
              </a:rPr>
              <a:t>Critical Analysis of Texts</a:t>
            </a:r>
          </a:p>
        </p:txBody>
      </p:sp>
      <p:sp>
        <p:nvSpPr>
          <p:cNvPr id="4" name="Text Placeholder 3"/>
          <p:cNvSpPr>
            <a:spLocks noGrp="1"/>
          </p:cNvSpPr>
          <p:nvPr>
            <p:ph type="body" sz="half" idx="2"/>
          </p:nvPr>
        </p:nvSpPr>
        <p:spPr>
          <a:xfrm>
            <a:off x="457200" y="1645163"/>
            <a:ext cx="4114800" cy="4691063"/>
          </a:xfrm>
        </p:spPr>
        <p:txBody>
          <a:bodyPr>
            <a:noAutofit/>
          </a:bodyPr>
          <a:lstStyle/>
          <a:p>
            <a:endParaRPr lang="en-US" sz="2000" dirty="0"/>
          </a:p>
          <a:p>
            <a:r>
              <a:rPr lang="en-US" sz="2000" dirty="0"/>
              <a:t>- What about the audience?</a:t>
            </a:r>
          </a:p>
          <a:p>
            <a:r>
              <a:rPr lang="en-US" sz="2000" dirty="0">
                <a:solidFill>
                  <a:srgbClr val="FFFF00"/>
                </a:solidFill>
              </a:rPr>
              <a:t>- In what circumstances was the text written? What can be known about its social and cultural context?</a:t>
            </a:r>
          </a:p>
          <a:p>
            <a:r>
              <a:rPr lang="en-US" sz="2000" dirty="0"/>
              <a:t>- How long after ‘the event’ was the text produced?</a:t>
            </a:r>
          </a:p>
          <a:p>
            <a:r>
              <a:rPr lang="en-US" sz="2000" dirty="0">
                <a:solidFill>
                  <a:srgbClr val="FFFF00"/>
                </a:solidFill>
              </a:rPr>
              <a:t>- Has it been altered or edited?</a:t>
            </a:r>
          </a:p>
          <a:p>
            <a:r>
              <a:rPr lang="en-US" sz="2000" dirty="0"/>
              <a:t>- Who preserved or copied the text?</a:t>
            </a:r>
          </a:p>
          <a:p>
            <a:endParaRPr lang="en-US" sz="2000" dirty="0">
              <a:solidFill>
                <a:srgbClr val="FFFF00"/>
              </a:solidFill>
            </a:endParaRPr>
          </a:p>
          <a:p>
            <a:r>
              <a:rPr lang="en-US" sz="2000" dirty="0">
                <a:solidFill>
                  <a:srgbClr val="FFFF00"/>
                </a:solidFill>
              </a:rPr>
              <a:t>Documents are usually written for a particular readership and shaped by the author’s expectations of how it will be interpreted.</a:t>
            </a:r>
          </a:p>
        </p:txBody>
      </p:sp>
      <p:pic>
        <p:nvPicPr>
          <p:cNvPr id="8" name="Content Placeholder 7">
            <a:extLst>
              <a:ext uri="{FF2B5EF4-FFF2-40B4-BE49-F238E27FC236}">
                <a16:creationId xmlns:a16="http://schemas.microsoft.com/office/drawing/2014/main" id="{E6B878ED-E14F-6445-98A0-AD9F6F63EF76}"/>
              </a:ext>
            </a:extLst>
          </p:cNvPr>
          <p:cNvPicPr>
            <a:picLocks noGrp="1" noChangeAspect="1"/>
          </p:cNvPicPr>
          <p:nvPr>
            <p:ph idx="1"/>
          </p:nvPr>
        </p:nvPicPr>
        <p:blipFill>
          <a:blip r:embed="rId2"/>
          <a:stretch>
            <a:fillRect/>
          </a:stretch>
        </p:blipFill>
        <p:spPr>
          <a:xfrm>
            <a:off x="4864571" y="2414571"/>
            <a:ext cx="3826768" cy="3152245"/>
          </a:xfrm>
        </p:spPr>
      </p:pic>
    </p:spTree>
    <p:extLst>
      <p:ext uri="{BB962C8B-B14F-4D97-AF65-F5344CB8AC3E}">
        <p14:creationId xmlns:p14="http://schemas.microsoft.com/office/powerpoint/2010/main" val="29197619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850106"/>
          </a:xfrm>
        </p:spPr>
        <p:txBody>
          <a:bodyPr>
            <a:normAutofit/>
          </a:bodyPr>
          <a:lstStyle/>
          <a:p>
            <a:r>
              <a:rPr lang="en-US" dirty="0">
                <a:solidFill>
                  <a:srgbClr val="73FEFF"/>
                </a:solidFill>
              </a:rPr>
              <a:t>Repositories of Fact or Bias?</a:t>
            </a:r>
          </a:p>
        </p:txBody>
      </p:sp>
      <p:pic>
        <p:nvPicPr>
          <p:cNvPr id="5" name="Content Placeholder 4" descr="distorted_hermeneutics.jpg"/>
          <p:cNvPicPr>
            <a:picLocks noGrp="1" noChangeAspect="1"/>
          </p:cNvPicPr>
          <p:nvPr>
            <p:ph sz="half" idx="1"/>
          </p:nvPr>
        </p:nvPicPr>
        <p:blipFill>
          <a:blip r:embed="rId2"/>
          <a:stretch>
            <a:fillRect/>
          </a:stretch>
        </p:blipFill>
        <p:spPr>
          <a:xfrm>
            <a:off x="457200" y="2133600"/>
            <a:ext cx="3682752" cy="3124200"/>
          </a:xfrm>
        </p:spPr>
      </p:pic>
      <p:sp>
        <p:nvSpPr>
          <p:cNvPr id="4" name="Content Placeholder 3"/>
          <p:cNvSpPr>
            <a:spLocks noGrp="1"/>
          </p:cNvSpPr>
          <p:nvPr>
            <p:ph sz="half" idx="2"/>
          </p:nvPr>
        </p:nvSpPr>
        <p:spPr>
          <a:xfrm>
            <a:off x="4139952" y="1268760"/>
            <a:ext cx="4775448" cy="5314602"/>
          </a:xfrm>
        </p:spPr>
        <p:txBody>
          <a:bodyPr>
            <a:normAutofit fontScale="62500" lnSpcReduction="20000"/>
          </a:bodyPr>
          <a:lstStyle/>
          <a:p>
            <a:pPr>
              <a:buNone/>
            </a:pPr>
            <a:r>
              <a:rPr lang="en-US" dirty="0">
                <a:solidFill>
                  <a:srgbClr val="FFFF00"/>
                </a:solidFill>
              </a:rPr>
              <a:t>	</a:t>
            </a:r>
            <a:r>
              <a:rPr lang="en-US" sz="3800" dirty="0">
                <a:solidFill>
                  <a:srgbClr val="FFFF00"/>
                </a:solidFill>
              </a:rPr>
              <a:t>‘Writers will rarely declare their assumptions, so it is the task of the researcher to expose them if possible’ (Brendan Duffy, ‘The Analysis of Documentary Evidence’, in </a:t>
            </a:r>
            <a:r>
              <a:rPr lang="en-US" sz="3800" i="1" dirty="0">
                <a:solidFill>
                  <a:srgbClr val="FFFF00"/>
                </a:solidFill>
              </a:rPr>
              <a:t>Doing Your Research Project, </a:t>
            </a:r>
            <a:r>
              <a:rPr lang="en-US" sz="3800" dirty="0">
                <a:solidFill>
                  <a:srgbClr val="FFFF00"/>
                </a:solidFill>
              </a:rPr>
              <a:t>ed. J. Bell, page 137).</a:t>
            </a:r>
          </a:p>
          <a:p>
            <a:pPr>
              <a:buNone/>
            </a:pPr>
            <a:r>
              <a:rPr lang="en-US" sz="3800" dirty="0"/>
              <a:t>	Are there signs of bias in the text? </a:t>
            </a:r>
          </a:p>
          <a:p>
            <a:pPr>
              <a:buNone/>
            </a:pPr>
            <a:r>
              <a:rPr lang="en-US" sz="3800" dirty="0"/>
              <a:t>	A biased text is not necessarily worthless; it can reveal the true views of an individual or group.</a:t>
            </a:r>
          </a:p>
          <a:p>
            <a:pPr>
              <a:buNone/>
            </a:pPr>
            <a:r>
              <a:rPr lang="en-US" sz="3800" dirty="0"/>
              <a:t>	The text must be scrutinized carefully and compared with other texts/artefacts.</a:t>
            </a:r>
          </a:p>
          <a:p>
            <a:pPr>
              <a:buNone/>
            </a:pPr>
            <a:r>
              <a:rPr lang="en-US" sz="3800" dirty="0"/>
              <a:t>	Texts cannot be taken at ‘face value’.</a:t>
            </a:r>
            <a:endParaRPr lang="en-US"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solidFill>
                  <a:srgbClr val="73FEFF"/>
                </a:solidFill>
              </a:rPr>
              <a:t>The Theory of Interpretation</a:t>
            </a:r>
          </a:p>
        </p:txBody>
      </p:sp>
      <p:sp>
        <p:nvSpPr>
          <p:cNvPr id="4" name="Content Placeholder 3"/>
          <p:cNvSpPr>
            <a:spLocks noGrp="1"/>
          </p:cNvSpPr>
          <p:nvPr>
            <p:ph sz="half" idx="2"/>
          </p:nvPr>
        </p:nvSpPr>
        <p:spPr>
          <a:xfrm>
            <a:off x="3707904" y="1417638"/>
            <a:ext cx="4978896" cy="5440362"/>
          </a:xfrm>
        </p:spPr>
        <p:txBody>
          <a:bodyPr>
            <a:normAutofit fontScale="85000" lnSpcReduction="20000"/>
          </a:bodyPr>
          <a:lstStyle/>
          <a:p>
            <a:pPr>
              <a:buNone/>
            </a:pPr>
            <a:r>
              <a:rPr lang="en-US" dirty="0">
                <a:solidFill>
                  <a:srgbClr val="FFFF00"/>
                </a:solidFill>
              </a:rPr>
              <a:t>Hermeneutics</a:t>
            </a:r>
          </a:p>
          <a:p>
            <a:pPr>
              <a:buNone/>
            </a:pPr>
            <a:endParaRPr lang="en-US" dirty="0">
              <a:solidFill>
                <a:srgbClr val="FFFF00"/>
              </a:solidFill>
            </a:endParaRPr>
          </a:p>
          <a:p>
            <a:pPr>
              <a:buNone/>
            </a:pPr>
            <a:r>
              <a:rPr lang="en-US" sz="2200" dirty="0"/>
              <a:t>From the Greek verb </a:t>
            </a:r>
            <a:r>
              <a:rPr lang="en-US" sz="2200" i="1" dirty="0">
                <a:solidFill>
                  <a:srgbClr val="FFFF00"/>
                </a:solidFill>
              </a:rPr>
              <a:t>hermeneuein</a:t>
            </a:r>
            <a:r>
              <a:rPr lang="en-US" sz="2200" i="1" dirty="0"/>
              <a:t> </a:t>
            </a:r>
            <a:r>
              <a:rPr lang="en-US" sz="2200" dirty="0"/>
              <a:t>(‘to proclaim’, ‘to translate’’).</a:t>
            </a:r>
          </a:p>
          <a:p>
            <a:pPr>
              <a:buNone/>
            </a:pPr>
            <a:r>
              <a:rPr lang="en-US" sz="2200" dirty="0"/>
              <a:t>The  Greek god </a:t>
            </a:r>
            <a:r>
              <a:rPr lang="en-US" sz="2200" dirty="0">
                <a:solidFill>
                  <a:srgbClr val="FFFF00"/>
                </a:solidFill>
              </a:rPr>
              <a:t>Hermes</a:t>
            </a:r>
            <a:r>
              <a:rPr lang="en-US" sz="2200" dirty="0"/>
              <a:t> gives his name to the discipline of hermeneutics.</a:t>
            </a:r>
          </a:p>
          <a:p>
            <a:pPr>
              <a:buNone/>
            </a:pPr>
            <a:r>
              <a:rPr lang="en-US" sz="2200" dirty="0"/>
              <a:t>Hermes &gt; the divine shepherd, the god of paths, the mediator between the gods (‘messenger’), the god of oratory, literature, the inventor of language.</a:t>
            </a:r>
          </a:p>
          <a:p>
            <a:pPr>
              <a:buNone/>
            </a:pPr>
            <a:r>
              <a:rPr lang="en-US" sz="2200" dirty="0"/>
              <a:t>The message from the gods required ‘interpretation’ (</a:t>
            </a:r>
            <a:r>
              <a:rPr lang="en-US" sz="2200" i="1" dirty="0" err="1">
                <a:solidFill>
                  <a:srgbClr val="FFFF00"/>
                </a:solidFill>
              </a:rPr>
              <a:t>hermeneia</a:t>
            </a:r>
            <a:r>
              <a:rPr lang="en-US" sz="2200" i="1" dirty="0"/>
              <a:t>).</a:t>
            </a:r>
          </a:p>
          <a:p>
            <a:pPr>
              <a:buNone/>
            </a:pPr>
            <a:r>
              <a:rPr lang="en-US" sz="2200" dirty="0"/>
              <a:t>How are these messages expressed in human language?</a:t>
            </a:r>
          </a:p>
          <a:p>
            <a:pPr>
              <a:buNone/>
            </a:pPr>
            <a:r>
              <a:rPr lang="en-US" sz="2200" dirty="0"/>
              <a:t>Plato described poets as ‘</a:t>
            </a:r>
            <a:r>
              <a:rPr lang="en-US" sz="2200" dirty="0" err="1">
                <a:solidFill>
                  <a:srgbClr val="FFFF00"/>
                </a:solidFill>
              </a:rPr>
              <a:t>hermeneuts</a:t>
            </a:r>
            <a:r>
              <a:rPr lang="en-US" sz="2200" dirty="0"/>
              <a:t> of the divine’.</a:t>
            </a:r>
          </a:p>
          <a:p>
            <a:pPr>
              <a:buNone/>
            </a:pPr>
            <a:endParaRPr lang="en-US" sz="2000" dirty="0"/>
          </a:p>
          <a:p>
            <a:pPr>
              <a:buNone/>
            </a:pPr>
            <a:endParaRPr lang="en-US" sz="2000" dirty="0"/>
          </a:p>
          <a:p>
            <a:pPr>
              <a:buNone/>
            </a:pPr>
            <a:r>
              <a:rPr lang="en-US" sz="1500" dirty="0">
                <a:solidFill>
                  <a:srgbClr val="FFFF00"/>
                </a:solidFill>
              </a:rPr>
              <a:t>Hermes: Greek vase ca. 500-450 CE (The Metropolitan Museum of Art, New York)</a:t>
            </a:r>
          </a:p>
          <a:p>
            <a:pPr>
              <a:buNone/>
            </a:pPr>
            <a:endParaRPr lang="en-US" sz="1500" dirty="0">
              <a:solidFill>
                <a:srgbClr val="FFFF00"/>
              </a:solidFill>
            </a:endParaRPr>
          </a:p>
        </p:txBody>
      </p:sp>
      <p:pic>
        <p:nvPicPr>
          <p:cNvPr id="10" name="Content Placeholder 9" descr="K11.11Hermes[1].jpg"/>
          <p:cNvPicPr>
            <a:picLocks noGrp="1" noChangeAspect="1"/>
          </p:cNvPicPr>
          <p:nvPr>
            <p:ph sz="half" idx="1"/>
          </p:nvPr>
        </p:nvPicPr>
        <p:blipFill>
          <a:blip r:embed="rId2">
            <a:extLst>
              <a:ext uri="{28A0092B-C50C-407E-A947-70E740481C1C}">
                <a14:useLocalDpi xmlns:a14="http://schemas.microsoft.com/office/drawing/2010/main" val="0"/>
              </a:ext>
            </a:extLst>
          </a:blip>
          <a:srcRect l="-19942" r="-19942"/>
          <a:stretch>
            <a:fillRect/>
          </a:stretch>
        </p:blipFill>
        <p:spPr>
          <a:xfrm>
            <a:off x="-11981" y="1708509"/>
            <a:ext cx="4038600" cy="4525963"/>
          </a:xfrm>
        </p:spPr>
      </p:pic>
    </p:spTree>
    <p:extLst>
      <p:ext uri="{BB962C8B-B14F-4D97-AF65-F5344CB8AC3E}">
        <p14:creationId xmlns:p14="http://schemas.microsoft.com/office/powerpoint/2010/main" val="853729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82154"/>
          </a:xfrm>
        </p:spPr>
        <p:txBody>
          <a:bodyPr>
            <a:normAutofit/>
          </a:bodyPr>
          <a:lstStyle/>
          <a:p>
            <a:r>
              <a:rPr lang="en-US" sz="3600" dirty="0">
                <a:solidFill>
                  <a:srgbClr val="73FEFF"/>
                </a:solidFill>
              </a:rPr>
              <a:t>Hermeneutics: The Theory of Interpretation</a:t>
            </a:r>
          </a:p>
        </p:txBody>
      </p:sp>
      <p:sp>
        <p:nvSpPr>
          <p:cNvPr id="3" name="Content Placeholder 2"/>
          <p:cNvSpPr>
            <a:spLocks noGrp="1"/>
          </p:cNvSpPr>
          <p:nvPr>
            <p:ph idx="1"/>
          </p:nvPr>
        </p:nvSpPr>
        <p:spPr>
          <a:xfrm>
            <a:off x="457200" y="1916832"/>
            <a:ext cx="8229600" cy="4209331"/>
          </a:xfrm>
        </p:spPr>
        <p:txBody>
          <a:bodyPr>
            <a:normAutofit lnSpcReduction="10000"/>
          </a:bodyPr>
          <a:lstStyle/>
          <a:p>
            <a:r>
              <a:rPr lang="en-US" sz="2800" dirty="0"/>
              <a:t>The </a:t>
            </a:r>
            <a:r>
              <a:rPr lang="en-US" sz="2800" dirty="0">
                <a:solidFill>
                  <a:srgbClr val="FFFF00"/>
                </a:solidFill>
              </a:rPr>
              <a:t>theory of (the act of) the interpretation of texts</a:t>
            </a:r>
            <a:r>
              <a:rPr lang="en-US" sz="2800" dirty="0"/>
              <a:t>, especially literary philosophical and religious texts.</a:t>
            </a:r>
          </a:p>
          <a:p>
            <a:pPr marL="0" indent="0">
              <a:buNone/>
            </a:pPr>
            <a:endParaRPr lang="en-US" sz="2800" dirty="0"/>
          </a:p>
          <a:p>
            <a:r>
              <a:rPr lang="en-US" sz="2800" dirty="0"/>
              <a:t>Critical reflection on the </a:t>
            </a:r>
            <a:r>
              <a:rPr lang="en-US" sz="2800" dirty="0">
                <a:solidFill>
                  <a:srgbClr val="FFFF00"/>
                </a:solidFill>
              </a:rPr>
              <a:t>character, basis and aims of reading, interpreting and understanding texts </a:t>
            </a:r>
            <a:r>
              <a:rPr lang="en-US" sz="2800" dirty="0"/>
              <a:t>(from contemporary situations and the past).</a:t>
            </a:r>
          </a:p>
          <a:p>
            <a:pPr marL="0" indent="0">
              <a:buNone/>
            </a:pPr>
            <a:endParaRPr lang="en-US" sz="2800" dirty="0"/>
          </a:p>
          <a:p>
            <a:r>
              <a:rPr lang="en-US" sz="2800" dirty="0">
                <a:solidFill>
                  <a:srgbClr val="FFFF00"/>
                </a:solidFill>
              </a:rPr>
              <a:t>How and under what conditions does understanding happen</a:t>
            </a:r>
            <a:r>
              <a:rPr lang="en-US" sz="2800" dirty="0"/>
              <a:t>?</a:t>
            </a:r>
          </a:p>
          <a:p>
            <a:pPr marL="0" indent="0">
              <a:buNone/>
            </a:pPr>
            <a:endParaRPr lang="en-US" sz="4000" dirty="0">
              <a:solidFill>
                <a:srgbClr val="FFFF00"/>
              </a:solidFill>
            </a:endParaRPr>
          </a:p>
          <a:p>
            <a:endParaRPr lang="en-US" dirty="0"/>
          </a:p>
        </p:txBody>
      </p:sp>
    </p:spTree>
    <p:extLst>
      <p:ext uri="{BB962C8B-B14F-4D97-AF65-F5344CB8AC3E}">
        <p14:creationId xmlns:p14="http://schemas.microsoft.com/office/powerpoint/2010/main" val="4124218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rgbClr val="73FEFF"/>
                </a:solidFill>
              </a:rPr>
              <a:t>Hermeneutics: The Theory of Interpretation</a:t>
            </a:r>
          </a:p>
        </p:txBody>
      </p:sp>
      <p:sp>
        <p:nvSpPr>
          <p:cNvPr id="3" name="Content Placeholder 2"/>
          <p:cNvSpPr>
            <a:spLocks noGrp="1"/>
          </p:cNvSpPr>
          <p:nvPr>
            <p:ph sz="half" idx="1"/>
          </p:nvPr>
        </p:nvSpPr>
        <p:spPr>
          <a:xfrm>
            <a:off x="457200" y="1417638"/>
            <a:ext cx="4038600" cy="4708525"/>
          </a:xfrm>
        </p:spPr>
        <p:txBody>
          <a:bodyPr>
            <a:normAutofit fontScale="85000" lnSpcReduction="20000"/>
          </a:bodyPr>
          <a:lstStyle/>
          <a:p>
            <a:endParaRPr lang="en-US" dirty="0">
              <a:solidFill>
                <a:srgbClr val="FFFFFF"/>
              </a:solidFill>
            </a:endParaRPr>
          </a:p>
          <a:p>
            <a:r>
              <a:rPr lang="en-US" dirty="0"/>
              <a:t>A </a:t>
            </a:r>
            <a:r>
              <a:rPr lang="en-US" dirty="0">
                <a:solidFill>
                  <a:srgbClr val="FFFF00"/>
                </a:solidFill>
              </a:rPr>
              <a:t>human activity of interpretation </a:t>
            </a:r>
            <a:r>
              <a:rPr lang="en-US" dirty="0"/>
              <a:t>which seeks to understand the meaning of communication or life situations.</a:t>
            </a:r>
          </a:p>
          <a:p>
            <a:r>
              <a:rPr lang="en-US" dirty="0">
                <a:solidFill>
                  <a:srgbClr val="FFFFFF"/>
                </a:solidFill>
              </a:rPr>
              <a:t>The assumption that the </a:t>
            </a:r>
            <a:r>
              <a:rPr lang="en-US" dirty="0">
                <a:solidFill>
                  <a:srgbClr val="FFFF00"/>
                </a:solidFill>
              </a:rPr>
              <a:t>act of meaning will be plural  </a:t>
            </a:r>
            <a:r>
              <a:rPr lang="en-US" dirty="0">
                <a:solidFill>
                  <a:srgbClr val="FFFFFF"/>
                </a:solidFill>
              </a:rPr>
              <a:t>(‘acts’), requiring choices to be made. </a:t>
            </a:r>
          </a:p>
          <a:p>
            <a:r>
              <a:rPr lang="en-US" dirty="0">
                <a:solidFill>
                  <a:srgbClr val="FFFFFF"/>
                </a:solidFill>
              </a:rPr>
              <a:t>It is not only concerned with how meaning is established, but </a:t>
            </a:r>
            <a:r>
              <a:rPr lang="en-US" dirty="0">
                <a:solidFill>
                  <a:srgbClr val="FFFF00"/>
                </a:solidFill>
              </a:rPr>
              <a:t>how one should seek to find the ‘right’ meaning.</a:t>
            </a:r>
          </a:p>
          <a:p>
            <a:endParaRPr lang="en-US" dirty="0"/>
          </a:p>
        </p:txBody>
      </p:sp>
      <p:pic>
        <p:nvPicPr>
          <p:cNvPr id="10" name="Content Placeholder 9" descr="hermeneutics-300x224.jpg"/>
          <p:cNvPicPr>
            <a:picLocks noGrp="1" noChangeAspect="1"/>
          </p:cNvPicPr>
          <p:nvPr>
            <p:ph sz="half" idx="2"/>
          </p:nvPr>
        </p:nvPicPr>
        <p:blipFill>
          <a:blip r:embed="rId2">
            <a:extLst>
              <a:ext uri="{28A0092B-C50C-407E-A947-70E740481C1C}">
                <a14:useLocalDpi xmlns:a14="http://schemas.microsoft.com/office/drawing/2010/main" val="0"/>
              </a:ext>
            </a:extLst>
          </a:blip>
          <a:srcRect t="-23387" b="-23387"/>
          <a:stretch>
            <a:fillRect/>
          </a:stretch>
        </p:blipFill>
        <p:spPr>
          <a:xfrm>
            <a:off x="4648200" y="1700213"/>
            <a:ext cx="4038600" cy="4425950"/>
          </a:xfrm>
        </p:spPr>
      </p:pic>
    </p:spTree>
    <p:extLst>
      <p:ext uri="{BB962C8B-B14F-4D97-AF65-F5344CB8AC3E}">
        <p14:creationId xmlns:p14="http://schemas.microsoft.com/office/powerpoint/2010/main" val="4079508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4F20786-98DF-F645-B8BD-E4F3239AC4EF}"/>
              </a:ext>
            </a:extLst>
          </p:cNvPr>
          <p:cNvPicPr>
            <a:picLocks noChangeAspect="1"/>
          </p:cNvPicPr>
          <p:nvPr/>
        </p:nvPicPr>
        <p:blipFill>
          <a:blip r:embed="rId2"/>
          <a:stretch>
            <a:fillRect/>
          </a:stretch>
        </p:blipFill>
        <p:spPr>
          <a:xfrm>
            <a:off x="416819" y="476672"/>
            <a:ext cx="3810000" cy="5473700"/>
          </a:xfrm>
          <a:prstGeom prst="rect">
            <a:avLst/>
          </a:prstGeom>
        </p:spPr>
      </p:pic>
      <p:pic>
        <p:nvPicPr>
          <p:cNvPr id="8" name="Picture 7">
            <a:extLst>
              <a:ext uri="{FF2B5EF4-FFF2-40B4-BE49-F238E27FC236}">
                <a16:creationId xmlns:a16="http://schemas.microsoft.com/office/drawing/2014/main" id="{89AE16AB-BEFE-0F4F-9CE0-93C293954ED2}"/>
              </a:ext>
            </a:extLst>
          </p:cNvPr>
          <p:cNvPicPr>
            <a:picLocks noChangeAspect="1"/>
          </p:cNvPicPr>
          <p:nvPr/>
        </p:nvPicPr>
        <p:blipFill>
          <a:blip r:embed="rId3"/>
          <a:stretch>
            <a:fillRect/>
          </a:stretch>
        </p:blipFill>
        <p:spPr>
          <a:xfrm>
            <a:off x="6012160" y="260648"/>
            <a:ext cx="2556421" cy="3839988"/>
          </a:xfrm>
          <a:prstGeom prst="rect">
            <a:avLst/>
          </a:prstGeom>
        </p:spPr>
      </p:pic>
      <p:pic>
        <p:nvPicPr>
          <p:cNvPr id="10" name="Picture 9">
            <a:extLst>
              <a:ext uri="{FF2B5EF4-FFF2-40B4-BE49-F238E27FC236}">
                <a16:creationId xmlns:a16="http://schemas.microsoft.com/office/drawing/2014/main" id="{9EC37659-98BD-F74C-BBA4-291F1BCAE181}"/>
              </a:ext>
            </a:extLst>
          </p:cNvPr>
          <p:cNvPicPr>
            <a:picLocks noChangeAspect="1"/>
          </p:cNvPicPr>
          <p:nvPr/>
        </p:nvPicPr>
        <p:blipFill>
          <a:blip r:embed="rId4"/>
          <a:stretch>
            <a:fillRect/>
          </a:stretch>
        </p:blipFill>
        <p:spPr>
          <a:xfrm>
            <a:off x="5580112" y="3573016"/>
            <a:ext cx="2556421" cy="2900994"/>
          </a:xfrm>
          <a:prstGeom prst="rect">
            <a:avLst/>
          </a:prstGeom>
        </p:spPr>
      </p:pic>
      <p:pic>
        <p:nvPicPr>
          <p:cNvPr id="12" name="Picture 11">
            <a:extLst>
              <a:ext uri="{FF2B5EF4-FFF2-40B4-BE49-F238E27FC236}">
                <a16:creationId xmlns:a16="http://schemas.microsoft.com/office/drawing/2014/main" id="{5BC8C638-EEB6-9A43-B63C-FBDEE1929777}"/>
              </a:ext>
            </a:extLst>
          </p:cNvPr>
          <p:cNvPicPr>
            <a:picLocks noChangeAspect="1"/>
          </p:cNvPicPr>
          <p:nvPr/>
        </p:nvPicPr>
        <p:blipFill>
          <a:blip r:embed="rId5"/>
          <a:stretch>
            <a:fillRect/>
          </a:stretch>
        </p:blipFill>
        <p:spPr>
          <a:xfrm>
            <a:off x="2591643" y="2420888"/>
            <a:ext cx="2556421" cy="3839988"/>
          </a:xfrm>
          <a:prstGeom prst="rect">
            <a:avLst/>
          </a:prstGeom>
        </p:spPr>
      </p:pic>
      <p:pic>
        <p:nvPicPr>
          <p:cNvPr id="3" name="Picture 2">
            <a:extLst>
              <a:ext uri="{FF2B5EF4-FFF2-40B4-BE49-F238E27FC236}">
                <a16:creationId xmlns:a16="http://schemas.microsoft.com/office/drawing/2014/main" id="{D5FED5D0-BD02-7345-ABE2-80B6FB020457}"/>
              </a:ext>
            </a:extLst>
          </p:cNvPr>
          <p:cNvPicPr>
            <a:picLocks noChangeAspect="1"/>
          </p:cNvPicPr>
          <p:nvPr/>
        </p:nvPicPr>
        <p:blipFill>
          <a:blip r:embed="rId6"/>
          <a:stretch>
            <a:fillRect/>
          </a:stretch>
        </p:blipFill>
        <p:spPr>
          <a:xfrm>
            <a:off x="4065587" y="685800"/>
            <a:ext cx="1943100" cy="2743200"/>
          </a:xfrm>
          <a:prstGeom prst="rect">
            <a:avLst/>
          </a:prstGeom>
        </p:spPr>
      </p:pic>
    </p:spTree>
    <p:extLst>
      <p:ext uri="{BB962C8B-B14F-4D97-AF65-F5344CB8AC3E}">
        <p14:creationId xmlns:p14="http://schemas.microsoft.com/office/powerpoint/2010/main" val="3392421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BBCC0E-51A3-9A43-8E61-F7727DACDF40}"/>
              </a:ext>
            </a:extLst>
          </p:cNvPr>
          <p:cNvPicPr>
            <a:picLocks noChangeAspect="1"/>
          </p:cNvPicPr>
          <p:nvPr/>
        </p:nvPicPr>
        <p:blipFill>
          <a:blip r:embed="rId2"/>
          <a:stretch>
            <a:fillRect/>
          </a:stretch>
        </p:blipFill>
        <p:spPr>
          <a:xfrm>
            <a:off x="418356" y="3075719"/>
            <a:ext cx="2415777" cy="3384550"/>
          </a:xfrm>
          <a:prstGeom prst="rect">
            <a:avLst/>
          </a:prstGeom>
        </p:spPr>
      </p:pic>
      <p:pic>
        <p:nvPicPr>
          <p:cNvPr id="5" name="Picture 4">
            <a:extLst>
              <a:ext uri="{FF2B5EF4-FFF2-40B4-BE49-F238E27FC236}">
                <a16:creationId xmlns:a16="http://schemas.microsoft.com/office/drawing/2014/main" id="{043828CF-83C7-F543-A4D6-CD2EEE778836}"/>
              </a:ext>
            </a:extLst>
          </p:cNvPr>
          <p:cNvPicPr>
            <a:picLocks noChangeAspect="1"/>
          </p:cNvPicPr>
          <p:nvPr/>
        </p:nvPicPr>
        <p:blipFill>
          <a:blip r:embed="rId3"/>
          <a:stretch>
            <a:fillRect/>
          </a:stretch>
        </p:blipFill>
        <p:spPr>
          <a:xfrm>
            <a:off x="2637470" y="4767994"/>
            <a:ext cx="2857500" cy="1905000"/>
          </a:xfrm>
          <a:prstGeom prst="rect">
            <a:avLst/>
          </a:prstGeom>
        </p:spPr>
      </p:pic>
      <p:pic>
        <p:nvPicPr>
          <p:cNvPr id="7" name="Picture 6">
            <a:extLst>
              <a:ext uri="{FF2B5EF4-FFF2-40B4-BE49-F238E27FC236}">
                <a16:creationId xmlns:a16="http://schemas.microsoft.com/office/drawing/2014/main" id="{C2DF8AD1-BD0D-E347-86FE-C0E84B5C36F7}"/>
              </a:ext>
            </a:extLst>
          </p:cNvPr>
          <p:cNvPicPr>
            <a:picLocks noChangeAspect="1"/>
          </p:cNvPicPr>
          <p:nvPr/>
        </p:nvPicPr>
        <p:blipFill>
          <a:blip r:embed="rId4"/>
          <a:stretch>
            <a:fillRect/>
          </a:stretch>
        </p:blipFill>
        <p:spPr>
          <a:xfrm>
            <a:off x="5724128" y="457200"/>
            <a:ext cx="3001516" cy="4699992"/>
          </a:xfrm>
          <a:prstGeom prst="rect">
            <a:avLst/>
          </a:prstGeom>
        </p:spPr>
      </p:pic>
      <p:pic>
        <p:nvPicPr>
          <p:cNvPr id="9" name="Picture 8">
            <a:extLst>
              <a:ext uri="{FF2B5EF4-FFF2-40B4-BE49-F238E27FC236}">
                <a16:creationId xmlns:a16="http://schemas.microsoft.com/office/drawing/2014/main" id="{61840143-3EEB-1347-8269-03CA58E23BCE}"/>
              </a:ext>
            </a:extLst>
          </p:cNvPr>
          <p:cNvPicPr>
            <a:picLocks noChangeAspect="1"/>
          </p:cNvPicPr>
          <p:nvPr/>
        </p:nvPicPr>
        <p:blipFill>
          <a:blip r:embed="rId5"/>
          <a:stretch>
            <a:fillRect/>
          </a:stretch>
        </p:blipFill>
        <p:spPr>
          <a:xfrm>
            <a:off x="2993638" y="717897"/>
            <a:ext cx="2695203" cy="4178598"/>
          </a:xfrm>
          <a:prstGeom prst="rect">
            <a:avLst/>
          </a:prstGeom>
        </p:spPr>
      </p:pic>
      <p:pic>
        <p:nvPicPr>
          <p:cNvPr id="4" name="Picture 3">
            <a:extLst>
              <a:ext uri="{FF2B5EF4-FFF2-40B4-BE49-F238E27FC236}">
                <a16:creationId xmlns:a16="http://schemas.microsoft.com/office/drawing/2014/main" id="{D42D5711-668B-114F-8FCC-5AE4CDE7FCC7}"/>
              </a:ext>
            </a:extLst>
          </p:cNvPr>
          <p:cNvPicPr>
            <a:picLocks noChangeAspect="1"/>
          </p:cNvPicPr>
          <p:nvPr/>
        </p:nvPicPr>
        <p:blipFill>
          <a:blip r:embed="rId6"/>
          <a:stretch>
            <a:fillRect/>
          </a:stretch>
        </p:blipFill>
        <p:spPr>
          <a:xfrm>
            <a:off x="674355" y="123435"/>
            <a:ext cx="2232916" cy="3226581"/>
          </a:xfrm>
          <a:prstGeom prst="rect">
            <a:avLst/>
          </a:prstGeom>
        </p:spPr>
      </p:pic>
      <p:pic>
        <p:nvPicPr>
          <p:cNvPr id="8" name="Picture 7">
            <a:extLst>
              <a:ext uri="{FF2B5EF4-FFF2-40B4-BE49-F238E27FC236}">
                <a16:creationId xmlns:a16="http://schemas.microsoft.com/office/drawing/2014/main" id="{57815B99-6456-394F-BD56-A518FBDA4793}"/>
              </a:ext>
            </a:extLst>
          </p:cNvPr>
          <p:cNvPicPr>
            <a:picLocks noChangeAspect="1"/>
          </p:cNvPicPr>
          <p:nvPr/>
        </p:nvPicPr>
        <p:blipFill>
          <a:blip r:embed="rId7"/>
          <a:stretch>
            <a:fillRect/>
          </a:stretch>
        </p:blipFill>
        <p:spPr>
          <a:xfrm>
            <a:off x="5724128" y="3986584"/>
            <a:ext cx="2158702" cy="2686410"/>
          </a:xfrm>
          <a:prstGeom prst="rect">
            <a:avLst/>
          </a:prstGeom>
        </p:spPr>
      </p:pic>
    </p:spTree>
    <p:extLst>
      <p:ext uri="{BB962C8B-B14F-4D97-AF65-F5344CB8AC3E}">
        <p14:creationId xmlns:p14="http://schemas.microsoft.com/office/powerpoint/2010/main" val="15603118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25562"/>
          </a:xfrm>
        </p:spPr>
        <p:txBody>
          <a:bodyPr>
            <a:normAutofit/>
          </a:bodyPr>
          <a:lstStyle/>
          <a:p>
            <a:r>
              <a:rPr lang="en-US" sz="3600" dirty="0">
                <a:solidFill>
                  <a:srgbClr val="73FEFF"/>
                </a:solidFill>
              </a:rPr>
              <a:t>Texts from the Past: </a:t>
            </a:r>
            <a:br>
              <a:rPr lang="en-US" sz="3600" dirty="0">
                <a:solidFill>
                  <a:srgbClr val="73FEFF"/>
                </a:solidFill>
              </a:rPr>
            </a:br>
            <a:r>
              <a:rPr lang="en-US" sz="3600" dirty="0">
                <a:solidFill>
                  <a:srgbClr val="73FEFF"/>
                </a:solidFill>
              </a:rPr>
              <a:t>Challenges and Prospects</a:t>
            </a:r>
          </a:p>
        </p:txBody>
      </p:sp>
      <p:sp>
        <p:nvSpPr>
          <p:cNvPr id="3" name="Content Placeholder 2"/>
          <p:cNvSpPr>
            <a:spLocks noGrp="1"/>
          </p:cNvSpPr>
          <p:nvPr>
            <p:ph sz="half" idx="1"/>
          </p:nvPr>
        </p:nvSpPr>
        <p:spPr>
          <a:xfrm>
            <a:off x="457200" y="1657623"/>
            <a:ext cx="4330824" cy="5011737"/>
          </a:xfrm>
        </p:spPr>
        <p:txBody>
          <a:bodyPr>
            <a:normAutofit fontScale="92500" lnSpcReduction="10000"/>
          </a:bodyPr>
          <a:lstStyle/>
          <a:p>
            <a:r>
              <a:rPr lang="en-US" dirty="0"/>
              <a:t>Interpretation of a text written in an ancient (and evolving/developing) language and rooted in a past culture.</a:t>
            </a:r>
          </a:p>
          <a:p>
            <a:r>
              <a:rPr lang="en-US" dirty="0"/>
              <a:t>Lack of knowledge of the author, audience or original context.</a:t>
            </a:r>
          </a:p>
          <a:p>
            <a:r>
              <a:rPr lang="en-US" dirty="0"/>
              <a:t>The author cannot respond.</a:t>
            </a:r>
          </a:p>
          <a:p>
            <a:r>
              <a:rPr lang="en-US" dirty="0"/>
              <a:t>Limited access to literary conventions  (e.g., metaphorical language). </a:t>
            </a:r>
          </a:p>
        </p:txBody>
      </p:sp>
      <p:pic>
        <p:nvPicPr>
          <p:cNvPr id="5" name="Content Placeholder 4">
            <a:extLst>
              <a:ext uri="{FF2B5EF4-FFF2-40B4-BE49-F238E27FC236}">
                <a16:creationId xmlns:a16="http://schemas.microsoft.com/office/drawing/2014/main" id="{CC40CBA3-9E0B-D749-9829-4D7EF925030A}"/>
              </a:ext>
            </a:extLst>
          </p:cNvPr>
          <p:cNvPicPr>
            <a:picLocks noGrp="1" noChangeAspect="1"/>
          </p:cNvPicPr>
          <p:nvPr>
            <p:ph sz="half" idx="2"/>
          </p:nvPr>
        </p:nvPicPr>
        <p:blipFill>
          <a:blip r:embed="rId2"/>
          <a:stretch>
            <a:fillRect/>
          </a:stretch>
        </p:blipFill>
        <p:spPr>
          <a:xfrm>
            <a:off x="4789140" y="2492896"/>
            <a:ext cx="4038600" cy="3312368"/>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26170"/>
          </a:xfrm>
        </p:spPr>
        <p:txBody>
          <a:bodyPr>
            <a:normAutofit/>
          </a:bodyPr>
          <a:lstStyle/>
          <a:p>
            <a:r>
              <a:rPr lang="en-US" sz="3600" dirty="0">
                <a:solidFill>
                  <a:srgbClr val="73FEFF"/>
                </a:solidFill>
              </a:rPr>
              <a:t>Texts from the Past: </a:t>
            </a:r>
            <a:br>
              <a:rPr lang="en-US" sz="3600" dirty="0">
                <a:solidFill>
                  <a:srgbClr val="73FEFF"/>
                </a:solidFill>
              </a:rPr>
            </a:br>
            <a:r>
              <a:rPr lang="en-US" sz="3600" dirty="0">
                <a:solidFill>
                  <a:srgbClr val="73FEFF"/>
                </a:solidFill>
              </a:rPr>
              <a:t>Challenges and Prospects</a:t>
            </a:r>
          </a:p>
        </p:txBody>
      </p:sp>
      <p:pic>
        <p:nvPicPr>
          <p:cNvPr id="5" name="Content Placeholder 4">
            <a:extLst>
              <a:ext uri="{FF2B5EF4-FFF2-40B4-BE49-F238E27FC236}">
                <a16:creationId xmlns:a16="http://schemas.microsoft.com/office/drawing/2014/main" id="{5A1F895D-8E53-C840-A4E5-3EABF14AA19D}"/>
              </a:ext>
            </a:extLst>
          </p:cNvPr>
          <p:cNvPicPr>
            <a:picLocks noGrp="1" noChangeAspect="1"/>
          </p:cNvPicPr>
          <p:nvPr>
            <p:ph sz="half" idx="1"/>
          </p:nvPr>
        </p:nvPicPr>
        <p:blipFill>
          <a:blip r:embed="rId2"/>
          <a:stretch>
            <a:fillRect/>
          </a:stretch>
        </p:blipFill>
        <p:spPr>
          <a:xfrm>
            <a:off x="457201" y="2132856"/>
            <a:ext cx="4038600" cy="4176463"/>
          </a:xfrm>
        </p:spPr>
      </p:pic>
      <p:sp>
        <p:nvSpPr>
          <p:cNvPr id="8" name="Content Placeholder 7"/>
          <p:cNvSpPr>
            <a:spLocks noGrp="1"/>
          </p:cNvSpPr>
          <p:nvPr>
            <p:ph sz="half" idx="2"/>
          </p:nvPr>
        </p:nvSpPr>
        <p:spPr/>
        <p:txBody>
          <a:bodyPr>
            <a:normAutofit fontScale="92500" lnSpcReduction="20000"/>
          </a:bodyPr>
          <a:lstStyle/>
          <a:p>
            <a:endParaRPr lang="en-US" dirty="0"/>
          </a:p>
          <a:p>
            <a:r>
              <a:rPr lang="en-US" dirty="0"/>
              <a:t>Only partial familiarity with the themes and issues under consideration.</a:t>
            </a:r>
          </a:p>
          <a:p>
            <a:r>
              <a:rPr lang="en-US" dirty="0"/>
              <a:t>Authors generally aim to be understood, but there is the possibility of deliberate concealment. </a:t>
            </a:r>
          </a:p>
          <a:p>
            <a:r>
              <a:rPr lang="en-US" dirty="0"/>
              <a:t>Hypothetical reconstructions; ‘reading between the lines’.</a:t>
            </a:r>
          </a:p>
          <a:p>
            <a:endParaRPr lang="en-US" dirty="0"/>
          </a:p>
        </p:txBody>
      </p:sp>
    </p:spTree>
    <p:extLst>
      <p:ext uri="{BB962C8B-B14F-4D97-AF65-F5344CB8AC3E}">
        <p14:creationId xmlns:p14="http://schemas.microsoft.com/office/powerpoint/2010/main" val="12878208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42194"/>
          </a:xfrm>
        </p:spPr>
        <p:txBody>
          <a:bodyPr>
            <a:normAutofit/>
          </a:bodyPr>
          <a:lstStyle/>
          <a:p>
            <a:r>
              <a:rPr lang="en-US" sz="3000" dirty="0">
                <a:solidFill>
                  <a:srgbClr val="73FEFF"/>
                </a:solidFill>
              </a:rPr>
              <a:t>Hermeneutics or the Process of Understanding: Earlier Perspectives</a:t>
            </a:r>
          </a:p>
        </p:txBody>
      </p:sp>
      <p:sp>
        <p:nvSpPr>
          <p:cNvPr id="3" name="Content Placeholder 2"/>
          <p:cNvSpPr>
            <a:spLocks noGrp="1"/>
          </p:cNvSpPr>
          <p:nvPr>
            <p:ph idx="1"/>
          </p:nvPr>
        </p:nvSpPr>
        <p:spPr>
          <a:xfrm>
            <a:off x="457200" y="1916832"/>
            <a:ext cx="8229600" cy="4209331"/>
          </a:xfrm>
        </p:spPr>
        <p:txBody>
          <a:bodyPr>
            <a:normAutofit fontScale="92500" lnSpcReduction="20000"/>
          </a:bodyPr>
          <a:lstStyle/>
          <a:p>
            <a:pPr marL="566928" indent="-457200"/>
            <a:r>
              <a:rPr lang="en-GB" dirty="0"/>
              <a:t>Belief in finding the so-called ‘</a:t>
            </a:r>
            <a:r>
              <a:rPr lang="en-GB" dirty="0">
                <a:solidFill>
                  <a:srgbClr val="FFFF00"/>
                </a:solidFill>
              </a:rPr>
              <a:t>original meaning</a:t>
            </a:r>
            <a:r>
              <a:rPr lang="en-GB" dirty="0"/>
              <a:t>’ of a text.</a:t>
            </a:r>
          </a:p>
          <a:p>
            <a:pPr marL="566928" indent="-457200"/>
            <a:r>
              <a:rPr lang="en-GB" dirty="0"/>
              <a:t>Hermeneutics meant the process of uncovering the </a:t>
            </a:r>
            <a:r>
              <a:rPr lang="en-GB" dirty="0">
                <a:solidFill>
                  <a:srgbClr val="FFFF00"/>
                </a:solidFill>
              </a:rPr>
              <a:t>true meaning </a:t>
            </a:r>
            <a:r>
              <a:rPr lang="en-GB" dirty="0"/>
              <a:t>from an objective point of view.</a:t>
            </a:r>
          </a:p>
          <a:p>
            <a:pPr marL="566928" indent="-457200"/>
            <a:r>
              <a:rPr lang="en-GB" dirty="0"/>
              <a:t>Today this notion is challenged by the recognition that there is </a:t>
            </a:r>
            <a:r>
              <a:rPr lang="en-GB" dirty="0">
                <a:solidFill>
                  <a:srgbClr val="FFFF00"/>
                </a:solidFill>
              </a:rPr>
              <a:t>no view that comes from nowhere</a:t>
            </a:r>
            <a:r>
              <a:rPr lang="en-GB" dirty="0"/>
              <a:t>.</a:t>
            </a:r>
          </a:p>
          <a:p>
            <a:pPr marL="566928" indent="-457200"/>
            <a:r>
              <a:rPr lang="en-GB" dirty="0">
                <a:solidFill>
                  <a:srgbClr val="FFFF00"/>
                </a:solidFill>
              </a:rPr>
              <a:t>Understanding a text is always a process of interpretation</a:t>
            </a:r>
            <a:r>
              <a:rPr lang="en-GB" dirty="0"/>
              <a:t>.</a:t>
            </a:r>
          </a:p>
          <a:p>
            <a:endParaRPr lang="en-US" dirty="0"/>
          </a:p>
        </p:txBody>
      </p:sp>
    </p:spTree>
    <p:extLst>
      <p:ext uri="{BB962C8B-B14F-4D97-AF65-F5344CB8AC3E}">
        <p14:creationId xmlns:p14="http://schemas.microsoft.com/office/powerpoint/2010/main" val="1726701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002234"/>
          </a:xfrm>
        </p:spPr>
        <p:txBody>
          <a:bodyPr>
            <a:normAutofit/>
          </a:bodyPr>
          <a:lstStyle/>
          <a:p>
            <a:r>
              <a:rPr lang="en-US" sz="3200" dirty="0">
                <a:solidFill>
                  <a:srgbClr val="73FEFF"/>
                </a:solidFill>
              </a:rPr>
              <a:t>Hermeneutics or the Process of Understanding: Earlier Perspectives</a:t>
            </a:r>
          </a:p>
        </p:txBody>
      </p:sp>
      <p:sp>
        <p:nvSpPr>
          <p:cNvPr id="3" name="Content Placeholder 2"/>
          <p:cNvSpPr>
            <a:spLocks noGrp="1"/>
          </p:cNvSpPr>
          <p:nvPr>
            <p:ph idx="1"/>
          </p:nvPr>
        </p:nvSpPr>
        <p:spPr>
          <a:xfrm>
            <a:off x="457200" y="1916832"/>
            <a:ext cx="8229600" cy="4209331"/>
          </a:xfrm>
        </p:spPr>
        <p:txBody>
          <a:bodyPr>
            <a:normAutofit fontScale="92500" lnSpcReduction="10000"/>
          </a:bodyPr>
          <a:lstStyle/>
          <a:p>
            <a:endParaRPr lang="en-GB" dirty="0"/>
          </a:p>
          <a:p>
            <a:r>
              <a:rPr lang="en-GB" dirty="0"/>
              <a:t>This does not mean that interpretation is </a:t>
            </a:r>
            <a:r>
              <a:rPr lang="en-GB" dirty="0">
                <a:solidFill>
                  <a:srgbClr val="FFFF00"/>
                </a:solidFill>
              </a:rPr>
              <a:t>arbitrary</a:t>
            </a:r>
            <a:r>
              <a:rPr lang="en-GB" dirty="0"/>
              <a:t> (‘anything goes’).</a:t>
            </a:r>
          </a:p>
          <a:p>
            <a:r>
              <a:rPr lang="en-GB" dirty="0"/>
              <a:t>Critical reading and interpreting means </a:t>
            </a:r>
            <a:r>
              <a:rPr lang="en-GB" dirty="0">
                <a:solidFill>
                  <a:srgbClr val="FFFF00"/>
                </a:solidFill>
              </a:rPr>
              <a:t>accountable</a:t>
            </a:r>
            <a:r>
              <a:rPr lang="en-GB" dirty="0"/>
              <a:t> reading and interpretation is based on as reliable information as possible.</a:t>
            </a:r>
          </a:p>
          <a:p>
            <a:r>
              <a:rPr lang="en-GB" dirty="0"/>
              <a:t>Critical reading is to argue in </a:t>
            </a:r>
            <a:r>
              <a:rPr lang="en-GB" dirty="0">
                <a:solidFill>
                  <a:srgbClr val="FFFF00"/>
                </a:solidFill>
              </a:rPr>
              <a:t>logical steps of reasoning</a:t>
            </a:r>
            <a:r>
              <a:rPr lang="en-GB" dirty="0"/>
              <a:t>, using methods which are appropriate in relation to the task of interpretation.</a:t>
            </a:r>
          </a:p>
          <a:p>
            <a:endParaRPr lang="en-US" dirty="0"/>
          </a:p>
        </p:txBody>
      </p:sp>
    </p:spTree>
    <p:extLst>
      <p:ext uri="{BB962C8B-B14F-4D97-AF65-F5344CB8AC3E}">
        <p14:creationId xmlns:p14="http://schemas.microsoft.com/office/powerpoint/2010/main" val="10934701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643782"/>
          </a:xfrm>
        </p:spPr>
        <p:txBody>
          <a:bodyPr>
            <a:normAutofit/>
          </a:bodyPr>
          <a:lstStyle/>
          <a:p>
            <a:r>
              <a:rPr lang="en-US" sz="2400" dirty="0">
                <a:solidFill>
                  <a:srgbClr val="73FEFF"/>
                </a:solidFill>
              </a:rPr>
              <a:t>Where Does Meaning Reside?</a:t>
            </a:r>
            <a:br>
              <a:rPr lang="en-US" sz="2400" dirty="0">
                <a:solidFill>
                  <a:srgbClr val="73FEFF"/>
                </a:solidFill>
              </a:rPr>
            </a:br>
            <a:r>
              <a:rPr lang="en-US" sz="2400" dirty="0">
                <a:solidFill>
                  <a:srgbClr val="73FEFF"/>
                </a:solidFill>
              </a:rPr>
              <a:t>KEY QUESTIONS</a:t>
            </a:r>
          </a:p>
        </p:txBody>
      </p:sp>
      <p:pic>
        <p:nvPicPr>
          <p:cNvPr id="5" name="Content Placeholder 4" descr="hermeneutics1.png"/>
          <p:cNvPicPr>
            <a:picLocks noGrp="1" noChangeAspect="1"/>
          </p:cNvPicPr>
          <p:nvPr>
            <p:ph idx="1"/>
          </p:nvPr>
        </p:nvPicPr>
        <p:blipFill>
          <a:blip r:embed="rId2"/>
          <a:stretch>
            <a:fillRect/>
          </a:stretch>
        </p:blipFill>
        <p:spPr>
          <a:xfrm>
            <a:off x="4343400" y="533401"/>
            <a:ext cx="4343400" cy="1524000"/>
          </a:xfrm>
        </p:spPr>
      </p:pic>
      <p:sp>
        <p:nvSpPr>
          <p:cNvPr id="4" name="Text Placeholder 3"/>
          <p:cNvSpPr>
            <a:spLocks noGrp="1"/>
          </p:cNvSpPr>
          <p:nvPr>
            <p:ph type="body" sz="half" idx="2"/>
          </p:nvPr>
        </p:nvSpPr>
        <p:spPr>
          <a:xfrm>
            <a:off x="457200" y="2285999"/>
            <a:ext cx="8229600" cy="3840163"/>
          </a:xfrm>
        </p:spPr>
        <p:txBody>
          <a:bodyPr>
            <a:normAutofit fontScale="92500"/>
          </a:bodyPr>
          <a:lstStyle/>
          <a:p>
            <a:pPr>
              <a:buFont typeface="Arial"/>
              <a:buChar char="•"/>
            </a:pPr>
            <a:r>
              <a:rPr lang="en-US" sz="2400" dirty="0"/>
              <a:t> </a:t>
            </a:r>
            <a:r>
              <a:rPr lang="en-US" sz="2595" dirty="0"/>
              <a:t>Is ‘meaning’ to be found in the text, placed there by the author in order to be dug out by interpreters?</a:t>
            </a:r>
          </a:p>
          <a:p>
            <a:pPr>
              <a:buFont typeface="Arial"/>
              <a:buChar char="•"/>
            </a:pPr>
            <a:r>
              <a:rPr lang="en-US" sz="2595" dirty="0"/>
              <a:t>Is it the interpreter’s role to recover the author’s original intention? </a:t>
            </a:r>
          </a:p>
          <a:p>
            <a:pPr>
              <a:buFont typeface="Arial"/>
              <a:buChar char="•"/>
            </a:pPr>
            <a:r>
              <a:rPr lang="en-US" sz="2595" dirty="0"/>
              <a:t> Are interpreters the ‘judges’ of meaning? Are texts ‘inert objects’ unless/until they are interpreted by ‘active subjects’?</a:t>
            </a:r>
          </a:p>
          <a:p>
            <a:pPr>
              <a:buFont typeface="Arial"/>
              <a:buChar char="•"/>
            </a:pPr>
            <a:r>
              <a:rPr lang="en-US" sz="2595" dirty="0"/>
              <a:t>Is meaning ‘created’ through the interaction of text and interpreter?</a:t>
            </a:r>
          </a:p>
          <a:p>
            <a:pPr>
              <a:buFont typeface="Arial"/>
              <a:buChar char="•"/>
            </a:pPr>
            <a:r>
              <a:rPr lang="en-US" sz="2595" dirty="0"/>
              <a:t>Note also the impact of postmodernism.</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Where Does Meaning Reside?</a:t>
            </a:r>
          </a:p>
        </p:txBody>
      </p:sp>
      <p:sp>
        <p:nvSpPr>
          <p:cNvPr id="3" name="Content Placeholder 2"/>
          <p:cNvSpPr>
            <a:spLocks noGrp="1"/>
          </p:cNvSpPr>
          <p:nvPr>
            <p:ph sz="half" idx="1"/>
          </p:nvPr>
        </p:nvSpPr>
        <p:spPr/>
        <p:txBody>
          <a:bodyPr>
            <a:normAutofit fontScale="85000" lnSpcReduction="10000"/>
          </a:bodyPr>
          <a:lstStyle/>
          <a:p>
            <a:pPr marL="0" indent="0">
              <a:buNone/>
            </a:pPr>
            <a:r>
              <a:rPr lang="en-US" dirty="0">
                <a:solidFill>
                  <a:srgbClr val="FFFF00"/>
                </a:solidFill>
              </a:rPr>
              <a:t>FOCUS ON TEXT (AND AUTHOR)</a:t>
            </a:r>
          </a:p>
          <a:p>
            <a:r>
              <a:rPr lang="en-US" dirty="0"/>
              <a:t>Most texts communicate the same message to different interpreters</a:t>
            </a:r>
          </a:p>
          <a:p>
            <a:r>
              <a:rPr lang="en-US" dirty="0"/>
              <a:t>Secondary role of interpreters as those who explain the message of the text.</a:t>
            </a:r>
          </a:p>
          <a:p>
            <a:r>
              <a:rPr lang="en-US" dirty="0"/>
              <a:t>Authority of texts.</a:t>
            </a:r>
          </a:p>
          <a:p>
            <a:r>
              <a:rPr lang="en-US" dirty="0"/>
              <a:t>Search for the author’s original intention.</a:t>
            </a:r>
          </a:p>
        </p:txBody>
      </p:sp>
      <p:sp>
        <p:nvSpPr>
          <p:cNvPr id="4" name="Content Placeholder 3"/>
          <p:cNvSpPr>
            <a:spLocks noGrp="1"/>
          </p:cNvSpPr>
          <p:nvPr>
            <p:ph sz="half" idx="2"/>
          </p:nvPr>
        </p:nvSpPr>
        <p:spPr/>
        <p:txBody>
          <a:bodyPr>
            <a:normAutofit fontScale="85000" lnSpcReduction="10000"/>
          </a:bodyPr>
          <a:lstStyle/>
          <a:p>
            <a:pPr marL="0" indent="0">
              <a:buNone/>
            </a:pPr>
            <a:r>
              <a:rPr lang="en-US" dirty="0">
                <a:solidFill>
                  <a:srgbClr val="FFFF00"/>
                </a:solidFill>
              </a:rPr>
              <a:t>FOCUS ON INTERPRETER</a:t>
            </a:r>
          </a:p>
          <a:p>
            <a:r>
              <a:rPr lang="en-US" dirty="0"/>
              <a:t>Texts can be used for many reasons and purposes; they are only brought to life by interpreters.</a:t>
            </a:r>
          </a:p>
          <a:p>
            <a:r>
              <a:rPr lang="en-US" dirty="0"/>
              <a:t>Interpreters’ interests are decisive (especially for ancient texts which cannot ‘respond’).</a:t>
            </a:r>
          </a:p>
          <a:p>
            <a:r>
              <a:rPr lang="en-US" dirty="0"/>
              <a:t>Religious texts mean different things to different people at different times.</a:t>
            </a:r>
          </a:p>
        </p:txBody>
      </p:sp>
    </p:spTree>
    <p:extLst>
      <p:ext uri="{BB962C8B-B14F-4D97-AF65-F5344CB8AC3E}">
        <p14:creationId xmlns:p14="http://schemas.microsoft.com/office/powerpoint/2010/main" val="22557306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7B697-D4FF-D24E-AE09-920BACAE7424}"/>
              </a:ext>
            </a:extLst>
          </p:cNvPr>
          <p:cNvSpPr>
            <a:spLocks noGrp="1"/>
          </p:cNvSpPr>
          <p:nvPr>
            <p:ph type="title"/>
          </p:nvPr>
        </p:nvSpPr>
        <p:spPr/>
        <p:txBody>
          <a:bodyPr>
            <a:noAutofit/>
          </a:bodyPr>
          <a:lstStyle/>
          <a:p>
            <a:r>
              <a:rPr lang="en-US" sz="3200" dirty="0">
                <a:solidFill>
                  <a:srgbClr val="73FEFF"/>
                </a:solidFill>
              </a:rPr>
              <a:t>Roland Barthes (1925-80): ‘The author is dead’ </a:t>
            </a:r>
          </a:p>
        </p:txBody>
      </p:sp>
      <p:sp>
        <p:nvSpPr>
          <p:cNvPr id="5" name="Content Placeholder 4">
            <a:extLst>
              <a:ext uri="{FF2B5EF4-FFF2-40B4-BE49-F238E27FC236}">
                <a16:creationId xmlns:a16="http://schemas.microsoft.com/office/drawing/2014/main" id="{05E961B5-11DB-914B-B1E1-D9FE298FDB60}"/>
              </a:ext>
            </a:extLst>
          </p:cNvPr>
          <p:cNvSpPr>
            <a:spLocks noGrp="1"/>
          </p:cNvSpPr>
          <p:nvPr>
            <p:ph idx="1"/>
          </p:nvPr>
        </p:nvSpPr>
        <p:spPr/>
        <p:txBody>
          <a:bodyPr>
            <a:normAutofit fontScale="77500" lnSpcReduction="20000"/>
          </a:bodyPr>
          <a:lstStyle/>
          <a:p>
            <a:pPr marL="0" indent="0">
              <a:buNone/>
            </a:pPr>
            <a:r>
              <a:rPr lang="en-US" dirty="0"/>
              <a:t>One significant shift in approaches to the interpretation of texts has been away from the author or originator of the text towards the reader or receiver of the text… Now, far more attention is given to the reader’s role in constructing the text’s meaning…. Once the author has produced the text, they no longer have any input into its meaning and it is therefore up to the reader to form their own interpretation, which may or may not be the meaning the author intended. In fact, it could be argued that a text has no existence until it is, as it were, brought to life by the reader. A completed novel left in a drawer effectively has no existence until someone finds it and reads it. </a:t>
            </a:r>
          </a:p>
          <a:p>
            <a:pPr marL="0" indent="0">
              <a:buNone/>
            </a:pPr>
            <a:r>
              <a:rPr lang="en-US" dirty="0"/>
              <a:t>Kim Ballard, </a:t>
            </a:r>
            <a:r>
              <a:rPr lang="en-US" i="1" dirty="0"/>
              <a:t>Interpreting Texts  </a:t>
            </a:r>
            <a:r>
              <a:rPr lang="en-US" dirty="0"/>
              <a:t>(London: Routledge, 2005), page 65.</a:t>
            </a:r>
          </a:p>
          <a:p>
            <a:endParaRPr lang="en-US" dirty="0"/>
          </a:p>
        </p:txBody>
      </p:sp>
    </p:spTree>
    <p:extLst>
      <p:ext uri="{BB962C8B-B14F-4D97-AF65-F5344CB8AC3E}">
        <p14:creationId xmlns:p14="http://schemas.microsoft.com/office/powerpoint/2010/main" val="17296506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rgbClr val="73FEFF"/>
                </a:solidFill>
              </a:rPr>
              <a:t>The Role and Profile of the Interpreter(s)</a:t>
            </a:r>
          </a:p>
        </p:txBody>
      </p:sp>
      <p:sp>
        <p:nvSpPr>
          <p:cNvPr id="3" name="Content Placeholder 2"/>
          <p:cNvSpPr>
            <a:spLocks noGrp="1"/>
          </p:cNvSpPr>
          <p:nvPr>
            <p:ph sz="half" idx="1"/>
          </p:nvPr>
        </p:nvSpPr>
        <p:spPr/>
        <p:txBody>
          <a:bodyPr>
            <a:normAutofit fontScale="85000" lnSpcReduction="10000"/>
          </a:bodyPr>
          <a:lstStyle/>
          <a:p>
            <a:r>
              <a:rPr lang="en-US" dirty="0"/>
              <a:t>Cultural and Social Context</a:t>
            </a:r>
          </a:p>
          <a:p>
            <a:r>
              <a:rPr lang="en-US" dirty="0"/>
              <a:t>Personal Experience</a:t>
            </a:r>
          </a:p>
          <a:p>
            <a:r>
              <a:rPr lang="en-US" dirty="0"/>
              <a:t>Philosophical and theological presuppositions</a:t>
            </a:r>
          </a:p>
          <a:p>
            <a:r>
              <a:rPr lang="en-US" dirty="0"/>
              <a:t>Interest or ideology</a:t>
            </a:r>
          </a:p>
          <a:p>
            <a:r>
              <a:rPr lang="en-US" dirty="0"/>
              <a:t>Gender</a:t>
            </a:r>
          </a:p>
          <a:p>
            <a:r>
              <a:rPr lang="en-US" dirty="0"/>
              <a:t>No reading from nowhere</a:t>
            </a:r>
          </a:p>
          <a:p>
            <a:r>
              <a:rPr lang="en-US" dirty="0"/>
              <a:t>Self-critical reflection on one’s perspective of reading</a:t>
            </a:r>
          </a:p>
          <a:p>
            <a:r>
              <a:rPr lang="en-US" sz="2200" dirty="0">
                <a:solidFill>
                  <a:srgbClr val="FFFF00"/>
                </a:solidFill>
              </a:rPr>
              <a:t>Hermeneutical presuppositions are always part of the interpretative process.</a:t>
            </a:r>
          </a:p>
        </p:txBody>
      </p:sp>
      <p:sp>
        <p:nvSpPr>
          <p:cNvPr id="4" name="Content Placeholder 3"/>
          <p:cNvSpPr>
            <a:spLocks noGrp="1"/>
          </p:cNvSpPr>
          <p:nvPr>
            <p:ph sz="half" idx="2"/>
          </p:nvPr>
        </p:nvSpPr>
        <p:spPr/>
        <p:txBody>
          <a:bodyPr>
            <a:normAutofit fontScale="85000" lnSpcReduction="10000"/>
          </a:bodyPr>
          <a:lstStyle/>
          <a:p>
            <a:pPr marL="0" indent="0">
              <a:buNone/>
            </a:pPr>
            <a:endParaRPr lang="en-GB" altLang="ja-JP" sz="2100" dirty="0">
              <a:solidFill>
                <a:srgbClr val="4CFF41"/>
              </a:solidFill>
              <a:latin typeface="Arial" charset="0"/>
              <a:ea typeface="ＭＳ Ｐゴシック" charset="0"/>
              <a:cs typeface="ＭＳ Ｐゴシック" charset="0"/>
            </a:endParaRPr>
          </a:p>
          <a:p>
            <a:pPr marL="0" indent="0">
              <a:buNone/>
            </a:pPr>
            <a:endParaRPr lang="en-GB" altLang="ja-JP" sz="2100" dirty="0">
              <a:solidFill>
                <a:srgbClr val="4CFF41"/>
              </a:solidFill>
              <a:latin typeface="Arial" charset="0"/>
              <a:ea typeface="ＭＳ Ｐゴシック" charset="0"/>
              <a:cs typeface="ＭＳ Ｐゴシック" charset="0"/>
            </a:endParaRPr>
          </a:p>
          <a:p>
            <a:pPr marL="0" indent="0">
              <a:buNone/>
            </a:pPr>
            <a:r>
              <a:rPr lang="en-US" sz="2100" dirty="0">
                <a:solidFill>
                  <a:srgbClr val="4CFF41"/>
                </a:solidFill>
                <a:latin typeface="Arial" charset="0"/>
                <a:ea typeface="ＭＳ Ｐゴシック" charset="0"/>
                <a:cs typeface="ＭＳ Ｐゴシック" charset="0"/>
              </a:rPr>
              <a:t>Cultural Criticism is a joint critical study of texts and readers, perspectives and ideologies with a focus on the flesh-and-blood reader: always positioned and interested; socially and historically conditioned and unable to transcend such conditions</a:t>
            </a:r>
            <a:r>
              <a:rPr lang="ja-JP" altLang="en-US" sz="2100" dirty="0">
                <a:solidFill>
                  <a:srgbClr val="4CFF41"/>
                </a:solidFill>
                <a:latin typeface="Arial" charset="0"/>
                <a:ea typeface="ＭＳ Ｐゴシック" charset="0"/>
                <a:cs typeface="ＭＳ Ｐゴシック" charset="0"/>
              </a:rPr>
              <a:t>’</a:t>
            </a:r>
            <a:r>
              <a:rPr lang="en-US" sz="2100" dirty="0">
                <a:solidFill>
                  <a:srgbClr val="4CFF41"/>
                </a:solidFill>
                <a:latin typeface="Arial" charset="0"/>
                <a:ea typeface="ＭＳ Ｐゴシック" charset="0"/>
                <a:cs typeface="ＭＳ Ｐゴシック" charset="0"/>
              </a:rPr>
              <a:t> (Fernando Segovia, </a:t>
            </a:r>
            <a:r>
              <a:rPr lang="en-US" sz="2100" i="1" dirty="0">
                <a:solidFill>
                  <a:srgbClr val="4CFF41"/>
                </a:solidFill>
                <a:latin typeface="Arial" charset="0"/>
                <a:ea typeface="ＭＳ Ｐゴシック" charset="0"/>
                <a:cs typeface="ＭＳ Ｐゴシック" charset="0"/>
              </a:rPr>
              <a:t>Reading from this Place, </a:t>
            </a:r>
            <a:r>
              <a:rPr lang="en-US" sz="2100" dirty="0">
                <a:solidFill>
                  <a:srgbClr val="4CFF41"/>
                </a:solidFill>
                <a:latin typeface="Arial" charset="0"/>
                <a:ea typeface="ＭＳ Ｐゴシック" charset="0"/>
                <a:cs typeface="ＭＳ Ｐゴシック" charset="0"/>
              </a:rPr>
              <a:t>Volume 1: 28-29).</a:t>
            </a:r>
            <a:endParaRPr lang="en-US" sz="2100" dirty="0">
              <a:latin typeface="Arial" charset="0"/>
              <a:ea typeface="ＭＳ Ｐゴシック" charset="0"/>
              <a:cs typeface="ＭＳ Ｐゴシック" charset="0"/>
            </a:endParaRPr>
          </a:p>
          <a:p>
            <a:endParaRPr lang="en-US" dirty="0"/>
          </a:p>
        </p:txBody>
      </p:sp>
    </p:spTree>
    <p:extLst>
      <p:ext uri="{BB962C8B-B14F-4D97-AF65-F5344CB8AC3E}">
        <p14:creationId xmlns:p14="http://schemas.microsoft.com/office/powerpoint/2010/main" val="1092634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solidFill>
                  <a:srgbClr val="73FEFF"/>
                </a:solidFill>
              </a:rPr>
              <a:t>Hans-Georg Gadamer</a:t>
            </a:r>
          </a:p>
        </p:txBody>
      </p:sp>
      <p:sp>
        <p:nvSpPr>
          <p:cNvPr id="5" name="Content Placeholder 4"/>
          <p:cNvSpPr>
            <a:spLocks noGrp="1"/>
          </p:cNvSpPr>
          <p:nvPr>
            <p:ph sz="half" idx="1"/>
          </p:nvPr>
        </p:nvSpPr>
        <p:spPr/>
        <p:txBody>
          <a:bodyPr>
            <a:normAutofit fontScale="92500" lnSpcReduction="10000"/>
          </a:bodyPr>
          <a:lstStyle/>
          <a:p>
            <a:r>
              <a:rPr lang="en-US" dirty="0"/>
              <a:t>1900</a:t>
            </a:r>
            <a:r>
              <a:rPr lang="mr-IN" dirty="0"/>
              <a:t>–</a:t>
            </a:r>
            <a:r>
              <a:rPr lang="en-GB" dirty="0"/>
              <a:t>2002: </a:t>
            </a:r>
            <a:r>
              <a:rPr lang="en-US" dirty="0"/>
              <a:t>Professor of Philosophy, University of Heidelberg.</a:t>
            </a:r>
          </a:p>
          <a:p>
            <a:r>
              <a:rPr lang="en-US" dirty="0"/>
              <a:t>Former pupil of Martin Heidegger.</a:t>
            </a:r>
          </a:p>
          <a:p>
            <a:r>
              <a:rPr lang="en-US" dirty="0"/>
              <a:t>The most influential hermeneutical theorist of the twentieth century.</a:t>
            </a:r>
          </a:p>
          <a:p>
            <a:r>
              <a:rPr lang="en-US" dirty="0"/>
              <a:t>New model of the self </a:t>
            </a:r>
            <a:r>
              <a:rPr lang="mr-IN" dirty="0"/>
              <a:t>–</a:t>
            </a:r>
            <a:r>
              <a:rPr lang="en-US" dirty="0"/>
              <a:t> an examination of human understanding.</a:t>
            </a:r>
          </a:p>
        </p:txBody>
      </p:sp>
      <p:pic>
        <p:nvPicPr>
          <p:cNvPr id="2" name="Content Placeholder 1"/>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430741"/>
            <a:ext cx="4038600" cy="2864881"/>
          </a:xfrm>
        </p:spPr>
      </p:pic>
    </p:spTree>
    <p:extLst>
      <p:ext uri="{BB962C8B-B14F-4D97-AF65-F5344CB8AC3E}">
        <p14:creationId xmlns:p14="http://schemas.microsoft.com/office/powerpoint/2010/main" val="24595634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i="1" dirty="0">
                <a:solidFill>
                  <a:srgbClr val="73FEFF"/>
                </a:solidFill>
              </a:rPr>
              <a:t>Truth and Method </a:t>
            </a:r>
            <a:r>
              <a:rPr lang="en-US" sz="3600" dirty="0">
                <a:solidFill>
                  <a:srgbClr val="73FEFF"/>
                </a:solidFill>
              </a:rPr>
              <a:t>(1960)</a:t>
            </a:r>
            <a:endParaRPr lang="en-US" sz="3600" i="1" dirty="0">
              <a:solidFill>
                <a:srgbClr val="73FEFF"/>
              </a:solidFill>
            </a:endParaRPr>
          </a:p>
        </p:txBody>
      </p:sp>
      <p:sp>
        <p:nvSpPr>
          <p:cNvPr id="3" name="Content Placeholder 2"/>
          <p:cNvSpPr>
            <a:spLocks noGrp="1"/>
          </p:cNvSpPr>
          <p:nvPr>
            <p:ph sz="half" idx="1"/>
          </p:nvPr>
        </p:nvSpPr>
        <p:spPr>
          <a:xfrm>
            <a:off x="457200" y="1268760"/>
            <a:ext cx="4038600" cy="5328592"/>
          </a:xfrm>
        </p:spPr>
        <p:txBody>
          <a:bodyPr>
            <a:normAutofit fontScale="85000" lnSpcReduction="20000"/>
          </a:bodyPr>
          <a:lstStyle/>
          <a:p>
            <a:r>
              <a:rPr lang="en-US" dirty="0"/>
              <a:t>Human beings move in and through language.</a:t>
            </a:r>
          </a:p>
          <a:p>
            <a:r>
              <a:rPr lang="en-US" dirty="0"/>
              <a:t>Hermeneutics is not (only) about texts but also about the way we experience the world. Objects are not assessed neutrally/ objectively but are experienced in an already existing web of meaningful relations.</a:t>
            </a:r>
          </a:p>
          <a:p>
            <a:r>
              <a:rPr lang="en-US" dirty="0"/>
              <a:t>Understanding is the basic movement of human existence and it encompasses the whole of life experience.</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04048" y="1600199"/>
            <a:ext cx="3384376" cy="4525963"/>
          </a:xfrm>
        </p:spPr>
      </p:pic>
    </p:spTree>
    <p:extLst>
      <p:ext uri="{BB962C8B-B14F-4D97-AF65-F5344CB8AC3E}">
        <p14:creationId xmlns:p14="http://schemas.microsoft.com/office/powerpoint/2010/main" val="2836527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Interpreter and Interpretation </a:t>
            </a:r>
          </a:p>
        </p:txBody>
      </p:sp>
      <p:pic>
        <p:nvPicPr>
          <p:cNvPr id="6" name="Content Placeholder 5">
            <a:extLst>
              <a:ext uri="{FF2B5EF4-FFF2-40B4-BE49-F238E27FC236}">
                <a16:creationId xmlns:a16="http://schemas.microsoft.com/office/drawing/2014/main" id="{532507DF-31DC-6E4A-9815-06B066E369C3}"/>
              </a:ext>
            </a:extLst>
          </p:cNvPr>
          <p:cNvPicPr>
            <a:picLocks noGrp="1" noChangeAspect="1"/>
          </p:cNvPicPr>
          <p:nvPr>
            <p:ph idx="1"/>
          </p:nvPr>
        </p:nvPicPr>
        <p:blipFill>
          <a:blip r:embed="rId2"/>
          <a:stretch>
            <a:fillRect/>
          </a:stretch>
        </p:blipFill>
        <p:spPr>
          <a:xfrm>
            <a:off x="1577901" y="1639341"/>
            <a:ext cx="5988197" cy="4525963"/>
          </a:xfrm>
        </p:spPr>
      </p:pic>
    </p:spTree>
    <p:extLst>
      <p:ext uri="{BB962C8B-B14F-4D97-AF65-F5344CB8AC3E}">
        <p14:creationId xmlns:p14="http://schemas.microsoft.com/office/powerpoint/2010/main" val="31356947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Fusion of Horizons</a:t>
            </a:r>
          </a:p>
        </p:txBody>
      </p:sp>
      <p:sp>
        <p:nvSpPr>
          <p:cNvPr id="3" name="Content Placeholder 2"/>
          <p:cNvSpPr>
            <a:spLocks noGrp="1"/>
          </p:cNvSpPr>
          <p:nvPr>
            <p:ph sz="half" idx="1"/>
          </p:nvPr>
        </p:nvSpPr>
        <p:spPr>
          <a:xfrm>
            <a:off x="457200" y="1268760"/>
            <a:ext cx="4038600" cy="5400600"/>
          </a:xfrm>
        </p:spPr>
        <p:txBody>
          <a:bodyPr>
            <a:normAutofit fontScale="85000" lnSpcReduction="20000"/>
          </a:bodyPr>
          <a:lstStyle/>
          <a:p>
            <a:pPr marL="0" indent="0">
              <a:buNone/>
            </a:pPr>
            <a:endParaRPr lang="en-US" dirty="0"/>
          </a:p>
          <a:p>
            <a:r>
              <a:rPr lang="en-US" dirty="0"/>
              <a:t>Fusion of horizons: our own viewpoint comes into contact with the viewpoint of another (e.g. the author of a text).</a:t>
            </a:r>
          </a:p>
          <a:p>
            <a:r>
              <a:rPr lang="en-US" dirty="0"/>
              <a:t>Reading an ancient text, for example, involves encountering a very different world from our own. And yet the text contains much that may be familiar to us.</a:t>
            </a:r>
          </a:p>
          <a:p>
            <a:r>
              <a:rPr lang="en-US" dirty="0"/>
              <a:t>The horizon of interpretation is a process that changes continually.</a:t>
            </a:r>
          </a:p>
        </p:txBody>
      </p:sp>
      <p:pic>
        <p:nvPicPr>
          <p:cNvPr id="5" name="Content Placeholder 4" descr="gadamer.png"/>
          <p:cNvPicPr>
            <a:picLocks noGrp="1" noChangeAspect="1"/>
          </p:cNvPicPr>
          <p:nvPr>
            <p:ph sz="half" idx="2"/>
          </p:nvPr>
        </p:nvPicPr>
        <p:blipFill>
          <a:blip r:embed="rId2">
            <a:extLst>
              <a:ext uri="{28A0092B-C50C-407E-A947-70E740481C1C}">
                <a14:useLocalDpi xmlns:a14="http://schemas.microsoft.com/office/drawing/2010/main" val="0"/>
              </a:ext>
            </a:extLst>
          </a:blip>
          <a:srcRect t="-24712" b="-24712"/>
          <a:stretch>
            <a:fillRect/>
          </a:stretch>
        </p:blipFill>
        <p:spPr>
          <a:xfrm>
            <a:off x="4727274" y="1378837"/>
            <a:ext cx="4038600" cy="4525963"/>
          </a:xfrm>
        </p:spPr>
      </p:pic>
      <p:sp>
        <p:nvSpPr>
          <p:cNvPr id="4" name="Rectangle 3">
            <a:extLst>
              <a:ext uri="{FF2B5EF4-FFF2-40B4-BE49-F238E27FC236}">
                <a16:creationId xmlns:a16="http://schemas.microsoft.com/office/drawing/2014/main" id="{8A01AEE4-8043-E341-A0F4-4BE68080F24C}"/>
              </a:ext>
            </a:extLst>
          </p:cNvPr>
          <p:cNvSpPr/>
          <p:nvPr/>
        </p:nvSpPr>
        <p:spPr>
          <a:xfrm>
            <a:off x="4381502" y="5581635"/>
            <a:ext cx="4572000" cy="646331"/>
          </a:xfrm>
          <a:prstGeom prst="rect">
            <a:avLst/>
          </a:prstGeom>
        </p:spPr>
        <p:txBody>
          <a:bodyPr>
            <a:spAutoFit/>
          </a:bodyPr>
          <a:lstStyle/>
          <a:p>
            <a:r>
              <a:rPr lang="en-US" dirty="0"/>
              <a:t>‘</a:t>
            </a:r>
            <a:r>
              <a:rPr lang="en-US" dirty="0">
                <a:solidFill>
                  <a:srgbClr val="FFFF00"/>
                </a:solidFill>
              </a:rPr>
              <a:t>Understanding is always the fusion of horizon’ (</a:t>
            </a:r>
            <a:r>
              <a:rPr lang="en-US" i="1" dirty="0">
                <a:solidFill>
                  <a:srgbClr val="FFFF00"/>
                </a:solidFill>
              </a:rPr>
              <a:t>Truth and Method, </a:t>
            </a:r>
            <a:r>
              <a:rPr lang="en-US" dirty="0">
                <a:solidFill>
                  <a:srgbClr val="FFFF00"/>
                </a:solidFill>
              </a:rPr>
              <a:t>page 306).</a:t>
            </a:r>
          </a:p>
        </p:txBody>
      </p:sp>
    </p:spTree>
    <p:extLst>
      <p:ext uri="{BB962C8B-B14F-4D97-AF65-F5344CB8AC3E}">
        <p14:creationId xmlns:p14="http://schemas.microsoft.com/office/powerpoint/2010/main" val="24454133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Gadamer’s Approach</a:t>
            </a:r>
          </a:p>
        </p:txBody>
      </p:sp>
      <p:sp>
        <p:nvSpPr>
          <p:cNvPr id="3" name="Content Placeholder 2"/>
          <p:cNvSpPr>
            <a:spLocks noGrp="1"/>
          </p:cNvSpPr>
          <p:nvPr>
            <p:ph sz="half" idx="1"/>
          </p:nvPr>
        </p:nvSpPr>
        <p:spPr/>
        <p:txBody>
          <a:bodyPr>
            <a:normAutofit fontScale="85000" lnSpcReduction="10000"/>
          </a:bodyPr>
          <a:lstStyle/>
          <a:p>
            <a:r>
              <a:rPr lang="en-US" dirty="0"/>
              <a:t>‘Understanding is, essentially, a historically effected event’ (</a:t>
            </a:r>
            <a:r>
              <a:rPr lang="en-US" i="1" dirty="0"/>
              <a:t>Truth and Method, </a:t>
            </a:r>
            <a:r>
              <a:rPr lang="en-US" dirty="0"/>
              <a:t>page 300). </a:t>
            </a:r>
          </a:p>
          <a:p>
            <a:endParaRPr lang="en-US" dirty="0"/>
          </a:p>
          <a:p>
            <a:r>
              <a:rPr lang="en-US" dirty="0"/>
              <a:t>There is no ‘neutral position’ from which understanding takes place.</a:t>
            </a:r>
          </a:p>
          <a:p>
            <a:pPr marL="0" indent="0">
              <a:buNone/>
            </a:pPr>
            <a:endParaRPr lang="en-US" dirty="0"/>
          </a:p>
        </p:txBody>
      </p:sp>
      <p:sp>
        <p:nvSpPr>
          <p:cNvPr id="4" name="Content Placeholder 3"/>
          <p:cNvSpPr>
            <a:spLocks noGrp="1"/>
          </p:cNvSpPr>
          <p:nvPr>
            <p:ph sz="half" idx="2"/>
          </p:nvPr>
        </p:nvSpPr>
        <p:spPr/>
        <p:txBody>
          <a:bodyPr>
            <a:normAutofit fontScale="85000" lnSpcReduction="10000"/>
          </a:bodyPr>
          <a:lstStyle/>
          <a:p>
            <a:r>
              <a:rPr lang="en-US" dirty="0"/>
              <a:t>Our ‘point of view’ (subjectivity) is not a weakness to be avoided but the sole means by which we can arrive at an understanding of another ‘point of view’. </a:t>
            </a:r>
          </a:p>
          <a:p>
            <a:r>
              <a:rPr lang="en-US" dirty="0"/>
              <a:t>We cannot leave our horizon, nor would it be desirable, as effective history depends on constantly new interpretation’ (Gadamer).</a:t>
            </a:r>
          </a:p>
          <a:p>
            <a:endParaRPr lang="en-US" dirty="0"/>
          </a:p>
        </p:txBody>
      </p:sp>
    </p:spTree>
    <p:extLst>
      <p:ext uri="{BB962C8B-B14F-4D97-AF65-F5344CB8AC3E}">
        <p14:creationId xmlns:p14="http://schemas.microsoft.com/office/powerpoint/2010/main" val="16393240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Paul Ricoeur (1913-2005)</a:t>
            </a:r>
          </a:p>
        </p:txBody>
      </p:sp>
      <p:sp>
        <p:nvSpPr>
          <p:cNvPr id="3" name="Content Placeholder 2"/>
          <p:cNvSpPr>
            <a:spLocks noGrp="1"/>
          </p:cNvSpPr>
          <p:nvPr>
            <p:ph sz="half" idx="1"/>
          </p:nvPr>
        </p:nvSpPr>
        <p:spPr>
          <a:xfrm>
            <a:off x="457200" y="1196752"/>
            <a:ext cx="4038600" cy="5400600"/>
          </a:xfrm>
        </p:spPr>
        <p:txBody>
          <a:bodyPr>
            <a:normAutofit fontScale="92500" lnSpcReduction="20000"/>
          </a:bodyPr>
          <a:lstStyle/>
          <a:p>
            <a:pPr marL="0" indent="0">
              <a:buNone/>
            </a:pPr>
            <a:endParaRPr lang="en-US" dirty="0"/>
          </a:p>
          <a:p>
            <a:r>
              <a:rPr lang="en-US" dirty="0"/>
              <a:t>How does one distinguish between conflicting interpretations?</a:t>
            </a:r>
          </a:p>
          <a:p>
            <a:r>
              <a:rPr lang="en-US" dirty="0"/>
              <a:t>Theory of hermeneutics that addresses the need for suspicion.</a:t>
            </a:r>
          </a:p>
          <a:p>
            <a:r>
              <a:rPr lang="en-US" dirty="0"/>
              <a:t>More sympathetic (than Gadamer) to the securing of objective meaning, but does not agree that the basic principle for interpretation is the original intent of the author.</a:t>
            </a:r>
          </a:p>
          <a:p>
            <a:pPr marL="571500" indent="-571500">
              <a:buAutoNum type="romanLcParenR"/>
            </a:pPr>
            <a:endParaRPr lang="en-US"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1606317"/>
            <a:ext cx="4038600" cy="4513729"/>
          </a:xfrm>
        </p:spPr>
      </p:pic>
    </p:spTree>
    <p:extLst>
      <p:ext uri="{BB962C8B-B14F-4D97-AF65-F5344CB8AC3E}">
        <p14:creationId xmlns:p14="http://schemas.microsoft.com/office/powerpoint/2010/main" val="23642853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Narrative and Plot</a:t>
            </a:r>
          </a:p>
        </p:txBody>
      </p:sp>
      <p:sp>
        <p:nvSpPr>
          <p:cNvPr id="3" name="Content Placeholder 2"/>
          <p:cNvSpPr>
            <a:spLocks noGrp="1"/>
          </p:cNvSpPr>
          <p:nvPr>
            <p:ph sz="half" idx="1"/>
          </p:nvPr>
        </p:nvSpPr>
        <p:spPr>
          <a:xfrm>
            <a:off x="457200" y="1417638"/>
            <a:ext cx="4038600" cy="5107706"/>
          </a:xfrm>
        </p:spPr>
        <p:txBody>
          <a:bodyPr>
            <a:normAutofit fontScale="85000" lnSpcReduction="20000"/>
          </a:bodyPr>
          <a:lstStyle/>
          <a:p>
            <a:r>
              <a:rPr lang="en-US" dirty="0"/>
              <a:t>Interpretation depends on personal choices. </a:t>
            </a:r>
          </a:p>
          <a:p>
            <a:r>
              <a:rPr lang="en-US" dirty="0"/>
              <a:t>Interpretation involves a personal act of integrating textual details into a meaningful whole.</a:t>
            </a:r>
          </a:p>
          <a:p>
            <a:r>
              <a:rPr lang="en-US" dirty="0"/>
              <a:t>Narrative projects a world in which disparate elements acquire coherence through ‘plot’ (</a:t>
            </a:r>
            <a:r>
              <a:rPr lang="en-US" i="1" dirty="0"/>
              <a:t>Time and Narrative</a:t>
            </a:r>
            <a:r>
              <a:rPr lang="en-US" dirty="0"/>
              <a:t>).</a:t>
            </a:r>
          </a:p>
          <a:p>
            <a:r>
              <a:rPr lang="en-US" dirty="0"/>
              <a:t>The self discovers coherence in the emplotment of narrative; random actions achieve coherence as part of a single, larger action</a:t>
            </a:r>
          </a:p>
          <a:p>
            <a:endParaRPr lang="en-US" dirty="0"/>
          </a:p>
          <a:p>
            <a:endParaRPr lang="en-US" dirty="0"/>
          </a:p>
        </p:txBody>
      </p:sp>
      <p:pic>
        <p:nvPicPr>
          <p:cNvPr id="8" name="Content Placeholder 7">
            <a:extLst>
              <a:ext uri="{FF2B5EF4-FFF2-40B4-BE49-F238E27FC236}">
                <a16:creationId xmlns:a16="http://schemas.microsoft.com/office/drawing/2014/main" id="{098AB248-1E24-EF41-A193-4B8CF029D498}"/>
              </a:ext>
            </a:extLst>
          </p:cNvPr>
          <p:cNvPicPr>
            <a:picLocks noGrp="1" noChangeAspect="1"/>
          </p:cNvPicPr>
          <p:nvPr>
            <p:ph sz="half" idx="2"/>
          </p:nvPr>
        </p:nvPicPr>
        <p:blipFill>
          <a:blip r:embed="rId2"/>
          <a:stretch>
            <a:fillRect/>
          </a:stretch>
        </p:blipFill>
        <p:spPr>
          <a:xfrm>
            <a:off x="5220072" y="1556792"/>
            <a:ext cx="3168352" cy="4680520"/>
          </a:xfrm>
        </p:spPr>
      </p:pic>
    </p:spTree>
    <p:extLst>
      <p:ext uri="{BB962C8B-B14F-4D97-AF65-F5344CB8AC3E}">
        <p14:creationId xmlns:p14="http://schemas.microsoft.com/office/powerpoint/2010/main" val="29344524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Methods of Textual Interpretation</a:t>
            </a:r>
          </a:p>
        </p:txBody>
      </p:sp>
      <p:sp>
        <p:nvSpPr>
          <p:cNvPr id="3" name="Content Placeholder 2"/>
          <p:cNvSpPr>
            <a:spLocks noGrp="1"/>
          </p:cNvSpPr>
          <p:nvPr>
            <p:ph idx="1"/>
          </p:nvPr>
        </p:nvSpPr>
        <p:spPr/>
        <p:txBody>
          <a:bodyPr/>
          <a:lstStyle/>
          <a:p>
            <a:r>
              <a:rPr lang="en-US" dirty="0">
                <a:solidFill>
                  <a:srgbClr val="4CFF41"/>
                </a:solidFill>
                <a:latin typeface="Arial" charset="0"/>
                <a:ea typeface="ＭＳ Ｐゴシック" charset="0"/>
                <a:cs typeface="ＭＳ Ｐゴシック" charset="0"/>
              </a:rPr>
              <a:t>Historical Criticism</a:t>
            </a:r>
            <a:r>
              <a:rPr lang="en-US" dirty="0">
                <a:latin typeface="Arial" charset="0"/>
                <a:ea typeface="ＭＳ Ｐゴシック" charset="0"/>
                <a:cs typeface="ＭＳ Ｐゴシック" charset="0"/>
              </a:rPr>
              <a:t>: a quest for the world </a:t>
            </a:r>
            <a:r>
              <a:rPr lang="en-US" dirty="0">
                <a:solidFill>
                  <a:srgbClr val="FFFF00"/>
                </a:solidFill>
                <a:latin typeface="Arial" charset="0"/>
                <a:ea typeface="ＭＳ Ｐゴシック" charset="0"/>
                <a:cs typeface="ＭＳ Ｐゴシック" charset="0"/>
              </a:rPr>
              <a:t>behind the text</a:t>
            </a:r>
            <a:r>
              <a:rPr lang="en-US" dirty="0">
                <a:latin typeface="Arial" charset="0"/>
                <a:ea typeface="ＭＳ Ｐゴシック" charset="0"/>
                <a:cs typeface="ＭＳ Ｐゴシック" charset="0"/>
              </a:rPr>
              <a:t>.</a:t>
            </a:r>
          </a:p>
          <a:p>
            <a:r>
              <a:rPr lang="en-US" dirty="0">
                <a:solidFill>
                  <a:srgbClr val="4CFF41"/>
                </a:solidFill>
                <a:latin typeface="Arial" charset="0"/>
                <a:ea typeface="ＭＳ Ｐゴシック" charset="0"/>
                <a:cs typeface="ＭＳ Ｐゴシック" charset="0"/>
              </a:rPr>
              <a:t>Narrative Criticism</a:t>
            </a:r>
            <a:r>
              <a:rPr lang="en-US" dirty="0">
                <a:latin typeface="Arial" charset="0"/>
                <a:ea typeface="ＭＳ Ｐゴシック" charset="0"/>
                <a:cs typeface="ＭＳ Ｐゴシック" charset="0"/>
              </a:rPr>
              <a:t>: examination of the literary structures and techniques </a:t>
            </a:r>
            <a:r>
              <a:rPr lang="en-US" dirty="0">
                <a:solidFill>
                  <a:srgbClr val="FFFF00"/>
                </a:solidFill>
                <a:latin typeface="Arial" charset="0"/>
                <a:ea typeface="ＭＳ Ｐゴシック" charset="0"/>
                <a:cs typeface="ＭＳ Ｐゴシック" charset="0"/>
              </a:rPr>
              <a:t>within the text.</a:t>
            </a:r>
          </a:p>
          <a:p>
            <a:r>
              <a:rPr lang="en-US" dirty="0">
                <a:solidFill>
                  <a:srgbClr val="4CFF41"/>
                </a:solidFill>
                <a:latin typeface="Arial" charset="0"/>
                <a:ea typeface="ＭＳ Ｐゴシック" charset="0"/>
                <a:cs typeface="ＭＳ Ｐゴシック" charset="0"/>
              </a:rPr>
              <a:t>Cultural Criticism</a:t>
            </a:r>
            <a:r>
              <a:rPr lang="en-US" dirty="0">
                <a:latin typeface="Arial" charset="0"/>
                <a:ea typeface="ＭＳ Ｐゴシック" charset="0"/>
                <a:cs typeface="ＭＳ Ｐゴシック" charset="0"/>
              </a:rPr>
              <a:t>: the reader analyses what is </a:t>
            </a:r>
            <a:r>
              <a:rPr lang="en-US" dirty="0">
                <a:solidFill>
                  <a:srgbClr val="FFFF00"/>
                </a:solidFill>
                <a:latin typeface="Arial" charset="0"/>
                <a:ea typeface="ＭＳ Ｐゴシック" charset="0"/>
                <a:cs typeface="ＭＳ Ｐゴシック" charset="0"/>
              </a:rPr>
              <a:t>in front of the text.</a:t>
            </a:r>
          </a:p>
          <a:p>
            <a:endParaRPr lang="en-US" dirty="0"/>
          </a:p>
        </p:txBody>
      </p:sp>
    </p:spTree>
    <p:extLst>
      <p:ext uri="{BB962C8B-B14F-4D97-AF65-F5344CB8AC3E}">
        <p14:creationId xmlns:p14="http://schemas.microsoft.com/office/powerpoint/2010/main" val="5651250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Some Useful </a:t>
            </a:r>
            <a:r>
              <a:rPr lang="en-US" dirty="0"/>
              <a:t>R</a:t>
            </a:r>
            <a:r>
              <a:rPr lang="en-US"/>
              <a:t>esources</a:t>
            </a:r>
            <a:endParaRPr lang="en-US" dirty="0"/>
          </a:p>
        </p:txBody>
      </p:sp>
      <p:sp>
        <p:nvSpPr>
          <p:cNvPr id="3" name="Content Placeholder 2"/>
          <p:cNvSpPr>
            <a:spLocks noGrp="1"/>
          </p:cNvSpPr>
          <p:nvPr>
            <p:ph idx="1"/>
          </p:nvPr>
        </p:nvSpPr>
        <p:spPr/>
        <p:txBody>
          <a:bodyPr/>
          <a:lstStyle/>
          <a:p>
            <a:pPr marL="0" indent="0">
              <a:buNone/>
            </a:pPr>
            <a:r>
              <a:rPr lang="en-GB" dirty="0"/>
              <a:t>	</a:t>
            </a:r>
          </a:p>
          <a:p>
            <a:pPr marL="0" indent="0">
              <a:buNone/>
            </a:pPr>
            <a:r>
              <a:rPr lang="en-GB" dirty="0"/>
              <a:t>	Judith Bell, </a:t>
            </a:r>
            <a:r>
              <a:rPr lang="en-GB" i="1" dirty="0"/>
              <a:t>Doing Your Research Project</a:t>
            </a:r>
            <a:r>
              <a:rPr lang="en-GB" dirty="0"/>
              <a:t>, 5th 	edition (Maidenhead: Open University Press, 	2010), 124-139.</a:t>
            </a:r>
          </a:p>
          <a:p>
            <a:endParaRPr lang="en-GB" dirty="0"/>
          </a:p>
          <a:p>
            <a:pPr marL="0" indent="0">
              <a:buNone/>
            </a:pPr>
            <a:r>
              <a:rPr lang="en-GB" dirty="0"/>
              <a:t>	</a:t>
            </a:r>
            <a:r>
              <a:rPr lang="en-GB" dirty="0" err="1"/>
              <a:t>www.criticalreading.com</a:t>
            </a:r>
            <a:endParaRPr lang="en-GB" dirty="0"/>
          </a:p>
          <a:p>
            <a:endParaRPr lang="en-US" dirty="0"/>
          </a:p>
        </p:txBody>
      </p:sp>
    </p:spTree>
    <p:extLst>
      <p:ext uri="{BB962C8B-B14F-4D97-AF65-F5344CB8AC3E}">
        <p14:creationId xmlns:p14="http://schemas.microsoft.com/office/powerpoint/2010/main" val="17218818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468</TotalTime>
  <Words>2027</Words>
  <Application>Microsoft Macintosh PowerPoint</Application>
  <PresentationFormat>On-screen Show (4:3)</PresentationFormat>
  <Paragraphs>182</Paragraphs>
  <Slides>32</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32</vt:i4>
      </vt:variant>
    </vt:vector>
  </HeadingPairs>
  <TitlesOfParts>
    <vt:vector size="35" baseType="lpstr">
      <vt:lpstr>Arial</vt:lpstr>
      <vt:lpstr>Calibri</vt:lpstr>
      <vt:lpstr>Office Theme</vt:lpstr>
      <vt:lpstr>Interpreting Texts</vt:lpstr>
      <vt:lpstr>Researching Texts</vt:lpstr>
      <vt:lpstr>Textual Interpretation</vt:lpstr>
      <vt:lpstr>Textual Interpretation</vt:lpstr>
      <vt:lpstr>Textual Interpretation</vt:lpstr>
      <vt:lpstr>Different Approaches: What is the Starting Point?</vt:lpstr>
      <vt:lpstr>Different Approaches: What is the Starting Point?</vt:lpstr>
      <vt:lpstr>Critical Analysis of Texts</vt:lpstr>
      <vt:lpstr>Critical Analysis of Texts</vt:lpstr>
      <vt:lpstr>Repositories of Fact or Bias?</vt:lpstr>
      <vt:lpstr>The Theory of Interpretation</vt:lpstr>
      <vt:lpstr>Hermeneutics: The Theory of Interpretation</vt:lpstr>
      <vt:lpstr>Hermeneutics: The Theory of Interpretation</vt:lpstr>
      <vt:lpstr>PowerPoint Presentation</vt:lpstr>
      <vt:lpstr>PowerPoint Presentation</vt:lpstr>
      <vt:lpstr>Texts from the Past:  Challenges and Prospects</vt:lpstr>
      <vt:lpstr>Texts from the Past:  Challenges and Prospects</vt:lpstr>
      <vt:lpstr>Hermeneutics or the Process of Understanding: Earlier Perspectives</vt:lpstr>
      <vt:lpstr>Hermeneutics or the Process of Understanding: Earlier Perspectives</vt:lpstr>
      <vt:lpstr>Where Does Meaning Reside? KEY QUESTIONS</vt:lpstr>
      <vt:lpstr>Where Does Meaning Reside?</vt:lpstr>
      <vt:lpstr>Roland Barthes (1925-80): ‘The author is dead’ </vt:lpstr>
      <vt:lpstr>The Role and Profile of the Interpreter(s)</vt:lpstr>
      <vt:lpstr>Hans-Georg Gadamer</vt:lpstr>
      <vt:lpstr>Truth and Method (1960)</vt:lpstr>
      <vt:lpstr>Interpreter and Interpretation </vt:lpstr>
      <vt:lpstr>Fusion of Horizons</vt:lpstr>
      <vt:lpstr>Gadamer’s Approach</vt:lpstr>
      <vt:lpstr>Paul Ricoeur (1913-2005)</vt:lpstr>
      <vt:lpstr>Narrative and Plot</vt:lpstr>
      <vt:lpstr>Methods of Textual Interpretation</vt:lpstr>
      <vt:lpstr>Some Useful 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(HUSK5001)</dc:title>
  <dc:creator>Catrin Williams</dc:creator>
  <cp:lastModifiedBy>Catrin Williams</cp:lastModifiedBy>
  <cp:revision>67</cp:revision>
  <cp:lastPrinted>2020-01-17T07:54:16Z</cp:lastPrinted>
  <dcterms:created xsi:type="dcterms:W3CDTF">2015-10-16T14:23:02Z</dcterms:created>
  <dcterms:modified xsi:type="dcterms:W3CDTF">2022-01-18T18:49:35Z</dcterms:modified>
</cp:coreProperties>
</file>