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98" r:id="rId1"/>
  </p:sldMasterIdLst>
  <p:notesMasterIdLst>
    <p:notesMasterId r:id="rId9"/>
  </p:notesMasterIdLst>
  <p:sldIdLst>
    <p:sldId id="268" r:id="rId2"/>
    <p:sldId id="259" r:id="rId3"/>
    <p:sldId id="262" r:id="rId4"/>
    <p:sldId id="267" r:id="rId5"/>
    <p:sldId id="263" r:id="rId6"/>
    <p:sldId id="266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irsty Jenkins" initials="KJ" lastIdx="5" clrIdx="0">
    <p:extLst>
      <p:ext uri="{19B8F6BF-5375-455C-9EA6-DF929625EA0E}">
        <p15:presenceInfo xmlns:p15="http://schemas.microsoft.com/office/powerpoint/2012/main" userId="Kirsty Jenkins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76B2ED-045E-4F52-9CF1-0ADBD071B47B}" v="208" dt="2018-05-03T10:04:22.5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77716" autoAdjust="0"/>
  </p:normalViewPr>
  <p:slideViewPr>
    <p:cSldViewPr snapToGrid="0">
      <p:cViewPr varScale="1">
        <p:scale>
          <a:sx n="49" d="100"/>
          <a:sy n="49" d="100"/>
        </p:scale>
        <p:origin x="150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4FAD22-D9A9-47E0-A8AB-A69FD7BE92E1}" type="doc">
      <dgm:prSet loTypeId="urn:microsoft.com/office/officeart/2005/8/layout/radial1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871E1D4F-8C32-4846-8A77-A28DD8187839}">
      <dgm:prSet phldrT="[Text]" custT="1"/>
      <dgm:spPr/>
      <dgm:t>
        <a:bodyPr/>
        <a:lstStyle/>
        <a:p>
          <a:r>
            <a:rPr lang="en-GB" sz="1500" dirty="0"/>
            <a:t>Environmental impact</a:t>
          </a:r>
        </a:p>
      </dgm:t>
    </dgm:pt>
    <dgm:pt modelId="{32C8C9FF-4DF1-43B8-B3E9-08057FEF7DFC}" type="parTrans" cxnId="{E8793FE3-EA8A-4176-8A4A-874342DD4404}">
      <dgm:prSet/>
      <dgm:spPr/>
      <dgm:t>
        <a:bodyPr/>
        <a:lstStyle/>
        <a:p>
          <a:endParaRPr lang="en-GB"/>
        </a:p>
      </dgm:t>
    </dgm:pt>
    <dgm:pt modelId="{922DE950-19A0-4157-BA11-2AA200E75D88}" type="sibTrans" cxnId="{E8793FE3-EA8A-4176-8A4A-874342DD4404}">
      <dgm:prSet/>
      <dgm:spPr/>
      <dgm:t>
        <a:bodyPr/>
        <a:lstStyle/>
        <a:p>
          <a:endParaRPr lang="en-GB"/>
        </a:p>
      </dgm:t>
    </dgm:pt>
    <dgm:pt modelId="{7398F544-FA00-4798-B5D0-426905B28462}">
      <dgm:prSet phldrT="[Text]" custT="1"/>
      <dgm:spPr/>
      <dgm:t>
        <a:bodyPr/>
        <a:lstStyle/>
        <a:p>
          <a:r>
            <a:rPr lang="en-GB" sz="1500" dirty="0"/>
            <a:t>Poverty/</a:t>
          </a:r>
        </a:p>
        <a:p>
          <a:r>
            <a:rPr lang="en-GB" sz="1500" dirty="0"/>
            <a:t>Socioeconomic status</a:t>
          </a:r>
        </a:p>
      </dgm:t>
    </dgm:pt>
    <dgm:pt modelId="{AA5B6771-ABC4-4394-BFBE-4D55F7DEE532}" type="parTrans" cxnId="{23F7407E-16DF-461C-A2D9-45E12D1004F4}">
      <dgm:prSet custT="1"/>
      <dgm:spPr/>
      <dgm:t>
        <a:bodyPr/>
        <a:lstStyle/>
        <a:p>
          <a:endParaRPr lang="en-GB" sz="1500"/>
        </a:p>
      </dgm:t>
    </dgm:pt>
    <dgm:pt modelId="{701DDBB3-762B-4D7B-9F1B-313CB1094711}" type="sibTrans" cxnId="{23F7407E-16DF-461C-A2D9-45E12D1004F4}">
      <dgm:prSet/>
      <dgm:spPr/>
      <dgm:t>
        <a:bodyPr/>
        <a:lstStyle/>
        <a:p>
          <a:endParaRPr lang="en-GB"/>
        </a:p>
      </dgm:t>
    </dgm:pt>
    <dgm:pt modelId="{4B0E9514-444A-4DF5-9DBA-8FB4A8867722}">
      <dgm:prSet phldrT="[Text]" custT="1"/>
      <dgm:spPr/>
      <dgm:t>
        <a:bodyPr/>
        <a:lstStyle/>
        <a:p>
          <a:r>
            <a:rPr lang="en-GB" sz="1500" dirty="0"/>
            <a:t>Neglect/Abuse</a:t>
          </a:r>
        </a:p>
      </dgm:t>
    </dgm:pt>
    <dgm:pt modelId="{EF82C0E4-DC59-4A7E-B049-E99527B8C960}" type="parTrans" cxnId="{CDA45F5C-A2BA-44C7-86A6-C4B5A5C18D7A}">
      <dgm:prSet custT="1"/>
      <dgm:spPr/>
      <dgm:t>
        <a:bodyPr/>
        <a:lstStyle/>
        <a:p>
          <a:endParaRPr lang="en-GB" sz="1500"/>
        </a:p>
      </dgm:t>
    </dgm:pt>
    <dgm:pt modelId="{CA714936-FD61-450C-AAEB-4342C23CB629}" type="sibTrans" cxnId="{CDA45F5C-A2BA-44C7-86A6-C4B5A5C18D7A}">
      <dgm:prSet/>
      <dgm:spPr/>
      <dgm:t>
        <a:bodyPr/>
        <a:lstStyle/>
        <a:p>
          <a:endParaRPr lang="en-GB"/>
        </a:p>
      </dgm:t>
    </dgm:pt>
    <dgm:pt modelId="{43132303-7140-4D5E-82FA-216243016DBA}">
      <dgm:prSet phldrT="[Text]" custT="1"/>
      <dgm:spPr/>
      <dgm:t>
        <a:bodyPr/>
        <a:lstStyle/>
        <a:p>
          <a:r>
            <a:rPr lang="en-GB" sz="1500" dirty="0"/>
            <a:t>Access to services</a:t>
          </a:r>
        </a:p>
      </dgm:t>
    </dgm:pt>
    <dgm:pt modelId="{24F03DAF-C5ED-46C8-AE92-548F2A801C29}" type="parTrans" cxnId="{C598424F-6BFD-4B2C-9869-4580637656BC}">
      <dgm:prSet custT="1"/>
      <dgm:spPr/>
      <dgm:t>
        <a:bodyPr/>
        <a:lstStyle/>
        <a:p>
          <a:endParaRPr lang="en-GB" sz="1500"/>
        </a:p>
      </dgm:t>
    </dgm:pt>
    <dgm:pt modelId="{3C25C184-2DCD-4D9B-8433-A6C01D582E6A}" type="sibTrans" cxnId="{C598424F-6BFD-4B2C-9869-4580637656BC}">
      <dgm:prSet/>
      <dgm:spPr/>
      <dgm:t>
        <a:bodyPr/>
        <a:lstStyle/>
        <a:p>
          <a:endParaRPr lang="en-GB"/>
        </a:p>
      </dgm:t>
    </dgm:pt>
    <dgm:pt modelId="{74352746-63D4-484E-B12D-87327ACD7105}">
      <dgm:prSet phldrT="[Text]" custT="1"/>
      <dgm:spPr/>
      <dgm:t>
        <a:bodyPr/>
        <a:lstStyle/>
        <a:p>
          <a:r>
            <a:rPr lang="en-GB" sz="1500" dirty="0"/>
            <a:t>Culture </a:t>
          </a:r>
        </a:p>
      </dgm:t>
    </dgm:pt>
    <dgm:pt modelId="{A2367566-D967-400F-9346-FE4F30E1D373}" type="sibTrans" cxnId="{D19D2F1D-39C4-4BFA-B5A8-532C15177FBF}">
      <dgm:prSet/>
      <dgm:spPr/>
      <dgm:t>
        <a:bodyPr/>
        <a:lstStyle/>
        <a:p>
          <a:endParaRPr lang="en-GB"/>
        </a:p>
      </dgm:t>
    </dgm:pt>
    <dgm:pt modelId="{32A1908F-7136-4D42-AD3E-54F350A25061}" type="parTrans" cxnId="{D19D2F1D-39C4-4BFA-B5A8-532C15177FBF}">
      <dgm:prSet custT="1"/>
      <dgm:spPr/>
      <dgm:t>
        <a:bodyPr/>
        <a:lstStyle/>
        <a:p>
          <a:endParaRPr lang="en-GB" sz="1500"/>
        </a:p>
      </dgm:t>
    </dgm:pt>
    <dgm:pt modelId="{6EB35DD2-978D-47AD-BB03-2E9A232CF8CE}">
      <dgm:prSet phldrT="[Text]" custT="1"/>
      <dgm:spPr/>
      <dgm:t>
        <a:bodyPr/>
        <a:lstStyle/>
        <a:p>
          <a:r>
            <a:rPr lang="en-GB" sz="1500" dirty="0"/>
            <a:t>Physical environment</a:t>
          </a:r>
        </a:p>
      </dgm:t>
    </dgm:pt>
    <dgm:pt modelId="{8DD1594E-5869-47EE-911C-A657EB5CB2D3}" type="parTrans" cxnId="{417D8604-C1FC-4E0B-B6B5-FA97D709DEA6}">
      <dgm:prSet custT="1"/>
      <dgm:spPr/>
      <dgm:t>
        <a:bodyPr/>
        <a:lstStyle/>
        <a:p>
          <a:endParaRPr lang="en-GB" sz="1500"/>
        </a:p>
      </dgm:t>
    </dgm:pt>
    <dgm:pt modelId="{F623261C-645C-4846-98B8-63EFE8195556}" type="sibTrans" cxnId="{417D8604-C1FC-4E0B-B6B5-FA97D709DEA6}">
      <dgm:prSet/>
      <dgm:spPr/>
      <dgm:t>
        <a:bodyPr/>
        <a:lstStyle/>
        <a:p>
          <a:endParaRPr lang="en-GB"/>
        </a:p>
      </dgm:t>
    </dgm:pt>
    <dgm:pt modelId="{4100CD6F-7CB8-4764-A124-C20CB27E808F}">
      <dgm:prSet phldrT="[Text]" custT="1"/>
      <dgm:spPr/>
      <dgm:t>
        <a:bodyPr/>
        <a:lstStyle/>
        <a:p>
          <a:r>
            <a:rPr lang="en-GB" sz="1500" dirty="0"/>
            <a:t>Mother/</a:t>
          </a:r>
        </a:p>
        <a:p>
          <a:r>
            <a:rPr lang="en-GB" sz="1500" dirty="0"/>
            <a:t>primary caregiver’s language competency </a:t>
          </a:r>
        </a:p>
      </dgm:t>
    </dgm:pt>
    <dgm:pt modelId="{32D42A24-8655-43AF-9424-339003E82B00}" type="parTrans" cxnId="{20602A7E-F6FE-478E-9C8C-D8CA4C524D11}">
      <dgm:prSet custT="1"/>
      <dgm:spPr/>
      <dgm:t>
        <a:bodyPr/>
        <a:lstStyle/>
        <a:p>
          <a:endParaRPr lang="en-GB" sz="1500"/>
        </a:p>
      </dgm:t>
    </dgm:pt>
    <dgm:pt modelId="{9B336467-AB08-4B0B-BD3A-16F62C100300}" type="sibTrans" cxnId="{20602A7E-F6FE-478E-9C8C-D8CA4C524D11}">
      <dgm:prSet/>
      <dgm:spPr/>
      <dgm:t>
        <a:bodyPr/>
        <a:lstStyle/>
        <a:p>
          <a:endParaRPr lang="en-GB"/>
        </a:p>
      </dgm:t>
    </dgm:pt>
    <dgm:pt modelId="{7B629F4F-B23E-414A-8843-20F728613DE6}">
      <dgm:prSet phldrT="[Text]" custT="1"/>
      <dgm:spPr/>
      <dgm:t>
        <a:bodyPr/>
        <a:lstStyle/>
        <a:p>
          <a:r>
            <a:rPr lang="en-GB" sz="1500" dirty="0"/>
            <a:t>Genetics</a:t>
          </a:r>
        </a:p>
      </dgm:t>
    </dgm:pt>
    <dgm:pt modelId="{906EEC22-328C-433E-80A2-6DF24D44BBD8}" type="parTrans" cxnId="{FF4C1683-7BDE-4C5E-A0B3-5C928B38FCE5}">
      <dgm:prSet custT="1"/>
      <dgm:spPr/>
      <dgm:t>
        <a:bodyPr/>
        <a:lstStyle/>
        <a:p>
          <a:endParaRPr lang="en-GB" sz="1500"/>
        </a:p>
      </dgm:t>
    </dgm:pt>
    <dgm:pt modelId="{0511322D-9343-46F8-A849-5F941D78AE01}" type="sibTrans" cxnId="{FF4C1683-7BDE-4C5E-A0B3-5C928B38FCE5}">
      <dgm:prSet/>
      <dgm:spPr/>
      <dgm:t>
        <a:bodyPr/>
        <a:lstStyle/>
        <a:p>
          <a:endParaRPr lang="en-GB"/>
        </a:p>
      </dgm:t>
    </dgm:pt>
    <dgm:pt modelId="{43A2678F-C4D7-4642-8899-6016182B0A8B}" type="pres">
      <dgm:prSet presAssocID="{C04FAD22-D9A9-47E0-A8AB-A69FD7BE92E1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C97A8AE-D11E-4AC7-8B0E-4BAF51270DAA}" type="pres">
      <dgm:prSet presAssocID="{871E1D4F-8C32-4846-8A77-A28DD8187839}" presName="centerShape" presStyleLbl="node0" presStyleIdx="0" presStyleCnt="1"/>
      <dgm:spPr/>
    </dgm:pt>
    <dgm:pt modelId="{B48E13D2-9B9E-46BC-BE78-959F7F4375D8}" type="pres">
      <dgm:prSet presAssocID="{AA5B6771-ABC4-4394-BFBE-4D55F7DEE532}" presName="Name9" presStyleLbl="parChTrans1D2" presStyleIdx="0" presStyleCnt="7"/>
      <dgm:spPr/>
    </dgm:pt>
    <dgm:pt modelId="{AF7FA74C-D472-408E-A35F-ACB94E1F617B}" type="pres">
      <dgm:prSet presAssocID="{AA5B6771-ABC4-4394-BFBE-4D55F7DEE532}" presName="connTx" presStyleLbl="parChTrans1D2" presStyleIdx="0" presStyleCnt="7"/>
      <dgm:spPr/>
    </dgm:pt>
    <dgm:pt modelId="{0263A130-EB43-43DC-8326-EE7C2E90A577}" type="pres">
      <dgm:prSet presAssocID="{7398F544-FA00-4798-B5D0-426905B28462}" presName="node" presStyleLbl="node1" presStyleIdx="0" presStyleCnt="7">
        <dgm:presLayoutVars>
          <dgm:bulletEnabled val="1"/>
        </dgm:presLayoutVars>
      </dgm:prSet>
      <dgm:spPr/>
    </dgm:pt>
    <dgm:pt modelId="{5D344F9E-BC60-4228-8D12-6034218B439D}" type="pres">
      <dgm:prSet presAssocID="{EF82C0E4-DC59-4A7E-B049-E99527B8C960}" presName="Name9" presStyleLbl="parChTrans1D2" presStyleIdx="1" presStyleCnt="7"/>
      <dgm:spPr/>
    </dgm:pt>
    <dgm:pt modelId="{C0547323-0D03-47F5-968C-805838A85C8D}" type="pres">
      <dgm:prSet presAssocID="{EF82C0E4-DC59-4A7E-B049-E99527B8C960}" presName="connTx" presStyleLbl="parChTrans1D2" presStyleIdx="1" presStyleCnt="7"/>
      <dgm:spPr/>
    </dgm:pt>
    <dgm:pt modelId="{156D7176-CB75-4CAE-A87D-0829475CDCBB}" type="pres">
      <dgm:prSet presAssocID="{4B0E9514-444A-4DF5-9DBA-8FB4A8867722}" presName="node" presStyleLbl="node1" presStyleIdx="1" presStyleCnt="7">
        <dgm:presLayoutVars>
          <dgm:bulletEnabled val="1"/>
        </dgm:presLayoutVars>
      </dgm:prSet>
      <dgm:spPr/>
    </dgm:pt>
    <dgm:pt modelId="{CF204894-54B1-4448-BED2-8FBDF7779699}" type="pres">
      <dgm:prSet presAssocID="{32A1908F-7136-4D42-AD3E-54F350A25061}" presName="Name9" presStyleLbl="parChTrans1D2" presStyleIdx="2" presStyleCnt="7"/>
      <dgm:spPr/>
    </dgm:pt>
    <dgm:pt modelId="{0734530D-6F88-4ABB-9EB8-4EB4850E08D4}" type="pres">
      <dgm:prSet presAssocID="{32A1908F-7136-4D42-AD3E-54F350A25061}" presName="connTx" presStyleLbl="parChTrans1D2" presStyleIdx="2" presStyleCnt="7"/>
      <dgm:spPr/>
    </dgm:pt>
    <dgm:pt modelId="{49BE4B0A-B25B-497C-9EF9-6039B8FA2999}" type="pres">
      <dgm:prSet presAssocID="{74352746-63D4-484E-B12D-87327ACD7105}" presName="node" presStyleLbl="node1" presStyleIdx="2" presStyleCnt="7">
        <dgm:presLayoutVars>
          <dgm:bulletEnabled val="1"/>
        </dgm:presLayoutVars>
      </dgm:prSet>
      <dgm:spPr/>
    </dgm:pt>
    <dgm:pt modelId="{410AEABA-1C6E-4701-97C1-1680AE08FBB1}" type="pres">
      <dgm:prSet presAssocID="{24F03DAF-C5ED-46C8-AE92-548F2A801C29}" presName="Name9" presStyleLbl="parChTrans1D2" presStyleIdx="3" presStyleCnt="7"/>
      <dgm:spPr/>
    </dgm:pt>
    <dgm:pt modelId="{4CB7D76B-C3D1-46FB-B967-21A0B4CD1CAD}" type="pres">
      <dgm:prSet presAssocID="{24F03DAF-C5ED-46C8-AE92-548F2A801C29}" presName="connTx" presStyleLbl="parChTrans1D2" presStyleIdx="3" presStyleCnt="7"/>
      <dgm:spPr/>
    </dgm:pt>
    <dgm:pt modelId="{50BD1956-F8C0-4AF4-A8AF-82261B0EEA96}" type="pres">
      <dgm:prSet presAssocID="{43132303-7140-4D5E-82FA-216243016DBA}" presName="node" presStyleLbl="node1" presStyleIdx="3" presStyleCnt="7">
        <dgm:presLayoutVars>
          <dgm:bulletEnabled val="1"/>
        </dgm:presLayoutVars>
      </dgm:prSet>
      <dgm:spPr/>
    </dgm:pt>
    <dgm:pt modelId="{DBC5ECF2-4ACB-4745-836A-F1EF37A3BEAE}" type="pres">
      <dgm:prSet presAssocID="{8DD1594E-5869-47EE-911C-A657EB5CB2D3}" presName="Name9" presStyleLbl="parChTrans1D2" presStyleIdx="4" presStyleCnt="7"/>
      <dgm:spPr/>
    </dgm:pt>
    <dgm:pt modelId="{8879B5F7-84DC-4FDD-B4C1-8D1F952F62E7}" type="pres">
      <dgm:prSet presAssocID="{8DD1594E-5869-47EE-911C-A657EB5CB2D3}" presName="connTx" presStyleLbl="parChTrans1D2" presStyleIdx="4" presStyleCnt="7"/>
      <dgm:spPr/>
    </dgm:pt>
    <dgm:pt modelId="{261A2D86-6F2A-4176-85AE-CB5A821EDAA5}" type="pres">
      <dgm:prSet presAssocID="{6EB35DD2-978D-47AD-BB03-2E9A232CF8CE}" presName="node" presStyleLbl="node1" presStyleIdx="4" presStyleCnt="7">
        <dgm:presLayoutVars>
          <dgm:bulletEnabled val="1"/>
        </dgm:presLayoutVars>
      </dgm:prSet>
      <dgm:spPr/>
    </dgm:pt>
    <dgm:pt modelId="{8BAD594A-332F-4D18-855B-61E9E15572F9}" type="pres">
      <dgm:prSet presAssocID="{32D42A24-8655-43AF-9424-339003E82B00}" presName="Name9" presStyleLbl="parChTrans1D2" presStyleIdx="5" presStyleCnt="7"/>
      <dgm:spPr/>
    </dgm:pt>
    <dgm:pt modelId="{059C3E7F-5FC9-4D71-87DF-3A4069B575A9}" type="pres">
      <dgm:prSet presAssocID="{32D42A24-8655-43AF-9424-339003E82B00}" presName="connTx" presStyleLbl="parChTrans1D2" presStyleIdx="5" presStyleCnt="7"/>
      <dgm:spPr/>
    </dgm:pt>
    <dgm:pt modelId="{BCEE3335-4298-4109-9C3F-ACE519E8E866}" type="pres">
      <dgm:prSet presAssocID="{4100CD6F-7CB8-4764-A124-C20CB27E808F}" presName="node" presStyleLbl="node1" presStyleIdx="5" presStyleCnt="7">
        <dgm:presLayoutVars>
          <dgm:bulletEnabled val="1"/>
        </dgm:presLayoutVars>
      </dgm:prSet>
      <dgm:spPr/>
    </dgm:pt>
    <dgm:pt modelId="{5CBE41E2-EFC6-4C8C-A134-38A8E60D683F}" type="pres">
      <dgm:prSet presAssocID="{906EEC22-328C-433E-80A2-6DF24D44BBD8}" presName="Name9" presStyleLbl="parChTrans1D2" presStyleIdx="6" presStyleCnt="7"/>
      <dgm:spPr/>
    </dgm:pt>
    <dgm:pt modelId="{A6E3B500-4B61-4F6A-83D6-B5152807E4E6}" type="pres">
      <dgm:prSet presAssocID="{906EEC22-328C-433E-80A2-6DF24D44BBD8}" presName="connTx" presStyleLbl="parChTrans1D2" presStyleIdx="6" presStyleCnt="7"/>
      <dgm:spPr/>
    </dgm:pt>
    <dgm:pt modelId="{5846C5B2-8F9A-45AB-A272-36C7779B0C0B}" type="pres">
      <dgm:prSet presAssocID="{7B629F4F-B23E-414A-8843-20F728613DE6}" presName="node" presStyleLbl="node1" presStyleIdx="6" presStyleCnt="7">
        <dgm:presLayoutVars>
          <dgm:bulletEnabled val="1"/>
        </dgm:presLayoutVars>
      </dgm:prSet>
      <dgm:spPr/>
    </dgm:pt>
  </dgm:ptLst>
  <dgm:cxnLst>
    <dgm:cxn modelId="{152D5A03-17E4-4DAD-88F6-10BF5F02C58C}" type="presOf" srcId="{32D42A24-8655-43AF-9424-339003E82B00}" destId="{059C3E7F-5FC9-4D71-87DF-3A4069B575A9}" srcOrd="1" destOrd="0" presId="urn:microsoft.com/office/officeart/2005/8/layout/radial1"/>
    <dgm:cxn modelId="{9B2F9603-C9A7-456C-AFB5-7B7BE7BC4916}" type="presOf" srcId="{24F03DAF-C5ED-46C8-AE92-548F2A801C29}" destId="{4CB7D76B-C3D1-46FB-B967-21A0B4CD1CAD}" srcOrd="1" destOrd="0" presId="urn:microsoft.com/office/officeart/2005/8/layout/radial1"/>
    <dgm:cxn modelId="{417D8604-C1FC-4E0B-B6B5-FA97D709DEA6}" srcId="{871E1D4F-8C32-4846-8A77-A28DD8187839}" destId="{6EB35DD2-978D-47AD-BB03-2E9A232CF8CE}" srcOrd="4" destOrd="0" parTransId="{8DD1594E-5869-47EE-911C-A657EB5CB2D3}" sibTransId="{F623261C-645C-4846-98B8-63EFE8195556}"/>
    <dgm:cxn modelId="{0F825E08-A3DF-4956-980A-3E760D762128}" type="presOf" srcId="{32D42A24-8655-43AF-9424-339003E82B00}" destId="{8BAD594A-332F-4D18-855B-61E9E15572F9}" srcOrd="0" destOrd="0" presId="urn:microsoft.com/office/officeart/2005/8/layout/radial1"/>
    <dgm:cxn modelId="{FDE4A308-2F6B-4C88-BEE9-AFA62E22CFC1}" type="presOf" srcId="{AA5B6771-ABC4-4394-BFBE-4D55F7DEE532}" destId="{AF7FA74C-D472-408E-A35F-ACB94E1F617B}" srcOrd="1" destOrd="0" presId="urn:microsoft.com/office/officeart/2005/8/layout/radial1"/>
    <dgm:cxn modelId="{99F49014-6C85-4188-BC71-DD1BE772266C}" type="presOf" srcId="{7B629F4F-B23E-414A-8843-20F728613DE6}" destId="{5846C5B2-8F9A-45AB-A272-36C7779B0C0B}" srcOrd="0" destOrd="0" presId="urn:microsoft.com/office/officeart/2005/8/layout/radial1"/>
    <dgm:cxn modelId="{E4F8CF17-E478-4AFD-BD46-C9D4290A5782}" type="presOf" srcId="{32A1908F-7136-4D42-AD3E-54F350A25061}" destId="{CF204894-54B1-4448-BED2-8FBDF7779699}" srcOrd="0" destOrd="0" presId="urn:microsoft.com/office/officeart/2005/8/layout/radial1"/>
    <dgm:cxn modelId="{CE6EB61C-5C00-4EE1-9127-119D6F2A242A}" type="presOf" srcId="{4B0E9514-444A-4DF5-9DBA-8FB4A8867722}" destId="{156D7176-CB75-4CAE-A87D-0829475CDCBB}" srcOrd="0" destOrd="0" presId="urn:microsoft.com/office/officeart/2005/8/layout/radial1"/>
    <dgm:cxn modelId="{D19D2F1D-39C4-4BFA-B5A8-532C15177FBF}" srcId="{871E1D4F-8C32-4846-8A77-A28DD8187839}" destId="{74352746-63D4-484E-B12D-87327ACD7105}" srcOrd="2" destOrd="0" parTransId="{32A1908F-7136-4D42-AD3E-54F350A25061}" sibTransId="{A2367566-D967-400F-9346-FE4F30E1D373}"/>
    <dgm:cxn modelId="{3159091F-A00A-450D-8FA6-DB771166A550}" type="presOf" srcId="{EF82C0E4-DC59-4A7E-B049-E99527B8C960}" destId="{5D344F9E-BC60-4228-8D12-6034218B439D}" srcOrd="0" destOrd="0" presId="urn:microsoft.com/office/officeart/2005/8/layout/radial1"/>
    <dgm:cxn modelId="{D9EF5F22-5EFF-41B4-9AB9-E5F075E1DF85}" type="presOf" srcId="{871E1D4F-8C32-4846-8A77-A28DD8187839}" destId="{0C97A8AE-D11E-4AC7-8B0E-4BAF51270DAA}" srcOrd="0" destOrd="0" presId="urn:microsoft.com/office/officeart/2005/8/layout/radial1"/>
    <dgm:cxn modelId="{D3BDAB3A-C969-42B5-87FF-5CA0C89F9FE8}" type="presOf" srcId="{8DD1594E-5869-47EE-911C-A657EB5CB2D3}" destId="{DBC5ECF2-4ACB-4745-836A-F1EF37A3BEAE}" srcOrd="0" destOrd="0" presId="urn:microsoft.com/office/officeart/2005/8/layout/radial1"/>
    <dgm:cxn modelId="{CDA45F5C-A2BA-44C7-86A6-C4B5A5C18D7A}" srcId="{871E1D4F-8C32-4846-8A77-A28DD8187839}" destId="{4B0E9514-444A-4DF5-9DBA-8FB4A8867722}" srcOrd="1" destOrd="0" parTransId="{EF82C0E4-DC59-4A7E-B049-E99527B8C960}" sibTransId="{CA714936-FD61-450C-AAEB-4342C23CB629}"/>
    <dgm:cxn modelId="{81308E5E-7575-4561-8BFE-2DB24B9F6D1C}" type="presOf" srcId="{4100CD6F-7CB8-4764-A124-C20CB27E808F}" destId="{BCEE3335-4298-4109-9C3F-ACE519E8E866}" srcOrd="0" destOrd="0" presId="urn:microsoft.com/office/officeart/2005/8/layout/radial1"/>
    <dgm:cxn modelId="{61B3CC45-9881-420E-A55F-DD38DBF63669}" type="presOf" srcId="{906EEC22-328C-433E-80A2-6DF24D44BBD8}" destId="{5CBE41E2-EFC6-4C8C-A134-38A8E60D683F}" srcOrd="0" destOrd="0" presId="urn:microsoft.com/office/officeart/2005/8/layout/radial1"/>
    <dgm:cxn modelId="{C598424F-6BFD-4B2C-9869-4580637656BC}" srcId="{871E1D4F-8C32-4846-8A77-A28DD8187839}" destId="{43132303-7140-4D5E-82FA-216243016DBA}" srcOrd="3" destOrd="0" parTransId="{24F03DAF-C5ED-46C8-AE92-548F2A801C29}" sibTransId="{3C25C184-2DCD-4D9B-8433-A6C01D582E6A}"/>
    <dgm:cxn modelId="{20602A7E-F6FE-478E-9C8C-D8CA4C524D11}" srcId="{871E1D4F-8C32-4846-8A77-A28DD8187839}" destId="{4100CD6F-7CB8-4764-A124-C20CB27E808F}" srcOrd="5" destOrd="0" parTransId="{32D42A24-8655-43AF-9424-339003E82B00}" sibTransId="{9B336467-AB08-4B0B-BD3A-16F62C100300}"/>
    <dgm:cxn modelId="{23F7407E-16DF-461C-A2D9-45E12D1004F4}" srcId="{871E1D4F-8C32-4846-8A77-A28DD8187839}" destId="{7398F544-FA00-4798-B5D0-426905B28462}" srcOrd="0" destOrd="0" parTransId="{AA5B6771-ABC4-4394-BFBE-4D55F7DEE532}" sibTransId="{701DDBB3-762B-4D7B-9F1B-313CB1094711}"/>
    <dgm:cxn modelId="{CD0BAC7E-F7E0-4E54-B1E5-8418F7C66D09}" type="presOf" srcId="{74352746-63D4-484E-B12D-87327ACD7105}" destId="{49BE4B0A-B25B-497C-9EF9-6039B8FA2999}" srcOrd="0" destOrd="0" presId="urn:microsoft.com/office/officeart/2005/8/layout/radial1"/>
    <dgm:cxn modelId="{FF4C1683-7BDE-4C5E-A0B3-5C928B38FCE5}" srcId="{871E1D4F-8C32-4846-8A77-A28DD8187839}" destId="{7B629F4F-B23E-414A-8843-20F728613DE6}" srcOrd="6" destOrd="0" parTransId="{906EEC22-328C-433E-80A2-6DF24D44BBD8}" sibTransId="{0511322D-9343-46F8-A849-5F941D78AE01}"/>
    <dgm:cxn modelId="{A52A5684-FEC5-4768-A1A4-E93D1E3E0A92}" type="presOf" srcId="{43132303-7140-4D5E-82FA-216243016DBA}" destId="{50BD1956-F8C0-4AF4-A8AF-82261B0EEA96}" srcOrd="0" destOrd="0" presId="urn:microsoft.com/office/officeart/2005/8/layout/radial1"/>
    <dgm:cxn modelId="{EDF2E89C-619C-4378-B6BF-C281AB5714A3}" type="presOf" srcId="{AA5B6771-ABC4-4394-BFBE-4D55F7DEE532}" destId="{B48E13D2-9B9E-46BC-BE78-959F7F4375D8}" srcOrd="0" destOrd="0" presId="urn:microsoft.com/office/officeart/2005/8/layout/radial1"/>
    <dgm:cxn modelId="{E0B2D3A1-AEE9-4BFB-AB7C-159FF252576D}" type="presOf" srcId="{32A1908F-7136-4D42-AD3E-54F350A25061}" destId="{0734530D-6F88-4ABB-9EB8-4EB4850E08D4}" srcOrd="1" destOrd="0" presId="urn:microsoft.com/office/officeart/2005/8/layout/radial1"/>
    <dgm:cxn modelId="{D18007A9-64A0-42CC-B31A-C6184D92FA6B}" type="presOf" srcId="{906EEC22-328C-433E-80A2-6DF24D44BBD8}" destId="{A6E3B500-4B61-4F6A-83D6-B5152807E4E6}" srcOrd="1" destOrd="0" presId="urn:microsoft.com/office/officeart/2005/8/layout/radial1"/>
    <dgm:cxn modelId="{C84157B3-2ED3-4845-821E-13C11B7CB2D5}" type="presOf" srcId="{C04FAD22-D9A9-47E0-A8AB-A69FD7BE92E1}" destId="{43A2678F-C4D7-4642-8899-6016182B0A8B}" srcOrd="0" destOrd="0" presId="urn:microsoft.com/office/officeart/2005/8/layout/radial1"/>
    <dgm:cxn modelId="{4939FCB8-7025-4DAA-8A98-7BF7C8F9B698}" type="presOf" srcId="{8DD1594E-5869-47EE-911C-A657EB5CB2D3}" destId="{8879B5F7-84DC-4FDD-B4C1-8D1F952F62E7}" srcOrd="1" destOrd="0" presId="urn:microsoft.com/office/officeart/2005/8/layout/radial1"/>
    <dgm:cxn modelId="{036EB2C0-8206-4922-928E-03FFF627B13B}" type="presOf" srcId="{7398F544-FA00-4798-B5D0-426905B28462}" destId="{0263A130-EB43-43DC-8326-EE7C2E90A577}" srcOrd="0" destOrd="0" presId="urn:microsoft.com/office/officeart/2005/8/layout/radial1"/>
    <dgm:cxn modelId="{589CD5D3-5E2E-4B40-BD64-F3938BD25B6D}" type="presOf" srcId="{6EB35DD2-978D-47AD-BB03-2E9A232CF8CE}" destId="{261A2D86-6F2A-4176-85AE-CB5A821EDAA5}" srcOrd="0" destOrd="0" presId="urn:microsoft.com/office/officeart/2005/8/layout/radial1"/>
    <dgm:cxn modelId="{F39919D9-E8CB-4FBB-AAE2-F56360815A93}" type="presOf" srcId="{24F03DAF-C5ED-46C8-AE92-548F2A801C29}" destId="{410AEABA-1C6E-4701-97C1-1680AE08FBB1}" srcOrd="0" destOrd="0" presId="urn:microsoft.com/office/officeart/2005/8/layout/radial1"/>
    <dgm:cxn modelId="{E8793FE3-EA8A-4176-8A4A-874342DD4404}" srcId="{C04FAD22-D9A9-47E0-A8AB-A69FD7BE92E1}" destId="{871E1D4F-8C32-4846-8A77-A28DD8187839}" srcOrd="0" destOrd="0" parTransId="{32C8C9FF-4DF1-43B8-B3E9-08057FEF7DFC}" sibTransId="{922DE950-19A0-4157-BA11-2AA200E75D88}"/>
    <dgm:cxn modelId="{945A1CF4-0F9F-4FF9-9916-E0A48D6D7D12}" type="presOf" srcId="{EF82C0E4-DC59-4A7E-B049-E99527B8C960}" destId="{C0547323-0D03-47F5-968C-805838A85C8D}" srcOrd="1" destOrd="0" presId="urn:microsoft.com/office/officeart/2005/8/layout/radial1"/>
    <dgm:cxn modelId="{DF0F8859-DD6D-4EC2-94C7-62019B3292D2}" type="presParOf" srcId="{43A2678F-C4D7-4642-8899-6016182B0A8B}" destId="{0C97A8AE-D11E-4AC7-8B0E-4BAF51270DAA}" srcOrd="0" destOrd="0" presId="urn:microsoft.com/office/officeart/2005/8/layout/radial1"/>
    <dgm:cxn modelId="{A2C5B5F6-2CD4-4008-B683-A7B4ACEEEDB1}" type="presParOf" srcId="{43A2678F-C4D7-4642-8899-6016182B0A8B}" destId="{B48E13D2-9B9E-46BC-BE78-959F7F4375D8}" srcOrd="1" destOrd="0" presId="urn:microsoft.com/office/officeart/2005/8/layout/radial1"/>
    <dgm:cxn modelId="{CED83D25-C978-43E6-86AA-384C023DF0D0}" type="presParOf" srcId="{B48E13D2-9B9E-46BC-BE78-959F7F4375D8}" destId="{AF7FA74C-D472-408E-A35F-ACB94E1F617B}" srcOrd="0" destOrd="0" presId="urn:microsoft.com/office/officeart/2005/8/layout/radial1"/>
    <dgm:cxn modelId="{320B0F27-8CDC-46F8-A485-D3C6653D1D3D}" type="presParOf" srcId="{43A2678F-C4D7-4642-8899-6016182B0A8B}" destId="{0263A130-EB43-43DC-8326-EE7C2E90A577}" srcOrd="2" destOrd="0" presId="urn:microsoft.com/office/officeart/2005/8/layout/radial1"/>
    <dgm:cxn modelId="{AAF2ED47-831D-4B62-87DE-38D50CE4A20E}" type="presParOf" srcId="{43A2678F-C4D7-4642-8899-6016182B0A8B}" destId="{5D344F9E-BC60-4228-8D12-6034218B439D}" srcOrd="3" destOrd="0" presId="urn:microsoft.com/office/officeart/2005/8/layout/radial1"/>
    <dgm:cxn modelId="{E8BFA014-780F-4331-9372-E985C97E0BB0}" type="presParOf" srcId="{5D344F9E-BC60-4228-8D12-6034218B439D}" destId="{C0547323-0D03-47F5-968C-805838A85C8D}" srcOrd="0" destOrd="0" presId="urn:microsoft.com/office/officeart/2005/8/layout/radial1"/>
    <dgm:cxn modelId="{10FC4F16-8D6C-4017-8DD3-629A6B44CD60}" type="presParOf" srcId="{43A2678F-C4D7-4642-8899-6016182B0A8B}" destId="{156D7176-CB75-4CAE-A87D-0829475CDCBB}" srcOrd="4" destOrd="0" presId="urn:microsoft.com/office/officeart/2005/8/layout/radial1"/>
    <dgm:cxn modelId="{23476CDD-E8A6-48F6-A779-DCDD92C42961}" type="presParOf" srcId="{43A2678F-C4D7-4642-8899-6016182B0A8B}" destId="{CF204894-54B1-4448-BED2-8FBDF7779699}" srcOrd="5" destOrd="0" presId="urn:microsoft.com/office/officeart/2005/8/layout/radial1"/>
    <dgm:cxn modelId="{BF666E06-1CEA-45A6-B43C-DB3A927A9910}" type="presParOf" srcId="{CF204894-54B1-4448-BED2-8FBDF7779699}" destId="{0734530D-6F88-4ABB-9EB8-4EB4850E08D4}" srcOrd="0" destOrd="0" presId="urn:microsoft.com/office/officeart/2005/8/layout/radial1"/>
    <dgm:cxn modelId="{D68C45B1-FD8D-4D5D-9347-37C231B3A10A}" type="presParOf" srcId="{43A2678F-C4D7-4642-8899-6016182B0A8B}" destId="{49BE4B0A-B25B-497C-9EF9-6039B8FA2999}" srcOrd="6" destOrd="0" presId="urn:microsoft.com/office/officeart/2005/8/layout/radial1"/>
    <dgm:cxn modelId="{2B4B5E0A-8E33-4049-AC1F-1E06320AB8B4}" type="presParOf" srcId="{43A2678F-C4D7-4642-8899-6016182B0A8B}" destId="{410AEABA-1C6E-4701-97C1-1680AE08FBB1}" srcOrd="7" destOrd="0" presId="urn:microsoft.com/office/officeart/2005/8/layout/radial1"/>
    <dgm:cxn modelId="{66B7A897-6C85-4663-B394-234480F94E01}" type="presParOf" srcId="{410AEABA-1C6E-4701-97C1-1680AE08FBB1}" destId="{4CB7D76B-C3D1-46FB-B967-21A0B4CD1CAD}" srcOrd="0" destOrd="0" presId="urn:microsoft.com/office/officeart/2005/8/layout/radial1"/>
    <dgm:cxn modelId="{69B36A0E-C722-4086-9D56-9924C16E7E48}" type="presParOf" srcId="{43A2678F-C4D7-4642-8899-6016182B0A8B}" destId="{50BD1956-F8C0-4AF4-A8AF-82261B0EEA96}" srcOrd="8" destOrd="0" presId="urn:microsoft.com/office/officeart/2005/8/layout/radial1"/>
    <dgm:cxn modelId="{AA1202E3-3A5B-447F-BA49-8E8CEA53A715}" type="presParOf" srcId="{43A2678F-C4D7-4642-8899-6016182B0A8B}" destId="{DBC5ECF2-4ACB-4745-836A-F1EF37A3BEAE}" srcOrd="9" destOrd="0" presId="urn:microsoft.com/office/officeart/2005/8/layout/radial1"/>
    <dgm:cxn modelId="{39FABD95-FE27-466E-9047-7AD1F89FA9F8}" type="presParOf" srcId="{DBC5ECF2-4ACB-4745-836A-F1EF37A3BEAE}" destId="{8879B5F7-84DC-4FDD-B4C1-8D1F952F62E7}" srcOrd="0" destOrd="0" presId="urn:microsoft.com/office/officeart/2005/8/layout/radial1"/>
    <dgm:cxn modelId="{1E953144-BB79-46F9-87FD-67EF41808829}" type="presParOf" srcId="{43A2678F-C4D7-4642-8899-6016182B0A8B}" destId="{261A2D86-6F2A-4176-85AE-CB5A821EDAA5}" srcOrd="10" destOrd="0" presId="urn:microsoft.com/office/officeart/2005/8/layout/radial1"/>
    <dgm:cxn modelId="{11BD558F-E6BF-484A-BA4F-EC448CDA5931}" type="presParOf" srcId="{43A2678F-C4D7-4642-8899-6016182B0A8B}" destId="{8BAD594A-332F-4D18-855B-61E9E15572F9}" srcOrd="11" destOrd="0" presId="urn:microsoft.com/office/officeart/2005/8/layout/radial1"/>
    <dgm:cxn modelId="{8A9ED3F9-73C2-4002-A750-7A5C65009170}" type="presParOf" srcId="{8BAD594A-332F-4D18-855B-61E9E15572F9}" destId="{059C3E7F-5FC9-4D71-87DF-3A4069B575A9}" srcOrd="0" destOrd="0" presId="urn:microsoft.com/office/officeart/2005/8/layout/radial1"/>
    <dgm:cxn modelId="{85674682-5777-4652-89EB-5D7E3560925D}" type="presParOf" srcId="{43A2678F-C4D7-4642-8899-6016182B0A8B}" destId="{BCEE3335-4298-4109-9C3F-ACE519E8E866}" srcOrd="12" destOrd="0" presId="urn:microsoft.com/office/officeart/2005/8/layout/radial1"/>
    <dgm:cxn modelId="{3A79DF73-C18F-43DC-8C2E-62BDDC63EA76}" type="presParOf" srcId="{43A2678F-C4D7-4642-8899-6016182B0A8B}" destId="{5CBE41E2-EFC6-4C8C-A134-38A8E60D683F}" srcOrd="13" destOrd="0" presId="urn:microsoft.com/office/officeart/2005/8/layout/radial1"/>
    <dgm:cxn modelId="{AA4E737E-518A-4571-9EC1-0BD04060AF05}" type="presParOf" srcId="{5CBE41E2-EFC6-4C8C-A134-38A8E60D683F}" destId="{A6E3B500-4B61-4F6A-83D6-B5152807E4E6}" srcOrd="0" destOrd="0" presId="urn:microsoft.com/office/officeart/2005/8/layout/radial1"/>
    <dgm:cxn modelId="{F2DDCF45-EA44-4B7B-8C36-EA7BE2826411}" type="presParOf" srcId="{43A2678F-C4D7-4642-8899-6016182B0A8B}" destId="{5846C5B2-8F9A-45AB-A272-36C7779B0C0B}" srcOrd="14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97A8AE-D11E-4AC7-8B0E-4BAF51270DAA}">
      <dsp:nvSpPr>
        <dsp:cNvPr id="0" name=""/>
        <dsp:cNvSpPr/>
      </dsp:nvSpPr>
      <dsp:spPr>
        <a:xfrm>
          <a:off x="5381762" y="2529633"/>
          <a:ext cx="1683510" cy="168351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Environmental impact</a:t>
          </a:r>
        </a:p>
      </dsp:txBody>
      <dsp:txXfrm>
        <a:off x="5628306" y="2776177"/>
        <a:ext cx="1190422" cy="1190422"/>
      </dsp:txXfrm>
    </dsp:sp>
    <dsp:sp modelId="{B48E13D2-9B9E-46BC-BE78-959F7F4375D8}">
      <dsp:nvSpPr>
        <dsp:cNvPr id="0" name=""/>
        <dsp:cNvSpPr/>
      </dsp:nvSpPr>
      <dsp:spPr>
        <a:xfrm rot="16200000">
          <a:off x="5803533" y="2097476"/>
          <a:ext cx="839968" cy="24345"/>
        </a:xfrm>
        <a:custGeom>
          <a:avLst/>
          <a:gdLst/>
          <a:ahLst/>
          <a:cxnLst/>
          <a:rect l="0" t="0" r="0" b="0"/>
          <a:pathLst>
            <a:path>
              <a:moveTo>
                <a:pt x="0" y="12172"/>
              </a:moveTo>
              <a:lnTo>
                <a:pt x="839968" y="1217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6202518" y="2088650"/>
        <a:ext cx="41998" cy="41998"/>
      </dsp:txXfrm>
    </dsp:sp>
    <dsp:sp modelId="{0263A130-EB43-43DC-8326-EE7C2E90A577}">
      <dsp:nvSpPr>
        <dsp:cNvPr id="0" name=""/>
        <dsp:cNvSpPr/>
      </dsp:nvSpPr>
      <dsp:spPr>
        <a:xfrm>
          <a:off x="5381762" y="6155"/>
          <a:ext cx="1683510" cy="168351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Poverty/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Socioeconomic status</a:t>
          </a:r>
        </a:p>
      </dsp:txBody>
      <dsp:txXfrm>
        <a:off x="5628306" y="252699"/>
        <a:ext cx="1190422" cy="1190422"/>
      </dsp:txXfrm>
    </dsp:sp>
    <dsp:sp modelId="{5D344F9E-BC60-4228-8D12-6034218B439D}">
      <dsp:nvSpPr>
        <dsp:cNvPr id="0" name=""/>
        <dsp:cNvSpPr/>
      </dsp:nvSpPr>
      <dsp:spPr>
        <a:xfrm rot="19285714">
          <a:off x="6790001" y="2572534"/>
          <a:ext cx="839968" cy="24345"/>
        </a:xfrm>
        <a:custGeom>
          <a:avLst/>
          <a:gdLst/>
          <a:ahLst/>
          <a:cxnLst/>
          <a:rect l="0" t="0" r="0" b="0"/>
          <a:pathLst>
            <a:path>
              <a:moveTo>
                <a:pt x="0" y="12172"/>
              </a:moveTo>
              <a:lnTo>
                <a:pt x="839968" y="1217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7188986" y="2563708"/>
        <a:ext cx="41998" cy="41998"/>
      </dsp:txXfrm>
    </dsp:sp>
    <dsp:sp modelId="{156D7176-CB75-4CAE-A87D-0829475CDCBB}">
      <dsp:nvSpPr>
        <dsp:cNvPr id="0" name=""/>
        <dsp:cNvSpPr/>
      </dsp:nvSpPr>
      <dsp:spPr>
        <a:xfrm>
          <a:off x="7354697" y="956270"/>
          <a:ext cx="1683510" cy="1683510"/>
        </a:xfrm>
        <a:prstGeom prst="ellipse">
          <a:avLst/>
        </a:prstGeom>
        <a:solidFill>
          <a:schemeClr val="accent4">
            <a:hueOff val="3273413"/>
            <a:satOff val="-307"/>
            <a:lumOff val="39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Neglect/Abuse</a:t>
          </a:r>
        </a:p>
      </dsp:txBody>
      <dsp:txXfrm>
        <a:off x="7601241" y="1202814"/>
        <a:ext cx="1190422" cy="1190422"/>
      </dsp:txXfrm>
    </dsp:sp>
    <dsp:sp modelId="{CF204894-54B1-4448-BED2-8FBDF7779699}">
      <dsp:nvSpPr>
        <dsp:cNvPr id="0" name=""/>
        <dsp:cNvSpPr/>
      </dsp:nvSpPr>
      <dsp:spPr>
        <a:xfrm rot="771429">
          <a:off x="7033638" y="3639979"/>
          <a:ext cx="839968" cy="24345"/>
        </a:xfrm>
        <a:custGeom>
          <a:avLst/>
          <a:gdLst/>
          <a:ahLst/>
          <a:cxnLst/>
          <a:rect l="0" t="0" r="0" b="0"/>
          <a:pathLst>
            <a:path>
              <a:moveTo>
                <a:pt x="0" y="12172"/>
              </a:moveTo>
              <a:lnTo>
                <a:pt x="839968" y="1217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7432623" y="3631153"/>
        <a:ext cx="41998" cy="41998"/>
      </dsp:txXfrm>
    </dsp:sp>
    <dsp:sp modelId="{49BE4B0A-B25B-497C-9EF9-6039B8FA2999}">
      <dsp:nvSpPr>
        <dsp:cNvPr id="0" name=""/>
        <dsp:cNvSpPr/>
      </dsp:nvSpPr>
      <dsp:spPr>
        <a:xfrm>
          <a:off x="7841972" y="3091160"/>
          <a:ext cx="1683510" cy="1683510"/>
        </a:xfrm>
        <a:prstGeom prst="ellipse">
          <a:avLst/>
        </a:prstGeom>
        <a:solidFill>
          <a:schemeClr val="accent4">
            <a:hueOff val="6546825"/>
            <a:satOff val="-615"/>
            <a:lumOff val="78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Culture </a:t>
          </a:r>
        </a:p>
      </dsp:txBody>
      <dsp:txXfrm>
        <a:off x="8088516" y="3337704"/>
        <a:ext cx="1190422" cy="1190422"/>
      </dsp:txXfrm>
    </dsp:sp>
    <dsp:sp modelId="{410AEABA-1C6E-4701-97C1-1680AE08FBB1}">
      <dsp:nvSpPr>
        <dsp:cNvPr id="0" name=""/>
        <dsp:cNvSpPr/>
      </dsp:nvSpPr>
      <dsp:spPr>
        <a:xfrm rot="3857143">
          <a:off x="6350982" y="4496003"/>
          <a:ext cx="839968" cy="24345"/>
        </a:xfrm>
        <a:custGeom>
          <a:avLst/>
          <a:gdLst/>
          <a:ahLst/>
          <a:cxnLst/>
          <a:rect l="0" t="0" r="0" b="0"/>
          <a:pathLst>
            <a:path>
              <a:moveTo>
                <a:pt x="0" y="12172"/>
              </a:moveTo>
              <a:lnTo>
                <a:pt x="839968" y="1217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6749966" y="4487177"/>
        <a:ext cx="41998" cy="41998"/>
      </dsp:txXfrm>
    </dsp:sp>
    <dsp:sp modelId="{50BD1956-F8C0-4AF4-A8AF-82261B0EEA96}">
      <dsp:nvSpPr>
        <dsp:cNvPr id="0" name=""/>
        <dsp:cNvSpPr/>
      </dsp:nvSpPr>
      <dsp:spPr>
        <a:xfrm>
          <a:off x="6476659" y="4803209"/>
          <a:ext cx="1683510" cy="1683510"/>
        </a:xfrm>
        <a:prstGeom prst="ellipse">
          <a:avLst/>
        </a:prstGeom>
        <a:solidFill>
          <a:schemeClr val="accent4">
            <a:hueOff val="9820237"/>
            <a:satOff val="-922"/>
            <a:lumOff val="117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Access to services</a:t>
          </a:r>
        </a:p>
      </dsp:txBody>
      <dsp:txXfrm>
        <a:off x="6723203" y="5049753"/>
        <a:ext cx="1190422" cy="1190422"/>
      </dsp:txXfrm>
    </dsp:sp>
    <dsp:sp modelId="{DBC5ECF2-4ACB-4745-836A-F1EF37A3BEAE}">
      <dsp:nvSpPr>
        <dsp:cNvPr id="0" name=""/>
        <dsp:cNvSpPr/>
      </dsp:nvSpPr>
      <dsp:spPr>
        <a:xfrm rot="6942857">
          <a:off x="5256085" y="4496003"/>
          <a:ext cx="839968" cy="24345"/>
        </a:xfrm>
        <a:custGeom>
          <a:avLst/>
          <a:gdLst/>
          <a:ahLst/>
          <a:cxnLst/>
          <a:rect l="0" t="0" r="0" b="0"/>
          <a:pathLst>
            <a:path>
              <a:moveTo>
                <a:pt x="0" y="12172"/>
              </a:moveTo>
              <a:lnTo>
                <a:pt x="839968" y="1217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 rot="10800000">
        <a:off x="5655070" y="4487177"/>
        <a:ext cx="41998" cy="41998"/>
      </dsp:txXfrm>
    </dsp:sp>
    <dsp:sp modelId="{261A2D86-6F2A-4176-85AE-CB5A821EDAA5}">
      <dsp:nvSpPr>
        <dsp:cNvPr id="0" name=""/>
        <dsp:cNvSpPr/>
      </dsp:nvSpPr>
      <dsp:spPr>
        <a:xfrm>
          <a:off x="4286866" y="4803209"/>
          <a:ext cx="1683510" cy="1683510"/>
        </a:xfrm>
        <a:prstGeom prst="ellipse">
          <a:avLst/>
        </a:prstGeom>
        <a:solidFill>
          <a:schemeClr val="accent4">
            <a:hueOff val="13093651"/>
            <a:satOff val="-1230"/>
            <a:lumOff val="156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Physical environment</a:t>
          </a:r>
        </a:p>
      </dsp:txBody>
      <dsp:txXfrm>
        <a:off x="4533410" y="5049753"/>
        <a:ext cx="1190422" cy="1190422"/>
      </dsp:txXfrm>
    </dsp:sp>
    <dsp:sp modelId="{8BAD594A-332F-4D18-855B-61E9E15572F9}">
      <dsp:nvSpPr>
        <dsp:cNvPr id="0" name=""/>
        <dsp:cNvSpPr/>
      </dsp:nvSpPr>
      <dsp:spPr>
        <a:xfrm rot="10028571">
          <a:off x="4573429" y="3639979"/>
          <a:ext cx="839968" cy="24345"/>
        </a:xfrm>
        <a:custGeom>
          <a:avLst/>
          <a:gdLst/>
          <a:ahLst/>
          <a:cxnLst/>
          <a:rect l="0" t="0" r="0" b="0"/>
          <a:pathLst>
            <a:path>
              <a:moveTo>
                <a:pt x="0" y="12172"/>
              </a:moveTo>
              <a:lnTo>
                <a:pt x="839968" y="1217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 rot="10800000">
        <a:off x="4972414" y="3631153"/>
        <a:ext cx="41998" cy="41998"/>
      </dsp:txXfrm>
    </dsp:sp>
    <dsp:sp modelId="{BCEE3335-4298-4109-9C3F-ACE519E8E866}">
      <dsp:nvSpPr>
        <dsp:cNvPr id="0" name=""/>
        <dsp:cNvSpPr/>
      </dsp:nvSpPr>
      <dsp:spPr>
        <a:xfrm>
          <a:off x="2921553" y="3091160"/>
          <a:ext cx="1683510" cy="1683510"/>
        </a:xfrm>
        <a:prstGeom prst="ellipse">
          <a:avLst/>
        </a:prstGeom>
        <a:solidFill>
          <a:schemeClr val="accent4">
            <a:hueOff val="16367062"/>
            <a:satOff val="-1537"/>
            <a:lumOff val="196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Mother/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primary caregiver’s language competency </a:t>
          </a:r>
        </a:p>
      </dsp:txBody>
      <dsp:txXfrm>
        <a:off x="3168097" y="3337704"/>
        <a:ext cx="1190422" cy="1190422"/>
      </dsp:txXfrm>
    </dsp:sp>
    <dsp:sp modelId="{5CBE41E2-EFC6-4C8C-A134-38A8E60D683F}">
      <dsp:nvSpPr>
        <dsp:cNvPr id="0" name=""/>
        <dsp:cNvSpPr/>
      </dsp:nvSpPr>
      <dsp:spPr>
        <a:xfrm rot="13114286">
          <a:off x="4817066" y="2572534"/>
          <a:ext cx="839968" cy="24345"/>
        </a:xfrm>
        <a:custGeom>
          <a:avLst/>
          <a:gdLst/>
          <a:ahLst/>
          <a:cxnLst/>
          <a:rect l="0" t="0" r="0" b="0"/>
          <a:pathLst>
            <a:path>
              <a:moveTo>
                <a:pt x="0" y="12172"/>
              </a:moveTo>
              <a:lnTo>
                <a:pt x="839968" y="1217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 rot="10800000">
        <a:off x="5216051" y="2563708"/>
        <a:ext cx="41998" cy="41998"/>
      </dsp:txXfrm>
    </dsp:sp>
    <dsp:sp modelId="{5846C5B2-8F9A-45AB-A272-36C7779B0C0B}">
      <dsp:nvSpPr>
        <dsp:cNvPr id="0" name=""/>
        <dsp:cNvSpPr/>
      </dsp:nvSpPr>
      <dsp:spPr>
        <a:xfrm>
          <a:off x="3408827" y="956270"/>
          <a:ext cx="1683510" cy="1683510"/>
        </a:xfrm>
        <a:prstGeom prst="ellipse">
          <a:avLst/>
        </a:prstGeom>
        <a:solidFill>
          <a:schemeClr val="accent4">
            <a:hueOff val="19640475"/>
            <a:satOff val="-1845"/>
            <a:lumOff val="235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Genetics</a:t>
          </a:r>
        </a:p>
      </dsp:txBody>
      <dsp:txXfrm>
        <a:off x="3655371" y="1202814"/>
        <a:ext cx="1190422" cy="11904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BDC3FA-F74E-42EA-8E91-8EE02FF5B222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E688E0-CCAB-46F6-AD13-F466473CF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4908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E688E0-CCAB-46F6-AD13-F466473CFE0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2024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E688E0-CCAB-46F6-AD13-F466473CFE0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2814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E688E0-CCAB-46F6-AD13-F466473CFE0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1441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E688E0-CCAB-46F6-AD13-F466473CFE0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5351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E688E0-CCAB-46F6-AD13-F466473CFE0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1020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EAA6C-7278-40F1-A1BF-1296D9C080EF}" type="datetime1">
              <a:rPr lang="en-GB" smtClean="0"/>
              <a:t>04/05/2018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r>
              <a:rPr lang="en-GB"/>
              <a:t>Kirsty Jenkins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59767-81F0-4477-BD94-3E34F4C31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18660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6B7E5-C1C2-4757-B53D-843F5A76B549}" type="datetime1">
              <a:rPr lang="en-GB" smtClean="0"/>
              <a:t>04/05/2018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Kirsty Jenkins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B9759767-81F0-4477-BD94-3E34F4C31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707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B2106-F3BA-4FD3-A7A9-EEC409ED12FD}" type="datetime1">
              <a:rPr lang="en-GB" smtClean="0"/>
              <a:t>04/05/2018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Kirsty Jenkins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59767-81F0-4477-BD94-3E34F4C31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919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FE5ED-0AD8-4F7B-B095-F7561D41323F}" type="datetime1">
              <a:rPr lang="en-GB" smtClean="0"/>
              <a:t>04/05/2018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Kirsty Jenkins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59767-81F0-4477-BD94-3E34F4C31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859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3CF08-7DF4-4712-ADF8-DAC8DE29F802}" type="datetime1">
              <a:rPr lang="en-GB" smtClean="0"/>
              <a:t>04/05/2018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Kirsty Jenkins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59767-81F0-4477-BD94-3E34F4C31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2768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57A78-DD3D-42FA-AF82-1C98FB3B9157}" type="datetime1">
              <a:rPr lang="en-GB" smtClean="0"/>
              <a:t>04/05/2018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Kirsty Jenkins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59767-81F0-4477-BD94-3E34F4C31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940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A745A-6F97-4749-B944-0958652513CA}" type="datetime1">
              <a:rPr lang="en-GB" smtClean="0"/>
              <a:t>04/05/2018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Kirsty Jenkins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59767-81F0-4477-BD94-3E34F4C31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27318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AC52C-188D-4CEA-89D1-564677AC6813}" type="datetime1">
              <a:rPr lang="en-GB" smtClean="0"/>
              <a:t>04/05/2018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Kirsty Jenkins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59767-81F0-4477-BD94-3E34F4C31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12686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F0D61-A4D1-40D7-BFD5-83CFF65C113A}" type="datetime1">
              <a:rPr lang="en-GB" smtClean="0"/>
              <a:t>04/05/2018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Kirsty Jenkins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59767-81F0-4477-BD94-3E34F4C31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69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93C9A-FE01-46BA-8C1D-02E52174F506}" type="datetime1">
              <a:rPr lang="en-GB" smtClean="0"/>
              <a:t>04/05/2018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Kirsty Jenkins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59767-81F0-4477-BD94-3E34F4C31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025399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93C9A-FE01-46BA-8C1D-02E52174F506}" type="datetime1">
              <a:rPr lang="en-GB" smtClean="0"/>
              <a:t>04/05/2018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Kirsty Jenkins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59767-81F0-4477-BD94-3E34F4C31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046413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93C9A-FE01-46BA-8C1D-02E52174F506}" type="datetime1">
              <a:rPr lang="en-GB" smtClean="0"/>
              <a:t>04/05/2018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Kirsty Jenkins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59767-81F0-4477-BD94-3E34F4C31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0153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93C9A-FE01-46BA-8C1D-02E52174F506}" type="datetime1">
              <a:rPr lang="en-GB" smtClean="0"/>
              <a:t>04/05/2018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Kirsty Jenkins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59767-81F0-4477-BD94-3E34F4C31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153604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93C9A-FE01-46BA-8C1D-02E52174F506}" type="datetime1">
              <a:rPr lang="en-GB" smtClean="0"/>
              <a:t>04/05/2018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Kirsty Jenkins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59767-81F0-4477-BD94-3E34F4C31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039531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93C9A-FE01-46BA-8C1D-02E52174F506}" type="datetime1">
              <a:rPr lang="en-GB" smtClean="0"/>
              <a:t>04/05/2018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Kirsty Jenkins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59767-81F0-4477-BD94-3E34F4C31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250114"/>
      </p:ext>
    </p:extLst>
  </p:cSld>
  <p:clrMapOvr>
    <a:masterClrMapping/>
  </p:clrMapOvr>
  <p:hf sldNum="0"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9B572-A34B-48CD-9112-602275F1E3C1}" type="datetime1">
              <a:rPr lang="en-GB" smtClean="0"/>
              <a:t>04/05/2018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Kirsty Jenkins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59767-81F0-4477-BD94-3E34F4C31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1319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56714-685B-40AC-87BE-C1C0785BEBCF}" type="datetime1">
              <a:rPr lang="en-GB" smtClean="0"/>
              <a:t>04/05/2018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Kirsty Jenkins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59767-81F0-4477-BD94-3E34F4C31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0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C393C9A-FE01-46BA-8C1D-02E52174F506}" type="datetime1">
              <a:rPr lang="en-GB" smtClean="0"/>
              <a:t>04/05/2018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r>
              <a:rPr lang="en-GB"/>
              <a:t>Kirsty Jenkins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9759767-81F0-4477-BD94-3E34F4C31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496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  <p:sldLayoutId id="2147483810" r:id="rId12"/>
    <p:sldLayoutId id="2147483811" r:id="rId13"/>
    <p:sldLayoutId id="2147483812" r:id="rId14"/>
    <p:sldLayoutId id="2147483813" r:id="rId15"/>
    <p:sldLayoutId id="2147483814" r:id="rId16"/>
    <p:sldLayoutId id="2147483815" r:id="rId17"/>
  </p:sldLayoutIdLst>
  <p:hf sldNum="0" hdr="0" dt="0"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hepsychologist.bps.org.uk/jerome-bruner-1915-2016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fundowheel.es/scaffolding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linguisticsociety.org/content/time-linguistics-history-50th-anniversary-tribute-eric-h-lenneberg%E2%80%99s-biological-foundations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C35F7-59CD-4BE8-B645-E81FB12684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Jerome S. Bruner 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453115-0E5B-458B-940B-CFA5705AAC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Spiral theory</a:t>
            </a:r>
          </a:p>
          <a:p>
            <a:r>
              <a:rPr lang="en-GB" dirty="0"/>
              <a:t>Zones of Proximal Development </a:t>
            </a:r>
          </a:p>
          <a:p>
            <a:r>
              <a:rPr lang="en-GB" dirty="0"/>
              <a:t>Scaffolding </a:t>
            </a:r>
          </a:p>
          <a:p>
            <a:r>
              <a:rPr lang="en-GB" dirty="0"/>
              <a:t>Metacognition </a:t>
            </a:r>
          </a:p>
          <a:p>
            <a:r>
              <a:rPr lang="en-GB" dirty="0"/>
              <a:t>Constructivism </a:t>
            </a:r>
          </a:p>
          <a:p>
            <a:r>
              <a:rPr lang="en-GB" dirty="0"/>
              <a:t>Cognitive revolution</a:t>
            </a:r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67173C-FD8F-4BB4-B8FF-087C1062E4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Kirsty Jenkins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36F41D-646B-4706-B22C-2C41C94EEE8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480" r="24718"/>
          <a:stretch/>
        </p:blipFill>
        <p:spPr>
          <a:xfrm>
            <a:off x="6941496" y="302299"/>
            <a:ext cx="4163438" cy="580255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FA0DAF9-3552-44C4-BD90-757399EB67C7}"/>
              </a:ext>
            </a:extLst>
          </p:cNvPr>
          <p:cNvSpPr txBox="1"/>
          <p:nvPr/>
        </p:nvSpPr>
        <p:spPr>
          <a:xfrm>
            <a:off x="6941496" y="6104853"/>
            <a:ext cx="4412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/>
              </a:rPr>
              <a:t>https://thepsychologist.bps.org.uk/jerome-bruner-1915-2016</a:t>
            </a:r>
            <a:r>
              <a:rPr lang="en-GB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6A5DC0-9B33-473F-91F0-63724FC81847}"/>
              </a:ext>
            </a:extLst>
          </p:cNvPr>
          <p:cNvSpPr txBox="1"/>
          <p:nvPr/>
        </p:nvSpPr>
        <p:spPr>
          <a:xfrm>
            <a:off x="525780" y="5120640"/>
            <a:ext cx="44577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Rockich</a:t>
            </a:r>
            <a:r>
              <a:rPr lang="en-GB" dirty="0"/>
              <a:t>-Winston (2017)</a:t>
            </a:r>
          </a:p>
          <a:p>
            <a:r>
              <a:rPr lang="en-GB" dirty="0"/>
              <a:t>Bartlett &amp; Burton (2016)</a:t>
            </a:r>
          </a:p>
        </p:txBody>
      </p:sp>
    </p:spTree>
    <p:extLst>
      <p:ext uri="{BB962C8B-B14F-4D97-AF65-F5344CB8AC3E}">
        <p14:creationId xmlns:p14="http://schemas.microsoft.com/office/powerpoint/2010/main" val="41932276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Spiral Curriculum and Scaffolding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Wood, Bruner and Ross (1976) state that scaffolding is a “process that enables a child or novice to solve a problem, carry out a task or achieve a goal which would be beyond his unassisted efforts.”</a:t>
            </a:r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B2EC14-5DBE-41B8-BF9B-FB0F900F339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180DC7-3D59-466A-A33C-845F131EDD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Kirsty Jenkins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82BBE3-1662-4DD8-9956-1C6BE9B615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200" y="1825625"/>
            <a:ext cx="5788002" cy="43513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BB33B2F-3177-429F-AD20-8696A040A9B4}"/>
              </a:ext>
            </a:extLst>
          </p:cNvPr>
          <p:cNvSpPr txBox="1"/>
          <p:nvPr/>
        </p:nvSpPr>
        <p:spPr>
          <a:xfrm>
            <a:off x="6019800" y="6176963"/>
            <a:ext cx="59404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/>
              </a:rPr>
              <a:t>https://fundowheel.es/scaffolding/</a:t>
            </a:r>
            <a:r>
              <a:rPr lang="en-GB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E2F605-E312-41CC-844A-0BA30A4B7DCA}"/>
              </a:ext>
            </a:extLst>
          </p:cNvPr>
          <p:cNvSpPr txBox="1"/>
          <p:nvPr/>
        </p:nvSpPr>
        <p:spPr>
          <a:xfrm>
            <a:off x="342900" y="4732020"/>
            <a:ext cx="5070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Wood, Bruner &amp; Ross (1967)</a:t>
            </a:r>
          </a:p>
        </p:txBody>
      </p:sp>
    </p:spTree>
    <p:extLst>
      <p:ext uri="{BB962C8B-B14F-4D97-AF65-F5344CB8AC3E}">
        <p14:creationId xmlns:p14="http://schemas.microsoft.com/office/powerpoint/2010/main" val="34053801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0F229-71FB-478B-8414-AB5BB80A0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Lenneberg (1967) - </a:t>
            </a:r>
            <a:br>
              <a:rPr lang="en-GB" dirty="0"/>
            </a:br>
            <a:r>
              <a:rPr lang="en-GB" dirty="0"/>
              <a:t>Critical period 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0AF93-51ED-46E8-8D3C-6D3ECA8680C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Sensitive time frame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First language acquisition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Different theorists believe the critical period ends at different ages.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51EBD48-D8B7-4F85-879B-DE3D11AB15E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B1B2418-D5EF-4220-B026-10667EC9CF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Kirsty Jenkins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8BA99D-9709-40E6-9452-DCA42037DD0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071" t="10517" r="9524" b="18215"/>
          <a:stretch/>
        </p:blipFill>
        <p:spPr>
          <a:xfrm>
            <a:off x="7065523" y="1486508"/>
            <a:ext cx="3793787" cy="435133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8CDF611-4471-421C-848B-E51C20409B93}"/>
              </a:ext>
            </a:extLst>
          </p:cNvPr>
          <p:cNvSpPr txBox="1"/>
          <p:nvPr/>
        </p:nvSpPr>
        <p:spPr>
          <a:xfrm>
            <a:off x="6096000" y="5972783"/>
            <a:ext cx="57328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/>
              </a:rPr>
              <a:t>https://www.linguisticsociety.org/content/time-linguistics-history-50th-anniversary-tribute-eric-h-lenneberg%E2%80%99s-biological-foundations</a:t>
            </a:r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7674E2-2DBF-408B-8E8F-A7B38EE01753}"/>
              </a:ext>
            </a:extLst>
          </p:cNvPr>
          <p:cNvSpPr txBox="1"/>
          <p:nvPr/>
        </p:nvSpPr>
        <p:spPr>
          <a:xfrm>
            <a:off x="548640" y="4434840"/>
            <a:ext cx="4823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Hurford</a:t>
            </a:r>
            <a:r>
              <a:rPr lang="en-GB" dirty="0"/>
              <a:t>, J. (1991)</a:t>
            </a:r>
          </a:p>
        </p:txBody>
      </p:sp>
    </p:spTree>
    <p:extLst>
      <p:ext uri="{BB962C8B-B14F-4D97-AF65-F5344CB8AC3E}">
        <p14:creationId xmlns:p14="http://schemas.microsoft.com/office/powerpoint/2010/main" val="5521661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621A7-1FF6-43FD-855E-11294A0245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E76A391-A60E-4F2C-929B-665CD4D702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8464072"/>
              </p:ext>
            </p:extLst>
          </p:nvPr>
        </p:nvGraphicFramePr>
        <p:xfrm>
          <a:off x="-127518" y="182562"/>
          <a:ext cx="12447036" cy="6492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D5C6053-808E-4BCA-BF17-C7DEC52321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Kirsty Jenkins</a:t>
            </a:r>
          </a:p>
        </p:txBody>
      </p:sp>
    </p:spTree>
    <p:extLst>
      <p:ext uri="{BB962C8B-B14F-4D97-AF65-F5344CB8AC3E}">
        <p14:creationId xmlns:p14="http://schemas.microsoft.com/office/powerpoint/2010/main" val="8058326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A31F6-EA45-4F14-81A7-59147BA04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Environmental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56038D-4656-410B-8A54-03F9472D3B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Development can be influenced positively and negatively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Social cues are learnt from the environment the child is in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Access to services </a:t>
            </a:r>
            <a:r>
              <a:rPr lang="en-GB" dirty="0" err="1"/>
              <a:t>eg.</a:t>
            </a:r>
            <a:r>
              <a:rPr lang="en-GB" dirty="0"/>
              <a:t> nursery/pre-school attendance, parent toddler groups etc.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Social deprivation/ poverty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529ABD-D2D7-4183-97CF-DED1EBFA1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Kirsty Jenkins</a:t>
            </a:r>
          </a:p>
        </p:txBody>
      </p:sp>
    </p:spTree>
    <p:extLst>
      <p:ext uri="{BB962C8B-B14F-4D97-AF65-F5344CB8AC3E}">
        <p14:creationId xmlns:p14="http://schemas.microsoft.com/office/powerpoint/2010/main" val="16025186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BEEB8-5FC5-4432-9552-3317C8AAF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words/phrases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41F2FA-B2A6-443D-AF0A-B5CBC38BE9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Scaffolding – using prior knowledge to gain new insight/ advance to a more difficult stage of that knowledge/subject</a:t>
            </a:r>
          </a:p>
          <a:p>
            <a:r>
              <a:rPr lang="en-GB" dirty="0"/>
              <a:t>Metacognition – to know and understand the way they themselves think and process information</a:t>
            </a:r>
          </a:p>
          <a:p>
            <a:r>
              <a:rPr lang="en-GB" dirty="0"/>
              <a:t>Constructivism – puts the focus on the students pre-existing knowledge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D868C0-73E6-4A1B-B05E-E59DA156D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Kirsty Jenkins</a:t>
            </a:r>
          </a:p>
        </p:txBody>
      </p:sp>
    </p:spTree>
    <p:extLst>
      <p:ext uri="{BB962C8B-B14F-4D97-AF65-F5344CB8AC3E}">
        <p14:creationId xmlns:p14="http://schemas.microsoft.com/office/powerpoint/2010/main" val="1970101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0" y="1261421"/>
            <a:ext cx="12192000" cy="6806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Bartlett, S. &amp; Burton, D., 2016. Introduction to education studies. 4 ed. London: SAGE.</a:t>
            </a:r>
          </a:p>
          <a:p>
            <a:r>
              <a:rPr lang="en-GB" dirty="0"/>
              <a:t>Brito, N. H., 2017. Influence of the Home Linguistic Environment on Early </a:t>
            </a:r>
            <a:r>
              <a:rPr lang="en-GB" dirty="0" err="1"/>
              <a:t>Langugae</a:t>
            </a:r>
            <a:r>
              <a:rPr lang="en-GB" dirty="0"/>
              <a:t> Development. Policy Insights from the Behavioural and Brain Science es, Volume 4(2), pp. 155-162.</a:t>
            </a:r>
          </a:p>
          <a:p>
            <a:r>
              <a:rPr lang="en-GB" dirty="0" err="1"/>
              <a:t>Hurford</a:t>
            </a:r>
            <a:r>
              <a:rPr lang="en-GB" dirty="0"/>
              <a:t>, J. R., 1991. The evolution of the critical period for language acquisition. Department of Linguistics, University of Edinburgh, May, Volume 40, pp. 159-201.</a:t>
            </a:r>
          </a:p>
          <a:p>
            <a:r>
              <a:rPr lang="en-GB" dirty="0" err="1"/>
              <a:t>Rockich</a:t>
            </a:r>
            <a:r>
              <a:rPr lang="en-GB" dirty="0"/>
              <a:t>-Winston, N., 2017. Toward a pharmacy curriculum theory: spiral integration for pharmacy education. International Journal of Medical Education, Volume 8, pp. 61-62.</a:t>
            </a:r>
          </a:p>
          <a:p>
            <a:r>
              <a:rPr lang="en-GB" dirty="0"/>
              <a:t>Wood, D., Bruner, J. S. &amp; Ross, G., 1976. The role of tutoring in problem solving. Journal of Child Psychology and Psychiatry, Volume 17, p. 90.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D0FB88-7184-47BD-973D-8744068E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Kirsty Jenkins</a:t>
            </a:r>
          </a:p>
        </p:txBody>
      </p:sp>
    </p:spTree>
    <p:extLst>
      <p:ext uri="{BB962C8B-B14F-4D97-AF65-F5344CB8AC3E}">
        <p14:creationId xmlns:p14="http://schemas.microsoft.com/office/powerpoint/2010/main" val="24799468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391</TotalTime>
  <Words>434</Words>
  <Application>Microsoft Office PowerPoint</Application>
  <PresentationFormat>Widescreen</PresentationFormat>
  <Paragraphs>58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Corbel</vt:lpstr>
      <vt:lpstr>Parallax</vt:lpstr>
      <vt:lpstr>Jerome S. Bruner  </vt:lpstr>
      <vt:lpstr>Spiral Curriculum and Scaffolding </vt:lpstr>
      <vt:lpstr>Lenneberg (1967) -  Critical period hypothesis</vt:lpstr>
      <vt:lpstr>PowerPoint Presentation</vt:lpstr>
      <vt:lpstr>Environmental impacts</vt:lpstr>
      <vt:lpstr>Key words/phrases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Language</dc:title>
  <dc:creator>Naima Nazmin (1600909)</dc:creator>
  <cp:lastModifiedBy>Kirsty Jenkins</cp:lastModifiedBy>
  <cp:revision>107</cp:revision>
  <dcterms:created xsi:type="dcterms:W3CDTF">2018-05-01T09:56:12Z</dcterms:created>
  <dcterms:modified xsi:type="dcterms:W3CDTF">2018-05-04T12:14:49Z</dcterms:modified>
</cp:coreProperties>
</file>