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80" r:id="rId5"/>
    <p:sldId id="279" r:id="rId6"/>
    <p:sldId id="287" r:id="rId7"/>
    <p:sldId id="282" r:id="rId8"/>
    <p:sldId id="269" r:id="rId9"/>
    <p:sldId id="273" r:id="rId10"/>
    <p:sldId id="271" r:id="rId11"/>
    <p:sldId id="288" r:id="rId12"/>
    <p:sldId id="281" r:id="rId13"/>
    <p:sldId id="277" r:id="rId14"/>
    <p:sldId id="283" r:id="rId15"/>
    <p:sldId id="284" r:id="rId16"/>
    <p:sldId id="268" r:id="rId17"/>
    <p:sldId id="262" r:id="rId18"/>
    <p:sldId id="285" r:id="rId19"/>
    <p:sldId id="267" r:id="rId20"/>
    <p:sldId id="278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713FBA-AB1A-DFC0-9975-13A87875177C}" v="237" dt="2023-10-30T23:05:17.306"/>
    <p1510:client id="{38DF38C1-99FF-118A-AC44-6CE25E167453}" v="6" dt="2023-10-11T16:39:49.055"/>
    <p1510:client id="{3BF21631-DA78-0E3A-A807-50B8DB05477B}" v="168" dt="2023-11-06T10:30:21.457"/>
    <p1510:client id="{408CED80-1F9C-4910-553C-9F54041EF80E}" v="70" dt="2023-11-05T19:06:57.790"/>
    <p1510:client id="{4C096A8C-AC04-16CC-1F61-87EC17627A3A}" v="1039" dt="2023-10-19T10:00:50.891"/>
    <p1510:client id="{4E10379F-7AA1-67BE-6E30-E59FDB4FFFC5}" v="264" dt="2023-10-28T20:19:16.148"/>
    <p1510:client id="{61E50ECE-E8C8-CFFF-F477-850EE3022D7F}" v="107" dt="2023-10-03T10:40:08.757"/>
    <p1510:client id="{6AB8A27D-7626-8124-1E5D-2EAA2911FEF8}" v="1691" dt="2023-10-29T20:33:50.395"/>
    <p1510:client id="{763B36FE-EA92-EFC5-C84C-85781D3DE008}" v="71" dt="2023-10-17T12:35:42.331"/>
    <p1510:client id="{7FC4F0E8-3C3B-8215-C93C-B85C66EA9BD3}" v="270" dt="2023-10-08T11:42:54.731"/>
    <p1510:client id="{8027E190-1680-DD2A-B46D-AE3838D37CC3}" v="263" dt="2023-10-03T17:44:11.893"/>
    <p1510:client id="{8E12972E-4481-914B-2029-9A2857AC59EA}" v="19" dt="2023-09-26T16:28:09.833"/>
    <p1510:client id="{A25D18A6-D586-81DA-B2DC-8D04C7453A21}" v="1377" dt="2023-10-12T17:44:32.127"/>
    <p1510:client id="{A5BEBE10-A25B-28B0-7E45-693D67E79448}" v="30" dt="2023-10-08T11:53:58.523"/>
    <p1510:client id="{AF750DD0-DFD3-6165-9A54-E8382B199092}" v="237" dt="2023-11-02T15:19:08.755"/>
    <p1510:client id="{B638278C-FE5F-6BCC-66E2-306B3413E620}" v="353" dt="2023-10-12T19:20:09.734"/>
    <p1510:client id="{C031A6C7-E315-FC5E-053A-93673155B09A}" v="1300" dt="2023-10-23T09:37:13.790"/>
    <p1510:client id="{C3F8A885-5AAC-68AA-FCDC-E81ACD48A397}" v="4487" dt="2023-10-24T09:20:39.500"/>
    <p1510:client id="{EAF92C5F-718F-7B86-B304-EE7CDCDEB82A}" v="377" dt="2023-10-02T11:24:38.988"/>
    <p1510:client id="{EBB32B95-9B09-81AD-5A06-918967C34A2D}" v="471" dt="2023-10-05T19:09:32.950"/>
    <p1510:client id="{F15C278E-40E4-4534-83C6-2F3BD1CE4FE5}" v="3" dt="2023-09-25T14:35:51.7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ABFDB2-7D1C-4758-D195-D2AB12F5F0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AE5420-A76C-E167-0179-841F7AB240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D01E7-7AA8-21FF-3DAF-E41F956DD1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7CE7D0-9080-5AE4-C101-0E030DCBC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CB4E06-8153-8581-6C4C-A579FFB8F4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1169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99BED3-2F08-7009-7BBB-391AD6DC46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EA47BF-C589-CF93-F65F-F17BAC3BB0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8A6355-CBFC-0B14-C3B8-43A722167C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582A1A-9E1F-4228-F581-C17DB1732D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0F5BC8-A9C7-9509-BEC6-F6162A5D77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55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F9CA6-E698-61CB-EB3F-CAA62E305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F551B9-3619-D7DB-319E-EB374765766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806CF6-3745-CB56-1C08-7A9953B76A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0DD167-1358-B979-DBFF-DD6922BBB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E98411-84EC-B45F-8347-AB8D066FD5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65841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B8CEA-206E-0C69-9292-93DDA4F230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19E86-D3F2-E950-D63F-A2007AF57B9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B4C4B3-C191-A482-D715-0C4C961910B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6C7CDE-988B-7AF6-F6F1-72E8425214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1605B3-C58E-7F9F-D41B-325159B181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DCFB15-FC17-F7E5-39BA-7893E57B9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1061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5397E5-4259-A4F1-C396-A08A2F6A80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2B9266-38E5-66FF-D327-2E3177C23BE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543ECD-1662-D1FE-1E5D-5B19B2FF32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489F6BB-7796-D2BE-9E4B-DF1AE04E8FF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22DA615-8262-2F7D-D23E-A0F658D1221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A30C28-AD25-62FE-473C-AAAF672773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FC3ACB-73B4-F42C-038B-0AE36B656D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67026A-B7DC-1944-D39F-81C68348F7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49828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B5049F-FCAC-6487-1AFA-36FB5DDBB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9DAC26-6AC2-506C-8B70-E0570591C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98355-EF44-32BA-47A8-5B36F9E78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9C78225-0CF3-D6F1-FF33-77CB08F5B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47244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FF4136A-D8A8-3084-A3A8-3B1E523C6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944290E-C43D-2BB5-9B72-0F13D97B6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69E939-366B-AFF5-BA2D-F1290DE997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11108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0ADB81-B57F-4F8B-FDBD-AE9CEC09D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0BC7B-8383-95F3-EEAE-7269E0192B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FCA0E-2135-0C63-5D7B-C592AE5301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0CB070A-3C27-52CF-8EEE-31DA380487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BCE6EFE-A93F-2A47-2E05-F99773A95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4B44FAC-08D4-F530-A690-A0D29A3FD9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8825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AF8ABF-BA6F-8245-3467-D71ECDCF0B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5B5AFFC-E2AD-1A75-0F1A-D89D0549B5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38BA431-923C-B0D1-401F-D89B79C6AC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C0FD83-C103-6E16-2759-F2E27A8CC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AA63185-7993-9852-5086-A98D655953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95F02A-8645-E9DB-D48B-A0B1422C3B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6911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5C5E24-584C-A377-2874-17BF0E4E60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329540-4C5B-4610-C6AC-0DEBD267A24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71FC50-AF79-ADB9-1C93-CB0344F9E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6560D3-16DF-9727-9D13-706087D1F6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6631E4-2E38-4957-BE35-D144D6EE23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3328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E829AD0-0620-F402-0D1A-4986259475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3AE2F2C-2D1C-EE69-73EF-BFBBD2E2542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602342-0CD1-7B1C-5818-82AA7B767D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2CC4AA-DFDA-D826-1689-265AD0A6D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CC878B-BF4F-61D3-BD8C-4DE3E8A608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29428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4616DEC-C66E-E53F-532E-04D3DC452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2966E7-CC1B-A279-E74D-F841A656AFF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E6B020-3DDE-527D-0930-3F5879739B6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39A30-64CD-47F2-9696-685ED4533E0C}" type="datetimeFigureOut">
              <a:rPr lang="en-GB" smtClean="0"/>
              <a:t>06/11/2023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49123F-0888-31AC-570D-5DEE2A6C3F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9159CF-96FA-6035-A8A3-3B0A461838D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4CCC0E-8750-4EDD-B03F-3E5050A8EE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090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14680777.2015.1093070" TargetMode="External"/><Relationship Id="rId7" Type="http://schemas.openxmlformats.org/officeDocument/2006/relationships/hyperlink" Target="https://doi.org/10.1080/09718923.2013.11893158" TargetMode="External"/><Relationship Id="rId2" Type="http://schemas.openxmlformats.org/officeDocument/2006/relationships/hyperlink" Target="https://advocacyfocus.org.uk/services/understanding-advocac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vawomensaid.org.uk/services/independent-domestic-violence-advocate-idva/" TargetMode="External"/><Relationship Id="rId5" Type="http://schemas.openxmlformats.org/officeDocument/2006/relationships/hyperlink" Target="https://doi.org/10.1332/239868018X15375304850617" TargetMode="External"/><Relationship Id="rId4" Type="http://schemas.openxmlformats.org/officeDocument/2006/relationships/hyperlink" Target="https://doi.org/10.1002/ejsp.1983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collections/this-is-abuse-campaign" TargetMode="External"/><Relationship Id="rId7" Type="http://schemas.openxmlformats.org/officeDocument/2006/relationships/hyperlink" Target="https://glyndwr.repository.guildhe.ac.uk/id/eprint/2968/" TargetMode="External"/><Relationship Id="rId2" Type="http://schemas.openxmlformats.org/officeDocument/2006/relationships/hyperlink" Target="https://www.gov.uk/government/collections/disrespect-nobody-campaign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var.org.uk/advocacy-and-social-change/" TargetMode="External"/><Relationship Id="rId5" Type="http://schemas.openxmlformats.org/officeDocument/2006/relationships/hyperlink" Target="https://www.thejsms.org/index.php/JSMS/article/view/475" TargetMode="External"/><Relationship Id="rId4" Type="http://schemas.openxmlformats.org/officeDocument/2006/relationships/hyperlink" Target="https://assets.publishing.service.gov.uk/media/6194d05bd3bf7f054f43e011/Tackling_Violence_Against_Women_and_Girls_Strategy_-_July_2021.pdf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3389/fmars.2016.00229" TargetMode="External"/><Relationship Id="rId2" Type="http://schemas.openxmlformats.org/officeDocument/2006/relationships/hyperlink" Target="https://www.mind.org.uk/information-support/guides-to-support-and-services/advocacy/what-is-advocac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igitalcommons.wcl.american.edu/cgi/viewcontent.cgi?article=1824&amp;context=jgspl" TargetMode="External"/><Relationship Id="rId4" Type="http://schemas.openxmlformats.org/officeDocument/2006/relationships/hyperlink" Target="https://www.proquest.com/docview/2442254885/B12B1135E5804D88PQ/1?accountid=17159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ywcacentralcarolinas.org/defining-racial-justice-terms-advocacy-vs-activism/" TargetMode="External"/><Relationship Id="rId2" Type="http://schemas.openxmlformats.org/officeDocument/2006/relationships/hyperlink" Target="https://doi.org/10.1080/10455750701705229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94D3D14-032B-151A-43C3-34EF06730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88754" y="1142406"/>
            <a:ext cx="6629067" cy="4046082"/>
          </a:xfrm>
        </p:spPr>
        <p:txBody>
          <a:bodyPr>
            <a:normAutofit/>
          </a:bodyPr>
          <a:lstStyle/>
          <a:p>
            <a:r>
              <a:rPr lang="en-US" sz="4200" b="1" dirty="0">
                <a:cs typeface="Calibri Light"/>
              </a:rPr>
              <a:t>Assessment 2: </a:t>
            </a:r>
            <a:r>
              <a:rPr lang="en-GB" sz="4200" b="1" dirty="0">
                <a:cs typeface="Calibri Light"/>
              </a:rPr>
              <a:t>Critically reflect upon the differences and similarities between Advocacy and Activism.</a:t>
            </a:r>
            <a:endParaRPr lang="en-US" sz="4200" b="1" dirty="0">
              <a:cs typeface="Calibri Light"/>
            </a:endParaRPr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6E60B4B5-5E86-1C05-03FF-8FF32DFFA3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7431" y="631260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200">
                <a:cs typeface="Calibri"/>
              </a:rPr>
              <a:t>Module Number: ECAY5003</a:t>
            </a:r>
          </a:p>
          <a:p>
            <a:pPr marL="0" indent="0">
              <a:buNone/>
            </a:pPr>
            <a:r>
              <a:rPr lang="en-US" sz="2200">
                <a:cs typeface="Calibri"/>
              </a:rPr>
              <a:t>Student Number: 2204887</a:t>
            </a:r>
            <a:endParaRPr lang="en-GB" sz="2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51054285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898CE6-F7EE-2E2A-885F-7776A5D63B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000" b="1">
                <a:cs typeface="Calibri Light"/>
              </a:rPr>
              <a:t>Introduction:</a:t>
            </a:r>
            <a:endParaRPr lang="en-GB" sz="5000" b="1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1F7CF-4367-89F9-9884-44FE34974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2200" b="1">
                <a:cs typeface="Calibri"/>
              </a:rPr>
              <a:t>This assignment will :</a:t>
            </a:r>
            <a:endParaRPr lang="en-US" sz="2200" b="1">
              <a:cs typeface="Calibri"/>
            </a:endParaRPr>
          </a:p>
          <a:p>
            <a:pPr marL="342900" indent="-342900">
              <a:spcBef>
                <a:spcPts val="0"/>
              </a:spcBef>
              <a:buAutoNum type="arabicPeriod"/>
            </a:pPr>
            <a:r>
              <a:rPr lang="en-GB" sz="2200">
                <a:cs typeface="Calibri"/>
              </a:rPr>
              <a:t>Critically analyse activism and advocacy through a feminist perspective.</a:t>
            </a:r>
          </a:p>
          <a:p>
            <a:pPr marL="342900" indent="-342900">
              <a:spcBef>
                <a:spcPts val="0"/>
              </a:spcBef>
              <a:buAutoNum type="arabicPeriod"/>
            </a:pPr>
            <a:r>
              <a:rPr lang="en-GB" sz="2200">
                <a:cs typeface="Calibri"/>
              </a:rPr>
              <a:t>Analyse the #MeToo movements effectiveness in the fight against sexual harassment and assault through activism.</a:t>
            </a:r>
            <a:endParaRPr lang="en-US" sz="2200">
              <a:cs typeface="Calibri"/>
            </a:endParaRPr>
          </a:p>
          <a:p>
            <a:pPr marL="342900" indent="-342900">
              <a:spcBef>
                <a:spcPts val="0"/>
              </a:spcBef>
              <a:buAutoNum type="arabicPeriod"/>
            </a:pPr>
            <a:r>
              <a:rPr lang="en-GB" sz="2200">
                <a:cs typeface="Calibri"/>
              </a:rPr>
              <a:t>Analyse advocacy in creating social change, specifically analysing independent domestic violence advocacy.</a:t>
            </a:r>
            <a:endParaRPr lang="en-US" sz="2200">
              <a:cs typeface="Calibri"/>
            </a:endParaRPr>
          </a:p>
          <a:p>
            <a:pPr marL="0" indent="0">
              <a:buNone/>
            </a:pPr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28871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89B07-AC3C-B590-8086-9DC887B94B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210" y="874094"/>
            <a:ext cx="3434180" cy="1415270"/>
          </a:xfrm>
        </p:spPr>
        <p:txBody>
          <a:bodyPr anchor="t">
            <a:normAutofit/>
          </a:bodyPr>
          <a:lstStyle/>
          <a:p>
            <a:r>
              <a:rPr lang="en-GB" sz="3200" b="1" dirty="0">
                <a:ea typeface="Calibri Light"/>
                <a:cs typeface="Calibri Light"/>
              </a:rPr>
              <a:t>What is advocacy and activism?</a:t>
            </a:r>
            <a:endParaRPr lang="en-GB" sz="3200" b="1" dirty="0"/>
          </a:p>
        </p:txBody>
      </p:sp>
      <p:pic>
        <p:nvPicPr>
          <p:cNvPr id="12" name="Picture 11" descr="Exclamation mark on a yellow background">
            <a:extLst>
              <a:ext uri="{FF2B5EF4-FFF2-40B4-BE49-F238E27FC236}">
                <a16:creationId xmlns:a16="http://schemas.microsoft.com/office/drawing/2014/main" id="{07C4A28A-1BF5-34DC-976C-1FD79CFD614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128" r="2060" b="4"/>
          <a:stretch/>
        </p:blipFill>
        <p:spPr>
          <a:xfrm>
            <a:off x="-9886" y="10"/>
            <a:ext cx="7572605" cy="6857990"/>
          </a:xfrm>
          <a:prstGeom prst="rect">
            <a:avLst/>
          </a:prstGeom>
        </p:spPr>
      </p:pic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9EDD1B-F94D-B4E6-ACAA-566B9A26FD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9939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17934A-E206-4794-5D9B-74B7B2CC48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0733" y="1757174"/>
            <a:ext cx="4716275" cy="359901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buFont typeface="Courier New" panose="020B0604020202020204" pitchFamily="34" charset="0"/>
              <a:buChar char="o"/>
            </a:pPr>
            <a:r>
              <a:rPr lang="en-GB" sz="1400" dirty="0">
                <a:ea typeface="Calibri" panose="020F0502020204030204"/>
                <a:cs typeface="Calibri" panose="020F0502020204030204"/>
              </a:rPr>
              <a:t>Definitive definitions are scarce (McKeever </a:t>
            </a:r>
            <a:r>
              <a:rPr lang="en-GB" sz="1400" i="1" dirty="0">
                <a:ea typeface="Calibri" panose="020F0502020204030204"/>
                <a:cs typeface="Calibri" panose="020F0502020204030204"/>
              </a:rPr>
              <a:t>et al</a:t>
            </a:r>
            <a:r>
              <a:rPr lang="en-GB" sz="1400" dirty="0">
                <a:ea typeface="Calibri" panose="020F0502020204030204"/>
                <a:cs typeface="Calibri" panose="020F0502020204030204"/>
              </a:rPr>
              <a:t>, 2023).</a:t>
            </a:r>
            <a:endParaRPr lang="en-US" sz="1400" dirty="0">
              <a:ea typeface="Calibri" panose="020F0502020204030204"/>
              <a:cs typeface="Calibri" panose="020F0502020204030204"/>
            </a:endParaRPr>
          </a:p>
          <a:p>
            <a:pPr marL="171450" indent="-171450">
              <a:buFont typeface="Courier New" panose="020B0604020202020204" pitchFamily="34" charset="0"/>
              <a:buChar char="o"/>
            </a:pPr>
            <a:r>
              <a:rPr lang="en-GB" sz="1400" dirty="0">
                <a:ea typeface="Calibri" panose="020F0502020204030204"/>
                <a:cs typeface="Calibri" panose="020F0502020204030204"/>
              </a:rPr>
              <a:t> Often used interchangeably (Parson, 2016).</a:t>
            </a:r>
            <a:endParaRPr lang="en-US" sz="1400" dirty="0">
              <a:ea typeface="Calibri"/>
              <a:cs typeface="Calibri"/>
            </a:endParaRPr>
          </a:p>
          <a:p>
            <a:pPr>
              <a:buFont typeface="Courier New,monospace" panose="020B0604020202020204" pitchFamily="34" charset="0"/>
              <a:buChar char="o"/>
            </a:pPr>
            <a:r>
              <a:rPr lang="en-GB" sz="1400" dirty="0">
                <a:ea typeface="Calibri" panose="020F0502020204030204"/>
                <a:cs typeface="Calibri" panose="020F0502020204030204"/>
              </a:rPr>
              <a:t>Create a social movement to generate social justice, although the process is different  (Fuller and McCauley, 2016).</a:t>
            </a:r>
          </a:p>
          <a:p>
            <a:pPr>
              <a:buFont typeface="Courier New,monospace" panose="020B0604020202020204" pitchFamily="34" charset="0"/>
              <a:buChar char="o"/>
            </a:pPr>
            <a:r>
              <a:rPr lang="en-GB" sz="1400" dirty="0">
                <a:ea typeface="Calibri" panose="020F0502020204030204"/>
                <a:cs typeface="Calibri" panose="020F0502020204030204"/>
              </a:rPr>
              <a:t>Activism is the attempt to bring attention to a topic deemed with importance (Parson, 2016)</a:t>
            </a:r>
          </a:p>
          <a:p>
            <a:pPr>
              <a:buFont typeface="Courier New,monospace" panose="020B0604020202020204" pitchFamily="34" charset="0"/>
              <a:buChar char="o"/>
            </a:pPr>
            <a:r>
              <a:rPr lang="en-GB" sz="1400" dirty="0">
                <a:cs typeface="Calibri" panose="020F0502020204030204"/>
              </a:rPr>
              <a:t>Advocacy includes protecting rights, ensuring individuals voices are heard and aiding in accessing information and support (Advocacy Focus, 2023).</a:t>
            </a:r>
            <a:endParaRPr lang="en-GB" sz="1400">
              <a:ea typeface="Calibri"/>
              <a:cs typeface="Calibri" panose="020F0502020204030204"/>
            </a:endParaRPr>
          </a:p>
          <a:p>
            <a:pPr>
              <a:buFont typeface="Courier New,monospace" panose="020B0604020202020204" pitchFamily="34" charset="0"/>
              <a:buChar char="o"/>
            </a:pPr>
            <a:r>
              <a:rPr lang="en-GB" sz="1400" dirty="0">
                <a:cs typeface="Calibri" panose="020F0502020204030204"/>
              </a:rPr>
              <a:t>Activism is drawing attention to and advocacy is speaking on behalf of (Parson, 2016).</a:t>
            </a:r>
            <a:endParaRPr lang="en-GB" sz="1400" dirty="0">
              <a:ea typeface="Calibri" panose="020F0502020204030204"/>
              <a:cs typeface="Calibri" panose="020F0502020204030204"/>
            </a:endParaRPr>
          </a:p>
          <a:p>
            <a:pPr>
              <a:buFont typeface="Courier New,monospace" panose="020B0604020202020204" pitchFamily="34" charset="0"/>
              <a:buChar char="o"/>
            </a:pPr>
            <a:r>
              <a:rPr lang="en-GB" sz="1400" dirty="0">
                <a:ea typeface="Calibri" panose="020F0502020204030204"/>
                <a:cs typeface="Calibri" panose="020F0502020204030204"/>
              </a:rPr>
              <a:t>Some argue advocacy also aims to bring attention to a topic (IVAR, 2023) .</a:t>
            </a:r>
          </a:p>
          <a:p>
            <a:pPr>
              <a:buFont typeface="Courier New,monospace" panose="020B0604020202020204" pitchFamily="34" charset="0"/>
              <a:buChar char="o"/>
            </a:pPr>
            <a:r>
              <a:rPr lang="en-GB" sz="1400" dirty="0">
                <a:ea typeface="Calibri" panose="020F0502020204030204"/>
                <a:cs typeface="Calibri" panose="020F0502020204030204"/>
              </a:rPr>
              <a:t>Advocacy is used to influence political climate, policy and social norms (</a:t>
            </a:r>
            <a:r>
              <a:rPr lang="en-GB" sz="1400" dirty="0" err="1">
                <a:ea typeface="Calibri" panose="020F0502020204030204"/>
                <a:cs typeface="Calibri" panose="020F0502020204030204"/>
              </a:rPr>
              <a:t>Fayoyin</a:t>
            </a:r>
            <a:r>
              <a:rPr lang="en-GB" sz="1400" dirty="0">
                <a:ea typeface="Calibri" panose="020F0502020204030204"/>
                <a:cs typeface="Calibri" panose="020F0502020204030204"/>
              </a:rPr>
              <a:t>, 2013).</a:t>
            </a:r>
          </a:p>
          <a:p>
            <a:pPr>
              <a:buFont typeface="Courier New,monospace" panose="020B0604020202020204" pitchFamily="34" charset="0"/>
              <a:buChar char="o"/>
            </a:pPr>
            <a:r>
              <a:rPr lang="en-GB" sz="1400" dirty="0">
                <a:ea typeface="+mn-lt"/>
                <a:cs typeface="+mn-lt"/>
              </a:rPr>
              <a:t>Activism essentially does the same thing (Bashir </a:t>
            </a:r>
            <a:r>
              <a:rPr lang="en-GB" sz="1400" i="1" dirty="0">
                <a:ea typeface="+mn-lt"/>
                <a:cs typeface="+mn-lt"/>
              </a:rPr>
              <a:t>et al </a:t>
            </a:r>
            <a:r>
              <a:rPr lang="en-GB" sz="1400" dirty="0">
                <a:ea typeface="+mn-lt"/>
                <a:cs typeface="+mn-lt"/>
              </a:rPr>
              <a:t>, 2013).</a:t>
            </a:r>
          </a:p>
          <a:p>
            <a:pPr marL="0" indent="0">
              <a:buNone/>
            </a:pPr>
            <a:endParaRPr lang="en-GB" sz="800">
              <a:ea typeface="+mn-lt"/>
              <a:cs typeface="+mn-lt"/>
            </a:endParaRPr>
          </a:p>
          <a:p>
            <a:pPr>
              <a:buFont typeface="Courier New,monospace" panose="020B0604020202020204" pitchFamily="34" charset="0"/>
              <a:buChar char="o"/>
            </a:pPr>
            <a:endParaRPr lang="en-GB" sz="800">
              <a:ea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endParaRPr lang="en-GB" sz="800" b="1">
              <a:ea typeface="Calibri" panose="020F0502020204030204"/>
              <a:cs typeface="Calibri" panose="020F0502020204030204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80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6302650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768C1A-E555-2134-35B7-450FD9286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 dirty="0">
                <a:cs typeface="Calibri Light"/>
              </a:rPr>
              <a:t>Key similarities and differences</a:t>
            </a:r>
            <a:endParaRPr lang="en-GB" sz="5400" b="1" dirty="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739774-69D1-405A-06D8-62F72CE1CE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07664" y="1640663"/>
            <a:ext cx="6847789" cy="4600264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GB" sz="1400" b="1" dirty="0">
                <a:ea typeface="Calibri"/>
                <a:cs typeface="Calibri"/>
              </a:rPr>
              <a:t>Policy</a:t>
            </a:r>
            <a:r>
              <a:rPr lang="en-GB" sz="1400" b="1" dirty="0">
                <a:cs typeface="Calibri"/>
              </a:rPr>
              <a:t>:</a:t>
            </a:r>
            <a:endParaRPr lang="en-GB" sz="1400" b="1" dirty="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400" dirty="0">
                <a:cs typeface="Calibri"/>
              </a:rPr>
              <a:t>Advocacy relies upon policy and creating policy that implements change whereas activism relies on action and awareness (Fuller and McCauley, 2016). </a:t>
            </a:r>
            <a:endParaRPr lang="en-GB" sz="140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400" dirty="0">
                <a:cs typeface="Calibri"/>
              </a:rPr>
              <a:t>Activism is the aim of creating  pressure to change policy (McKeever </a:t>
            </a:r>
            <a:r>
              <a:rPr lang="en-GB" sz="1400" i="1" dirty="0">
                <a:cs typeface="Calibri"/>
              </a:rPr>
              <a:t>et al</a:t>
            </a:r>
            <a:r>
              <a:rPr lang="en-GB" sz="1400" dirty="0">
                <a:cs typeface="Calibri"/>
              </a:rPr>
              <a:t> , 2023).</a:t>
            </a:r>
            <a:endParaRPr lang="en-GB" sz="1400" i="1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400" dirty="0">
                <a:cs typeface="Calibri"/>
              </a:rPr>
              <a:t>Advocacy uses policy to ensure individuals are heard, creating social change through the individual cases (IVAR, 2023).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buNone/>
            </a:pPr>
            <a:r>
              <a:rPr lang="en-GB" sz="1400" b="1" dirty="0">
                <a:cs typeface="Calibri"/>
              </a:rPr>
              <a:t>Action:</a:t>
            </a:r>
            <a:endParaRPr lang="en-GB" sz="1400" b="1" dirty="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400" dirty="0">
                <a:cs typeface="Calibri"/>
              </a:rPr>
              <a:t>Activism includes action i.e. Riots, protests, strikes (Fuller and McCauley, 2016;McKeever </a:t>
            </a:r>
            <a:r>
              <a:rPr lang="en-GB" sz="1400" i="1" dirty="0">
                <a:cs typeface="Calibri"/>
              </a:rPr>
              <a:t>et al </a:t>
            </a:r>
            <a:r>
              <a:rPr lang="en-GB" sz="1400" dirty="0">
                <a:cs typeface="Calibri"/>
              </a:rPr>
              <a:t>, 2023).</a:t>
            </a:r>
            <a:endParaRPr lang="en-GB" sz="140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400" dirty="0">
                <a:cs typeface="Calibri"/>
              </a:rPr>
              <a:t>Advocacy to some includes action including teaching and supporting (IVAR, 2023).</a:t>
            </a:r>
            <a:endParaRPr lang="en-GB" sz="140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400" dirty="0">
                <a:cs typeface="Calibri"/>
              </a:rPr>
              <a:t>Activists see the need to assert pressure on authorities to create change regardless of societal backlash (Wetter, 2007).</a:t>
            </a:r>
            <a:endParaRPr lang="en-GB" sz="1400" dirty="0">
              <a:ea typeface="Calibri"/>
              <a:cs typeface="Calibri"/>
            </a:endParaRPr>
          </a:p>
          <a:p>
            <a:pPr marL="0" indent="0">
              <a:buNone/>
            </a:pPr>
            <a:endParaRPr lang="en-GB" sz="100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00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000">
              <a:cs typeface="Calibri"/>
            </a:endParaRPr>
          </a:p>
          <a:p>
            <a:pPr marL="0" indent="0">
              <a:buNone/>
            </a:pPr>
            <a:endParaRPr lang="en-GB" sz="1000" b="1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00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endParaRPr lang="en-GB" sz="1000" b="1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33576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699ACE5-A8B7-2ED6-C957-8720D7C60468}"/>
              </a:ext>
            </a:extLst>
          </p:cNvPr>
          <p:cNvSpPr txBox="1"/>
          <p:nvPr/>
        </p:nvSpPr>
        <p:spPr>
          <a:xfrm>
            <a:off x="5868557" y="1138036"/>
            <a:ext cx="5444382" cy="140247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>
                <a:latin typeface="+mj-lt"/>
                <a:ea typeface="+mj-ea"/>
                <a:cs typeface="+mj-cs"/>
              </a:rPr>
              <a:t>An overview of the #MeToo Movement:</a:t>
            </a:r>
          </a:p>
        </p:txBody>
      </p:sp>
      <p:pic>
        <p:nvPicPr>
          <p:cNvPr id="22" name="Picture 21" descr="Checkmate in a chess game">
            <a:extLst>
              <a:ext uri="{FF2B5EF4-FFF2-40B4-BE49-F238E27FC236}">
                <a16:creationId xmlns:a16="http://schemas.microsoft.com/office/drawing/2014/main" id="{B8B2763D-D31F-C133-1183-EA16A8C6514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558" r="25601" b="1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4F272E-4AE6-0E0E-72E5-9D095B8888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Originated in 2006 by a civils right activist </a:t>
            </a:r>
            <a:r>
              <a:rPr lang="en-US" sz="1400" dirty="0" err="1"/>
              <a:t>Tarana</a:t>
            </a:r>
            <a:r>
              <a:rPr lang="en-US" sz="1400" dirty="0"/>
              <a:t> Burke </a:t>
            </a:r>
          </a:p>
          <a:p>
            <a:r>
              <a:rPr lang="en-US" sz="1400" dirty="0"/>
              <a:t>Used the phrase 'MeToo' to empower female survivors of sexual assault to tell their story (Hosterman </a:t>
            </a:r>
            <a:r>
              <a:rPr lang="en-US" sz="1400" i="1" dirty="0"/>
              <a:t>et al, </a:t>
            </a:r>
            <a:r>
              <a:rPr lang="en-US" sz="1400" dirty="0"/>
              <a:t>2018).</a:t>
            </a:r>
            <a:endParaRPr lang="en-US" sz="1400">
              <a:cs typeface="Calibri"/>
            </a:endParaRPr>
          </a:p>
          <a:p>
            <a:r>
              <a:rPr lang="en-US" sz="1400" dirty="0"/>
              <a:t>Became one of the largest online feminist movement in 2017  (Hosterman </a:t>
            </a:r>
            <a:r>
              <a:rPr lang="en-US" sz="1400" i="1" dirty="0"/>
              <a:t>et al, </a:t>
            </a:r>
            <a:r>
              <a:rPr lang="en-US" sz="1400" dirty="0"/>
              <a:t>2018). </a:t>
            </a:r>
            <a:endParaRPr lang="en-US" sz="1400" dirty="0">
              <a:cs typeface="Calibri"/>
            </a:endParaRPr>
          </a:p>
          <a:p>
            <a:r>
              <a:rPr lang="en-US" sz="1400" dirty="0"/>
              <a:t>Hold's perpetrators accountable for abuse and harassment, highlighting wider social injustices and challenges them (Murphy, 2019). </a:t>
            </a:r>
            <a:endParaRPr lang="en-US" sz="1400" dirty="0">
              <a:cs typeface="Calibri"/>
            </a:endParaRPr>
          </a:p>
          <a:p>
            <a:r>
              <a:rPr lang="en-US" sz="1400" dirty="0"/>
              <a:t>Police do not take sexual assault allegations seriously  (</a:t>
            </a:r>
            <a:r>
              <a:rPr lang="en-US" sz="1400" dirty="0" err="1"/>
              <a:t>Tuerkheimer</a:t>
            </a:r>
            <a:r>
              <a:rPr lang="en-US" sz="1400" dirty="0"/>
              <a:t>, 2019) </a:t>
            </a:r>
            <a:endParaRPr lang="en-US" sz="1400" dirty="0">
              <a:cs typeface="Calibri"/>
            </a:endParaRPr>
          </a:p>
          <a:p>
            <a:r>
              <a:rPr lang="en-US" sz="1400" dirty="0"/>
              <a:t>Highlighting systematic power structures within society that put women at a disadvantage. </a:t>
            </a:r>
            <a:endParaRPr lang="en-US" sz="1400" dirty="0">
              <a:cs typeface="Calibri"/>
            </a:endParaRPr>
          </a:p>
          <a:p>
            <a:pPr marL="457200"/>
            <a:endParaRPr lang="en-US" sz="1400"/>
          </a:p>
          <a:p>
            <a:pPr marL="0"/>
            <a:endParaRPr lang="en-US" sz="1400"/>
          </a:p>
          <a:p>
            <a:endParaRPr lang="en-US" sz="1400"/>
          </a:p>
          <a:p>
            <a:pPr marL="0"/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3409349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2281B-2ADA-0362-C736-AE5716D276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b="1">
                <a:cs typeface="Calibri Light"/>
              </a:rPr>
              <a:t>Positive impacts of activism: #MeToo</a:t>
            </a:r>
            <a:endParaRPr lang="en-GB" sz="5400" b="1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84FDAD-6668-95AE-7723-02B1F8D5A6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0681" y="1545922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2200" dirty="0">
                <a:ea typeface="Calibri"/>
                <a:cs typeface="Calibri"/>
              </a:rPr>
              <a:t> Highlights the structural nature of sexual harassment and assault globally (Baer, 2015).</a:t>
            </a:r>
            <a:endParaRPr lang="en-US" dirty="0"/>
          </a:p>
          <a:p>
            <a:pPr>
              <a:buFont typeface="Courier New" panose="020B0604020202020204" pitchFamily="34" charset="0"/>
              <a:buChar char="o"/>
            </a:pPr>
            <a:r>
              <a:rPr lang="en-GB" sz="2200" dirty="0">
                <a:ea typeface="Calibri"/>
                <a:cs typeface="Calibri"/>
              </a:rPr>
              <a:t>Awareness creates social change therefore activism is a strong tool for feminism (Baer, 2015).</a:t>
            </a:r>
            <a:endParaRPr lang="en-US" sz="2200" dirty="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200" dirty="0">
                <a:cs typeface="Calibri"/>
              </a:rPr>
              <a:t>Radical activism can push forward cause, making it difficult to ignore the voice of people through non-peaceful or disruptive action (Wetter, 2007).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200" dirty="0">
                <a:cs typeface="Calibri"/>
              </a:rPr>
              <a:t>Coalition with authorities, collecting evidence and networking act as the key to social change (IVAR, 2023).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200" dirty="0">
                <a:ea typeface="Calibri"/>
                <a:cs typeface="Calibri"/>
              </a:rPr>
              <a:t>There is a need for both advocacy and activism to create change (</a:t>
            </a:r>
            <a:r>
              <a:rPr lang="en-GB" sz="2200" dirty="0" err="1">
                <a:ea typeface="Calibri"/>
                <a:cs typeface="Calibri"/>
              </a:rPr>
              <a:t>ywca</a:t>
            </a:r>
            <a:r>
              <a:rPr lang="en-GB" sz="2200" dirty="0">
                <a:ea typeface="Calibri"/>
                <a:cs typeface="Calibri"/>
              </a:rPr>
              <a:t>, 2020).</a:t>
            </a:r>
          </a:p>
          <a:p>
            <a:pPr marL="0" indent="0">
              <a:buNone/>
            </a:pPr>
            <a:endParaRPr lang="en-GB" sz="2200">
              <a:ea typeface="Calibri"/>
              <a:cs typeface="Calibri"/>
            </a:endParaRPr>
          </a:p>
          <a:p>
            <a:endParaRPr lang="en-GB" sz="2200">
              <a:ea typeface="Calibri"/>
              <a:cs typeface="Calibri"/>
            </a:endParaRPr>
          </a:p>
          <a:p>
            <a:endParaRPr lang="en-GB" sz="2200">
              <a:cs typeface="Calibri"/>
            </a:endParaRPr>
          </a:p>
          <a:p>
            <a:endParaRPr lang="en-GB" sz="22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3509581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 descr="Large skydiving group mid-air">
            <a:extLst>
              <a:ext uri="{FF2B5EF4-FFF2-40B4-BE49-F238E27FC236}">
                <a16:creationId xmlns:a16="http://schemas.microsoft.com/office/drawing/2014/main" id="{4593EC24-E13E-12A9-B78C-C8698097E8D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569" r="22891" b="3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EED496-211B-88DA-DA05-AC09875471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3400" b="1" dirty="0">
                <a:cs typeface="Calibri Light"/>
              </a:rPr>
              <a:t>How effective is the #MeToo movement in creating change?</a:t>
            </a:r>
            <a:endParaRPr lang="en-GB" sz="34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8215F-4CDA-8FF1-AE9A-A4A1BB737E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5317" y="3693313"/>
            <a:ext cx="5247340" cy="349687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sz="1600" b="1" dirty="0">
                <a:ea typeface="Calibri"/>
                <a:cs typeface="Calibri"/>
              </a:rPr>
              <a:t>Hostility: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ea typeface="Calibri"/>
                <a:cs typeface="Calibri"/>
              </a:rPr>
              <a:t>The #MeToo movement has gone 'too far' with rushed judgment and little care to the effect these unproven accusations cause (Sweeny, 2022).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ea typeface="Calibri"/>
                <a:cs typeface="Calibri"/>
              </a:rPr>
              <a:t>The #metoo activist movement created a societal hatred of men (Pickering , 2019) </a:t>
            </a:r>
            <a:endParaRPr lang="en-GB" dirty="0"/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The movement has not gone 'too far' but should continue  (</a:t>
            </a:r>
            <a:r>
              <a:rPr lang="en-GB" sz="1600" dirty="0" err="1">
                <a:cs typeface="Calibri"/>
              </a:rPr>
              <a:t>Fileborn</a:t>
            </a:r>
            <a:r>
              <a:rPr lang="en-GB" sz="1600" dirty="0">
                <a:cs typeface="Calibri"/>
              </a:rPr>
              <a:t> and Philips ,2019)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ea typeface="Calibri"/>
                <a:cs typeface="Calibri"/>
              </a:rPr>
              <a:t>Fails to change policy and social structure (</a:t>
            </a:r>
            <a:r>
              <a:rPr lang="en-GB" sz="1600" dirty="0" err="1">
                <a:ea typeface="Calibri"/>
                <a:cs typeface="Calibri"/>
              </a:rPr>
              <a:t>Fileborn</a:t>
            </a:r>
            <a:r>
              <a:rPr lang="en-GB" sz="1600" dirty="0">
                <a:ea typeface="Calibri"/>
                <a:cs typeface="Calibri"/>
              </a:rPr>
              <a:t> and Loney-Howes ,2019)</a:t>
            </a:r>
            <a:endParaRPr lang="en-GB" dirty="0"/>
          </a:p>
          <a:p>
            <a:pPr marL="0" indent="0">
              <a:buNone/>
            </a:pPr>
            <a:endParaRPr lang="en-GB" sz="1600">
              <a:ea typeface="Calibri"/>
              <a:cs typeface="Calibri"/>
            </a:endParaRPr>
          </a:p>
          <a:p>
            <a:pPr marL="0" indent="0">
              <a:buNone/>
            </a:pPr>
            <a:endParaRPr lang="en-GB" sz="1600">
              <a:ea typeface="Calibri"/>
              <a:cs typeface="Calibri"/>
            </a:endParaRPr>
          </a:p>
          <a:p>
            <a:endParaRPr lang="en-GB" sz="1600">
              <a:ea typeface="Calibri"/>
              <a:cs typeface="Calibri"/>
            </a:endParaRPr>
          </a:p>
          <a:p>
            <a:endParaRPr lang="en-GB" sz="1600">
              <a:ea typeface="Calibri"/>
              <a:cs typeface="Calibri"/>
            </a:endParaRPr>
          </a:p>
          <a:p>
            <a:endParaRPr lang="en-GB" sz="1600">
              <a:ea typeface="Calibri"/>
              <a:cs typeface="Calibri"/>
            </a:endParaRPr>
          </a:p>
          <a:p>
            <a:endParaRPr lang="en-GB" sz="1600">
              <a:ea typeface="Calibri"/>
              <a:cs typeface="Calibri"/>
            </a:endParaRPr>
          </a:p>
          <a:p>
            <a:endParaRPr lang="en-GB" sz="1600">
              <a:ea typeface="Calibri"/>
              <a:cs typeface="Calibri"/>
            </a:endParaRPr>
          </a:p>
          <a:p>
            <a:endParaRPr lang="en-GB" sz="160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4163721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4FB51D-58D8-4A89-1DE6-B326771B1A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>
                <a:cs typeface="Calibri Light"/>
              </a:rPr>
              <a:t> How effective is the #MeToo movement in creating change?</a:t>
            </a:r>
            <a:endParaRPr lang="en-GB">
              <a:cs typeface="Calibri Ligh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0F118-338A-88C2-CA29-77CEC0BDA0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800" b="1" dirty="0">
                <a:cs typeface="Calibri"/>
              </a:rPr>
              <a:t>Division:</a:t>
            </a:r>
            <a:endParaRPr lang="en-US" sz="180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cs typeface="Calibri"/>
              </a:rPr>
              <a:t>Online were negative including victim blaming and making little of the assault described (Hosterman </a:t>
            </a:r>
            <a:r>
              <a:rPr lang="en-GB" sz="1800" i="1" dirty="0">
                <a:cs typeface="Calibri"/>
              </a:rPr>
              <a:t>et al, </a:t>
            </a:r>
            <a:r>
              <a:rPr lang="en-GB" sz="1800" dirty="0">
                <a:cs typeface="Calibri"/>
              </a:rPr>
              <a:t>2018) questioning the effectiveness of the activist movement.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cs typeface="Calibri"/>
              </a:rPr>
              <a:t>Women are divided on the movement, some worried regarding false accusations of men calling the movement a 'witch hunt' (Sweeny, 2022). </a:t>
            </a:r>
            <a:endParaRPr lang="en-US" sz="180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cs typeface="Calibri"/>
              </a:rPr>
              <a:t>Many see the movement as creating 'victims' unnecessarily (</a:t>
            </a:r>
            <a:r>
              <a:rPr lang="en-GB" sz="1800" err="1">
                <a:cs typeface="Calibri"/>
              </a:rPr>
              <a:t>Pipyrou</a:t>
            </a:r>
            <a:r>
              <a:rPr lang="en-GB" sz="1800" dirty="0">
                <a:cs typeface="Calibri"/>
              </a:rPr>
              <a:t>, 2018).</a:t>
            </a:r>
            <a:endParaRPr lang="en-US" sz="180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cs typeface="Calibri"/>
              </a:rPr>
              <a:t>Disagreements on the fundamental reasoning behind  #MeToo movement are detrimental to the cause (Sweeny, 2022).</a:t>
            </a:r>
            <a:endParaRPr lang="en-US" sz="1800" dirty="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cs typeface="Calibri"/>
              </a:rPr>
              <a:t>Activism can cause division and hostility due to its forceful nature (Parson ,2016).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800" dirty="0">
                <a:cs typeface="Calibri"/>
              </a:rPr>
              <a:t> Activism has negative connotations effecting how people respond to it (Bashir </a:t>
            </a:r>
            <a:r>
              <a:rPr lang="en-GB" sz="1800" i="1" dirty="0">
                <a:cs typeface="Calibri"/>
              </a:rPr>
              <a:t>et al , </a:t>
            </a:r>
            <a:r>
              <a:rPr lang="en-GB" sz="1800" dirty="0">
                <a:cs typeface="Calibri"/>
              </a:rPr>
              <a:t>2013).</a:t>
            </a:r>
          </a:p>
        </p:txBody>
      </p:sp>
    </p:spTree>
    <p:extLst>
      <p:ext uri="{BB962C8B-B14F-4D97-AF65-F5344CB8AC3E}">
        <p14:creationId xmlns:p14="http://schemas.microsoft.com/office/powerpoint/2010/main" val="37256998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064A1-DAD4-82C8-F749-B29B98F0D8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GB" sz="3200" b="1">
                <a:cs typeface="Calibri Light"/>
              </a:rPr>
              <a:t>Advocacy and Feminism </a:t>
            </a:r>
            <a:endParaRPr lang="en-GB" sz="3200" b="1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B4528-FF6D-C285-6513-7FEE8DE6B8B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 Advocacy appears within organisations (McKeever </a:t>
            </a:r>
            <a:r>
              <a:rPr lang="en-GB" sz="1600" i="1" dirty="0">
                <a:cs typeface="Calibri"/>
              </a:rPr>
              <a:t>et al, </a:t>
            </a:r>
            <a:r>
              <a:rPr lang="en-GB" sz="1600" dirty="0">
                <a:cs typeface="Calibri"/>
              </a:rPr>
              <a:t>2023).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Advocacy  includes building relationships on the 'inside' to influence change (IVAR, 2023; </a:t>
            </a:r>
            <a:r>
              <a:rPr lang="en-GB" sz="1600" dirty="0" err="1">
                <a:cs typeface="Calibri"/>
              </a:rPr>
              <a:t>ymca</a:t>
            </a:r>
            <a:r>
              <a:rPr lang="en-GB" sz="1600" dirty="0">
                <a:cs typeface="Calibri"/>
              </a:rPr>
              <a:t>, 2020). </a:t>
            </a:r>
            <a:endParaRPr lang="en-GB" sz="1600" dirty="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IVAR (2023) states social change is created through:</a:t>
            </a:r>
            <a:endParaRPr lang="en-GB" sz="16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1600" dirty="0">
                <a:cs typeface="Calibri"/>
              </a:rPr>
              <a:t>Evidence.</a:t>
            </a:r>
            <a:endParaRPr lang="en-GB" sz="16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1600" dirty="0">
                <a:cs typeface="Calibri"/>
              </a:rPr>
              <a:t>Teaching. </a:t>
            </a:r>
            <a:endParaRPr lang="en-GB" sz="16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r>
              <a:rPr lang="en-GB" sz="1600" dirty="0">
                <a:cs typeface="Calibri"/>
              </a:rPr>
              <a:t>Supporting individuals.</a:t>
            </a:r>
            <a:endParaRPr lang="en-GB" sz="1600" dirty="0">
              <a:ea typeface="Calibri"/>
              <a:cs typeface="Calibri"/>
            </a:endParaRPr>
          </a:p>
          <a:p>
            <a:pPr marL="514350" indent="-514350">
              <a:buAutoNum type="arabicPeriod"/>
            </a:pPr>
            <a:endParaRPr lang="en-GB" sz="1600">
              <a:cs typeface="Calibri"/>
            </a:endParaRPr>
          </a:p>
        </p:txBody>
      </p:sp>
      <p:pic>
        <p:nvPicPr>
          <p:cNvPr id="29" name="Picture 28" descr="One in a crowd">
            <a:extLst>
              <a:ext uri="{FF2B5EF4-FFF2-40B4-BE49-F238E27FC236}">
                <a16:creationId xmlns:a16="http://schemas.microsoft.com/office/drawing/2014/main" id="{ECED5303-A406-2DB4-3EEC-54F8322C517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872" r="10597" b="4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050757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2757B5-A92A-00F9-3E53-EFBA6C30B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169" y="1080035"/>
            <a:ext cx="4102175" cy="3967694"/>
          </a:xfrm>
        </p:spPr>
        <p:txBody>
          <a:bodyPr>
            <a:normAutofit/>
          </a:bodyPr>
          <a:lstStyle/>
          <a:p>
            <a:r>
              <a:rPr lang="en-GB" sz="3800" b="1" dirty="0">
                <a:cs typeface="Calibri Light"/>
              </a:rPr>
              <a:t>Independent Domestic Abuse Advocate (IDVA)/ advocacy  (IDVA's)</a:t>
            </a:r>
            <a:endParaRPr lang="en-GB" sz="3800" b="1" dirty="0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099426-2BF5-7A53-9EBC-5E9E148ECC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Font typeface="Courier New" panose="020B0604020202020204" pitchFamily="34" charset="0"/>
              <a:buChar char="o"/>
            </a:pPr>
            <a:endParaRPr lang="en-GB" sz="200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/>
              </a:rPr>
              <a:t>IDVA : empowering, supporting and arranging community response (Morgan and Coomes, 2013).</a:t>
            </a:r>
            <a:endParaRPr lang="en-GB" sz="2000" dirty="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/>
              </a:rPr>
              <a:t>IDVA's: prepare safety plans, support through the criminal justice systems and ensure individuals voices are heard (EVA Woman's Aid, 2023).</a:t>
            </a:r>
            <a:endParaRPr lang="en-GB" sz="2000" dirty="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/>
              </a:rPr>
              <a:t>Reduces abuse and harassment through aiding women to devise plans and access local help i.e. helplines, charities (Rivas </a:t>
            </a:r>
            <a:r>
              <a:rPr lang="en-GB" sz="2000" i="1" dirty="0">
                <a:cs typeface="Calibri"/>
              </a:rPr>
              <a:t>et al </a:t>
            </a:r>
            <a:r>
              <a:rPr lang="en-GB" sz="2000" dirty="0">
                <a:cs typeface="Calibri"/>
              </a:rPr>
              <a:t>, 2016).</a:t>
            </a:r>
            <a:endParaRPr lang="en-US" sz="2000" i="1" dirty="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/>
              </a:rPr>
              <a:t> Increase social awareness on domestic abuse and harassment (Robinson and Payton, 2016).</a:t>
            </a:r>
            <a:endParaRPr lang="en-GB" sz="2000" dirty="0">
              <a:ea typeface="Calibri"/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/>
              </a:rPr>
              <a:t>Increase the well-being of the entire family (Robinson and Payton, 2016).</a:t>
            </a:r>
            <a:endParaRPr lang="en-GB" sz="2000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1373179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77A147A-9ED8-46B4-8660-1B3C2AA880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BD848A-3BF3-0177-D4FD-8862E5E6D5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880" y="548640"/>
            <a:ext cx="4824070" cy="5431536"/>
          </a:xfrm>
        </p:spPr>
        <p:txBody>
          <a:bodyPr>
            <a:normAutofit/>
          </a:bodyPr>
          <a:lstStyle/>
          <a:p>
            <a:r>
              <a:rPr lang="en-GB" sz="4600" b="1">
                <a:cs typeface="Calibri Light"/>
              </a:rPr>
              <a:t>How effective is independent domestic violence advocacy in creating social change?</a:t>
            </a:r>
            <a:endParaRPr lang="en-GB" sz="4600" b="1"/>
          </a:p>
        </p:txBody>
      </p:sp>
      <p:sp>
        <p:nvSpPr>
          <p:cNvPr id="10" name="sketch line">
            <a:extLst>
              <a:ext uri="{FF2B5EF4-FFF2-40B4-BE49-F238E27FC236}">
                <a16:creationId xmlns:a16="http://schemas.microsoft.com/office/drawing/2014/main" id="{5D6C15A0-C087-4593-8414-2B4EC1CDC3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543983" y="3258715"/>
            <a:ext cx="4480560" cy="18288"/>
          </a:xfrm>
          <a:custGeom>
            <a:avLst/>
            <a:gdLst>
              <a:gd name="connsiteX0" fmla="*/ 0 w 4480560"/>
              <a:gd name="connsiteY0" fmla="*/ 0 h 18288"/>
              <a:gd name="connsiteX1" fmla="*/ 595274 w 4480560"/>
              <a:gd name="connsiteY1" fmla="*/ 0 h 18288"/>
              <a:gd name="connsiteX2" fmla="*/ 1100938 w 4480560"/>
              <a:gd name="connsiteY2" fmla="*/ 0 h 18288"/>
              <a:gd name="connsiteX3" fmla="*/ 1651406 w 4480560"/>
              <a:gd name="connsiteY3" fmla="*/ 0 h 18288"/>
              <a:gd name="connsiteX4" fmla="*/ 2336292 w 4480560"/>
              <a:gd name="connsiteY4" fmla="*/ 0 h 18288"/>
              <a:gd name="connsiteX5" fmla="*/ 2931566 w 4480560"/>
              <a:gd name="connsiteY5" fmla="*/ 0 h 18288"/>
              <a:gd name="connsiteX6" fmla="*/ 3482035 w 4480560"/>
              <a:gd name="connsiteY6" fmla="*/ 0 h 18288"/>
              <a:gd name="connsiteX7" fmla="*/ 4480560 w 4480560"/>
              <a:gd name="connsiteY7" fmla="*/ 0 h 18288"/>
              <a:gd name="connsiteX8" fmla="*/ 4480560 w 4480560"/>
              <a:gd name="connsiteY8" fmla="*/ 18288 h 18288"/>
              <a:gd name="connsiteX9" fmla="*/ 3840480 w 4480560"/>
              <a:gd name="connsiteY9" fmla="*/ 18288 h 18288"/>
              <a:gd name="connsiteX10" fmla="*/ 3290011 w 4480560"/>
              <a:gd name="connsiteY10" fmla="*/ 18288 h 18288"/>
              <a:gd name="connsiteX11" fmla="*/ 2560320 w 4480560"/>
              <a:gd name="connsiteY11" fmla="*/ 18288 h 18288"/>
              <a:gd name="connsiteX12" fmla="*/ 1965046 w 4480560"/>
              <a:gd name="connsiteY12" fmla="*/ 18288 h 18288"/>
              <a:gd name="connsiteX13" fmla="*/ 1459382 w 4480560"/>
              <a:gd name="connsiteY13" fmla="*/ 18288 h 18288"/>
              <a:gd name="connsiteX14" fmla="*/ 774497 w 4480560"/>
              <a:gd name="connsiteY14" fmla="*/ 18288 h 18288"/>
              <a:gd name="connsiteX15" fmla="*/ 0 w 4480560"/>
              <a:gd name="connsiteY15" fmla="*/ 18288 h 18288"/>
              <a:gd name="connsiteX16" fmla="*/ 0 w 4480560"/>
              <a:gd name="connsiteY16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4480560" h="18288" fill="none" extrusionOk="0">
                <a:moveTo>
                  <a:pt x="0" y="0"/>
                </a:moveTo>
                <a:cubicBezTo>
                  <a:pt x="267821" y="8731"/>
                  <a:pt x="334105" y="2629"/>
                  <a:pt x="595274" y="0"/>
                </a:cubicBezTo>
                <a:cubicBezTo>
                  <a:pt x="856443" y="-2629"/>
                  <a:pt x="863808" y="-13353"/>
                  <a:pt x="1100938" y="0"/>
                </a:cubicBezTo>
                <a:cubicBezTo>
                  <a:pt x="1338068" y="13353"/>
                  <a:pt x="1431663" y="-25862"/>
                  <a:pt x="1651406" y="0"/>
                </a:cubicBezTo>
                <a:cubicBezTo>
                  <a:pt x="1871149" y="25862"/>
                  <a:pt x="2173163" y="23827"/>
                  <a:pt x="2336292" y="0"/>
                </a:cubicBezTo>
                <a:cubicBezTo>
                  <a:pt x="2499421" y="-23827"/>
                  <a:pt x="2720589" y="28148"/>
                  <a:pt x="2931566" y="0"/>
                </a:cubicBezTo>
                <a:cubicBezTo>
                  <a:pt x="3142543" y="-28148"/>
                  <a:pt x="3323630" y="27022"/>
                  <a:pt x="3482035" y="0"/>
                </a:cubicBezTo>
                <a:cubicBezTo>
                  <a:pt x="3640440" y="-27022"/>
                  <a:pt x="4012110" y="-20118"/>
                  <a:pt x="4480560" y="0"/>
                </a:cubicBezTo>
                <a:cubicBezTo>
                  <a:pt x="4480958" y="7429"/>
                  <a:pt x="4480540" y="10822"/>
                  <a:pt x="4480560" y="18288"/>
                </a:cubicBezTo>
                <a:cubicBezTo>
                  <a:pt x="4314132" y="14924"/>
                  <a:pt x="4028383" y="36632"/>
                  <a:pt x="3840480" y="18288"/>
                </a:cubicBezTo>
                <a:cubicBezTo>
                  <a:pt x="3652577" y="-56"/>
                  <a:pt x="3547615" y="2848"/>
                  <a:pt x="3290011" y="18288"/>
                </a:cubicBezTo>
                <a:cubicBezTo>
                  <a:pt x="3032407" y="33728"/>
                  <a:pt x="2830268" y="8719"/>
                  <a:pt x="2560320" y="18288"/>
                </a:cubicBezTo>
                <a:cubicBezTo>
                  <a:pt x="2290372" y="27857"/>
                  <a:pt x="2147422" y="6728"/>
                  <a:pt x="1965046" y="18288"/>
                </a:cubicBezTo>
                <a:cubicBezTo>
                  <a:pt x="1782670" y="29848"/>
                  <a:pt x="1689791" y="40680"/>
                  <a:pt x="1459382" y="18288"/>
                </a:cubicBezTo>
                <a:cubicBezTo>
                  <a:pt x="1228973" y="-4104"/>
                  <a:pt x="915486" y="36501"/>
                  <a:pt x="774497" y="18288"/>
                </a:cubicBezTo>
                <a:cubicBezTo>
                  <a:pt x="633508" y="75"/>
                  <a:pt x="361442" y="-11107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480560" h="18288" stroke="0" extrusionOk="0">
                <a:moveTo>
                  <a:pt x="0" y="0"/>
                </a:moveTo>
                <a:cubicBezTo>
                  <a:pt x="285465" y="225"/>
                  <a:pt x="322691" y="16223"/>
                  <a:pt x="595274" y="0"/>
                </a:cubicBezTo>
                <a:cubicBezTo>
                  <a:pt x="867857" y="-16223"/>
                  <a:pt x="989129" y="-11242"/>
                  <a:pt x="1100938" y="0"/>
                </a:cubicBezTo>
                <a:cubicBezTo>
                  <a:pt x="1212747" y="11242"/>
                  <a:pt x="1574350" y="-36410"/>
                  <a:pt x="1830629" y="0"/>
                </a:cubicBezTo>
                <a:cubicBezTo>
                  <a:pt x="2086908" y="36410"/>
                  <a:pt x="2180922" y="4645"/>
                  <a:pt x="2425903" y="0"/>
                </a:cubicBezTo>
                <a:cubicBezTo>
                  <a:pt x="2670884" y="-4645"/>
                  <a:pt x="2782024" y="22929"/>
                  <a:pt x="3021178" y="0"/>
                </a:cubicBezTo>
                <a:cubicBezTo>
                  <a:pt x="3260332" y="-22929"/>
                  <a:pt x="3456982" y="-1586"/>
                  <a:pt x="3750869" y="0"/>
                </a:cubicBezTo>
                <a:cubicBezTo>
                  <a:pt x="4044756" y="1586"/>
                  <a:pt x="4302726" y="17043"/>
                  <a:pt x="4480560" y="0"/>
                </a:cubicBezTo>
                <a:cubicBezTo>
                  <a:pt x="4479674" y="5429"/>
                  <a:pt x="4481381" y="14046"/>
                  <a:pt x="4480560" y="18288"/>
                </a:cubicBezTo>
                <a:cubicBezTo>
                  <a:pt x="4279652" y="-6850"/>
                  <a:pt x="4200762" y="41566"/>
                  <a:pt x="3930091" y="18288"/>
                </a:cubicBezTo>
                <a:cubicBezTo>
                  <a:pt x="3659420" y="-4990"/>
                  <a:pt x="3456052" y="22294"/>
                  <a:pt x="3290011" y="18288"/>
                </a:cubicBezTo>
                <a:cubicBezTo>
                  <a:pt x="3123970" y="14282"/>
                  <a:pt x="2882392" y="32818"/>
                  <a:pt x="2649931" y="18288"/>
                </a:cubicBezTo>
                <a:cubicBezTo>
                  <a:pt x="2417470" y="3758"/>
                  <a:pt x="2238426" y="7337"/>
                  <a:pt x="2054657" y="18288"/>
                </a:cubicBezTo>
                <a:cubicBezTo>
                  <a:pt x="1870888" y="29239"/>
                  <a:pt x="1566368" y="45040"/>
                  <a:pt x="1324966" y="18288"/>
                </a:cubicBezTo>
                <a:cubicBezTo>
                  <a:pt x="1083564" y="-8464"/>
                  <a:pt x="787410" y="10946"/>
                  <a:pt x="595274" y="18288"/>
                </a:cubicBezTo>
                <a:cubicBezTo>
                  <a:pt x="403138" y="25630"/>
                  <a:pt x="169622" y="10499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3E9B2-E1D6-8BA0-0392-4A939F4029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8513" y="866567"/>
            <a:ext cx="6950049" cy="543153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buFont typeface="Courier New" panose="020B0604020202020204" pitchFamily="34" charset="0"/>
              <a:buChar char="o"/>
            </a:pPr>
            <a:r>
              <a:rPr lang="en-GB" sz="1500" dirty="0">
                <a:cs typeface="Calibri"/>
              </a:rPr>
              <a:t>Unintentionally disempowers women, i.e. </a:t>
            </a:r>
            <a:endParaRPr lang="en-US" dirty="0">
              <a:cs typeface="Calibri"/>
            </a:endParaRPr>
          </a:p>
          <a:p>
            <a:pPr marL="0" indent="0" algn="just">
              <a:buNone/>
            </a:pPr>
            <a:r>
              <a:rPr lang="en-GB" sz="1500" dirty="0">
                <a:cs typeface="Calibri"/>
              </a:rPr>
              <a:t>  intruding into the victim's life, acting against wishes, retelling their story to suit the          cause (</a:t>
            </a:r>
            <a:r>
              <a:rPr lang="en-GB" sz="1500" err="1">
                <a:cs typeface="Calibri"/>
              </a:rPr>
              <a:t>McDermot</a:t>
            </a:r>
            <a:r>
              <a:rPr lang="en-GB" sz="1500" dirty="0">
                <a:cs typeface="Calibri"/>
              </a:rPr>
              <a:t> and Garofalo , 2004).</a:t>
            </a:r>
            <a:endParaRPr lang="en-US">
              <a:cs typeface="Calibri"/>
            </a:endParaRPr>
          </a:p>
          <a:p>
            <a:pPr algn="just">
              <a:buFont typeface="Courier New" panose="020B0604020202020204" pitchFamily="34" charset="0"/>
              <a:buChar char="o"/>
            </a:pPr>
            <a:r>
              <a:rPr lang="en-GB" sz="1500" dirty="0">
                <a:cs typeface="Calibri"/>
              </a:rPr>
              <a:t>Others argue this interpretation is more of the justice system (Morgan and Coomes , 2013).</a:t>
            </a:r>
          </a:p>
          <a:p>
            <a:pPr algn="just">
              <a:buFont typeface="Courier New" panose="020B0604020202020204" pitchFamily="34" charset="0"/>
              <a:buChar char="o"/>
            </a:pPr>
            <a:r>
              <a:rPr lang="en-GB" sz="1500" dirty="0">
                <a:cs typeface="Calibri"/>
              </a:rPr>
              <a:t>Highlights findings on the lack of clarity surrounding the term advocacy  (</a:t>
            </a:r>
            <a:r>
              <a:rPr lang="en-GB" sz="1500" err="1">
                <a:cs typeface="Calibri"/>
              </a:rPr>
              <a:t>McKleever</a:t>
            </a:r>
            <a:r>
              <a:rPr lang="en-GB" sz="1500" dirty="0">
                <a:cs typeface="Calibri"/>
              </a:rPr>
              <a:t> </a:t>
            </a:r>
            <a:r>
              <a:rPr lang="en-GB" sz="1500" i="1" dirty="0">
                <a:cs typeface="Calibri"/>
              </a:rPr>
              <a:t>et al , </a:t>
            </a:r>
            <a:r>
              <a:rPr lang="en-GB" sz="1500" dirty="0">
                <a:cs typeface="Calibri"/>
              </a:rPr>
              <a:t>2023).</a:t>
            </a:r>
          </a:p>
          <a:p>
            <a:pPr algn="just">
              <a:buFont typeface="Courier New" panose="020B0604020202020204" pitchFamily="34" charset="0"/>
              <a:buChar char="o"/>
            </a:pPr>
            <a:r>
              <a:rPr lang="en-GB" sz="1500" dirty="0">
                <a:cs typeface="Calibri"/>
              </a:rPr>
              <a:t>There is confusion on rights to advocacy (Madoc-Jones and Roscoe, 2011), and within sectors on the role and rights of advocates (</a:t>
            </a:r>
            <a:r>
              <a:rPr lang="en-GB" sz="1500" dirty="0" err="1">
                <a:cs typeface="Calibri"/>
              </a:rPr>
              <a:t>Fayoyin</a:t>
            </a:r>
            <a:r>
              <a:rPr lang="en-GB" sz="1500" dirty="0">
                <a:cs typeface="Calibri"/>
              </a:rPr>
              <a:t> , 2013).</a:t>
            </a:r>
          </a:p>
          <a:p>
            <a:pPr algn="just">
              <a:buFont typeface="Courier New" panose="020B0604020202020204" pitchFamily="34" charset="0"/>
              <a:buChar char="o"/>
            </a:pPr>
            <a:r>
              <a:rPr lang="en-GB" sz="1500" dirty="0">
                <a:cs typeface="Calibri"/>
              </a:rPr>
              <a:t>Advocacy service's take away individual's power to make decisions regarding their abusive partners, through mandatory safeguarding and arrest (</a:t>
            </a:r>
            <a:r>
              <a:rPr lang="en-GB" sz="1500" dirty="0" err="1">
                <a:cs typeface="Calibri"/>
              </a:rPr>
              <a:t>McDermot</a:t>
            </a:r>
            <a:r>
              <a:rPr lang="en-GB" sz="1500" dirty="0">
                <a:cs typeface="Calibri"/>
              </a:rPr>
              <a:t> and Garofola ,2004).</a:t>
            </a:r>
            <a:endParaRPr lang="en-GB" dirty="0">
              <a:cs typeface="Calibri"/>
            </a:endParaRPr>
          </a:p>
          <a:p>
            <a:pPr algn="just">
              <a:buFont typeface="Courier New" panose="020B0604020202020204" pitchFamily="34" charset="0"/>
              <a:buChar char="o"/>
            </a:pPr>
            <a:r>
              <a:rPr lang="en-GB" sz="1500" dirty="0">
                <a:cs typeface="Calibri"/>
              </a:rPr>
              <a:t> Research suggests service users felt they were supported in understanding their options with no agenda pushed on them  (Madoc-Jones and Roscoe, 2011)</a:t>
            </a:r>
          </a:p>
          <a:p>
            <a:endParaRPr lang="en-GB" sz="15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459036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AD3A5-A69B-3C72-BA73-FEC41F1245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cs typeface="Calibri Light"/>
              </a:rPr>
              <a:t>Advocacy, Activism and policy.</a:t>
            </a:r>
            <a:endParaRPr lang="en-GB" sz="5400" b="1"/>
          </a:p>
        </p:txBody>
      </p:sp>
      <p:sp>
        <p:nvSpPr>
          <p:cNvPr id="17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onnsiteX0" fmla="*/ 0 w 10853928"/>
              <a:gd name="connsiteY0" fmla="*/ 0 h 18288"/>
              <a:gd name="connsiteX1" fmla="*/ 461292 w 10853928"/>
              <a:gd name="connsiteY1" fmla="*/ 0 h 18288"/>
              <a:gd name="connsiteX2" fmla="*/ 1139662 w 10853928"/>
              <a:gd name="connsiteY2" fmla="*/ 0 h 18288"/>
              <a:gd name="connsiteX3" fmla="*/ 1926572 w 10853928"/>
              <a:gd name="connsiteY3" fmla="*/ 0 h 18288"/>
              <a:gd name="connsiteX4" fmla="*/ 2279325 w 10853928"/>
              <a:gd name="connsiteY4" fmla="*/ 0 h 18288"/>
              <a:gd name="connsiteX5" fmla="*/ 2632078 w 10853928"/>
              <a:gd name="connsiteY5" fmla="*/ 0 h 18288"/>
              <a:gd name="connsiteX6" fmla="*/ 3527527 w 10853928"/>
              <a:gd name="connsiteY6" fmla="*/ 0 h 18288"/>
              <a:gd name="connsiteX7" fmla="*/ 4205897 w 10853928"/>
              <a:gd name="connsiteY7" fmla="*/ 0 h 18288"/>
              <a:gd name="connsiteX8" fmla="*/ 4558650 w 10853928"/>
              <a:gd name="connsiteY8" fmla="*/ 0 h 18288"/>
              <a:gd name="connsiteX9" fmla="*/ 5237020 w 10853928"/>
              <a:gd name="connsiteY9" fmla="*/ 0 h 18288"/>
              <a:gd name="connsiteX10" fmla="*/ 6132469 w 10853928"/>
              <a:gd name="connsiteY10" fmla="*/ 0 h 18288"/>
              <a:gd name="connsiteX11" fmla="*/ 6702301 w 10853928"/>
              <a:gd name="connsiteY11" fmla="*/ 0 h 18288"/>
              <a:gd name="connsiteX12" fmla="*/ 7272132 w 10853928"/>
              <a:gd name="connsiteY12" fmla="*/ 0 h 18288"/>
              <a:gd name="connsiteX13" fmla="*/ 7950502 w 10853928"/>
              <a:gd name="connsiteY13" fmla="*/ 0 h 18288"/>
              <a:gd name="connsiteX14" fmla="*/ 8737412 w 10853928"/>
              <a:gd name="connsiteY14" fmla="*/ 0 h 18288"/>
              <a:gd name="connsiteX15" fmla="*/ 9524322 w 10853928"/>
              <a:gd name="connsiteY15" fmla="*/ 0 h 18288"/>
              <a:gd name="connsiteX16" fmla="*/ 10853928 w 10853928"/>
              <a:gd name="connsiteY16" fmla="*/ 0 h 18288"/>
              <a:gd name="connsiteX17" fmla="*/ 10853928 w 10853928"/>
              <a:gd name="connsiteY17" fmla="*/ 18288 h 18288"/>
              <a:gd name="connsiteX18" fmla="*/ 10392636 w 10853928"/>
              <a:gd name="connsiteY18" fmla="*/ 18288 h 18288"/>
              <a:gd name="connsiteX19" fmla="*/ 9497187 w 10853928"/>
              <a:gd name="connsiteY19" fmla="*/ 18288 h 18288"/>
              <a:gd name="connsiteX20" fmla="*/ 8818817 w 10853928"/>
              <a:gd name="connsiteY20" fmla="*/ 18288 h 18288"/>
              <a:gd name="connsiteX21" fmla="*/ 8466064 w 10853928"/>
              <a:gd name="connsiteY21" fmla="*/ 18288 h 18288"/>
              <a:gd name="connsiteX22" fmla="*/ 7787693 w 10853928"/>
              <a:gd name="connsiteY22" fmla="*/ 18288 h 18288"/>
              <a:gd name="connsiteX23" fmla="*/ 7217862 w 10853928"/>
              <a:gd name="connsiteY23" fmla="*/ 18288 h 18288"/>
              <a:gd name="connsiteX24" fmla="*/ 6648031 w 10853928"/>
              <a:gd name="connsiteY24" fmla="*/ 18288 h 18288"/>
              <a:gd name="connsiteX25" fmla="*/ 6078200 w 10853928"/>
              <a:gd name="connsiteY25" fmla="*/ 18288 h 18288"/>
              <a:gd name="connsiteX26" fmla="*/ 5508368 w 10853928"/>
              <a:gd name="connsiteY26" fmla="*/ 18288 h 18288"/>
              <a:gd name="connsiteX27" fmla="*/ 4721459 w 10853928"/>
              <a:gd name="connsiteY27" fmla="*/ 18288 h 18288"/>
              <a:gd name="connsiteX28" fmla="*/ 4043088 w 10853928"/>
              <a:gd name="connsiteY28" fmla="*/ 18288 h 18288"/>
              <a:gd name="connsiteX29" fmla="*/ 3690336 w 10853928"/>
              <a:gd name="connsiteY29" fmla="*/ 18288 h 18288"/>
              <a:gd name="connsiteX30" fmla="*/ 3120504 w 10853928"/>
              <a:gd name="connsiteY30" fmla="*/ 18288 h 18288"/>
              <a:gd name="connsiteX31" fmla="*/ 2333595 w 10853928"/>
              <a:gd name="connsiteY31" fmla="*/ 18288 h 18288"/>
              <a:gd name="connsiteX32" fmla="*/ 1872303 w 10853928"/>
              <a:gd name="connsiteY32" fmla="*/ 18288 h 18288"/>
              <a:gd name="connsiteX33" fmla="*/ 976854 w 10853928"/>
              <a:gd name="connsiteY33" fmla="*/ 18288 h 18288"/>
              <a:gd name="connsiteX34" fmla="*/ 0 w 10853928"/>
              <a:gd name="connsiteY34" fmla="*/ 18288 h 18288"/>
              <a:gd name="connsiteX35" fmla="*/ 0 w 10853928"/>
              <a:gd name="connsiteY35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447F4-B114-2C1C-B540-455DD228D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000" dirty="0">
                <a:ea typeface="Calibri"/>
                <a:cs typeface="Calibri"/>
              </a:rPr>
              <a:t>UK government policy documents and campaigns such as:</a:t>
            </a:r>
            <a:endParaRPr lang="en-US" sz="2000" dirty="0">
              <a:cs typeface="Calibri" panose="020F0502020204030204"/>
            </a:endParaRPr>
          </a:p>
          <a:p>
            <a:pPr marL="514350" indent="-514350">
              <a:buAutoNum type="arabicPeriod"/>
            </a:pPr>
            <a:r>
              <a:rPr lang="en-GB" sz="2000" dirty="0">
                <a:ea typeface="Calibri"/>
                <a:cs typeface="Calibri"/>
              </a:rPr>
              <a:t>'This is Abuse: 2010-2014' (Gov, 2013).</a:t>
            </a:r>
          </a:p>
          <a:p>
            <a:pPr marL="514350" indent="-514350">
              <a:buAutoNum type="arabicPeriod"/>
            </a:pPr>
            <a:r>
              <a:rPr lang="en-GB" sz="2000" dirty="0">
                <a:ea typeface="Calibri"/>
                <a:cs typeface="Calibri"/>
              </a:rPr>
              <a:t>'Tackling violence against women and girls' strategy' (HM Government, 2021).</a:t>
            </a:r>
          </a:p>
          <a:p>
            <a:pPr marL="514350" indent="-514350">
              <a:buAutoNum type="arabicPeriod"/>
            </a:pPr>
            <a:r>
              <a:rPr lang="en-GB" sz="2000" dirty="0">
                <a:ea typeface="Calibri"/>
                <a:cs typeface="Calibri"/>
              </a:rPr>
              <a:t>'Disrespect </a:t>
            </a:r>
            <a:r>
              <a:rPr lang="en-GB" sz="2000" dirty="0" err="1">
                <a:ea typeface="Calibri"/>
                <a:cs typeface="Calibri"/>
              </a:rPr>
              <a:t>NoBody</a:t>
            </a:r>
            <a:r>
              <a:rPr lang="en-GB" sz="2000" dirty="0">
                <a:ea typeface="Calibri"/>
                <a:cs typeface="Calibri"/>
              </a:rPr>
              <a:t> 2017' (Gov, 2017).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 panose="020F0502020204030204"/>
              </a:rPr>
              <a:t>The  #MeToo movement and the work of advocates played a vital role in the implementation of these policies (Burrell, 2018). </a:t>
            </a:r>
            <a:endParaRPr lang="en-GB" sz="2000" dirty="0">
              <a:ea typeface="Calibri"/>
              <a:cs typeface="Calibri" panose="020F0502020204030204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 panose="020F0502020204030204"/>
              </a:rPr>
              <a:t>Policy falls short of including all minoritized women (Hall, 2015).</a:t>
            </a:r>
            <a:endParaRPr lang="en-GB" sz="2000" dirty="0">
              <a:ea typeface="Calibri"/>
              <a:cs typeface="Calibri" panose="020F0502020204030204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 panose="020F0502020204030204"/>
              </a:rPr>
              <a:t> Policy is shaped by those in power and includes bias from the political economy(Hall, 2015).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2000" dirty="0">
                <a:cs typeface="Calibri" panose="020F0502020204030204"/>
              </a:rPr>
              <a:t>The effectiveness of government policy and campaigns are questioned as there is no prevention of abuse (Burell ,2018).</a:t>
            </a:r>
            <a:endParaRPr lang="en-GB" sz="2000" dirty="0">
              <a:ea typeface="Calibri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0451882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4" name="Rectangle 23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79F830-D203-21E4-BC17-ECDFC435C4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 b="1">
                <a:cs typeface="Calibri Light"/>
              </a:rPr>
              <a:t>Conclusion</a:t>
            </a:r>
            <a:endParaRPr lang="en-GB" sz="4800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CC87BC-C325-2D04-89A3-5942F726C8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Advocacy and activism prove complex, many definitions in themselves overlap creating misunderstandings of both concepts (McKeever, 2023). </a:t>
            </a:r>
            <a:endParaRPr lang="en-US" sz="1600" dirty="0">
              <a:cs typeface="Calibri"/>
            </a:endParaRP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Research suggests the need for a  universal definitions of them both (McKeever </a:t>
            </a:r>
            <a:r>
              <a:rPr lang="en-GB" sz="1600" i="1" dirty="0">
                <a:cs typeface="Calibri"/>
              </a:rPr>
              <a:t>et al , </a:t>
            </a:r>
            <a:r>
              <a:rPr lang="en-GB" sz="1600" dirty="0">
                <a:cs typeface="Calibri"/>
              </a:rPr>
              <a:t>2023;</a:t>
            </a:r>
            <a:r>
              <a:rPr lang="en-GB" sz="1600" i="1" dirty="0">
                <a:cs typeface="Calibri"/>
              </a:rPr>
              <a:t> </a:t>
            </a:r>
            <a:r>
              <a:rPr lang="en-GB" sz="1600" dirty="0">
                <a:cs typeface="Calibri"/>
              </a:rPr>
              <a:t>Parson, 2016; </a:t>
            </a:r>
            <a:r>
              <a:rPr lang="en-GB" sz="1600" dirty="0" err="1">
                <a:cs typeface="Calibri"/>
              </a:rPr>
              <a:t>Fayoyin</a:t>
            </a:r>
            <a:r>
              <a:rPr lang="en-GB" sz="1600" dirty="0">
                <a:cs typeface="Calibri"/>
              </a:rPr>
              <a:t>, 2013).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Activism is  both supported and criticised by many as seen through the #MeToo movement.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The effectiveness of advocacy and activism in creating social change is clear :  policy changes and individual empowerment (Murphy, 2019; Burrell, 2018).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 The creation of legislation and policy to some, is enough (Hall, 2015).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To that the issue is systematic, and legislation is simply not enough to combat this issue (Hall, 2015).</a:t>
            </a:r>
            <a:endParaRPr lang="en-GB"/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Activism and advocacy has opened the discussion surrounding harassment and aided women in gaining support, friendship, strength and in turn empowered many to speak up (IVAR , 2023 ; Murphy, 2019 ). </a:t>
            </a:r>
          </a:p>
          <a:p>
            <a:pPr>
              <a:buFont typeface="Courier New" panose="020B0604020202020204" pitchFamily="34" charset="0"/>
              <a:buChar char="o"/>
            </a:pPr>
            <a:r>
              <a:rPr lang="en-GB" sz="1600" dirty="0">
                <a:cs typeface="Calibri"/>
              </a:rPr>
              <a:t>Activism through pressure and force and advocacy through policy change and working within organisations, both strive to empower women and end oppression (Fuller and McCauley, 2016). </a:t>
            </a:r>
          </a:p>
          <a:p>
            <a:endParaRPr lang="en-GB" sz="1300">
              <a:cs typeface="Calibri"/>
            </a:endParaRPr>
          </a:p>
        </p:txBody>
      </p:sp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508986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9FF2A0-A6F4-87DE-075F-61AA3237AD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84" y="185783"/>
            <a:ext cx="9543405" cy="118872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Reference List: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 </a:t>
            </a:r>
            <a:endParaRPr lang="en-GB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84CD7-B1BA-89AD-455D-E2D245E733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79334" y="1995483"/>
            <a:ext cx="8276026" cy="332003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GB" sz="1300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Advocacy focus. (2023) 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What is Advocacy?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Available at:  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Advocacy? - Advocacy Focus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 (Accessed:30/10/2023).</a:t>
            </a:r>
          </a:p>
          <a:p>
            <a:pPr marL="0" indent="0">
              <a:buNone/>
            </a:pP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Baer, H. (2015) 'Redoing feminism: Digital activism, body politics, and neoliberalism', 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Feminist media studies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, 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16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(1), pp.17-34. DOI: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10.1080/14680777.2015.1093070.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30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Bashir, N.,  Lockwood, P., Chasteen, A., Nadolny, D. and Noyes, I. (2013) 'The ironic impact of activists: Negative stereotypes reduce social change influence',  </a:t>
            </a:r>
            <a:r>
              <a:rPr lang="en-US" sz="13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European Journal of Social Psychology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, </a:t>
            </a:r>
            <a:r>
              <a:rPr lang="en-US" sz="13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43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(7), pp.614-626. DOI: </a:t>
            </a:r>
            <a:r>
              <a:rPr lang="en-US" sz="1300" b="1" dirty="0">
                <a:solidFill>
                  <a:srgbClr val="222222"/>
                </a:solidFill>
                <a:latin typeface="Times New Roman"/>
                <a:ea typeface="+mn-lt"/>
                <a:cs typeface="+mn-lt"/>
                <a:hlinkClick r:id="rId4"/>
              </a:rPr>
              <a:t>10.1002/ejsp.1983</a:t>
            </a:r>
            <a:r>
              <a:rPr lang="en-US" sz="1300" b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.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300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Burrell, S. (2018) 'The contradictory possibilities of engaging men and boys in the prevention of men’s violence against women in the UK'  </a:t>
            </a:r>
            <a:r>
              <a:rPr lang="en-US" sz="13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Journal of Gender-Based Violence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, </a:t>
            </a:r>
            <a:r>
              <a:rPr lang="en-US" sz="13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2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(3), pp.447-464. DOI: </a:t>
            </a:r>
            <a:r>
              <a:rPr lang="en-US" sz="1300" dirty="0">
                <a:solidFill>
                  <a:srgbClr val="004B5E"/>
                </a:solidFill>
                <a:latin typeface="Times New Roman"/>
                <a:ea typeface="+mn-lt"/>
                <a:cs typeface="+mn-lt"/>
                <a:hlinkClick r:id="rId5"/>
              </a:rPr>
              <a:t>10.1332/239868018X15375304850617.</a:t>
            </a:r>
            <a:r>
              <a:rPr lang="en-US" sz="1300" dirty="0">
                <a:solidFill>
                  <a:srgbClr val="004B5E"/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300" dirty="0"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US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Cabrera, N., Matias, C., and Montoya, R. (2017) 'Activism or slacktivism? The potential and pitfalls of social media in contemporary student activism', </a:t>
            </a:r>
            <a:r>
              <a:rPr lang="en-US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Journal of Diversity in Higher Education</a:t>
            </a:r>
            <a:r>
              <a:rPr lang="en-US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, </a:t>
            </a:r>
            <a:r>
              <a:rPr lang="en-US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10</a:t>
            </a:r>
            <a:r>
              <a:rPr lang="en-US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(4), pp.400-415.DOI:10.1037/dhe0000061.</a:t>
            </a:r>
            <a:endParaRPr lang="en-GB" sz="130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EVA Woman's Aid. (2023) 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Independant Domestic Violence Advocate.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Available at:  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Independent Domestic Violence Advocate (IDVA) – EVA Women's Aid (evawomensaid.org.uk)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 (Accessed:23/10/2023).</a:t>
            </a:r>
            <a:endParaRPr lang="en-US" sz="13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US" sz="1300" dirty="0" err="1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Fayoyin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, A. (2013) 'Advocacy as a strategy for social change: A qualitative analysis of the perceptions of UN and non-UN development workers', </a:t>
            </a:r>
            <a:r>
              <a:rPr lang="en-US" sz="13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Journal of Social Sciences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, </a:t>
            </a:r>
            <a:r>
              <a:rPr lang="en-US" sz="1300" i="1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35</a:t>
            </a:r>
            <a:r>
              <a:rPr lang="en-US" sz="1300" dirty="0">
                <a:solidFill>
                  <a:srgbClr val="222222"/>
                </a:solidFill>
                <a:latin typeface="Times New Roman"/>
                <a:ea typeface="+mn-lt"/>
                <a:cs typeface="+mn-lt"/>
              </a:rPr>
              <a:t>(2), pp.181-193. DOI: </a:t>
            </a:r>
            <a:r>
              <a:rPr lang="en-US" sz="1300" dirty="0">
                <a:solidFill>
                  <a:srgbClr val="006DB4"/>
                </a:solidFill>
                <a:latin typeface="Times New Roman"/>
                <a:ea typeface="+mn-lt"/>
                <a:cs typeface="+mn-lt"/>
                <a:hlinkClick r:id="rId7"/>
              </a:rPr>
              <a:t>10.1080/09718923.2013.11893158</a:t>
            </a:r>
            <a:r>
              <a:rPr lang="en-US" sz="1300" dirty="0">
                <a:solidFill>
                  <a:srgbClr val="006DB4"/>
                </a:solidFill>
                <a:latin typeface="Times New Roman"/>
                <a:ea typeface="+mn-lt"/>
                <a:cs typeface="+mn-lt"/>
              </a:rPr>
              <a:t>.</a:t>
            </a:r>
            <a:endParaRPr lang="en-US" sz="1300" dirty="0">
              <a:solidFill>
                <a:srgbClr val="222222"/>
              </a:solidFill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US" sz="130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Fileborn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, B., and Loney-Howes, R. (2019)  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Introduction: Mapping the Emergence of #MeToo',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in </a:t>
            </a:r>
            <a:r>
              <a:rPr lang="en-GB" sz="130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Fileborn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, B., and Loney-Howes (ed.)  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#MeToo and the politics of social change.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Switzerland: Palgrave Macmillan. PP. 99-118.</a:t>
            </a:r>
            <a:r>
              <a:rPr lang="en-US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30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30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Fileborn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, B., and Phillips, N. (2019) 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From 'Me Too' to 'Too Far'? Contesting the Boundaries of Sexual Violence in Contemporary Activism' ,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in </a:t>
            </a:r>
            <a:r>
              <a:rPr lang="en-GB" sz="130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Fileborn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, B., and Loney-Howes (ed.)  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#MeToo and the politics of social change. 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Switzerland: Palgrave Macmillan. PP. 99-118.</a:t>
            </a:r>
            <a:r>
              <a:rPr lang="en-US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30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Calibri" panose="020F0502020204030204"/>
            </a:endParaRPr>
          </a:p>
          <a:p>
            <a:pPr marL="0" indent="0">
              <a:buNone/>
            </a:pP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Fuller, S., and McCauley, D. (2016) ‘Framing energy justice: perspectives from activism and advocacy’.  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Energy Research &amp; Social Science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, 11, </a:t>
            </a:r>
            <a:r>
              <a:rPr lang="en-GB" sz="13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pp.1-8. </a:t>
            </a:r>
            <a:r>
              <a:rPr lang="en-GB" sz="13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DOI: 10.1016/j.erss.2015.08.004.</a:t>
            </a:r>
            <a:endParaRPr lang="en-GB" sz="1300" dirty="0">
              <a:solidFill>
                <a:schemeClr val="tx1">
                  <a:lumMod val="85000"/>
                  <a:lumOff val="15000"/>
                </a:schemeClr>
              </a:solidFill>
              <a:ea typeface="Calibri" panose="020F0502020204030204"/>
              <a:cs typeface="Calibri" panose="020F0502020204030204"/>
            </a:endParaRPr>
          </a:p>
          <a:p>
            <a:pPr marL="457200" indent="-457200">
              <a:buAutoNum type="arabicPeriod"/>
            </a:pPr>
            <a:endParaRPr lang="en-GB" sz="11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ea typeface="Calibri"/>
              <a:cs typeface="Times New Roman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80770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36DFB-A1FF-C538-B3E3-0FF7703B5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5572" y="968526"/>
            <a:ext cx="8410496" cy="507711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Gov. UK. (2017) 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Disrespect </a:t>
            </a:r>
            <a:r>
              <a:rPr lang="en-US" sz="1400" i="1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NoBody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campaign. </a:t>
            </a:r>
            <a:r>
              <a:rPr lang="en-US" sz="140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Availabe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at:   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Disrespect NoBody campaign - GOV.UK (www.gov.uk)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 (Accessed: 24/10/2023). </a:t>
            </a:r>
            <a:endParaRPr lang="en-GB" sz="1400" u="sng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Gov.UK. (2013) '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This is abuse' campaign. 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Available at:   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'This is abuse' campaign - GOV.UK (www.gov.uk)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  (Accessed: 24/10/2023).  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Hall, R. (2015)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'Feminist strategies to end violence against women',  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In Baksh, R., and Harcourt, W. (ed) 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The Oxford handbook of transnational feminist movements. 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New York: Oxford University Press. pp.394-415.  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HM Government. (2021) </a:t>
            </a:r>
            <a:r>
              <a:rPr lang="en-GB" sz="1400" i="1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Tackilng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violence against women and girls. 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Available at:  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Tackling violence against women and girls (publishing.service.gov.uk)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   (Accessed: 24/10/2023).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Hosterman, A., Johnson, N., Stouffer, R. and Herring, S.  (2018) 'Twitter, social support messages, and the# MeToo movement',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The Journal of Social Media in Society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,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7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(2), pp.69-91. Available at:   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Twitter, Social Support Messages, and the #MeToo Movement | The Journal of Social Media in Society (thejsms.org)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   (Accessed:18/10/2023).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IVAR. (2023) 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Advocacy and Social change. 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Available at:  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Advocacy and social change - Charity Advocacy Work - IVAR UK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 (Accessed: 23/11/2023).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Madoc-Jones, I. and Roscoe, K. (2011) 'Independent domestic violence advocates: perceptions of service users' Diversity in Health and Care, 8(1), pp.9-17. Available at:  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Independent domestic violence advocates: perceptions of service users - Glyndŵr University Research Online repository (guildhe.ac.uk)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  (Accessed: 23/11/2023). </a:t>
            </a: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McDermott, M., and Garofalo, J. (2004) 'When advocacy for domestic violence victims backfires: Types and sources of victim disempowerment', 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Violence against women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, 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10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(11), pp.1245-1266.DOI: 10.1177/1077801204268999. 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+mn-lt"/>
              </a:rPr>
              <a:t> </a:t>
            </a: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McKeever, B., McKeever, R., Choi, M. and Huang, S. (2023) 'From Advocacy to Activism: A Multi-Dimensional Scale of Communicative, Collective, and Combative </a:t>
            </a:r>
            <a:r>
              <a:rPr lang="en-GB" sz="140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Behaviors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', 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Journalism &amp; Mass Communication Quarterly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ea typeface="+mn-lt"/>
                <a:cs typeface="Times New Roman"/>
              </a:rPr>
              <a:t>, pp.569-594.DOI:10.1177/10776990231161035.</a:t>
            </a:r>
            <a:endParaRPr lang="en-GB" sz="1400">
              <a:solidFill>
                <a:schemeClr val="tx1">
                  <a:lumMod val="85000"/>
                  <a:lumOff val="15000"/>
                </a:schemeClr>
              </a:solidFill>
              <a:latin typeface="Calibri"/>
              <a:ea typeface="Calibri"/>
              <a:cs typeface="Calibri"/>
            </a:endParaRPr>
          </a:p>
          <a:p>
            <a:pPr marL="457200" indent="-457200">
              <a:buAutoNum type="arabicPeriod"/>
            </a:pPr>
            <a:endParaRPr lang="en-GB" sz="2000" u="sng" dirty="0">
              <a:solidFill>
                <a:schemeClr val="tx1">
                  <a:lumMod val="85000"/>
                  <a:lumOff val="15000"/>
                </a:schemeClr>
              </a:solidFill>
              <a:latin typeface="Calibri"/>
              <a:cs typeface="Calibri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4295849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332C0-EB95-77D4-D6E8-28794E6748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3567" y="968064"/>
            <a:ext cx="9509740" cy="5243173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endParaRPr lang="en-GB" sz="1400" dirty="0">
              <a:solidFill>
                <a:srgbClr val="262626"/>
              </a:solidFill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262626"/>
                </a:solidFill>
                <a:latin typeface="Times New Roman"/>
                <a:cs typeface="Times New Roman"/>
              </a:rPr>
              <a:t>Mind (2018) </a:t>
            </a:r>
            <a:r>
              <a:rPr lang="en-GB" sz="1400" i="1" dirty="0">
                <a:latin typeface="Times New Roman"/>
                <a:cs typeface="Times New Roman"/>
              </a:rPr>
              <a:t>Advocacy in mental health : what is advocacy? </a:t>
            </a:r>
            <a:r>
              <a:rPr lang="en-GB" sz="1400" dirty="0">
                <a:latin typeface="Times New Roman"/>
                <a:cs typeface="Times New Roman"/>
              </a:rPr>
              <a:t>Available at:   </a:t>
            </a:r>
            <a:r>
              <a:rPr lang="en-GB" sz="1400" dirty="0">
                <a:solidFill>
                  <a:srgbClr val="262626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What is advocacy? - Mind</a:t>
            </a:r>
            <a:r>
              <a:rPr lang="en-GB" sz="1400" dirty="0">
                <a:solidFill>
                  <a:srgbClr val="262626"/>
                </a:solidFill>
                <a:latin typeface="Times New Roman"/>
                <a:cs typeface="Times New Roman"/>
              </a:rPr>
              <a:t> (Accessed:23/10/2023).​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62626"/>
                </a:solidFill>
                <a:latin typeface="Times New Roman"/>
                <a:cs typeface="Times New Roman"/>
              </a:rPr>
              <a:t>Morgan, M. and Coombes, L. (2013) 'Empowerment and advocacy for domestic violence victims', </a:t>
            </a:r>
            <a:r>
              <a:rPr lang="en-GB" sz="1400" i="1" dirty="0">
                <a:latin typeface="Times New Roman"/>
                <a:cs typeface="Times New Roman"/>
              </a:rPr>
              <a:t>Social and Personality Psychology Compass</a:t>
            </a:r>
            <a:r>
              <a:rPr lang="en-GB" sz="1400" dirty="0">
                <a:latin typeface="Times New Roman"/>
                <a:cs typeface="Times New Roman"/>
              </a:rPr>
              <a:t>, </a:t>
            </a:r>
            <a:r>
              <a:rPr lang="en-GB" sz="1400" i="1" dirty="0">
                <a:latin typeface="Times New Roman"/>
                <a:cs typeface="Times New Roman"/>
              </a:rPr>
              <a:t>7</a:t>
            </a:r>
            <a:r>
              <a:rPr lang="en-GB" sz="1400" dirty="0">
                <a:latin typeface="Times New Roman"/>
                <a:cs typeface="Times New Roman"/>
              </a:rPr>
              <a:t>(8), pp.526-536. DOI: 10.1111/spc3.12049. </a:t>
            </a:r>
            <a:r>
              <a:rPr lang="en-GB" sz="1400" dirty="0">
                <a:solidFill>
                  <a:srgbClr val="262626"/>
                </a:solidFill>
                <a:latin typeface="Times New Roman"/>
                <a:cs typeface="Times New Roman"/>
              </a:rPr>
              <a:t>​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Murphy, M. (2019) 'Introduction to “# MeToo movement”',  </a:t>
            </a:r>
            <a:r>
              <a:rPr lang="en-GB" sz="1400" i="1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Journal of Feminist Family Therapy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GB" sz="1400" i="1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31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(2-3), pp.63-65. DOI:</a:t>
            </a:r>
            <a:r>
              <a:rPr lang="en-GB" sz="1400" u="sng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 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10.1080/08952833.2019.1637088. 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22222"/>
                </a:solidFill>
                <a:latin typeface="Times New Roman"/>
                <a:cs typeface="Times New Roman"/>
              </a:rPr>
              <a:t>Parsons, E. (2016) ' “Advocacy” and “activism” are not dirty words–how activists can better help </a:t>
            </a:r>
            <a:r>
              <a:rPr lang="en-GB" sz="1400" dirty="0">
                <a:latin typeface="Times New Roman"/>
                <a:cs typeface="Times New Roman"/>
              </a:rPr>
              <a:t>conservation scientists', </a:t>
            </a:r>
            <a:r>
              <a:rPr lang="en-GB" sz="1400" i="1" dirty="0">
                <a:latin typeface="Times New Roman"/>
                <a:cs typeface="Times New Roman"/>
              </a:rPr>
              <a:t>Frontiers in Marine Science</a:t>
            </a:r>
            <a:r>
              <a:rPr lang="en-GB" sz="1400" dirty="0">
                <a:latin typeface="Times New Roman"/>
                <a:cs typeface="Times New Roman"/>
              </a:rPr>
              <a:t>, </a:t>
            </a:r>
            <a:r>
              <a:rPr lang="en-GB" sz="1400" i="1" dirty="0">
                <a:latin typeface="Times New Roman"/>
                <a:cs typeface="Times New Roman"/>
              </a:rPr>
              <a:t>3</a:t>
            </a:r>
            <a:r>
              <a:rPr lang="en-GB" sz="1400" dirty="0">
                <a:latin typeface="Times New Roman"/>
                <a:cs typeface="Times New Roman"/>
              </a:rPr>
              <a:t>, p.229. DOI:</a:t>
            </a:r>
            <a:r>
              <a:rPr lang="en-GB" sz="1400" dirty="0">
                <a:solidFill>
                  <a:srgbClr val="0563C1"/>
                </a:solidFill>
                <a:latin typeface="Times New Roman"/>
                <a:cs typeface="Times New Roman"/>
                <a:hlinkClick r:id="rId3"/>
              </a:rPr>
              <a:t>10.3389/fmars.2016.00229</a:t>
            </a:r>
            <a:r>
              <a:rPr lang="en-GB" sz="1400" dirty="0">
                <a:solidFill>
                  <a:srgbClr val="0563C1"/>
                </a:solidFill>
                <a:latin typeface="Times New Roman"/>
                <a:cs typeface="Times New Roman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22222"/>
                </a:solidFill>
                <a:latin typeface="Times New Roman"/>
                <a:ea typeface="Arial"/>
                <a:cs typeface="Arial"/>
              </a:rPr>
              <a:t>Pickering, D.(2019) ‘The# MeToo movement’, </a:t>
            </a:r>
            <a:r>
              <a:rPr lang="en-GB" sz="1400" i="1" dirty="0">
                <a:latin typeface="Times New Roman"/>
                <a:cs typeface="Times New Roman"/>
              </a:rPr>
              <a:t>J. Liberty &amp; Int'l Aff.</a:t>
            </a:r>
            <a:r>
              <a:rPr lang="en-GB" sz="1400" dirty="0">
                <a:latin typeface="Times New Roman"/>
                <a:cs typeface="Times New Roman"/>
              </a:rPr>
              <a:t>, </a:t>
            </a:r>
            <a:r>
              <a:rPr lang="en-GB" sz="1400" i="1" dirty="0">
                <a:latin typeface="Times New Roman"/>
                <a:cs typeface="Times New Roman"/>
              </a:rPr>
              <a:t>5</a:t>
            </a:r>
            <a:r>
              <a:rPr lang="en-GB" sz="1400" dirty="0">
                <a:latin typeface="Times New Roman"/>
                <a:cs typeface="Times New Roman"/>
              </a:rPr>
              <a:t>, p.133-135. Available at: </a:t>
            </a:r>
            <a:r>
              <a:rPr lang="en-GB" sz="1400" u="none" strike="noStrike" dirty="0">
                <a:solidFill>
                  <a:srgbClr val="262626"/>
                </a:solidFill>
                <a:latin typeface="Times New Roman"/>
                <a:ea typeface="Calibri"/>
                <a:cs typeface="Times New Roman"/>
                <a:hlinkClick r:id="rId4"/>
              </a:rPr>
              <a:t>THE #MeToo MOVEMENT - ProQuest</a:t>
            </a:r>
            <a:r>
              <a:rPr lang="en-GB" sz="1400" u="none" strike="noStrike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 (Accessed: 29/10/2023).</a:t>
            </a:r>
          </a:p>
          <a:p>
            <a:pPr marL="0" indent="0">
              <a:buNone/>
            </a:pPr>
            <a:r>
              <a:rPr lang="en-GB" sz="1400" dirty="0" err="1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Pipyrou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, S. (2018) '# MeToo is little more than mob rule//vs//# MeToo is a legitimate form of social justice',  </a:t>
            </a:r>
            <a:r>
              <a:rPr lang="en-GB" sz="1400" i="1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HAU: Journal of Ethnographic Theory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GB" sz="1400" i="1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8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(3), pp.415-419. DOI:</a:t>
            </a:r>
            <a:r>
              <a:rPr lang="en-GB" sz="1400" u="sng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10.1086/701007.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Rivas, C., Ramsay, J., Sadowski, L., Davidson, L.L., Dunnes, D., Eldridge, S., Hegarty, K., Taft, A. and Feder, G. (2016) 'Advocacy interventions to reduce or eliminate violence and promote the physical and psychosocial well‐being of women who experience intimate partner abuse: A systematic review', </a:t>
            </a:r>
            <a:r>
              <a:rPr lang="en-GB" sz="1400" i="1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Campbell Systematic Reviews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, </a:t>
            </a:r>
            <a:r>
              <a:rPr lang="en-GB" sz="1400" i="1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12</a:t>
            </a:r>
            <a:r>
              <a:rPr lang="en-GB" sz="1400" dirty="0">
                <a:solidFill>
                  <a:srgbClr val="262626"/>
                </a:solidFill>
                <a:latin typeface="Times New Roman"/>
                <a:ea typeface="Times New Roman"/>
                <a:cs typeface="Times New Roman"/>
              </a:rPr>
              <a:t>(1), pp.1-202. DOI: 10.4073/csr.2016.2.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Robinson, A., and Payton, J. (2016) 'Independent advocacy and multi-agency responses to domestic violence', in Hider, S., and Bettinson., V. </a:t>
            </a:r>
            <a:r>
              <a:rPr lang="en-GB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Domestic violence: Interdisciplinary perspectives on protection, prevention and intervention. </a:t>
            </a:r>
            <a:r>
              <a:rPr lang="en-GB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Springer Nature: London. pp.249-271. </a:t>
            </a:r>
            <a:endParaRPr lang="en-US" sz="140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US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Sweeny, J. (2020) 'The# MeToo Movement in Comparative Perspective', 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Am. UJ Gender Soc. </a:t>
            </a:r>
            <a:r>
              <a:rPr lang="en-US" sz="1400" i="1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Pol'y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 &amp; L.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, </a:t>
            </a:r>
            <a:r>
              <a:rPr lang="en-US" sz="14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29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, p.33. Available at:  </a:t>
            </a:r>
            <a:r>
              <a:rPr lang="en-US" sz="14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#MeToo Movement in Comparative Perspective (american.edu)</a:t>
            </a:r>
            <a:r>
              <a:rPr lang="en-US" sz="14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   (Accessed: 23/11/2023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  <a:latin typeface="Times New Roman"/>
                <a:cs typeface="Times New Roman"/>
              </a:rPr>
              <a:t>).</a:t>
            </a:r>
            <a:endParaRPr lang="en-GB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>
              <a:buAutoNum type="arabicPeriod"/>
            </a:pPr>
            <a:endParaRPr lang="en-GB" sz="1400" dirty="0">
              <a:solidFill>
                <a:schemeClr val="tx1">
                  <a:lumMod val="85000"/>
                  <a:lumOff val="15000"/>
                </a:schemeClr>
              </a:solidFill>
              <a:latin typeface="Times New Roman"/>
              <a:cs typeface="Times New Roman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35736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037502-8806-CCDA-BE2E-EB0412AE35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buAutoNum type="arabicPeriod"/>
            </a:pPr>
            <a:endParaRPr lang="en-GB" sz="800" dirty="0">
              <a:solidFill>
                <a:schemeClr val="tx1">
                  <a:lumMod val="85000"/>
                  <a:lumOff val="15000"/>
                </a:schemeClr>
              </a:solidFill>
              <a:latin typeface="Calibri"/>
              <a:cs typeface="Calibri"/>
            </a:endParaRPr>
          </a:p>
          <a:p>
            <a:endParaRPr lang="en-GB" sz="800">
              <a:solidFill>
                <a:schemeClr val="tx1">
                  <a:lumMod val="85000"/>
                  <a:lumOff val="15000"/>
                </a:schemeClr>
              </a:solidFill>
              <a:latin typeface="Arial"/>
              <a:cs typeface="Arial"/>
            </a:endParaRP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51A513-BA9E-8C8B-ECE2-CF4A4CB27D9C}"/>
              </a:ext>
            </a:extLst>
          </p:cNvPr>
          <p:cNvSpPr txBox="1"/>
          <p:nvPr/>
        </p:nvSpPr>
        <p:spPr>
          <a:xfrm>
            <a:off x="1035353" y="1894115"/>
            <a:ext cx="10121294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600" dirty="0">
              <a:solidFill>
                <a:srgbClr val="262626"/>
              </a:solidFill>
              <a:latin typeface="Times New Roman"/>
              <a:cs typeface="Times New Roman"/>
            </a:endParaRPr>
          </a:p>
          <a:p>
            <a:endParaRPr lang="en-US" sz="1600" dirty="0">
              <a:solidFill>
                <a:srgbClr val="262626"/>
              </a:solidFill>
              <a:latin typeface="Times New Roman"/>
              <a:cs typeface="Times New Roman"/>
            </a:endParaRPr>
          </a:p>
          <a:p>
            <a:r>
              <a:rPr lang="en-US" sz="1600" dirty="0" err="1">
                <a:solidFill>
                  <a:srgbClr val="262626"/>
                </a:solidFill>
                <a:latin typeface="Times New Roman"/>
                <a:cs typeface="Times New Roman"/>
              </a:rPr>
              <a:t>Tuerkheimer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</a:rPr>
              <a:t>, D. (2019) 'Beyond# </a:t>
            </a:r>
            <a:r>
              <a:rPr lang="en-US" sz="1600" dirty="0" err="1">
                <a:solidFill>
                  <a:srgbClr val="262626"/>
                </a:solidFill>
                <a:latin typeface="Times New Roman"/>
                <a:cs typeface="Times New Roman"/>
              </a:rPr>
              <a:t>metoo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</a:rPr>
              <a:t>',  </a:t>
            </a:r>
            <a:r>
              <a:rPr lang="en-US" sz="1600" i="1" dirty="0">
                <a:solidFill>
                  <a:srgbClr val="262626"/>
                </a:solidFill>
                <a:latin typeface="Times New Roman"/>
                <a:cs typeface="Times New Roman"/>
              </a:rPr>
              <a:t>NYUL Rev, 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</a:rPr>
              <a:t>(94), pp. 1146-1208. Available at: 41734 nyu_94-5 (nyulawreview.org) (Accessed:12/10/2023).</a:t>
            </a:r>
            <a:endParaRPr lang="en-US"/>
          </a:p>
          <a:p>
            <a:endParaRPr lang="en-US" sz="1600" dirty="0">
              <a:solidFill>
                <a:srgbClr val="262626"/>
              </a:solidFill>
              <a:latin typeface="Times New Roman"/>
              <a:cs typeface="Times New Roman"/>
            </a:endParaRPr>
          </a:p>
          <a:p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</a:rPr>
              <a:t>Wetter, E. (2007) 'On Radical Activism', </a:t>
            </a:r>
            <a:r>
              <a:rPr lang="en-US" sz="1600" i="1" dirty="0">
                <a:latin typeface="Times New Roman"/>
                <a:cs typeface="Times New Roman"/>
              </a:rPr>
              <a:t>Capitalism Nature Socialism</a:t>
            </a:r>
            <a:r>
              <a:rPr lang="en-US" sz="1600" dirty="0">
                <a:latin typeface="Times New Roman"/>
                <a:cs typeface="Times New Roman"/>
              </a:rPr>
              <a:t>, 18(4), pp. 143-147. DOI: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10.1080/10455750701705229.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</a:rPr>
              <a:t>​</a:t>
            </a:r>
            <a:endParaRPr lang="en-US"/>
          </a:p>
          <a:p>
            <a:endParaRPr lang="en-US" sz="1600" dirty="0">
              <a:solidFill>
                <a:srgbClr val="262626"/>
              </a:solidFill>
              <a:latin typeface="Times New Roman"/>
              <a:cs typeface="Times New Roman"/>
            </a:endParaRPr>
          </a:p>
          <a:p>
            <a:r>
              <a:rPr lang="en-US" sz="1600" dirty="0" err="1">
                <a:solidFill>
                  <a:srgbClr val="262626"/>
                </a:solidFill>
                <a:latin typeface="Times New Roman"/>
                <a:cs typeface="Times New Roman"/>
              </a:rPr>
              <a:t>Ywca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</a:rPr>
              <a:t> Central Carolinas. (2020) </a:t>
            </a:r>
            <a:r>
              <a:rPr lang="en-US" sz="1600" i="1" dirty="0">
                <a:latin typeface="Times New Roman"/>
                <a:cs typeface="Times New Roman"/>
              </a:rPr>
              <a:t>Defining Racial Justice Terms: Advocacy vs. Activism.</a:t>
            </a:r>
            <a:r>
              <a:rPr lang="en-US" sz="1600" dirty="0">
                <a:latin typeface="Times New Roman"/>
                <a:cs typeface="Times New Roman"/>
              </a:rPr>
              <a:t> Available at:  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Defining Racial Justice Terms: Advocacy vs. Activism (ywcacentralcarolinas.org)</a:t>
            </a:r>
            <a:r>
              <a:rPr lang="en-US" sz="1600" dirty="0">
                <a:solidFill>
                  <a:srgbClr val="262626"/>
                </a:solidFill>
                <a:latin typeface="Times New Roman"/>
                <a:cs typeface="Times New Roman"/>
              </a:rPr>
              <a:t>   (Accessed: 23/10/2023).​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0491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1" ma:contentTypeDescription="Create a new document." ma:contentTypeScope="" ma:versionID="3bf1b5f29691edeeea7c083d17564e3d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b7f653ccb7c4a879b6b0317346850712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ServiceObjectDetectorVersions" minOccurs="0"/>
                <xsd:element ref="ns3:MediaServiceAuto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1" nillable="true" ma:displayName="_activity" ma:hidden="true" ma:internalName="_activity">
      <xsd:simpleType>
        <xsd:restriction base="dms:Note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6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AutoTags" ma:index="17" nillable="true" ma:displayName="Tags" ma:internalName="MediaServiceAutoTags" ma:readOnly="true">
      <xsd:simpleType>
        <xsd:restriction base="dms:Text"/>
      </xsd:simpleType>
    </xsd:element>
    <xsd:element name="MediaLengthInSeconds" ma:index="18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88F8951D-770A-423F-9F31-B2EDFB45ED3C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D8AF533-EB16-4310-BA17-2C8AE7C4DB37}">
  <ds:schemaRefs>
    <ds:schemaRef ds:uri="0cb976d4-72d8-43fd-a100-21d54766e958"/>
    <ds:schemaRef ds:uri="da3f2772-8f1e-4acb-bd98-3a0ee892f48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9D8D01CC-259C-4E0E-8BFB-30F2BC10158B}">
  <ds:schemaRefs>
    <ds:schemaRef ds:uri="0cb976d4-72d8-43fd-a100-21d54766e958"/>
    <ds:schemaRef ds:uri="da3f2772-8f1e-4acb-bd98-3a0ee892f48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Assessment 2: Critically reflect upon the differences and similarities between Advocacy and Activism.</vt:lpstr>
      <vt:lpstr>Introduction:</vt:lpstr>
      <vt:lpstr>What is advocacy and activism?</vt:lpstr>
      <vt:lpstr>Key similarities and differences</vt:lpstr>
      <vt:lpstr>PowerPoint Presentation</vt:lpstr>
      <vt:lpstr>Positive impacts of activism: #MeToo</vt:lpstr>
      <vt:lpstr>How effective is the #MeToo movement in creating change?</vt:lpstr>
      <vt:lpstr> How effective is the #MeToo movement in creating change? </vt:lpstr>
      <vt:lpstr>Advocacy and Feminism </vt:lpstr>
      <vt:lpstr>Independent Domestic Abuse Advocate (IDVA)/ advocacy  (IDVA's)</vt:lpstr>
      <vt:lpstr>How effective is independent domestic violence advocacy in creating social change?</vt:lpstr>
      <vt:lpstr>Advocacy, Activism and policy.</vt:lpstr>
      <vt:lpstr>Conclusion</vt:lpstr>
      <vt:lpstr>Reference List: 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2: Demonstrate a critical understanding of the impact of advocacy provision on service users.</dc:title>
  <dc:creator>Janis Neal (2204887)</dc:creator>
  <cp:revision>2856</cp:revision>
  <dcterms:created xsi:type="dcterms:W3CDTF">2023-09-11T16:16:57Z</dcterms:created>
  <dcterms:modified xsi:type="dcterms:W3CDTF">2023-11-06T10:31:12Z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