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7" r:id="rId2"/>
  </p:sldMasterIdLst>
  <p:notesMasterIdLst>
    <p:notesMasterId r:id="rId17"/>
  </p:notesMasterIdLst>
  <p:sldIdLst>
    <p:sldId id="256" r:id="rId3"/>
    <p:sldId id="259" r:id="rId4"/>
    <p:sldId id="260" r:id="rId5"/>
    <p:sldId id="257" r:id="rId6"/>
    <p:sldId id="261" r:id="rId7"/>
    <p:sldId id="262" r:id="rId8"/>
    <p:sldId id="258" r:id="rId9"/>
    <p:sldId id="263" r:id="rId10"/>
    <p:sldId id="264" r:id="rId11"/>
    <p:sldId id="270" r:id="rId12"/>
    <p:sldId id="265" r:id="rId13"/>
    <p:sldId id="266" r:id="rId14"/>
    <p:sldId id="267"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7BE228-DDFB-4CD1-857A-01A71C02DDE3}" v="26" dt="2025-12-03T15:11:26.3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1" autoAdjust="0"/>
    <p:restoredTop sz="94658"/>
  </p:normalViewPr>
  <p:slideViewPr>
    <p:cSldViewPr snapToGrid="0">
      <p:cViewPr varScale="1">
        <p:scale>
          <a:sx n="120" d="100"/>
          <a:sy n="120" d="100"/>
        </p:scale>
        <p:origin x="712" y="184"/>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3166E8-983E-4DD9-B1B4-BF046C6176E6}" type="datetimeFigureOut">
              <a:rPr lang="en-GB" smtClean="0"/>
              <a:t>04/12/2025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6D9634-295A-439D-BE6B-C523E667C5D3}" type="slidenum">
              <a:rPr lang="en-GB" smtClean="0"/>
              <a:t>‹#›</a:t>
            </a:fld>
            <a:endParaRPr lang="en-GB"/>
          </a:p>
        </p:txBody>
      </p:sp>
    </p:spTree>
    <p:extLst>
      <p:ext uri="{BB962C8B-B14F-4D97-AF65-F5344CB8AC3E}">
        <p14:creationId xmlns:p14="http://schemas.microsoft.com/office/powerpoint/2010/main" val="2298619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6D9634-295A-439D-BE6B-C523E667C5D3}" type="slidenum">
              <a:rPr lang="en-GB" smtClean="0"/>
              <a:t>1</a:t>
            </a:fld>
            <a:endParaRPr lang="en-GB"/>
          </a:p>
        </p:txBody>
      </p:sp>
    </p:spTree>
    <p:extLst>
      <p:ext uri="{BB962C8B-B14F-4D97-AF65-F5344CB8AC3E}">
        <p14:creationId xmlns:p14="http://schemas.microsoft.com/office/powerpoint/2010/main" val="468069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ln/>
        </p:spPr>
      </p:sp>
      <p:sp>
        <p:nvSpPr>
          <p:cNvPr id="17411" name="Notes Placeholder 2"/>
          <p:cNvSpPr>
            <a:spLocks noGrp="1"/>
          </p:cNvSpPr>
          <p:nvPr>
            <p:ph type="body" idx="1"/>
          </p:nvPr>
        </p:nvSpPr>
        <p:spPr>
          <a:noFill/>
        </p:spPr>
        <p:txBody>
          <a:bodyPr/>
          <a:lstStyle/>
          <a:p>
            <a:endParaRPr lang="en-US" altLang="en-US"/>
          </a:p>
        </p:txBody>
      </p:sp>
      <p:sp>
        <p:nvSpPr>
          <p:cNvPr id="17412" name="Header Placeholder 3"/>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rPr>
              <a:t>Lecture 1 Basic Chemistry</a:t>
            </a:r>
          </a:p>
        </p:txBody>
      </p:sp>
      <p:sp>
        <p:nvSpPr>
          <p:cNvPr id="17413" name="Slide Number Placeholder 4"/>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4D0BE331-9178-4D46-9E29-B4BEC21B83C1}" type="slidenum">
              <a:rPr lang="en-GB" altLang="en-US" smtClean="0">
                <a:solidFill>
                  <a:schemeClr val="tx1"/>
                </a:solidFill>
              </a:rPr>
              <a:pPr/>
              <a:t>3</a:t>
            </a:fld>
            <a:endParaRPr lang="en-GB" altLang="en-US">
              <a:solidFill>
                <a:schemeClr val="tx1"/>
              </a:solidFill>
            </a:endParaRPr>
          </a:p>
        </p:txBody>
      </p:sp>
    </p:spTree>
    <p:extLst>
      <p:ext uri="{BB962C8B-B14F-4D97-AF65-F5344CB8AC3E}">
        <p14:creationId xmlns:p14="http://schemas.microsoft.com/office/powerpoint/2010/main" val="1961519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6D9634-295A-439D-BE6B-C523E667C5D3}" type="slidenum">
              <a:rPr lang="en-GB" smtClean="0"/>
              <a:t>5</a:t>
            </a:fld>
            <a:endParaRPr lang="en-GB"/>
          </a:p>
        </p:txBody>
      </p:sp>
    </p:spTree>
    <p:extLst>
      <p:ext uri="{BB962C8B-B14F-4D97-AF65-F5344CB8AC3E}">
        <p14:creationId xmlns:p14="http://schemas.microsoft.com/office/powerpoint/2010/main" val="25388773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931783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2933022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3686614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73222F-B0EC-4284-B957-1955919DA284}" type="datetimeFigureOut">
              <a:rPr lang="en-GB" smtClean="0"/>
              <a:t>04/12/2025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2761528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73222F-B0EC-4284-B957-1955919DA284}" type="datetimeFigureOut">
              <a:rPr lang="en-GB" smtClean="0"/>
              <a:t>04/12/2025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837151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2813700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36808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3432996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73222F-B0EC-4284-B957-1955919DA284}" type="datetimeFigureOut">
              <a:rPr lang="en-GB" smtClean="0"/>
              <a:t>04/12/2025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10284572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373222F-B0EC-4284-B957-1955919DA284}" type="datetimeFigureOut">
              <a:rPr lang="en-GB" smtClean="0"/>
              <a:t>04/12/2025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928706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29757915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014270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11778533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40329859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300848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27710663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73222F-B0EC-4284-B957-1955919DA284}" type="datetimeFigureOut">
              <a:rPr lang="en-GB" smtClean="0"/>
              <a:t>04/12/2025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8D142E-1D5E-45BE-86FA-8A7C5FA6083A}" type="slidenum">
              <a:rPr lang="en-GB" smtClean="0"/>
              <a:t>‹#›</a:t>
            </a:fld>
            <a:endParaRPr lang="en-GB"/>
          </a:p>
        </p:txBody>
      </p:sp>
    </p:spTree>
    <p:extLst>
      <p:ext uri="{BB962C8B-B14F-4D97-AF65-F5344CB8AC3E}">
        <p14:creationId xmlns:p14="http://schemas.microsoft.com/office/powerpoint/2010/main" val="27186084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12/4/25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5980170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smtClean="0"/>
              <a:t>12/4/25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763144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7" Type="http://schemas.openxmlformats.org/officeDocument/2006/relationships/image" Target="../media/image5.png"/><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373222F-B0EC-4284-B957-1955919DA284}" type="datetimeFigureOut">
              <a:rPr lang="en-GB" smtClean="0"/>
              <a:t>04/12/2025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F8D142E-1D5E-45BE-86FA-8A7C5FA6083A}" type="slidenum">
              <a:rPr lang="en-GB" smtClean="0"/>
              <a:t>‹#›</a:t>
            </a:fld>
            <a:endParaRPr lang="en-GB"/>
          </a:p>
        </p:txBody>
      </p:sp>
    </p:spTree>
    <p:extLst>
      <p:ext uri="{BB962C8B-B14F-4D97-AF65-F5344CB8AC3E}">
        <p14:creationId xmlns:p14="http://schemas.microsoft.com/office/powerpoint/2010/main" val="78026251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8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smtClean="0"/>
              <a:t>12/4/25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2267814461"/>
      </p:ext>
    </p:extLst>
  </p:cSld>
  <p:clrMap bg1="dk1" tx1="lt1" bg2="dk2" tx2="lt2" accent1="accent1" accent2="accent2" accent3="accent3" accent4="accent4" accent5="accent5" accent6="accent6" hlink="hlink" folHlink="folHlink"/>
  <p:sldLayoutIdLst>
    <p:sldLayoutId id="2147483679" r:id="rId1"/>
    <p:sldLayoutId id="2147483681" r:id="rId2"/>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audio" Target="../media/media4.m4a"/><Relationship Id="rId7" Type="http://schemas.openxmlformats.org/officeDocument/2006/relationships/image" Target="../media/image9.png"/><Relationship Id="rId2" Type="http://schemas.microsoft.com/office/2007/relationships/media" Target="../media/media4.m4a"/><Relationship Id="rId1" Type="http://schemas.openxmlformats.org/officeDocument/2006/relationships/tags" Target="../tags/tag1.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slideLayout" Target="../slideLayouts/slideLayout18.xml"/><Relationship Id="rId9"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audio" Target="../media/media10.m4a"/><Relationship Id="rId7" Type="http://schemas.openxmlformats.org/officeDocument/2006/relationships/image" Target="../media/image13.png"/><Relationship Id="rId2" Type="http://schemas.microsoft.com/office/2007/relationships/media" Target="../media/media10.m4a"/><Relationship Id="rId1" Type="http://schemas.openxmlformats.org/officeDocument/2006/relationships/tags" Target="../tags/tag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slideLayout" Target="../slideLayouts/slideLayout19.xml"/><Relationship Id="rId9"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6.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2F5D9-B5A0-96EB-075F-359F00EAB785}"/>
              </a:ext>
            </a:extLst>
          </p:cNvPr>
          <p:cNvSpPr>
            <a:spLocks noGrp="1"/>
          </p:cNvSpPr>
          <p:nvPr>
            <p:ph type="ctrTitle"/>
          </p:nvPr>
        </p:nvSpPr>
        <p:spPr>
          <a:xfrm>
            <a:off x="900122" y="1558205"/>
            <a:ext cx="8825658" cy="1044830"/>
          </a:xfrm>
        </p:spPr>
        <p:txBody>
          <a:bodyPr/>
          <a:lstStyle/>
          <a:p>
            <a:r>
              <a:rPr lang="en-GB" sz="4400" dirty="0"/>
              <a:t>Pyrotechnic Revision Slides</a:t>
            </a:r>
          </a:p>
        </p:txBody>
      </p:sp>
      <p:sp>
        <p:nvSpPr>
          <p:cNvPr id="3" name="Subtitle 2">
            <a:extLst>
              <a:ext uri="{FF2B5EF4-FFF2-40B4-BE49-F238E27FC236}">
                <a16:creationId xmlns:a16="http://schemas.microsoft.com/office/drawing/2014/main" id="{95F055D6-D512-D68F-9D7F-6F58B32F3BF1}"/>
              </a:ext>
            </a:extLst>
          </p:cNvPr>
          <p:cNvSpPr>
            <a:spLocks noGrp="1"/>
          </p:cNvSpPr>
          <p:nvPr>
            <p:ph type="subTitle" idx="1"/>
          </p:nvPr>
        </p:nvSpPr>
        <p:spPr>
          <a:xfrm>
            <a:off x="1844503" y="2836154"/>
            <a:ext cx="8825658" cy="861420"/>
          </a:xfrm>
        </p:spPr>
        <p:txBody>
          <a:bodyPr>
            <a:normAutofit/>
          </a:bodyPr>
          <a:lstStyle/>
          <a:p>
            <a:r>
              <a:rPr lang="en-GB" sz="2800" dirty="0"/>
              <a:t>2025/26</a:t>
            </a:r>
          </a:p>
        </p:txBody>
      </p:sp>
      <p:pic>
        <p:nvPicPr>
          <p:cNvPr id="9" name="Audio 8">
            <a:hlinkClick r:id="" action="ppaction://media"/>
            <a:extLst>
              <a:ext uri="{FF2B5EF4-FFF2-40B4-BE49-F238E27FC236}">
                <a16:creationId xmlns:a16="http://schemas.microsoft.com/office/drawing/2014/main" id="{545561FB-70AF-B495-AAE6-8F26EA24E02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00114026"/>
      </p:ext>
    </p:extLst>
  </p:cSld>
  <p:clrMapOvr>
    <a:masterClrMapping/>
  </p:clrMapOvr>
  <mc:AlternateContent xmlns:mc="http://schemas.openxmlformats.org/markup-compatibility/2006" xmlns:p14="http://schemas.microsoft.com/office/powerpoint/2010/main">
    <mc:Choice Requires="p14">
      <p:transition spd="slow" p14:dur="2000" advTm="10252"/>
    </mc:Choice>
    <mc:Fallback xmlns="">
      <p:transition spd="slow" advTm="102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4B421-B942-52A9-6E7F-30AA5CB8B97B}"/>
              </a:ext>
            </a:extLst>
          </p:cNvPr>
          <p:cNvSpPr>
            <a:spLocks noGrp="1"/>
          </p:cNvSpPr>
          <p:nvPr>
            <p:ph type="title"/>
          </p:nvPr>
        </p:nvSpPr>
        <p:spPr>
          <a:xfrm>
            <a:off x="176388" y="222130"/>
            <a:ext cx="9873465" cy="1400530"/>
          </a:xfrm>
        </p:spPr>
        <p:txBody>
          <a:bodyPr/>
          <a:lstStyle/>
          <a:p>
            <a:r>
              <a:rPr lang="en-GB" dirty="0"/>
              <a:t>What is a pyrotechnic composition?</a:t>
            </a:r>
          </a:p>
        </p:txBody>
      </p:sp>
      <p:sp>
        <p:nvSpPr>
          <p:cNvPr id="3" name="Content Placeholder 2">
            <a:extLst>
              <a:ext uri="{FF2B5EF4-FFF2-40B4-BE49-F238E27FC236}">
                <a16:creationId xmlns:a16="http://schemas.microsoft.com/office/drawing/2014/main" id="{02536147-326C-D8EE-F3AA-06361E42D84A}"/>
              </a:ext>
            </a:extLst>
          </p:cNvPr>
          <p:cNvSpPr>
            <a:spLocks noGrp="1"/>
          </p:cNvSpPr>
          <p:nvPr>
            <p:ph idx="1"/>
          </p:nvPr>
        </p:nvSpPr>
        <p:spPr/>
        <p:txBody>
          <a:bodyPr>
            <a:normAutofit lnSpcReduction="10000"/>
          </a:bodyPr>
          <a:lstStyle/>
          <a:p>
            <a:r>
              <a:rPr lang="en-GB" dirty="0"/>
              <a:t>A pyrotechnic composition is best defined as a mixture of a fuel and an oxidiser formulated to deliver a specified effect.</a:t>
            </a:r>
          </a:p>
          <a:p>
            <a:r>
              <a:rPr lang="en-GB" dirty="0"/>
              <a:t>We need to achieve a variety of effects, Heat, light, delays, flashes bangs and whistles, so we use an array of elements from the periodic table and their compounds.</a:t>
            </a:r>
          </a:p>
          <a:p>
            <a:r>
              <a:rPr lang="en-GB" dirty="0"/>
              <a:t>The array of effects leads to an array of safety and performance characteristics. It’s important to understand what the materials are sensitive to (Friction, Impact and Static Discharge) and also what happens when they do go off!</a:t>
            </a:r>
          </a:p>
          <a:p>
            <a:r>
              <a:rPr lang="en-GB" dirty="0"/>
              <a:t>Pyrotechnics are NOT designed to detonate. (Though some will if accidentally given the wrong conditions e.g. confinement)</a:t>
            </a:r>
          </a:p>
          <a:p>
            <a:pPr lvl="1"/>
            <a:r>
              <a:rPr lang="en-GB" dirty="0"/>
              <a:t>Some formulations for the effects are given in the following slides.</a:t>
            </a:r>
          </a:p>
          <a:p>
            <a:endParaRPr lang="en-GB" dirty="0"/>
          </a:p>
        </p:txBody>
      </p:sp>
      <p:pic>
        <p:nvPicPr>
          <p:cNvPr id="9" name="Audio 8">
            <a:hlinkClick r:id="" action="ppaction://media"/>
            <a:extLst>
              <a:ext uri="{FF2B5EF4-FFF2-40B4-BE49-F238E27FC236}">
                <a16:creationId xmlns:a16="http://schemas.microsoft.com/office/drawing/2014/main" id="{84E9919F-6D72-E640-12DA-BAFC1D95956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63080687"/>
      </p:ext>
    </p:extLst>
  </p:cSld>
  <p:clrMapOvr>
    <a:masterClrMapping/>
  </p:clrMapOvr>
  <mc:AlternateContent xmlns:mc="http://schemas.openxmlformats.org/markup-compatibility/2006" xmlns:p14="http://schemas.microsoft.com/office/powerpoint/2010/main">
    <mc:Choice Requires="p14">
      <p:transition spd="slow" p14:dur="2000" advTm="102400"/>
    </mc:Choice>
    <mc:Fallback xmlns="">
      <p:transition spd="slow" advTm="102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33"/>
          <p:cNvSpPr>
            <a:spLocks noChangeArrowheads="1"/>
          </p:cNvSpPr>
          <p:nvPr/>
        </p:nvSpPr>
        <p:spPr bwMode="auto">
          <a:xfrm>
            <a:off x="7442201" y="219233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87" name="Rectangle 216"/>
          <p:cNvSpPr>
            <a:spLocks noChangeArrowheads="1"/>
          </p:cNvSpPr>
          <p:nvPr/>
        </p:nvSpPr>
        <p:spPr bwMode="auto">
          <a:xfrm>
            <a:off x="2674939" y="268446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88" name="Rectangle 217"/>
          <p:cNvSpPr>
            <a:spLocks noChangeArrowheads="1"/>
          </p:cNvSpPr>
          <p:nvPr/>
        </p:nvSpPr>
        <p:spPr bwMode="auto">
          <a:xfrm>
            <a:off x="2682876" y="3146426"/>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89" name="Rectangle 219"/>
          <p:cNvSpPr>
            <a:spLocks noChangeArrowheads="1"/>
          </p:cNvSpPr>
          <p:nvPr/>
        </p:nvSpPr>
        <p:spPr bwMode="auto">
          <a:xfrm>
            <a:off x="2676526" y="4067176"/>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0" name="Rectangle 220"/>
          <p:cNvSpPr>
            <a:spLocks noChangeArrowheads="1"/>
          </p:cNvSpPr>
          <p:nvPr/>
        </p:nvSpPr>
        <p:spPr bwMode="auto">
          <a:xfrm>
            <a:off x="3070226" y="406241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1" name="Rectangle 221"/>
          <p:cNvSpPr>
            <a:spLocks noChangeArrowheads="1"/>
          </p:cNvSpPr>
          <p:nvPr/>
        </p:nvSpPr>
        <p:spPr bwMode="auto">
          <a:xfrm>
            <a:off x="3062289" y="361156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2" name="Rectangle 222"/>
          <p:cNvSpPr>
            <a:spLocks noChangeArrowheads="1"/>
          </p:cNvSpPr>
          <p:nvPr/>
        </p:nvSpPr>
        <p:spPr bwMode="auto">
          <a:xfrm>
            <a:off x="3068638" y="3148014"/>
            <a:ext cx="354012"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3" name="Rectangle 224"/>
          <p:cNvSpPr>
            <a:spLocks noChangeArrowheads="1"/>
          </p:cNvSpPr>
          <p:nvPr/>
        </p:nvSpPr>
        <p:spPr bwMode="auto">
          <a:xfrm>
            <a:off x="3068638" y="2678114"/>
            <a:ext cx="354012"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4" name="Rectangle 225"/>
          <p:cNvSpPr>
            <a:spLocks noChangeArrowheads="1"/>
          </p:cNvSpPr>
          <p:nvPr/>
        </p:nvSpPr>
        <p:spPr bwMode="auto">
          <a:xfrm>
            <a:off x="3868739" y="314801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5" name="Rectangle 226"/>
          <p:cNvSpPr>
            <a:spLocks noChangeArrowheads="1"/>
          </p:cNvSpPr>
          <p:nvPr/>
        </p:nvSpPr>
        <p:spPr bwMode="auto">
          <a:xfrm>
            <a:off x="3868739" y="360521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6" name="Rectangle 227"/>
          <p:cNvSpPr>
            <a:spLocks noChangeArrowheads="1"/>
          </p:cNvSpPr>
          <p:nvPr/>
        </p:nvSpPr>
        <p:spPr bwMode="auto">
          <a:xfrm>
            <a:off x="3856039" y="406876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7" name="Rectangle 228"/>
          <p:cNvSpPr>
            <a:spLocks noChangeArrowheads="1"/>
          </p:cNvSpPr>
          <p:nvPr/>
        </p:nvSpPr>
        <p:spPr bwMode="auto">
          <a:xfrm>
            <a:off x="4675189" y="315118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8" name="Rectangle 229"/>
          <p:cNvSpPr>
            <a:spLocks noChangeArrowheads="1"/>
          </p:cNvSpPr>
          <p:nvPr/>
        </p:nvSpPr>
        <p:spPr bwMode="auto">
          <a:xfrm>
            <a:off x="5056189" y="311943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399" name="Rectangle 230"/>
          <p:cNvSpPr>
            <a:spLocks noChangeArrowheads="1"/>
          </p:cNvSpPr>
          <p:nvPr/>
        </p:nvSpPr>
        <p:spPr bwMode="auto">
          <a:xfrm>
            <a:off x="5468939" y="311943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0" name="Rectangle 231"/>
          <p:cNvSpPr>
            <a:spLocks noChangeArrowheads="1"/>
          </p:cNvSpPr>
          <p:nvPr/>
        </p:nvSpPr>
        <p:spPr bwMode="auto">
          <a:xfrm>
            <a:off x="6662739" y="311943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1" name="Rectangle 232"/>
          <p:cNvSpPr>
            <a:spLocks noChangeArrowheads="1"/>
          </p:cNvSpPr>
          <p:nvPr/>
        </p:nvSpPr>
        <p:spPr bwMode="auto">
          <a:xfrm>
            <a:off x="7061201" y="311943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2" name="Rectangle 234"/>
          <p:cNvSpPr>
            <a:spLocks noChangeArrowheads="1"/>
          </p:cNvSpPr>
          <p:nvPr/>
        </p:nvSpPr>
        <p:spPr bwMode="auto">
          <a:xfrm>
            <a:off x="7448551" y="2673351"/>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3" name="Rectangle 235"/>
          <p:cNvSpPr>
            <a:spLocks noChangeArrowheads="1"/>
          </p:cNvSpPr>
          <p:nvPr/>
        </p:nvSpPr>
        <p:spPr bwMode="auto">
          <a:xfrm>
            <a:off x="7842251" y="2654301"/>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4" name="Rectangle 236"/>
          <p:cNvSpPr>
            <a:spLocks noChangeArrowheads="1"/>
          </p:cNvSpPr>
          <p:nvPr/>
        </p:nvSpPr>
        <p:spPr bwMode="auto">
          <a:xfrm>
            <a:off x="8242301" y="2660651"/>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5" name="Rectangle 238"/>
          <p:cNvSpPr>
            <a:spLocks noChangeArrowheads="1"/>
          </p:cNvSpPr>
          <p:nvPr/>
        </p:nvSpPr>
        <p:spPr bwMode="auto">
          <a:xfrm>
            <a:off x="9040814" y="2184401"/>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6" name="Rectangle 239"/>
          <p:cNvSpPr>
            <a:spLocks noChangeArrowheads="1"/>
          </p:cNvSpPr>
          <p:nvPr/>
        </p:nvSpPr>
        <p:spPr bwMode="auto">
          <a:xfrm>
            <a:off x="9053514" y="2667001"/>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7" name="Rectangle 240"/>
          <p:cNvSpPr>
            <a:spLocks noChangeArrowheads="1"/>
          </p:cNvSpPr>
          <p:nvPr/>
        </p:nvSpPr>
        <p:spPr bwMode="auto">
          <a:xfrm>
            <a:off x="7848601" y="4049714"/>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8" name="Rectangle 241"/>
          <p:cNvSpPr>
            <a:spLocks noChangeArrowheads="1"/>
          </p:cNvSpPr>
          <p:nvPr/>
        </p:nvSpPr>
        <p:spPr bwMode="auto">
          <a:xfrm>
            <a:off x="8229601" y="4035426"/>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09" name="Rectangle 242"/>
          <p:cNvSpPr>
            <a:spLocks noChangeArrowheads="1"/>
          </p:cNvSpPr>
          <p:nvPr/>
        </p:nvSpPr>
        <p:spPr bwMode="auto">
          <a:xfrm>
            <a:off x="4668839" y="360838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10" name="Rectangle 243"/>
          <p:cNvSpPr>
            <a:spLocks noChangeArrowheads="1"/>
          </p:cNvSpPr>
          <p:nvPr/>
        </p:nvSpPr>
        <p:spPr bwMode="auto">
          <a:xfrm>
            <a:off x="4675189" y="4052889"/>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12" name="Rectangle 3"/>
          <p:cNvSpPr>
            <a:spLocks noChangeArrowheads="1"/>
          </p:cNvSpPr>
          <p:nvPr/>
        </p:nvSpPr>
        <p:spPr bwMode="auto">
          <a:xfrm>
            <a:off x="2635250" y="1736726"/>
            <a:ext cx="382588"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13" name="Rectangle 212"/>
          <p:cNvSpPr>
            <a:spLocks noChangeArrowheads="1"/>
          </p:cNvSpPr>
          <p:nvPr/>
        </p:nvSpPr>
        <p:spPr bwMode="auto">
          <a:xfrm>
            <a:off x="7867651" y="2187576"/>
            <a:ext cx="35242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14" name="Rectangle 213"/>
          <p:cNvSpPr>
            <a:spLocks noChangeArrowheads="1"/>
          </p:cNvSpPr>
          <p:nvPr/>
        </p:nvSpPr>
        <p:spPr bwMode="auto">
          <a:xfrm>
            <a:off x="8261350" y="2174876"/>
            <a:ext cx="344488"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15" name="Rectangle 214"/>
          <p:cNvSpPr>
            <a:spLocks noChangeArrowheads="1"/>
          </p:cNvSpPr>
          <p:nvPr/>
        </p:nvSpPr>
        <p:spPr bwMode="auto">
          <a:xfrm>
            <a:off x="8678864" y="2187576"/>
            <a:ext cx="34607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16416" name="Rectangle 218"/>
          <p:cNvSpPr>
            <a:spLocks noChangeArrowheads="1"/>
          </p:cNvSpPr>
          <p:nvPr/>
        </p:nvSpPr>
        <p:spPr bwMode="auto">
          <a:xfrm>
            <a:off x="8653464" y="2651126"/>
            <a:ext cx="346075" cy="371513"/>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a:p>
        </p:txBody>
      </p:sp>
      <p:sp>
        <p:nvSpPr>
          <p:cNvPr id="2" name="Title 1"/>
          <p:cNvSpPr>
            <a:spLocks noGrp="1"/>
          </p:cNvSpPr>
          <p:nvPr>
            <p:ph type="title"/>
          </p:nvPr>
        </p:nvSpPr>
        <p:spPr>
          <a:xfrm>
            <a:off x="106364" y="84933"/>
            <a:ext cx="8229600" cy="744537"/>
          </a:xfrm>
        </p:spPr>
        <p:txBody>
          <a:bodyPr>
            <a:normAutofit/>
          </a:bodyPr>
          <a:lstStyle/>
          <a:p>
            <a:pPr>
              <a:defRPr/>
            </a:pPr>
            <a:r>
              <a:rPr lang="en-GB" sz="3323" dirty="0"/>
              <a:t>Periodic Table, Pyrotechnics</a:t>
            </a:r>
          </a:p>
        </p:txBody>
      </p:sp>
      <p:sp>
        <p:nvSpPr>
          <p:cNvPr id="3" name="Slide Number Placeholder 2"/>
          <p:cNvSpPr>
            <a:spLocks noGrp="1"/>
          </p:cNvSpPr>
          <p:nvPr>
            <p:ph type="sldNum" sz="quarter" idx="12"/>
          </p:nvPr>
        </p:nvSpPr>
        <p:spPr>
          <a:xfrm>
            <a:off x="1524000" y="0"/>
            <a:ext cx="0" cy="0"/>
          </a:xfrm>
        </p:spPr>
        <p:txBody>
          <a:bodyPr/>
          <a:lstStyle/>
          <a:p>
            <a:pPr>
              <a:defRPr/>
            </a:pPr>
            <a:fld id="{0192C225-4BC0-4584-BE10-A0E170765019}" type="slidenum">
              <a:rPr lang="en-GB" sz="1477" b="1">
                <a:solidFill>
                  <a:schemeClr val="tx1"/>
                </a:solidFill>
              </a:rPr>
              <a:pPr>
                <a:defRPr/>
              </a:pPr>
              <a:t>3</a:t>
            </a:fld>
            <a:endParaRPr lang="en-GB" sz="1477" b="1" dirty="0">
              <a:solidFill>
                <a:schemeClr val="tx1"/>
              </a:solidFill>
            </a:endParaRPr>
          </a:p>
        </p:txBody>
      </p:sp>
      <p:sp>
        <p:nvSpPr>
          <p:cNvPr id="16419" name="TextBox 16"/>
          <p:cNvSpPr txBox="1">
            <a:spLocks noChangeArrowheads="1"/>
          </p:cNvSpPr>
          <p:nvPr/>
        </p:nvSpPr>
        <p:spPr bwMode="auto">
          <a:xfrm>
            <a:off x="2708276" y="1416051"/>
            <a:ext cx="2698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a:t>
            </a:r>
          </a:p>
        </p:txBody>
      </p:sp>
      <p:sp>
        <p:nvSpPr>
          <p:cNvPr id="19" name="TextBox 18"/>
          <p:cNvSpPr txBox="1"/>
          <p:nvPr/>
        </p:nvSpPr>
        <p:spPr>
          <a:xfrm>
            <a:off x="2157414" y="4475164"/>
            <a:ext cx="263525" cy="261937"/>
          </a:xfrm>
          <a:prstGeom prst="rect">
            <a:avLst/>
          </a:prstGeom>
          <a:noFill/>
        </p:spPr>
        <p:txBody>
          <a:bodyPr wrap="none">
            <a:spAutoFit/>
          </a:bodyPr>
          <a:lstStyle/>
          <a:p>
            <a:pPr algn="ctr">
              <a:defRPr/>
            </a:pPr>
            <a:r>
              <a:rPr lang="en-GB" sz="1108" dirty="0"/>
              <a:t>7</a:t>
            </a:r>
          </a:p>
        </p:txBody>
      </p:sp>
      <p:cxnSp>
        <p:nvCxnSpPr>
          <p:cNvPr id="21" name="Straight Connector 20"/>
          <p:cNvCxnSpPr/>
          <p:nvPr/>
        </p:nvCxnSpPr>
        <p:spPr>
          <a:xfrm>
            <a:off x="2640013" y="1171575"/>
            <a:ext cx="0" cy="37861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3038475" y="1727201"/>
            <a:ext cx="0" cy="32305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1974851" y="1719263"/>
            <a:ext cx="1063625"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7424738" y="2165350"/>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2697163" y="1724026"/>
            <a:ext cx="304800" cy="461963"/>
          </a:xfrm>
          <a:prstGeom prst="rect">
            <a:avLst/>
          </a:prstGeom>
          <a:noFill/>
        </p:spPr>
        <p:txBody>
          <a:bodyPr wrap="none">
            <a:spAutoFit/>
          </a:bodyPr>
          <a:lstStyle/>
          <a:p>
            <a:pPr algn="ctr">
              <a:defRPr/>
            </a:pPr>
            <a:r>
              <a:rPr lang="en-GB" sz="1108" dirty="0"/>
              <a:t>1</a:t>
            </a:r>
          </a:p>
          <a:p>
            <a:pPr>
              <a:defRPr/>
            </a:pPr>
            <a:r>
              <a:rPr lang="en-GB" sz="1292" b="1" dirty="0"/>
              <a:t>H</a:t>
            </a:r>
          </a:p>
        </p:txBody>
      </p:sp>
      <p:sp>
        <p:nvSpPr>
          <p:cNvPr id="27" name="TextBox 26"/>
          <p:cNvSpPr txBox="1"/>
          <p:nvPr/>
        </p:nvSpPr>
        <p:spPr>
          <a:xfrm>
            <a:off x="2708268" y="2165351"/>
            <a:ext cx="296876" cy="461665"/>
          </a:xfrm>
          <a:prstGeom prst="rect">
            <a:avLst/>
          </a:prstGeom>
          <a:noFill/>
        </p:spPr>
        <p:txBody>
          <a:bodyPr wrap="none">
            <a:spAutoFit/>
          </a:bodyPr>
          <a:lstStyle/>
          <a:p>
            <a:pPr algn="ctr">
              <a:defRPr/>
            </a:pPr>
            <a:r>
              <a:rPr lang="en-GB" sz="1108" dirty="0"/>
              <a:t>3</a:t>
            </a:r>
          </a:p>
          <a:p>
            <a:pPr algn="ctr">
              <a:defRPr/>
            </a:pPr>
            <a:r>
              <a:rPr lang="en-GB" sz="1292" b="1" dirty="0"/>
              <a:t>Li</a:t>
            </a:r>
          </a:p>
        </p:txBody>
      </p:sp>
      <p:cxnSp>
        <p:nvCxnSpPr>
          <p:cNvPr id="28" name="Straight Connector 27"/>
          <p:cNvCxnSpPr/>
          <p:nvPr/>
        </p:nvCxnSpPr>
        <p:spPr>
          <a:xfrm>
            <a:off x="7424738" y="2632075"/>
            <a:ext cx="239395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p:cNvSpPr txBox="1"/>
          <p:nvPr/>
        </p:nvSpPr>
        <p:spPr>
          <a:xfrm>
            <a:off x="2640227" y="2632076"/>
            <a:ext cx="415499" cy="461665"/>
          </a:xfrm>
          <a:prstGeom prst="rect">
            <a:avLst/>
          </a:prstGeom>
          <a:noFill/>
        </p:spPr>
        <p:txBody>
          <a:bodyPr wrap="none">
            <a:spAutoFit/>
          </a:bodyPr>
          <a:lstStyle/>
          <a:p>
            <a:pPr algn="ctr">
              <a:defRPr/>
            </a:pPr>
            <a:r>
              <a:rPr lang="en-GB" sz="1108" dirty="0"/>
              <a:t>11</a:t>
            </a:r>
          </a:p>
          <a:p>
            <a:pPr algn="ctr">
              <a:defRPr/>
            </a:pPr>
            <a:r>
              <a:rPr lang="en-GB" sz="1292" b="1" dirty="0"/>
              <a:t>Na</a:t>
            </a:r>
          </a:p>
        </p:txBody>
      </p:sp>
      <p:cxnSp>
        <p:nvCxnSpPr>
          <p:cNvPr id="30" name="Straight Connector 29"/>
          <p:cNvCxnSpPr/>
          <p:nvPr/>
        </p:nvCxnSpPr>
        <p:spPr>
          <a:xfrm>
            <a:off x="1974850" y="3097213"/>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2671763" y="3095626"/>
            <a:ext cx="341312" cy="461963"/>
          </a:xfrm>
          <a:prstGeom prst="rect">
            <a:avLst/>
          </a:prstGeom>
          <a:noFill/>
        </p:spPr>
        <p:txBody>
          <a:bodyPr wrap="none">
            <a:spAutoFit/>
          </a:bodyPr>
          <a:lstStyle/>
          <a:p>
            <a:pPr algn="ctr">
              <a:defRPr/>
            </a:pPr>
            <a:r>
              <a:rPr lang="en-GB" sz="1108" dirty="0"/>
              <a:t>19</a:t>
            </a:r>
          </a:p>
          <a:p>
            <a:pPr algn="ctr">
              <a:defRPr/>
            </a:pPr>
            <a:r>
              <a:rPr lang="en-GB" sz="1292" b="1" dirty="0"/>
              <a:t>K</a:t>
            </a:r>
          </a:p>
        </p:txBody>
      </p:sp>
      <p:sp>
        <p:nvSpPr>
          <p:cNvPr id="32" name="TextBox 31"/>
          <p:cNvSpPr txBox="1"/>
          <p:nvPr/>
        </p:nvSpPr>
        <p:spPr>
          <a:xfrm>
            <a:off x="2643525" y="3562351"/>
            <a:ext cx="389850" cy="461665"/>
          </a:xfrm>
          <a:prstGeom prst="rect">
            <a:avLst/>
          </a:prstGeom>
          <a:noFill/>
        </p:spPr>
        <p:txBody>
          <a:bodyPr wrap="none">
            <a:spAutoFit/>
          </a:bodyPr>
          <a:lstStyle/>
          <a:p>
            <a:pPr algn="ctr">
              <a:defRPr/>
            </a:pPr>
            <a:r>
              <a:rPr lang="en-GB" sz="1108" dirty="0"/>
              <a:t>37</a:t>
            </a:r>
          </a:p>
          <a:p>
            <a:pPr algn="ctr">
              <a:defRPr/>
            </a:pPr>
            <a:r>
              <a:rPr lang="en-GB" sz="1292" b="1" dirty="0" err="1"/>
              <a:t>Rb</a:t>
            </a:r>
            <a:endParaRPr lang="en-GB" sz="1292" b="1" dirty="0"/>
          </a:p>
        </p:txBody>
      </p:sp>
      <p:sp>
        <p:nvSpPr>
          <p:cNvPr id="33" name="TextBox 32"/>
          <p:cNvSpPr txBox="1"/>
          <p:nvPr/>
        </p:nvSpPr>
        <p:spPr>
          <a:xfrm>
            <a:off x="2644776" y="4027488"/>
            <a:ext cx="396875" cy="461962"/>
          </a:xfrm>
          <a:prstGeom prst="rect">
            <a:avLst/>
          </a:prstGeom>
          <a:noFill/>
        </p:spPr>
        <p:txBody>
          <a:bodyPr wrap="none">
            <a:spAutoFit/>
          </a:bodyPr>
          <a:lstStyle/>
          <a:p>
            <a:pPr algn="ctr">
              <a:defRPr/>
            </a:pPr>
            <a:r>
              <a:rPr lang="en-GB" sz="1108" dirty="0"/>
              <a:t>55</a:t>
            </a:r>
          </a:p>
          <a:p>
            <a:pPr algn="ctr">
              <a:defRPr/>
            </a:pPr>
            <a:r>
              <a:rPr lang="en-GB" sz="1292" b="1" dirty="0"/>
              <a:t>Cs</a:t>
            </a:r>
          </a:p>
        </p:txBody>
      </p:sp>
      <p:sp>
        <p:nvSpPr>
          <p:cNvPr id="34" name="TextBox 33"/>
          <p:cNvSpPr txBox="1"/>
          <p:nvPr/>
        </p:nvSpPr>
        <p:spPr>
          <a:xfrm>
            <a:off x="2668588" y="4492626"/>
            <a:ext cx="349250" cy="461963"/>
          </a:xfrm>
          <a:prstGeom prst="rect">
            <a:avLst/>
          </a:prstGeom>
          <a:noFill/>
        </p:spPr>
        <p:txBody>
          <a:bodyPr wrap="none">
            <a:spAutoFit/>
          </a:bodyPr>
          <a:lstStyle/>
          <a:p>
            <a:pPr algn="ctr">
              <a:defRPr/>
            </a:pPr>
            <a:r>
              <a:rPr lang="en-GB" sz="1108" dirty="0"/>
              <a:t>87</a:t>
            </a:r>
          </a:p>
          <a:p>
            <a:pPr algn="ctr">
              <a:defRPr/>
            </a:pPr>
            <a:r>
              <a:rPr lang="en-GB" sz="1292" b="1" dirty="0"/>
              <a:t>Fr</a:t>
            </a:r>
          </a:p>
        </p:txBody>
      </p:sp>
      <p:cxnSp>
        <p:nvCxnSpPr>
          <p:cNvPr id="35" name="Straight Connector 34"/>
          <p:cNvCxnSpPr/>
          <p:nvPr/>
        </p:nvCxnSpPr>
        <p:spPr>
          <a:xfrm>
            <a:off x="1970088" y="3562350"/>
            <a:ext cx="78486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a:off x="1974850" y="4027488"/>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1974850" y="4492625"/>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1970088" y="4957763"/>
            <a:ext cx="18542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 name="TextBox 38"/>
          <p:cNvSpPr txBox="1"/>
          <p:nvPr/>
        </p:nvSpPr>
        <p:spPr>
          <a:xfrm>
            <a:off x="2201756" y="1727200"/>
            <a:ext cx="317715" cy="433324"/>
          </a:xfrm>
          <a:prstGeom prst="rect">
            <a:avLst/>
          </a:prstGeom>
          <a:noFill/>
        </p:spPr>
        <p:txBody>
          <a:bodyPr wrap="none">
            <a:spAutoFit/>
          </a:bodyPr>
          <a:lstStyle/>
          <a:p>
            <a:pPr algn="ctr">
              <a:defRPr/>
            </a:pPr>
            <a:r>
              <a:rPr lang="en-GB" sz="1108" dirty="0"/>
              <a:t>1</a:t>
            </a:r>
          </a:p>
          <a:p>
            <a:pPr algn="ctr">
              <a:defRPr/>
            </a:pPr>
            <a:r>
              <a:rPr lang="en-GB" sz="1108" dirty="0"/>
              <a:t>1s</a:t>
            </a:r>
          </a:p>
        </p:txBody>
      </p:sp>
      <p:sp>
        <p:nvSpPr>
          <p:cNvPr id="40" name="TextBox 39"/>
          <p:cNvSpPr txBox="1"/>
          <p:nvPr/>
        </p:nvSpPr>
        <p:spPr>
          <a:xfrm>
            <a:off x="2095500" y="2165350"/>
            <a:ext cx="490538" cy="433388"/>
          </a:xfrm>
          <a:prstGeom prst="rect">
            <a:avLst/>
          </a:prstGeom>
          <a:noFill/>
        </p:spPr>
        <p:txBody>
          <a:bodyPr wrap="none">
            <a:spAutoFit/>
          </a:bodyPr>
          <a:lstStyle/>
          <a:p>
            <a:pPr algn="ctr">
              <a:defRPr/>
            </a:pPr>
            <a:r>
              <a:rPr lang="en-GB" sz="1108" dirty="0"/>
              <a:t>2</a:t>
            </a:r>
          </a:p>
          <a:p>
            <a:pPr algn="ctr">
              <a:defRPr/>
            </a:pPr>
            <a:r>
              <a:rPr lang="en-GB" sz="1108" dirty="0"/>
              <a:t>2s2p</a:t>
            </a:r>
          </a:p>
        </p:txBody>
      </p:sp>
      <p:sp>
        <p:nvSpPr>
          <p:cNvPr id="41" name="TextBox 40"/>
          <p:cNvSpPr txBox="1"/>
          <p:nvPr/>
        </p:nvSpPr>
        <p:spPr>
          <a:xfrm>
            <a:off x="2095500" y="2632075"/>
            <a:ext cx="490538" cy="433388"/>
          </a:xfrm>
          <a:prstGeom prst="rect">
            <a:avLst/>
          </a:prstGeom>
          <a:noFill/>
        </p:spPr>
        <p:txBody>
          <a:bodyPr wrap="none">
            <a:spAutoFit/>
          </a:bodyPr>
          <a:lstStyle/>
          <a:p>
            <a:pPr algn="ctr">
              <a:defRPr/>
            </a:pPr>
            <a:r>
              <a:rPr lang="en-GB" sz="1108" dirty="0"/>
              <a:t>3</a:t>
            </a:r>
          </a:p>
          <a:p>
            <a:pPr algn="ctr">
              <a:defRPr/>
            </a:pPr>
            <a:r>
              <a:rPr lang="en-GB" sz="1108" dirty="0"/>
              <a:t>3s3p</a:t>
            </a:r>
          </a:p>
        </p:txBody>
      </p:sp>
      <p:sp>
        <p:nvSpPr>
          <p:cNvPr id="42" name="TextBox 41"/>
          <p:cNvSpPr txBox="1"/>
          <p:nvPr/>
        </p:nvSpPr>
        <p:spPr>
          <a:xfrm>
            <a:off x="1987334" y="3095625"/>
            <a:ext cx="668773" cy="433324"/>
          </a:xfrm>
          <a:prstGeom prst="rect">
            <a:avLst/>
          </a:prstGeom>
          <a:noFill/>
        </p:spPr>
        <p:txBody>
          <a:bodyPr wrap="none">
            <a:spAutoFit/>
          </a:bodyPr>
          <a:lstStyle/>
          <a:p>
            <a:pPr algn="ctr">
              <a:defRPr/>
            </a:pPr>
            <a:r>
              <a:rPr lang="en-GB" sz="1108" dirty="0"/>
              <a:t>4</a:t>
            </a:r>
          </a:p>
          <a:p>
            <a:pPr algn="ctr">
              <a:defRPr/>
            </a:pPr>
            <a:r>
              <a:rPr lang="en-GB" sz="1108" dirty="0"/>
              <a:t>4s4d5p</a:t>
            </a:r>
          </a:p>
        </p:txBody>
      </p:sp>
      <p:sp>
        <p:nvSpPr>
          <p:cNvPr id="43" name="TextBox 42"/>
          <p:cNvSpPr txBox="1"/>
          <p:nvPr/>
        </p:nvSpPr>
        <p:spPr>
          <a:xfrm>
            <a:off x="1987334" y="3562350"/>
            <a:ext cx="668773" cy="433324"/>
          </a:xfrm>
          <a:prstGeom prst="rect">
            <a:avLst/>
          </a:prstGeom>
          <a:noFill/>
        </p:spPr>
        <p:txBody>
          <a:bodyPr wrap="none">
            <a:spAutoFit/>
          </a:bodyPr>
          <a:lstStyle/>
          <a:p>
            <a:pPr algn="ctr">
              <a:defRPr/>
            </a:pPr>
            <a:r>
              <a:rPr lang="en-GB" sz="1108" dirty="0"/>
              <a:t>5</a:t>
            </a:r>
          </a:p>
          <a:p>
            <a:pPr algn="ctr">
              <a:defRPr/>
            </a:pPr>
            <a:r>
              <a:rPr lang="en-GB" sz="1108" dirty="0"/>
              <a:t>5s4d5p</a:t>
            </a:r>
          </a:p>
        </p:txBody>
      </p:sp>
      <p:sp>
        <p:nvSpPr>
          <p:cNvPr id="44" name="TextBox 43"/>
          <p:cNvSpPr txBox="1"/>
          <p:nvPr/>
        </p:nvSpPr>
        <p:spPr>
          <a:xfrm>
            <a:off x="2174876" y="4010025"/>
            <a:ext cx="263525" cy="261938"/>
          </a:xfrm>
          <a:prstGeom prst="rect">
            <a:avLst/>
          </a:prstGeom>
          <a:noFill/>
        </p:spPr>
        <p:txBody>
          <a:bodyPr wrap="none">
            <a:spAutoFit/>
          </a:bodyPr>
          <a:lstStyle/>
          <a:p>
            <a:pPr algn="ctr">
              <a:defRPr/>
            </a:pPr>
            <a:r>
              <a:rPr lang="en-GB" sz="1108" dirty="0"/>
              <a:t>6</a:t>
            </a:r>
          </a:p>
        </p:txBody>
      </p:sp>
      <p:cxnSp>
        <p:nvCxnSpPr>
          <p:cNvPr id="45" name="Straight Connector 44"/>
          <p:cNvCxnSpPr/>
          <p:nvPr/>
        </p:nvCxnSpPr>
        <p:spPr>
          <a:xfrm>
            <a:off x="1974850" y="1168401"/>
            <a:ext cx="0" cy="37893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2033589" y="1301751"/>
            <a:ext cx="623889" cy="262829"/>
          </a:xfrm>
          <a:prstGeom prst="rect">
            <a:avLst/>
          </a:prstGeom>
          <a:noFill/>
        </p:spPr>
        <p:txBody>
          <a:bodyPr wrap="none">
            <a:spAutoFit/>
          </a:bodyPr>
          <a:lstStyle/>
          <a:p>
            <a:pPr>
              <a:defRPr/>
            </a:pPr>
            <a:r>
              <a:rPr lang="en-GB" sz="1108" dirty="0"/>
              <a:t>Period</a:t>
            </a:r>
          </a:p>
        </p:txBody>
      </p:sp>
      <p:sp>
        <p:nvSpPr>
          <p:cNvPr id="48" name="TextBox 47"/>
          <p:cNvSpPr txBox="1"/>
          <p:nvPr/>
        </p:nvSpPr>
        <p:spPr>
          <a:xfrm>
            <a:off x="5741989" y="1171576"/>
            <a:ext cx="627095" cy="262829"/>
          </a:xfrm>
          <a:prstGeom prst="rect">
            <a:avLst/>
          </a:prstGeom>
          <a:noFill/>
        </p:spPr>
        <p:txBody>
          <a:bodyPr wrap="none">
            <a:spAutoFit/>
          </a:bodyPr>
          <a:lstStyle/>
          <a:p>
            <a:pPr>
              <a:defRPr/>
            </a:pPr>
            <a:r>
              <a:rPr lang="en-GB" sz="1108" dirty="0"/>
              <a:t>Group</a:t>
            </a:r>
          </a:p>
        </p:txBody>
      </p:sp>
      <p:cxnSp>
        <p:nvCxnSpPr>
          <p:cNvPr id="50" name="Straight Connector 49"/>
          <p:cNvCxnSpPr/>
          <p:nvPr/>
        </p:nvCxnSpPr>
        <p:spPr>
          <a:xfrm>
            <a:off x="1974850" y="1168400"/>
            <a:ext cx="78438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448" name="TextBox 57"/>
          <p:cNvSpPr txBox="1">
            <a:spLocks noChangeArrowheads="1"/>
          </p:cNvSpPr>
          <p:nvPr/>
        </p:nvSpPr>
        <p:spPr bwMode="auto">
          <a:xfrm>
            <a:off x="3081339" y="1909763"/>
            <a:ext cx="269875" cy="277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2</a:t>
            </a:r>
          </a:p>
        </p:txBody>
      </p:sp>
      <p:sp>
        <p:nvSpPr>
          <p:cNvPr id="60" name="TextBox 59"/>
          <p:cNvSpPr txBox="1"/>
          <p:nvPr/>
        </p:nvSpPr>
        <p:spPr>
          <a:xfrm>
            <a:off x="3051176" y="2165351"/>
            <a:ext cx="396875" cy="461963"/>
          </a:xfrm>
          <a:prstGeom prst="rect">
            <a:avLst/>
          </a:prstGeom>
          <a:noFill/>
        </p:spPr>
        <p:txBody>
          <a:bodyPr wrap="none">
            <a:spAutoFit/>
          </a:bodyPr>
          <a:lstStyle/>
          <a:p>
            <a:pPr algn="ctr">
              <a:defRPr/>
            </a:pPr>
            <a:r>
              <a:rPr lang="en-GB" sz="1108" dirty="0"/>
              <a:t>4</a:t>
            </a:r>
          </a:p>
          <a:p>
            <a:pPr algn="ctr">
              <a:defRPr/>
            </a:pPr>
            <a:r>
              <a:rPr lang="en-GB" sz="1292" b="1" dirty="0"/>
              <a:t>Be</a:t>
            </a:r>
          </a:p>
        </p:txBody>
      </p:sp>
      <p:sp>
        <p:nvSpPr>
          <p:cNvPr id="61" name="TextBox 60"/>
          <p:cNvSpPr txBox="1"/>
          <p:nvPr/>
        </p:nvSpPr>
        <p:spPr>
          <a:xfrm>
            <a:off x="3020301" y="2632076"/>
            <a:ext cx="442750" cy="461665"/>
          </a:xfrm>
          <a:prstGeom prst="rect">
            <a:avLst/>
          </a:prstGeom>
          <a:noFill/>
        </p:spPr>
        <p:txBody>
          <a:bodyPr wrap="none">
            <a:spAutoFit/>
          </a:bodyPr>
          <a:lstStyle/>
          <a:p>
            <a:pPr algn="ctr">
              <a:defRPr/>
            </a:pPr>
            <a:r>
              <a:rPr lang="en-GB" sz="1108" dirty="0"/>
              <a:t>12</a:t>
            </a:r>
          </a:p>
          <a:p>
            <a:pPr algn="ctr">
              <a:defRPr/>
            </a:pPr>
            <a:r>
              <a:rPr lang="en-GB" sz="1292" b="1" dirty="0"/>
              <a:t>Mg</a:t>
            </a:r>
          </a:p>
        </p:txBody>
      </p:sp>
      <p:sp>
        <p:nvSpPr>
          <p:cNvPr id="62" name="TextBox 61"/>
          <p:cNvSpPr txBox="1"/>
          <p:nvPr/>
        </p:nvSpPr>
        <p:spPr>
          <a:xfrm>
            <a:off x="3024362" y="3095626"/>
            <a:ext cx="423514" cy="461665"/>
          </a:xfrm>
          <a:prstGeom prst="rect">
            <a:avLst/>
          </a:prstGeom>
          <a:noFill/>
        </p:spPr>
        <p:txBody>
          <a:bodyPr wrap="none">
            <a:spAutoFit/>
          </a:bodyPr>
          <a:lstStyle/>
          <a:p>
            <a:pPr algn="ctr">
              <a:defRPr/>
            </a:pPr>
            <a:r>
              <a:rPr lang="en-GB" sz="1108" dirty="0"/>
              <a:t>20</a:t>
            </a:r>
          </a:p>
          <a:p>
            <a:pPr algn="ctr">
              <a:defRPr/>
            </a:pPr>
            <a:r>
              <a:rPr lang="en-GB" sz="1292" b="1" dirty="0"/>
              <a:t>Ca</a:t>
            </a:r>
          </a:p>
        </p:txBody>
      </p:sp>
      <p:sp>
        <p:nvSpPr>
          <p:cNvPr id="63" name="TextBox 62"/>
          <p:cNvSpPr txBox="1"/>
          <p:nvPr/>
        </p:nvSpPr>
        <p:spPr>
          <a:xfrm>
            <a:off x="3061270" y="3562351"/>
            <a:ext cx="341760" cy="461665"/>
          </a:xfrm>
          <a:prstGeom prst="rect">
            <a:avLst/>
          </a:prstGeom>
          <a:noFill/>
        </p:spPr>
        <p:txBody>
          <a:bodyPr wrap="none">
            <a:spAutoFit/>
          </a:bodyPr>
          <a:lstStyle/>
          <a:p>
            <a:pPr algn="ctr">
              <a:defRPr/>
            </a:pPr>
            <a:r>
              <a:rPr lang="en-GB" sz="1108" dirty="0"/>
              <a:t>38</a:t>
            </a:r>
          </a:p>
          <a:p>
            <a:pPr algn="ctr">
              <a:defRPr/>
            </a:pPr>
            <a:r>
              <a:rPr lang="en-GB" sz="1292" b="1" dirty="0" err="1"/>
              <a:t>Sr</a:t>
            </a:r>
            <a:endParaRPr lang="en-GB" sz="1292" b="1" dirty="0"/>
          </a:p>
        </p:txBody>
      </p:sp>
      <p:sp>
        <p:nvSpPr>
          <p:cNvPr id="64" name="TextBox 63"/>
          <p:cNvSpPr txBox="1"/>
          <p:nvPr/>
        </p:nvSpPr>
        <p:spPr>
          <a:xfrm>
            <a:off x="3038475" y="4027488"/>
            <a:ext cx="395288" cy="461962"/>
          </a:xfrm>
          <a:prstGeom prst="rect">
            <a:avLst/>
          </a:prstGeom>
          <a:noFill/>
        </p:spPr>
        <p:txBody>
          <a:bodyPr wrap="none">
            <a:spAutoFit/>
          </a:bodyPr>
          <a:lstStyle/>
          <a:p>
            <a:pPr algn="ctr">
              <a:defRPr/>
            </a:pPr>
            <a:r>
              <a:rPr lang="en-GB" sz="1108" dirty="0"/>
              <a:t>56</a:t>
            </a:r>
          </a:p>
          <a:p>
            <a:pPr algn="ctr">
              <a:defRPr/>
            </a:pPr>
            <a:r>
              <a:rPr lang="en-GB" sz="1292" b="1" dirty="0"/>
              <a:t>Ba</a:t>
            </a:r>
          </a:p>
        </p:txBody>
      </p:sp>
      <p:sp>
        <p:nvSpPr>
          <p:cNvPr id="65" name="TextBox 64"/>
          <p:cNvSpPr txBox="1"/>
          <p:nvPr/>
        </p:nvSpPr>
        <p:spPr>
          <a:xfrm>
            <a:off x="3038475" y="4492626"/>
            <a:ext cx="395288" cy="461963"/>
          </a:xfrm>
          <a:prstGeom prst="rect">
            <a:avLst/>
          </a:prstGeom>
          <a:noFill/>
        </p:spPr>
        <p:txBody>
          <a:bodyPr wrap="none">
            <a:spAutoFit/>
          </a:bodyPr>
          <a:lstStyle/>
          <a:p>
            <a:pPr algn="ctr">
              <a:defRPr/>
            </a:pPr>
            <a:r>
              <a:rPr lang="en-GB" sz="1108" dirty="0"/>
              <a:t>88</a:t>
            </a:r>
          </a:p>
          <a:p>
            <a:pPr algn="ctr">
              <a:defRPr/>
            </a:pPr>
            <a:r>
              <a:rPr lang="en-GB" sz="1292" b="1" dirty="0"/>
              <a:t>Ra</a:t>
            </a:r>
          </a:p>
        </p:txBody>
      </p:sp>
      <p:sp>
        <p:nvSpPr>
          <p:cNvPr id="16455" name="TextBox 66"/>
          <p:cNvSpPr txBox="1">
            <a:spLocks noChangeArrowheads="1"/>
          </p:cNvSpPr>
          <p:nvPr/>
        </p:nvSpPr>
        <p:spPr bwMode="auto">
          <a:xfrm>
            <a:off x="5386389" y="2841626"/>
            <a:ext cx="13033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8          9        10</a:t>
            </a:r>
          </a:p>
        </p:txBody>
      </p:sp>
      <p:cxnSp>
        <p:nvCxnSpPr>
          <p:cNvPr id="77" name="Straight Connector 76"/>
          <p:cNvCxnSpPr/>
          <p:nvPr/>
        </p:nvCxnSpPr>
        <p:spPr>
          <a:xfrm>
            <a:off x="3436938" y="2165351"/>
            <a:ext cx="0" cy="27924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3835400" y="3095625"/>
            <a:ext cx="0" cy="18621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458" name="TextBox 78"/>
          <p:cNvSpPr txBox="1">
            <a:spLocks noChangeArrowheads="1"/>
          </p:cNvSpPr>
          <p:nvPr/>
        </p:nvSpPr>
        <p:spPr bwMode="auto">
          <a:xfrm>
            <a:off x="3541714"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3</a:t>
            </a:r>
          </a:p>
        </p:txBody>
      </p:sp>
      <p:sp>
        <p:nvSpPr>
          <p:cNvPr id="83" name="TextBox 82"/>
          <p:cNvSpPr txBox="1"/>
          <p:nvPr/>
        </p:nvSpPr>
        <p:spPr>
          <a:xfrm>
            <a:off x="3452813" y="3095626"/>
            <a:ext cx="387350" cy="461963"/>
          </a:xfrm>
          <a:prstGeom prst="rect">
            <a:avLst/>
          </a:prstGeom>
          <a:noFill/>
        </p:spPr>
        <p:txBody>
          <a:bodyPr wrap="none">
            <a:spAutoFit/>
          </a:bodyPr>
          <a:lstStyle/>
          <a:p>
            <a:pPr algn="ctr">
              <a:defRPr/>
            </a:pPr>
            <a:r>
              <a:rPr lang="en-GB" sz="1108" dirty="0"/>
              <a:t>21</a:t>
            </a:r>
          </a:p>
          <a:p>
            <a:pPr algn="ctr">
              <a:defRPr/>
            </a:pPr>
            <a:r>
              <a:rPr lang="en-GB" sz="1292" b="1" dirty="0" err="1"/>
              <a:t>Sc</a:t>
            </a:r>
            <a:endParaRPr lang="en-GB" sz="1292" b="1" dirty="0"/>
          </a:p>
        </p:txBody>
      </p:sp>
      <p:sp>
        <p:nvSpPr>
          <p:cNvPr id="84" name="TextBox 83"/>
          <p:cNvSpPr txBox="1"/>
          <p:nvPr/>
        </p:nvSpPr>
        <p:spPr>
          <a:xfrm>
            <a:off x="3495676" y="3562351"/>
            <a:ext cx="341313" cy="461963"/>
          </a:xfrm>
          <a:prstGeom prst="rect">
            <a:avLst/>
          </a:prstGeom>
          <a:noFill/>
        </p:spPr>
        <p:txBody>
          <a:bodyPr wrap="none">
            <a:spAutoFit/>
          </a:bodyPr>
          <a:lstStyle/>
          <a:p>
            <a:pPr algn="ctr">
              <a:defRPr/>
            </a:pPr>
            <a:r>
              <a:rPr lang="en-GB" sz="1108" dirty="0"/>
              <a:t>39</a:t>
            </a:r>
          </a:p>
          <a:p>
            <a:pPr algn="ctr">
              <a:defRPr/>
            </a:pPr>
            <a:r>
              <a:rPr lang="en-GB" sz="1292" b="1" dirty="0"/>
              <a:t>Y</a:t>
            </a:r>
          </a:p>
        </p:txBody>
      </p:sp>
      <p:sp>
        <p:nvSpPr>
          <p:cNvPr id="85" name="TextBox 84"/>
          <p:cNvSpPr txBox="1"/>
          <p:nvPr/>
        </p:nvSpPr>
        <p:spPr>
          <a:xfrm>
            <a:off x="3451225" y="4027488"/>
            <a:ext cx="438150" cy="461962"/>
          </a:xfrm>
          <a:prstGeom prst="rect">
            <a:avLst/>
          </a:prstGeom>
          <a:noFill/>
        </p:spPr>
        <p:txBody>
          <a:bodyPr>
            <a:spAutoFit/>
          </a:bodyPr>
          <a:lstStyle/>
          <a:p>
            <a:pPr algn="ctr">
              <a:defRPr/>
            </a:pPr>
            <a:r>
              <a:rPr lang="en-GB" sz="1108" dirty="0"/>
              <a:t>57*</a:t>
            </a:r>
          </a:p>
          <a:p>
            <a:pPr algn="ctr">
              <a:defRPr/>
            </a:pPr>
            <a:r>
              <a:rPr lang="en-GB" sz="1292" b="1" dirty="0"/>
              <a:t>La</a:t>
            </a:r>
          </a:p>
        </p:txBody>
      </p:sp>
      <p:sp>
        <p:nvSpPr>
          <p:cNvPr id="86" name="TextBox 85"/>
          <p:cNvSpPr txBox="1"/>
          <p:nvPr/>
        </p:nvSpPr>
        <p:spPr>
          <a:xfrm>
            <a:off x="3433745" y="4492626"/>
            <a:ext cx="463589" cy="461665"/>
          </a:xfrm>
          <a:prstGeom prst="rect">
            <a:avLst/>
          </a:prstGeom>
          <a:noFill/>
        </p:spPr>
        <p:txBody>
          <a:bodyPr wrap="none">
            <a:spAutoFit/>
          </a:bodyPr>
          <a:lstStyle/>
          <a:p>
            <a:pPr algn="ctr">
              <a:defRPr/>
            </a:pPr>
            <a:r>
              <a:rPr lang="en-GB" sz="1108" dirty="0"/>
              <a:t>89**</a:t>
            </a:r>
          </a:p>
          <a:p>
            <a:pPr algn="ctr">
              <a:defRPr/>
            </a:pPr>
            <a:r>
              <a:rPr lang="en-GB" sz="1292" b="1" dirty="0"/>
              <a:t>Ac</a:t>
            </a:r>
          </a:p>
        </p:txBody>
      </p:sp>
      <p:cxnSp>
        <p:nvCxnSpPr>
          <p:cNvPr id="87" name="Straight Connector 86"/>
          <p:cNvCxnSpPr/>
          <p:nvPr/>
        </p:nvCxnSpPr>
        <p:spPr>
          <a:xfrm>
            <a:off x="4235450"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464" name="TextBox 87"/>
          <p:cNvSpPr txBox="1">
            <a:spLocks noChangeArrowheads="1"/>
          </p:cNvSpPr>
          <p:nvPr/>
        </p:nvSpPr>
        <p:spPr bwMode="auto">
          <a:xfrm>
            <a:off x="3873501"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4</a:t>
            </a:r>
          </a:p>
        </p:txBody>
      </p:sp>
      <p:sp>
        <p:nvSpPr>
          <p:cNvPr id="92" name="TextBox 91"/>
          <p:cNvSpPr txBox="1"/>
          <p:nvPr/>
        </p:nvSpPr>
        <p:spPr>
          <a:xfrm>
            <a:off x="3894138" y="3095626"/>
            <a:ext cx="341312" cy="461963"/>
          </a:xfrm>
          <a:prstGeom prst="rect">
            <a:avLst/>
          </a:prstGeom>
          <a:noFill/>
        </p:spPr>
        <p:txBody>
          <a:bodyPr wrap="none">
            <a:spAutoFit/>
          </a:bodyPr>
          <a:lstStyle/>
          <a:p>
            <a:pPr algn="ctr">
              <a:defRPr/>
            </a:pPr>
            <a:r>
              <a:rPr lang="en-GB" sz="1108" dirty="0"/>
              <a:t>22</a:t>
            </a:r>
          </a:p>
          <a:p>
            <a:pPr algn="ctr">
              <a:defRPr/>
            </a:pPr>
            <a:r>
              <a:rPr lang="en-GB" sz="1292" b="1" dirty="0" err="1"/>
              <a:t>Ti</a:t>
            </a:r>
            <a:endParaRPr lang="en-GB" sz="1292" b="1" dirty="0"/>
          </a:p>
        </p:txBody>
      </p:sp>
      <p:sp>
        <p:nvSpPr>
          <p:cNvPr id="93" name="TextBox 92"/>
          <p:cNvSpPr txBox="1"/>
          <p:nvPr/>
        </p:nvSpPr>
        <p:spPr>
          <a:xfrm>
            <a:off x="3884614" y="3562351"/>
            <a:ext cx="350837" cy="461963"/>
          </a:xfrm>
          <a:prstGeom prst="rect">
            <a:avLst/>
          </a:prstGeom>
          <a:noFill/>
        </p:spPr>
        <p:txBody>
          <a:bodyPr wrap="none">
            <a:spAutoFit/>
          </a:bodyPr>
          <a:lstStyle/>
          <a:p>
            <a:pPr algn="ctr">
              <a:defRPr/>
            </a:pPr>
            <a:r>
              <a:rPr lang="en-GB" sz="1108" dirty="0"/>
              <a:t>40</a:t>
            </a:r>
          </a:p>
          <a:p>
            <a:pPr algn="ctr">
              <a:defRPr/>
            </a:pPr>
            <a:r>
              <a:rPr lang="en-GB" sz="1292" b="1" dirty="0" err="1"/>
              <a:t>Zr</a:t>
            </a:r>
            <a:endParaRPr lang="en-GB" sz="1292" b="1" dirty="0"/>
          </a:p>
        </p:txBody>
      </p:sp>
      <p:sp>
        <p:nvSpPr>
          <p:cNvPr id="94" name="TextBox 93"/>
          <p:cNvSpPr txBox="1"/>
          <p:nvPr/>
        </p:nvSpPr>
        <p:spPr>
          <a:xfrm>
            <a:off x="3893112" y="4027489"/>
            <a:ext cx="343364" cy="461665"/>
          </a:xfrm>
          <a:prstGeom prst="rect">
            <a:avLst/>
          </a:prstGeom>
          <a:noFill/>
        </p:spPr>
        <p:txBody>
          <a:bodyPr wrap="none">
            <a:spAutoFit/>
          </a:bodyPr>
          <a:lstStyle/>
          <a:p>
            <a:pPr algn="ctr">
              <a:defRPr/>
            </a:pPr>
            <a:r>
              <a:rPr lang="en-GB" sz="1108" dirty="0"/>
              <a:t>72</a:t>
            </a:r>
          </a:p>
          <a:p>
            <a:pPr algn="ctr">
              <a:defRPr/>
            </a:pPr>
            <a:r>
              <a:rPr lang="en-GB" sz="1292" b="1" dirty="0" err="1"/>
              <a:t>Hf</a:t>
            </a:r>
            <a:endParaRPr lang="en-GB" sz="1292" b="1" dirty="0"/>
          </a:p>
        </p:txBody>
      </p:sp>
      <p:cxnSp>
        <p:nvCxnSpPr>
          <p:cNvPr id="96" name="Straight Connector 95"/>
          <p:cNvCxnSpPr/>
          <p:nvPr/>
        </p:nvCxnSpPr>
        <p:spPr>
          <a:xfrm>
            <a:off x="4633913"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0" name="TextBox 99"/>
          <p:cNvSpPr txBox="1"/>
          <p:nvPr/>
        </p:nvSpPr>
        <p:spPr>
          <a:xfrm>
            <a:off x="4303713" y="3097214"/>
            <a:ext cx="341312" cy="460375"/>
          </a:xfrm>
          <a:prstGeom prst="rect">
            <a:avLst/>
          </a:prstGeom>
          <a:noFill/>
        </p:spPr>
        <p:txBody>
          <a:bodyPr wrap="none">
            <a:spAutoFit/>
          </a:bodyPr>
          <a:lstStyle/>
          <a:p>
            <a:pPr algn="ctr">
              <a:defRPr/>
            </a:pPr>
            <a:r>
              <a:rPr lang="en-GB" sz="1108" dirty="0"/>
              <a:t>23</a:t>
            </a:r>
          </a:p>
          <a:p>
            <a:pPr algn="ctr">
              <a:defRPr/>
            </a:pPr>
            <a:r>
              <a:rPr lang="en-GB" sz="1292" b="1" dirty="0"/>
              <a:t>V</a:t>
            </a:r>
          </a:p>
        </p:txBody>
      </p:sp>
      <p:sp>
        <p:nvSpPr>
          <p:cNvPr id="101" name="TextBox 100"/>
          <p:cNvSpPr txBox="1"/>
          <p:nvPr/>
        </p:nvSpPr>
        <p:spPr>
          <a:xfrm>
            <a:off x="4261858" y="3565526"/>
            <a:ext cx="415498" cy="461665"/>
          </a:xfrm>
          <a:prstGeom prst="rect">
            <a:avLst/>
          </a:prstGeom>
          <a:noFill/>
        </p:spPr>
        <p:txBody>
          <a:bodyPr wrap="none">
            <a:spAutoFit/>
          </a:bodyPr>
          <a:lstStyle/>
          <a:p>
            <a:pPr algn="ctr">
              <a:defRPr/>
            </a:pPr>
            <a:r>
              <a:rPr lang="en-GB" sz="1108" dirty="0"/>
              <a:t>41</a:t>
            </a:r>
          </a:p>
          <a:p>
            <a:pPr algn="ctr">
              <a:defRPr/>
            </a:pPr>
            <a:r>
              <a:rPr lang="en-GB" sz="1292" b="1" dirty="0" err="1"/>
              <a:t>Nb</a:t>
            </a:r>
            <a:endParaRPr lang="en-GB" sz="1292" b="1" dirty="0"/>
          </a:p>
        </p:txBody>
      </p:sp>
      <p:sp>
        <p:nvSpPr>
          <p:cNvPr id="102" name="TextBox 101"/>
          <p:cNvSpPr txBox="1"/>
          <p:nvPr/>
        </p:nvSpPr>
        <p:spPr>
          <a:xfrm>
            <a:off x="4291014" y="4021138"/>
            <a:ext cx="365125" cy="461962"/>
          </a:xfrm>
          <a:prstGeom prst="rect">
            <a:avLst/>
          </a:prstGeom>
          <a:noFill/>
        </p:spPr>
        <p:txBody>
          <a:bodyPr wrap="none">
            <a:spAutoFit/>
          </a:bodyPr>
          <a:lstStyle/>
          <a:p>
            <a:pPr algn="ctr">
              <a:defRPr/>
            </a:pPr>
            <a:r>
              <a:rPr lang="en-GB" sz="1108" dirty="0"/>
              <a:t>73</a:t>
            </a:r>
          </a:p>
          <a:p>
            <a:pPr algn="ctr">
              <a:defRPr/>
            </a:pPr>
            <a:r>
              <a:rPr lang="en-GB" sz="1292" b="1" dirty="0"/>
              <a:t>Ta</a:t>
            </a:r>
          </a:p>
        </p:txBody>
      </p:sp>
      <p:sp>
        <p:nvSpPr>
          <p:cNvPr id="16472" name="TextBox 102"/>
          <p:cNvSpPr txBox="1">
            <a:spLocks noChangeArrowheads="1"/>
          </p:cNvSpPr>
          <p:nvPr/>
        </p:nvSpPr>
        <p:spPr bwMode="auto">
          <a:xfrm>
            <a:off x="4321176"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5</a:t>
            </a:r>
          </a:p>
        </p:txBody>
      </p:sp>
      <p:cxnSp>
        <p:nvCxnSpPr>
          <p:cNvPr id="104" name="Straight Connector 103"/>
          <p:cNvCxnSpPr/>
          <p:nvPr/>
        </p:nvCxnSpPr>
        <p:spPr>
          <a:xfrm>
            <a:off x="5032375" y="3089275"/>
            <a:ext cx="0" cy="140335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08" name="TextBox 107"/>
          <p:cNvSpPr txBox="1"/>
          <p:nvPr/>
        </p:nvSpPr>
        <p:spPr>
          <a:xfrm>
            <a:off x="4668838" y="3097214"/>
            <a:ext cx="368300" cy="460375"/>
          </a:xfrm>
          <a:prstGeom prst="rect">
            <a:avLst/>
          </a:prstGeom>
          <a:noFill/>
        </p:spPr>
        <p:txBody>
          <a:bodyPr wrap="none">
            <a:spAutoFit/>
          </a:bodyPr>
          <a:lstStyle/>
          <a:p>
            <a:pPr algn="ctr">
              <a:defRPr/>
            </a:pPr>
            <a:r>
              <a:rPr lang="en-GB" sz="1108" dirty="0"/>
              <a:t>24</a:t>
            </a:r>
          </a:p>
          <a:p>
            <a:pPr algn="ctr">
              <a:defRPr/>
            </a:pPr>
            <a:r>
              <a:rPr lang="en-GB" sz="1292" b="1" dirty="0"/>
              <a:t>Cr</a:t>
            </a:r>
          </a:p>
        </p:txBody>
      </p:sp>
      <p:sp>
        <p:nvSpPr>
          <p:cNvPr id="109" name="TextBox 108"/>
          <p:cNvSpPr txBox="1"/>
          <p:nvPr/>
        </p:nvSpPr>
        <p:spPr>
          <a:xfrm>
            <a:off x="4629247" y="3565526"/>
            <a:ext cx="439544" cy="461665"/>
          </a:xfrm>
          <a:prstGeom prst="rect">
            <a:avLst/>
          </a:prstGeom>
          <a:noFill/>
        </p:spPr>
        <p:txBody>
          <a:bodyPr wrap="none">
            <a:spAutoFit/>
          </a:bodyPr>
          <a:lstStyle/>
          <a:p>
            <a:pPr algn="ctr">
              <a:defRPr/>
            </a:pPr>
            <a:r>
              <a:rPr lang="en-GB" sz="1108" dirty="0"/>
              <a:t>42</a:t>
            </a:r>
          </a:p>
          <a:p>
            <a:pPr algn="ctr">
              <a:defRPr/>
            </a:pPr>
            <a:r>
              <a:rPr lang="en-GB" sz="1292" b="1" dirty="0"/>
              <a:t>Mo</a:t>
            </a:r>
          </a:p>
        </p:txBody>
      </p:sp>
      <p:sp>
        <p:nvSpPr>
          <p:cNvPr id="110" name="TextBox 109"/>
          <p:cNvSpPr txBox="1"/>
          <p:nvPr/>
        </p:nvSpPr>
        <p:spPr>
          <a:xfrm>
            <a:off x="4687888" y="4021138"/>
            <a:ext cx="342900" cy="461962"/>
          </a:xfrm>
          <a:prstGeom prst="rect">
            <a:avLst/>
          </a:prstGeom>
          <a:noFill/>
        </p:spPr>
        <p:txBody>
          <a:bodyPr wrap="none">
            <a:spAutoFit/>
          </a:bodyPr>
          <a:lstStyle/>
          <a:p>
            <a:pPr algn="ctr">
              <a:defRPr/>
            </a:pPr>
            <a:r>
              <a:rPr lang="en-GB" sz="1108" dirty="0"/>
              <a:t>74</a:t>
            </a:r>
          </a:p>
          <a:p>
            <a:pPr algn="ctr">
              <a:defRPr/>
            </a:pPr>
            <a:r>
              <a:rPr lang="en-GB" sz="1292" b="1" dirty="0"/>
              <a:t>W</a:t>
            </a:r>
          </a:p>
        </p:txBody>
      </p:sp>
      <p:sp>
        <p:nvSpPr>
          <p:cNvPr id="16477" name="TextBox 110"/>
          <p:cNvSpPr txBox="1">
            <a:spLocks noChangeArrowheads="1"/>
          </p:cNvSpPr>
          <p:nvPr/>
        </p:nvSpPr>
        <p:spPr bwMode="auto">
          <a:xfrm>
            <a:off x="4706939"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6</a:t>
            </a:r>
          </a:p>
        </p:txBody>
      </p:sp>
      <p:cxnSp>
        <p:nvCxnSpPr>
          <p:cNvPr id="112" name="Straight Connector 111"/>
          <p:cNvCxnSpPr/>
          <p:nvPr/>
        </p:nvCxnSpPr>
        <p:spPr>
          <a:xfrm>
            <a:off x="5430838" y="3095625"/>
            <a:ext cx="0" cy="1397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479" name="TextBox 113"/>
          <p:cNvSpPr txBox="1">
            <a:spLocks noChangeArrowheads="1"/>
          </p:cNvSpPr>
          <p:nvPr/>
        </p:nvSpPr>
        <p:spPr bwMode="auto">
          <a:xfrm>
            <a:off x="5102226" y="2841626"/>
            <a:ext cx="2698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7</a:t>
            </a:r>
          </a:p>
        </p:txBody>
      </p:sp>
      <p:sp>
        <p:nvSpPr>
          <p:cNvPr id="115" name="TextBox 114"/>
          <p:cNvSpPr txBox="1"/>
          <p:nvPr/>
        </p:nvSpPr>
        <p:spPr>
          <a:xfrm>
            <a:off x="5008691" y="3097214"/>
            <a:ext cx="433132" cy="461665"/>
          </a:xfrm>
          <a:prstGeom prst="rect">
            <a:avLst/>
          </a:prstGeom>
          <a:noFill/>
        </p:spPr>
        <p:txBody>
          <a:bodyPr wrap="none">
            <a:spAutoFit/>
          </a:bodyPr>
          <a:lstStyle/>
          <a:p>
            <a:pPr algn="ctr">
              <a:defRPr/>
            </a:pPr>
            <a:r>
              <a:rPr lang="en-GB" sz="1108" dirty="0"/>
              <a:t>25</a:t>
            </a:r>
          </a:p>
          <a:p>
            <a:pPr algn="ctr">
              <a:defRPr/>
            </a:pPr>
            <a:r>
              <a:rPr lang="en-GB" sz="1292" b="1" dirty="0" err="1"/>
              <a:t>Mn</a:t>
            </a:r>
            <a:endParaRPr lang="en-GB" sz="1292" b="1" dirty="0"/>
          </a:p>
        </p:txBody>
      </p:sp>
      <p:sp>
        <p:nvSpPr>
          <p:cNvPr id="116" name="TextBox 115"/>
          <p:cNvSpPr txBox="1"/>
          <p:nvPr/>
        </p:nvSpPr>
        <p:spPr>
          <a:xfrm>
            <a:off x="5038725" y="3565526"/>
            <a:ext cx="363538" cy="460375"/>
          </a:xfrm>
          <a:prstGeom prst="rect">
            <a:avLst/>
          </a:prstGeom>
          <a:noFill/>
        </p:spPr>
        <p:txBody>
          <a:bodyPr wrap="none">
            <a:spAutoFit/>
          </a:bodyPr>
          <a:lstStyle/>
          <a:p>
            <a:pPr algn="ctr">
              <a:defRPr/>
            </a:pPr>
            <a:r>
              <a:rPr lang="en-GB" sz="1108" dirty="0"/>
              <a:t>43</a:t>
            </a:r>
          </a:p>
          <a:p>
            <a:pPr algn="ctr">
              <a:defRPr/>
            </a:pPr>
            <a:r>
              <a:rPr lang="en-GB" sz="1292" b="1" dirty="0"/>
              <a:t>Tc</a:t>
            </a:r>
          </a:p>
        </p:txBody>
      </p:sp>
      <p:sp>
        <p:nvSpPr>
          <p:cNvPr id="117" name="TextBox 116"/>
          <p:cNvSpPr txBox="1"/>
          <p:nvPr/>
        </p:nvSpPr>
        <p:spPr>
          <a:xfrm>
            <a:off x="5026026" y="4021138"/>
            <a:ext cx="396875" cy="461962"/>
          </a:xfrm>
          <a:prstGeom prst="rect">
            <a:avLst/>
          </a:prstGeom>
          <a:noFill/>
        </p:spPr>
        <p:txBody>
          <a:bodyPr wrap="none">
            <a:spAutoFit/>
          </a:bodyPr>
          <a:lstStyle/>
          <a:p>
            <a:pPr algn="ctr">
              <a:defRPr/>
            </a:pPr>
            <a:r>
              <a:rPr lang="en-GB" sz="1108" dirty="0"/>
              <a:t>75</a:t>
            </a:r>
          </a:p>
          <a:p>
            <a:pPr algn="ctr">
              <a:defRPr/>
            </a:pPr>
            <a:r>
              <a:rPr lang="en-GB" sz="1292" b="1" dirty="0"/>
              <a:t>Re</a:t>
            </a:r>
          </a:p>
        </p:txBody>
      </p:sp>
      <p:cxnSp>
        <p:nvCxnSpPr>
          <p:cNvPr id="119" name="Straight Connector 118"/>
          <p:cNvCxnSpPr/>
          <p:nvPr/>
        </p:nvCxnSpPr>
        <p:spPr>
          <a:xfrm>
            <a:off x="5830888" y="3097213"/>
            <a:ext cx="0" cy="139541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0" name="TextBox 119"/>
          <p:cNvSpPr txBox="1"/>
          <p:nvPr/>
        </p:nvSpPr>
        <p:spPr>
          <a:xfrm>
            <a:off x="5473701" y="3097214"/>
            <a:ext cx="377825" cy="460375"/>
          </a:xfrm>
          <a:prstGeom prst="rect">
            <a:avLst/>
          </a:prstGeom>
          <a:noFill/>
        </p:spPr>
        <p:txBody>
          <a:bodyPr wrap="none">
            <a:spAutoFit/>
          </a:bodyPr>
          <a:lstStyle/>
          <a:p>
            <a:pPr algn="ctr">
              <a:defRPr/>
            </a:pPr>
            <a:r>
              <a:rPr lang="en-GB" sz="1108" dirty="0"/>
              <a:t>26</a:t>
            </a:r>
          </a:p>
          <a:p>
            <a:pPr algn="ctr">
              <a:defRPr/>
            </a:pPr>
            <a:r>
              <a:rPr lang="en-GB" sz="1292" b="1" dirty="0"/>
              <a:t>Fe</a:t>
            </a:r>
          </a:p>
        </p:txBody>
      </p:sp>
      <p:sp>
        <p:nvSpPr>
          <p:cNvPr id="121" name="TextBox 120"/>
          <p:cNvSpPr txBox="1"/>
          <p:nvPr/>
        </p:nvSpPr>
        <p:spPr>
          <a:xfrm>
            <a:off x="5468528" y="3565526"/>
            <a:ext cx="380232" cy="461665"/>
          </a:xfrm>
          <a:prstGeom prst="rect">
            <a:avLst/>
          </a:prstGeom>
          <a:noFill/>
        </p:spPr>
        <p:txBody>
          <a:bodyPr wrap="none">
            <a:spAutoFit/>
          </a:bodyPr>
          <a:lstStyle/>
          <a:p>
            <a:pPr algn="ctr">
              <a:defRPr/>
            </a:pPr>
            <a:r>
              <a:rPr lang="en-GB" sz="1108" dirty="0"/>
              <a:t>44</a:t>
            </a:r>
          </a:p>
          <a:p>
            <a:pPr algn="ctr">
              <a:defRPr/>
            </a:pPr>
            <a:r>
              <a:rPr lang="en-GB" sz="1292" b="1" dirty="0"/>
              <a:t>Ru</a:t>
            </a:r>
          </a:p>
        </p:txBody>
      </p:sp>
      <p:sp>
        <p:nvSpPr>
          <p:cNvPr id="122" name="TextBox 121"/>
          <p:cNvSpPr txBox="1"/>
          <p:nvPr/>
        </p:nvSpPr>
        <p:spPr>
          <a:xfrm>
            <a:off x="5426076" y="4021138"/>
            <a:ext cx="404813" cy="461962"/>
          </a:xfrm>
          <a:prstGeom prst="rect">
            <a:avLst/>
          </a:prstGeom>
          <a:noFill/>
        </p:spPr>
        <p:txBody>
          <a:bodyPr wrap="none">
            <a:spAutoFit/>
          </a:bodyPr>
          <a:lstStyle/>
          <a:p>
            <a:pPr algn="ctr">
              <a:defRPr/>
            </a:pPr>
            <a:r>
              <a:rPr lang="en-GB" sz="1108" dirty="0"/>
              <a:t>76</a:t>
            </a:r>
          </a:p>
          <a:p>
            <a:pPr algn="ctr">
              <a:defRPr/>
            </a:pPr>
            <a:r>
              <a:rPr lang="en-GB" sz="1292" b="1" dirty="0" err="1"/>
              <a:t>Os</a:t>
            </a:r>
            <a:endParaRPr lang="en-GB" sz="1292" b="1" dirty="0"/>
          </a:p>
        </p:txBody>
      </p:sp>
      <p:cxnSp>
        <p:nvCxnSpPr>
          <p:cNvPr id="125" name="Straight Connector 124"/>
          <p:cNvCxnSpPr/>
          <p:nvPr/>
        </p:nvCxnSpPr>
        <p:spPr>
          <a:xfrm>
            <a:off x="6229350" y="3090863"/>
            <a:ext cx="0" cy="1401762"/>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6627813" y="3095625"/>
            <a:ext cx="0" cy="140493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28" name="TextBox 127"/>
          <p:cNvSpPr txBox="1"/>
          <p:nvPr/>
        </p:nvSpPr>
        <p:spPr>
          <a:xfrm>
            <a:off x="5851715" y="3097214"/>
            <a:ext cx="420308" cy="461665"/>
          </a:xfrm>
          <a:prstGeom prst="rect">
            <a:avLst/>
          </a:prstGeom>
          <a:noFill/>
        </p:spPr>
        <p:txBody>
          <a:bodyPr wrap="none">
            <a:spAutoFit/>
          </a:bodyPr>
          <a:lstStyle/>
          <a:p>
            <a:pPr algn="ctr">
              <a:defRPr/>
            </a:pPr>
            <a:r>
              <a:rPr lang="en-GB" sz="1108" dirty="0"/>
              <a:t>27</a:t>
            </a:r>
          </a:p>
          <a:p>
            <a:pPr>
              <a:defRPr/>
            </a:pPr>
            <a:r>
              <a:rPr lang="en-GB" sz="1292" b="1" dirty="0"/>
              <a:t>Co</a:t>
            </a:r>
          </a:p>
        </p:txBody>
      </p:sp>
      <p:sp>
        <p:nvSpPr>
          <p:cNvPr id="129" name="TextBox 128"/>
          <p:cNvSpPr txBox="1"/>
          <p:nvPr/>
        </p:nvSpPr>
        <p:spPr>
          <a:xfrm>
            <a:off x="5866990" y="3562351"/>
            <a:ext cx="380232" cy="461665"/>
          </a:xfrm>
          <a:prstGeom prst="rect">
            <a:avLst/>
          </a:prstGeom>
          <a:noFill/>
        </p:spPr>
        <p:txBody>
          <a:bodyPr wrap="none">
            <a:spAutoFit/>
          </a:bodyPr>
          <a:lstStyle/>
          <a:p>
            <a:pPr algn="ctr">
              <a:defRPr/>
            </a:pPr>
            <a:r>
              <a:rPr lang="en-GB" sz="1108" dirty="0"/>
              <a:t>45</a:t>
            </a:r>
          </a:p>
          <a:p>
            <a:pPr algn="ctr">
              <a:defRPr/>
            </a:pPr>
            <a:r>
              <a:rPr lang="en-GB" sz="1292" b="1" dirty="0"/>
              <a:t>Rh</a:t>
            </a:r>
          </a:p>
        </p:txBody>
      </p:sp>
      <p:sp>
        <p:nvSpPr>
          <p:cNvPr id="130" name="TextBox 129"/>
          <p:cNvSpPr txBox="1"/>
          <p:nvPr/>
        </p:nvSpPr>
        <p:spPr>
          <a:xfrm>
            <a:off x="5873750" y="4027488"/>
            <a:ext cx="342900" cy="461962"/>
          </a:xfrm>
          <a:prstGeom prst="rect">
            <a:avLst/>
          </a:prstGeom>
          <a:noFill/>
        </p:spPr>
        <p:txBody>
          <a:bodyPr wrap="none">
            <a:spAutoFit/>
          </a:bodyPr>
          <a:lstStyle/>
          <a:p>
            <a:pPr algn="ctr">
              <a:defRPr/>
            </a:pPr>
            <a:r>
              <a:rPr lang="en-GB" sz="1108" dirty="0"/>
              <a:t>77</a:t>
            </a:r>
          </a:p>
          <a:p>
            <a:pPr algn="ctr">
              <a:defRPr/>
            </a:pPr>
            <a:r>
              <a:rPr lang="en-GB" sz="1292" b="1" dirty="0" err="1"/>
              <a:t>Ir</a:t>
            </a:r>
            <a:endParaRPr lang="en-GB" sz="1292" b="1" dirty="0"/>
          </a:p>
        </p:txBody>
      </p:sp>
      <p:sp>
        <p:nvSpPr>
          <p:cNvPr id="131" name="TextBox 130"/>
          <p:cNvSpPr txBox="1"/>
          <p:nvPr/>
        </p:nvSpPr>
        <p:spPr>
          <a:xfrm>
            <a:off x="6278564" y="3097214"/>
            <a:ext cx="358775" cy="460375"/>
          </a:xfrm>
          <a:prstGeom prst="rect">
            <a:avLst/>
          </a:prstGeom>
          <a:noFill/>
        </p:spPr>
        <p:txBody>
          <a:bodyPr wrap="none">
            <a:spAutoFit/>
          </a:bodyPr>
          <a:lstStyle/>
          <a:p>
            <a:pPr algn="ctr">
              <a:defRPr/>
            </a:pPr>
            <a:r>
              <a:rPr lang="en-GB" sz="1108" dirty="0"/>
              <a:t>28</a:t>
            </a:r>
          </a:p>
          <a:p>
            <a:pPr>
              <a:defRPr/>
            </a:pPr>
            <a:r>
              <a:rPr lang="en-GB" sz="1292" b="1" dirty="0"/>
              <a:t>Ni</a:t>
            </a:r>
          </a:p>
        </p:txBody>
      </p:sp>
      <p:sp>
        <p:nvSpPr>
          <p:cNvPr id="132" name="TextBox 131"/>
          <p:cNvSpPr txBox="1"/>
          <p:nvPr/>
        </p:nvSpPr>
        <p:spPr>
          <a:xfrm>
            <a:off x="6254751" y="3562351"/>
            <a:ext cx="396875" cy="461963"/>
          </a:xfrm>
          <a:prstGeom prst="rect">
            <a:avLst/>
          </a:prstGeom>
          <a:noFill/>
        </p:spPr>
        <p:txBody>
          <a:bodyPr wrap="none">
            <a:spAutoFit/>
          </a:bodyPr>
          <a:lstStyle/>
          <a:p>
            <a:pPr algn="ctr">
              <a:defRPr/>
            </a:pPr>
            <a:r>
              <a:rPr lang="en-GB" sz="1108" dirty="0"/>
              <a:t>46</a:t>
            </a:r>
          </a:p>
          <a:p>
            <a:pPr algn="ctr">
              <a:defRPr/>
            </a:pPr>
            <a:r>
              <a:rPr lang="en-GB" sz="1292" b="1" dirty="0" err="1"/>
              <a:t>Pd</a:t>
            </a:r>
            <a:endParaRPr lang="en-GB" sz="1292" b="1" dirty="0"/>
          </a:p>
        </p:txBody>
      </p:sp>
      <p:sp>
        <p:nvSpPr>
          <p:cNvPr id="133" name="TextBox 132"/>
          <p:cNvSpPr txBox="1"/>
          <p:nvPr/>
        </p:nvSpPr>
        <p:spPr>
          <a:xfrm>
            <a:off x="6256338" y="4029076"/>
            <a:ext cx="349250" cy="461963"/>
          </a:xfrm>
          <a:prstGeom prst="rect">
            <a:avLst/>
          </a:prstGeom>
          <a:noFill/>
        </p:spPr>
        <p:txBody>
          <a:bodyPr wrap="none">
            <a:spAutoFit/>
          </a:bodyPr>
          <a:lstStyle/>
          <a:p>
            <a:pPr algn="ctr">
              <a:defRPr/>
            </a:pPr>
            <a:r>
              <a:rPr lang="en-GB" sz="1108" dirty="0"/>
              <a:t>78</a:t>
            </a:r>
          </a:p>
          <a:p>
            <a:pPr algn="ctr">
              <a:defRPr/>
            </a:pPr>
            <a:r>
              <a:rPr lang="en-GB" sz="1292" b="1" dirty="0"/>
              <a:t>Pt</a:t>
            </a:r>
          </a:p>
        </p:txBody>
      </p:sp>
      <p:cxnSp>
        <p:nvCxnSpPr>
          <p:cNvPr id="136" name="Straight Connector 135"/>
          <p:cNvCxnSpPr/>
          <p:nvPr/>
        </p:nvCxnSpPr>
        <p:spPr>
          <a:xfrm>
            <a:off x="7026275" y="3089275"/>
            <a:ext cx="0" cy="14112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7" name="TextBox 136"/>
          <p:cNvSpPr txBox="1"/>
          <p:nvPr/>
        </p:nvSpPr>
        <p:spPr>
          <a:xfrm>
            <a:off x="6655815" y="3097214"/>
            <a:ext cx="413896" cy="461665"/>
          </a:xfrm>
          <a:prstGeom prst="rect">
            <a:avLst/>
          </a:prstGeom>
          <a:noFill/>
        </p:spPr>
        <p:txBody>
          <a:bodyPr wrap="none">
            <a:spAutoFit/>
          </a:bodyPr>
          <a:lstStyle/>
          <a:p>
            <a:pPr algn="ctr">
              <a:defRPr/>
            </a:pPr>
            <a:r>
              <a:rPr lang="en-GB" sz="1108" dirty="0"/>
              <a:t>29</a:t>
            </a:r>
          </a:p>
          <a:p>
            <a:pPr>
              <a:defRPr/>
            </a:pPr>
            <a:r>
              <a:rPr lang="en-GB" sz="1292" b="1" dirty="0"/>
              <a:t>Cu</a:t>
            </a:r>
          </a:p>
        </p:txBody>
      </p:sp>
      <p:sp>
        <p:nvSpPr>
          <p:cNvPr id="138" name="TextBox 137"/>
          <p:cNvSpPr txBox="1"/>
          <p:nvPr/>
        </p:nvSpPr>
        <p:spPr>
          <a:xfrm>
            <a:off x="6611528" y="3584688"/>
            <a:ext cx="415498" cy="461665"/>
          </a:xfrm>
          <a:prstGeom prst="rect">
            <a:avLst/>
          </a:prstGeom>
          <a:noFill/>
        </p:spPr>
        <p:txBody>
          <a:bodyPr wrap="none">
            <a:spAutoFit/>
          </a:bodyPr>
          <a:lstStyle/>
          <a:p>
            <a:pPr algn="ctr">
              <a:defRPr/>
            </a:pPr>
            <a:r>
              <a:rPr lang="en-GB" sz="1108" dirty="0"/>
              <a:t>47</a:t>
            </a:r>
          </a:p>
          <a:p>
            <a:pPr algn="ctr">
              <a:defRPr/>
            </a:pPr>
            <a:r>
              <a:rPr lang="en-GB" sz="1292" b="1" dirty="0"/>
              <a:t>Ag</a:t>
            </a:r>
          </a:p>
        </p:txBody>
      </p:sp>
      <p:sp>
        <p:nvSpPr>
          <p:cNvPr id="139" name="TextBox 138"/>
          <p:cNvSpPr txBox="1"/>
          <p:nvPr/>
        </p:nvSpPr>
        <p:spPr>
          <a:xfrm>
            <a:off x="6659563" y="4027488"/>
            <a:ext cx="406400" cy="461962"/>
          </a:xfrm>
          <a:prstGeom prst="rect">
            <a:avLst/>
          </a:prstGeom>
          <a:noFill/>
        </p:spPr>
        <p:txBody>
          <a:bodyPr wrap="none">
            <a:spAutoFit/>
          </a:bodyPr>
          <a:lstStyle/>
          <a:p>
            <a:pPr algn="ctr">
              <a:defRPr/>
            </a:pPr>
            <a:r>
              <a:rPr lang="en-GB" sz="1108" dirty="0"/>
              <a:t>79</a:t>
            </a:r>
          </a:p>
          <a:p>
            <a:pPr algn="ctr">
              <a:defRPr/>
            </a:pPr>
            <a:r>
              <a:rPr lang="en-GB" sz="1292" b="1" dirty="0"/>
              <a:t>Au</a:t>
            </a:r>
          </a:p>
        </p:txBody>
      </p:sp>
      <p:cxnSp>
        <p:nvCxnSpPr>
          <p:cNvPr id="141" name="Straight Connector 140"/>
          <p:cNvCxnSpPr/>
          <p:nvPr/>
        </p:nvCxnSpPr>
        <p:spPr>
          <a:xfrm>
            <a:off x="7424738"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00" name="TextBox 141"/>
          <p:cNvSpPr txBox="1">
            <a:spLocks noChangeArrowheads="1"/>
          </p:cNvSpPr>
          <p:nvPr/>
        </p:nvSpPr>
        <p:spPr bwMode="auto">
          <a:xfrm>
            <a:off x="7073901" y="2841626"/>
            <a:ext cx="35401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12</a:t>
            </a:r>
          </a:p>
        </p:txBody>
      </p:sp>
      <p:sp>
        <p:nvSpPr>
          <p:cNvPr id="143" name="TextBox 142"/>
          <p:cNvSpPr txBox="1"/>
          <p:nvPr/>
        </p:nvSpPr>
        <p:spPr>
          <a:xfrm>
            <a:off x="7079109" y="3097214"/>
            <a:ext cx="367408" cy="461665"/>
          </a:xfrm>
          <a:prstGeom prst="rect">
            <a:avLst/>
          </a:prstGeom>
          <a:noFill/>
        </p:spPr>
        <p:txBody>
          <a:bodyPr wrap="none">
            <a:spAutoFit/>
          </a:bodyPr>
          <a:lstStyle/>
          <a:p>
            <a:pPr algn="ctr">
              <a:defRPr/>
            </a:pPr>
            <a:r>
              <a:rPr lang="en-GB" sz="1108" dirty="0"/>
              <a:t>30</a:t>
            </a:r>
          </a:p>
          <a:p>
            <a:pPr algn="ctr">
              <a:defRPr/>
            </a:pPr>
            <a:r>
              <a:rPr lang="en-GB" sz="1292" b="1" dirty="0"/>
              <a:t>Zn</a:t>
            </a:r>
          </a:p>
        </p:txBody>
      </p:sp>
      <p:sp>
        <p:nvSpPr>
          <p:cNvPr id="144" name="TextBox 143"/>
          <p:cNvSpPr txBox="1"/>
          <p:nvPr/>
        </p:nvSpPr>
        <p:spPr>
          <a:xfrm>
            <a:off x="7046293" y="3562351"/>
            <a:ext cx="423514" cy="461665"/>
          </a:xfrm>
          <a:prstGeom prst="rect">
            <a:avLst/>
          </a:prstGeom>
          <a:noFill/>
        </p:spPr>
        <p:txBody>
          <a:bodyPr wrap="none">
            <a:spAutoFit/>
          </a:bodyPr>
          <a:lstStyle/>
          <a:p>
            <a:pPr algn="ctr">
              <a:defRPr/>
            </a:pPr>
            <a:r>
              <a:rPr lang="en-GB" sz="1108" dirty="0"/>
              <a:t>48</a:t>
            </a:r>
          </a:p>
          <a:p>
            <a:pPr algn="ctr">
              <a:defRPr/>
            </a:pPr>
            <a:r>
              <a:rPr lang="en-GB" sz="1292" b="1" dirty="0"/>
              <a:t>Cd</a:t>
            </a:r>
          </a:p>
        </p:txBody>
      </p:sp>
      <p:sp>
        <p:nvSpPr>
          <p:cNvPr id="145" name="TextBox 144"/>
          <p:cNvSpPr txBox="1"/>
          <p:nvPr/>
        </p:nvSpPr>
        <p:spPr>
          <a:xfrm>
            <a:off x="7059613" y="4027488"/>
            <a:ext cx="406400" cy="461962"/>
          </a:xfrm>
          <a:prstGeom prst="rect">
            <a:avLst/>
          </a:prstGeom>
          <a:noFill/>
        </p:spPr>
        <p:txBody>
          <a:bodyPr wrap="none">
            <a:spAutoFit/>
          </a:bodyPr>
          <a:lstStyle/>
          <a:p>
            <a:pPr algn="ctr">
              <a:defRPr/>
            </a:pPr>
            <a:r>
              <a:rPr lang="en-GB" sz="1108" dirty="0"/>
              <a:t>80</a:t>
            </a:r>
          </a:p>
          <a:p>
            <a:pPr algn="ctr">
              <a:defRPr/>
            </a:pPr>
            <a:r>
              <a:rPr lang="en-GB" sz="1292" b="1" dirty="0"/>
              <a:t>Hg</a:t>
            </a:r>
          </a:p>
        </p:txBody>
      </p:sp>
      <p:cxnSp>
        <p:nvCxnSpPr>
          <p:cNvPr id="146" name="Straight Connector 145"/>
          <p:cNvCxnSpPr/>
          <p:nvPr/>
        </p:nvCxnSpPr>
        <p:spPr>
          <a:xfrm>
            <a:off x="7824788"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47" name="TextBox 146"/>
          <p:cNvSpPr txBox="1"/>
          <p:nvPr/>
        </p:nvSpPr>
        <p:spPr>
          <a:xfrm>
            <a:off x="7528790" y="2165351"/>
            <a:ext cx="280846" cy="461665"/>
          </a:xfrm>
          <a:prstGeom prst="rect">
            <a:avLst/>
          </a:prstGeom>
          <a:noFill/>
        </p:spPr>
        <p:txBody>
          <a:bodyPr wrap="none">
            <a:spAutoFit/>
          </a:bodyPr>
          <a:lstStyle/>
          <a:p>
            <a:pPr algn="ctr">
              <a:defRPr/>
            </a:pPr>
            <a:r>
              <a:rPr lang="en-GB" sz="1108" dirty="0"/>
              <a:t>5</a:t>
            </a:r>
          </a:p>
          <a:p>
            <a:pPr algn="ctr">
              <a:defRPr/>
            </a:pPr>
            <a:r>
              <a:rPr lang="en-GB" sz="1292" b="1" dirty="0"/>
              <a:t>B</a:t>
            </a:r>
          </a:p>
        </p:txBody>
      </p:sp>
      <p:sp>
        <p:nvSpPr>
          <p:cNvPr id="148" name="TextBox 147"/>
          <p:cNvSpPr txBox="1"/>
          <p:nvPr/>
        </p:nvSpPr>
        <p:spPr>
          <a:xfrm>
            <a:off x="7491413" y="2632076"/>
            <a:ext cx="341312" cy="460375"/>
          </a:xfrm>
          <a:prstGeom prst="rect">
            <a:avLst/>
          </a:prstGeom>
          <a:noFill/>
        </p:spPr>
        <p:txBody>
          <a:bodyPr wrap="none">
            <a:spAutoFit/>
          </a:bodyPr>
          <a:lstStyle/>
          <a:p>
            <a:pPr algn="ctr">
              <a:defRPr/>
            </a:pPr>
            <a:r>
              <a:rPr lang="en-GB" sz="1108" dirty="0"/>
              <a:t>13</a:t>
            </a:r>
          </a:p>
          <a:p>
            <a:pPr algn="ctr">
              <a:defRPr/>
            </a:pPr>
            <a:r>
              <a:rPr lang="en-GB" sz="1292" b="1" dirty="0"/>
              <a:t>A</a:t>
            </a:r>
            <a:r>
              <a:rPr lang="en-GB" sz="1292" dirty="0"/>
              <a:t>l</a:t>
            </a:r>
          </a:p>
        </p:txBody>
      </p:sp>
      <p:sp>
        <p:nvSpPr>
          <p:cNvPr id="149" name="TextBox 148"/>
          <p:cNvSpPr txBox="1"/>
          <p:nvPr/>
        </p:nvSpPr>
        <p:spPr>
          <a:xfrm>
            <a:off x="7439153" y="3095626"/>
            <a:ext cx="433132" cy="461665"/>
          </a:xfrm>
          <a:prstGeom prst="rect">
            <a:avLst/>
          </a:prstGeom>
          <a:noFill/>
        </p:spPr>
        <p:txBody>
          <a:bodyPr wrap="none">
            <a:spAutoFit/>
          </a:bodyPr>
          <a:lstStyle/>
          <a:p>
            <a:pPr algn="ctr">
              <a:defRPr/>
            </a:pPr>
            <a:r>
              <a:rPr lang="en-GB" sz="1108" dirty="0"/>
              <a:t>31</a:t>
            </a:r>
          </a:p>
          <a:p>
            <a:pPr algn="ctr">
              <a:defRPr/>
            </a:pPr>
            <a:r>
              <a:rPr lang="en-GB" sz="1292" b="1" dirty="0"/>
              <a:t>Ga</a:t>
            </a:r>
          </a:p>
        </p:txBody>
      </p:sp>
      <p:sp>
        <p:nvSpPr>
          <p:cNvPr id="150" name="TextBox 149"/>
          <p:cNvSpPr txBox="1"/>
          <p:nvPr/>
        </p:nvSpPr>
        <p:spPr>
          <a:xfrm>
            <a:off x="7480300" y="3562351"/>
            <a:ext cx="342900" cy="461963"/>
          </a:xfrm>
          <a:prstGeom prst="rect">
            <a:avLst/>
          </a:prstGeom>
          <a:noFill/>
        </p:spPr>
        <p:txBody>
          <a:bodyPr wrap="none">
            <a:spAutoFit/>
          </a:bodyPr>
          <a:lstStyle/>
          <a:p>
            <a:pPr algn="ctr">
              <a:defRPr/>
            </a:pPr>
            <a:r>
              <a:rPr lang="en-GB" sz="1108" dirty="0"/>
              <a:t>49</a:t>
            </a:r>
          </a:p>
          <a:p>
            <a:pPr algn="ctr">
              <a:defRPr/>
            </a:pPr>
            <a:r>
              <a:rPr lang="en-GB" sz="1292" b="1" dirty="0"/>
              <a:t>In</a:t>
            </a:r>
          </a:p>
        </p:txBody>
      </p:sp>
      <p:sp>
        <p:nvSpPr>
          <p:cNvPr id="151" name="TextBox 150"/>
          <p:cNvSpPr txBox="1"/>
          <p:nvPr/>
        </p:nvSpPr>
        <p:spPr>
          <a:xfrm>
            <a:off x="7438719" y="4020164"/>
            <a:ext cx="352981" cy="461665"/>
          </a:xfrm>
          <a:prstGeom prst="rect">
            <a:avLst/>
          </a:prstGeom>
          <a:noFill/>
        </p:spPr>
        <p:txBody>
          <a:bodyPr wrap="none">
            <a:spAutoFit/>
          </a:bodyPr>
          <a:lstStyle/>
          <a:p>
            <a:pPr algn="ctr">
              <a:defRPr/>
            </a:pPr>
            <a:r>
              <a:rPr lang="en-GB" sz="1108" dirty="0"/>
              <a:t>81</a:t>
            </a:r>
          </a:p>
          <a:p>
            <a:pPr algn="ctr">
              <a:defRPr/>
            </a:pPr>
            <a:r>
              <a:rPr lang="en-GB" sz="1292" b="1" dirty="0" err="1"/>
              <a:t>Th</a:t>
            </a:r>
            <a:endParaRPr lang="en-GB" sz="1292" b="1" dirty="0"/>
          </a:p>
        </p:txBody>
      </p:sp>
      <p:sp>
        <p:nvSpPr>
          <p:cNvPr id="16510" name="TextBox 152"/>
          <p:cNvSpPr txBox="1">
            <a:spLocks noChangeArrowheads="1"/>
          </p:cNvSpPr>
          <p:nvPr/>
        </p:nvSpPr>
        <p:spPr bwMode="auto">
          <a:xfrm>
            <a:off x="7423150"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13</a:t>
            </a:r>
          </a:p>
        </p:txBody>
      </p:sp>
      <p:cxnSp>
        <p:nvCxnSpPr>
          <p:cNvPr id="154" name="Straight Connector 153"/>
          <p:cNvCxnSpPr/>
          <p:nvPr/>
        </p:nvCxnSpPr>
        <p:spPr>
          <a:xfrm>
            <a:off x="8223250" y="2165351"/>
            <a:ext cx="0" cy="23352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12" name="TextBox 154"/>
          <p:cNvSpPr txBox="1">
            <a:spLocks noChangeArrowheads="1"/>
          </p:cNvSpPr>
          <p:nvPr/>
        </p:nvSpPr>
        <p:spPr bwMode="auto">
          <a:xfrm>
            <a:off x="7826375"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14</a:t>
            </a:r>
          </a:p>
        </p:txBody>
      </p:sp>
      <p:sp>
        <p:nvSpPr>
          <p:cNvPr id="156" name="TextBox 155"/>
          <p:cNvSpPr txBox="1"/>
          <p:nvPr/>
        </p:nvSpPr>
        <p:spPr>
          <a:xfrm>
            <a:off x="7859620" y="2160589"/>
            <a:ext cx="314510" cy="461665"/>
          </a:xfrm>
          <a:prstGeom prst="rect">
            <a:avLst/>
          </a:prstGeom>
          <a:noFill/>
        </p:spPr>
        <p:txBody>
          <a:bodyPr wrap="none">
            <a:spAutoFit/>
          </a:bodyPr>
          <a:lstStyle/>
          <a:p>
            <a:pPr algn="ctr">
              <a:defRPr/>
            </a:pPr>
            <a:r>
              <a:rPr lang="en-GB" sz="1108" dirty="0"/>
              <a:t>6</a:t>
            </a:r>
          </a:p>
          <a:p>
            <a:pPr algn="ctr">
              <a:defRPr/>
            </a:pPr>
            <a:r>
              <a:rPr lang="en-GB" sz="1292" b="1" dirty="0"/>
              <a:t>C</a:t>
            </a:r>
          </a:p>
        </p:txBody>
      </p:sp>
      <p:sp>
        <p:nvSpPr>
          <p:cNvPr id="157" name="TextBox 156"/>
          <p:cNvSpPr txBox="1"/>
          <p:nvPr/>
        </p:nvSpPr>
        <p:spPr>
          <a:xfrm>
            <a:off x="7851776" y="2605088"/>
            <a:ext cx="341313" cy="461962"/>
          </a:xfrm>
          <a:prstGeom prst="rect">
            <a:avLst/>
          </a:prstGeom>
          <a:noFill/>
        </p:spPr>
        <p:txBody>
          <a:bodyPr wrap="none">
            <a:spAutoFit/>
          </a:bodyPr>
          <a:lstStyle/>
          <a:p>
            <a:pPr algn="ctr">
              <a:defRPr/>
            </a:pPr>
            <a:r>
              <a:rPr lang="en-GB" sz="1108" dirty="0"/>
              <a:t>14</a:t>
            </a:r>
          </a:p>
          <a:p>
            <a:pPr algn="ctr">
              <a:defRPr/>
            </a:pPr>
            <a:r>
              <a:rPr lang="en-GB" sz="1292" b="1" dirty="0"/>
              <a:t>Si</a:t>
            </a:r>
          </a:p>
        </p:txBody>
      </p:sp>
      <p:sp>
        <p:nvSpPr>
          <p:cNvPr id="158" name="TextBox 157"/>
          <p:cNvSpPr txBox="1"/>
          <p:nvPr/>
        </p:nvSpPr>
        <p:spPr>
          <a:xfrm>
            <a:off x="7802706" y="3070226"/>
            <a:ext cx="429926" cy="461665"/>
          </a:xfrm>
          <a:prstGeom prst="rect">
            <a:avLst/>
          </a:prstGeom>
          <a:noFill/>
        </p:spPr>
        <p:txBody>
          <a:bodyPr wrap="none">
            <a:spAutoFit/>
          </a:bodyPr>
          <a:lstStyle/>
          <a:p>
            <a:pPr algn="ctr">
              <a:defRPr/>
            </a:pPr>
            <a:r>
              <a:rPr lang="en-GB" sz="1108" dirty="0"/>
              <a:t>32</a:t>
            </a:r>
          </a:p>
          <a:p>
            <a:pPr algn="ctr">
              <a:defRPr/>
            </a:pPr>
            <a:r>
              <a:rPr lang="en-GB" sz="1292" b="1" dirty="0"/>
              <a:t>Ge</a:t>
            </a:r>
          </a:p>
        </p:txBody>
      </p:sp>
      <p:sp>
        <p:nvSpPr>
          <p:cNvPr id="159" name="TextBox 158"/>
          <p:cNvSpPr txBox="1"/>
          <p:nvPr/>
        </p:nvSpPr>
        <p:spPr>
          <a:xfrm>
            <a:off x="7827599" y="3536951"/>
            <a:ext cx="370614" cy="461665"/>
          </a:xfrm>
          <a:prstGeom prst="rect">
            <a:avLst/>
          </a:prstGeom>
          <a:noFill/>
        </p:spPr>
        <p:txBody>
          <a:bodyPr wrap="none">
            <a:spAutoFit/>
          </a:bodyPr>
          <a:lstStyle/>
          <a:p>
            <a:pPr algn="ctr">
              <a:defRPr/>
            </a:pPr>
            <a:r>
              <a:rPr lang="en-GB" sz="1108" dirty="0"/>
              <a:t>50</a:t>
            </a:r>
          </a:p>
          <a:p>
            <a:pPr algn="ctr">
              <a:defRPr/>
            </a:pPr>
            <a:r>
              <a:rPr lang="en-GB" sz="1292" b="1" dirty="0"/>
              <a:t>Sn</a:t>
            </a:r>
          </a:p>
        </p:txBody>
      </p:sp>
      <p:sp>
        <p:nvSpPr>
          <p:cNvPr id="160" name="TextBox 159"/>
          <p:cNvSpPr txBox="1"/>
          <p:nvPr/>
        </p:nvSpPr>
        <p:spPr>
          <a:xfrm>
            <a:off x="7827964" y="4021139"/>
            <a:ext cx="396875" cy="460375"/>
          </a:xfrm>
          <a:prstGeom prst="rect">
            <a:avLst/>
          </a:prstGeom>
          <a:noFill/>
        </p:spPr>
        <p:txBody>
          <a:bodyPr wrap="none">
            <a:spAutoFit/>
          </a:bodyPr>
          <a:lstStyle/>
          <a:p>
            <a:pPr algn="ctr">
              <a:defRPr/>
            </a:pPr>
            <a:r>
              <a:rPr lang="en-GB" sz="1108" dirty="0"/>
              <a:t>82</a:t>
            </a:r>
          </a:p>
          <a:p>
            <a:pPr algn="ctr">
              <a:defRPr/>
            </a:pPr>
            <a:r>
              <a:rPr lang="en-GB" sz="1292" b="1" dirty="0" err="1"/>
              <a:t>Pb</a:t>
            </a:r>
            <a:endParaRPr lang="en-GB" sz="1292" b="1" dirty="0"/>
          </a:p>
        </p:txBody>
      </p:sp>
      <p:cxnSp>
        <p:nvCxnSpPr>
          <p:cNvPr id="161" name="Straight Connector 160"/>
          <p:cNvCxnSpPr/>
          <p:nvPr/>
        </p:nvCxnSpPr>
        <p:spPr>
          <a:xfrm>
            <a:off x="8621713" y="2165351"/>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19" name="TextBox 161"/>
          <p:cNvSpPr txBox="1">
            <a:spLocks noChangeArrowheads="1"/>
          </p:cNvSpPr>
          <p:nvPr/>
        </p:nvSpPr>
        <p:spPr bwMode="auto">
          <a:xfrm>
            <a:off x="8274050"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15</a:t>
            </a:r>
          </a:p>
        </p:txBody>
      </p:sp>
      <p:sp>
        <p:nvSpPr>
          <p:cNvPr id="163" name="TextBox 162"/>
          <p:cNvSpPr txBox="1"/>
          <p:nvPr/>
        </p:nvSpPr>
        <p:spPr>
          <a:xfrm>
            <a:off x="8320088" y="2165351"/>
            <a:ext cx="304800" cy="461963"/>
          </a:xfrm>
          <a:prstGeom prst="rect">
            <a:avLst/>
          </a:prstGeom>
          <a:noFill/>
        </p:spPr>
        <p:txBody>
          <a:bodyPr wrap="none">
            <a:spAutoFit/>
          </a:bodyPr>
          <a:lstStyle/>
          <a:p>
            <a:pPr algn="ctr">
              <a:defRPr/>
            </a:pPr>
            <a:r>
              <a:rPr lang="en-GB" sz="1108" dirty="0"/>
              <a:t>7</a:t>
            </a:r>
          </a:p>
          <a:p>
            <a:pPr algn="ctr">
              <a:defRPr/>
            </a:pPr>
            <a:r>
              <a:rPr lang="en-GB" sz="1292" b="1" dirty="0"/>
              <a:t>N</a:t>
            </a:r>
          </a:p>
        </p:txBody>
      </p:sp>
      <p:sp>
        <p:nvSpPr>
          <p:cNvPr id="164" name="TextBox 163"/>
          <p:cNvSpPr txBox="1"/>
          <p:nvPr/>
        </p:nvSpPr>
        <p:spPr>
          <a:xfrm>
            <a:off x="8293101" y="2632076"/>
            <a:ext cx="341313" cy="460375"/>
          </a:xfrm>
          <a:prstGeom prst="rect">
            <a:avLst/>
          </a:prstGeom>
          <a:noFill/>
        </p:spPr>
        <p:txBody>
          <a:bodyPr wrap="none">
            <a:spAutoFit/>
          </a:bodyPr>
          <a:lstStyle/>
          <a:p>
            <a:pPr algn="ctr">
              <a:defRPr/>
            </a:pPr>
            <a:r>
              <a:rPr lang="en-GB" sz="1108" dirty="0"/>
              <a:t>15</a:t>
            </a:r>
          </a:p>
          <a:p>
            <a:pPr algn="ctr">
              <a:defRPr/>
            </a:pPr>
            <a:r>
              <a:rPr lang="en-GB" sz="1292" b="1" dirty="0"/>
              <a:t>P</a:t>
            </a:r>
          </a:p>
        </p:txBody>
      </p:sp>
      <p:sp>
        <p:nvSpPr>
          <p:cNvPr id="165" name="TextBox 164"/>
          <p:cNvSpPr txBox="1"/>
          <p:nvPr/>
        </p:nvSpPr>
        <p:spPr>
          <a:xfrm>
            <a:off x="8269679" y="3095626"/>
            <a:ext cx="378630" cy="461665"/>
          </a:xfrm>
          <a:prstGeom prst="rect">
            <a:avLst/>
          </a:prstGeom>
          <a:noFill/>
        </p:spPr>
        <p:txBody>
          <a:bodyPr wrap="none">
            <a:spAutoFit/>
          </a:bodyPr>
          <a:lstStyle/>
          <a:p>
            <a:pPr algn="ctr">
              <a:defRPr/>
            </a:pPr>
            <a:r>
              <a:rPr lang="en-GB" sz="1108" dirty="0"/>
              <a:t>33</a:t>
            </a:r>
          </a:p>
          <a:p>
            <a:pPr algn="ctr">
              <a:defRPr/>
            </a:pPr>
            <a:r>
              <a:rPr lang="en-GB" sz="1292" b="1" dirty="0"/>
              <a:t>As</a:t>
            </a:r>
          </a:p>
        </p:txBody>
      </p:sp>
      <p:sp>
        <p:nvSpPr>
          <p:cNvPr id="166" name="TextBox 165"/>
          <p:cNvSpPr txBox="1"/>
          <p:nvPr/>
        </p:nvSpPr>
        <p:spPr>
          <a:xfrm>
            <a:off x="8256589" y="3562351"/>
            <a:ext cx="395287" cy="461963"/>
          </a:xfrm>
          <a:prstGeom prst="rect">
            <a:avLst/>
          </a:prstGeom>
          <a:noFill/>
        </p:spPr>
        <p:txBody>
          <a:bodyPr wrap="none">
            <a:spAutoFit/>
          </a:bodyPr>
          <a:lstStyle/>
          <a:p>
            <a:pPr algn="ctr">
              <a:defRPr/>
            </a:pPr>
            <a:r>
              <a:rPr lang="en-GB" sz="1108" dirty="0"/>
              <a:t>51</a:t>
            </a:r>
          </a:p>
          <a:p>
            <a:pPr algn="ctr">
              <a:defRPr/>
            </a:pPr>
            <a:r>
              <a:rPr lang="en-GB" sz="1292" b="1" dirty="0"/>
              <a:t>Sb</a:t>
            </a:r>
          </a:p>
        </p:txBody>
      </p:sp>
      <p:sp>
        <p:nvSpPr>
          <p:cNvPr id="167" name="TextBox 166"/>
          <p:cNvSpPr txBox="1"/>
          <p:nvPr/>
        </p:nvSpPr>
        <p:spPr>
          <a:xfrm>
            <a:off x="8283575" y="4027488"/>
            <a:ext cx="350838" cy="461962"/>
          </a:xfrm>
          <a:prstGeom prst="rect">
            <a:avLst/>
          </a:prstGeom>
          <a:noFill/>
        </p:spPr>
        <p:txBody>
          <a:bodyPr wrap="none">
            <a:spAutoFit/>
          </a:bodyPr>
          <a:lstStyle/>
          <a:p>
            <a:pPr algn="ctr">
              <a:defRPr/>
            </a:pPr>
            <a:r>
              <a:rPr lang="en-GB" sz="1108" dirty="0"/>
              <a:t>83</a:t>
            </a:r>
          </a:p>
          <a:p>
            <a:pPr algn="ctr">
              <a:defRPr/>
            </a:pPr>
            <a:r>
              <a:rPr lang="en-GB" sz="1292" b="1" dirty="0"/>
              <a:t>Bi</a:t>
            </a:r>
          </a:p>
        </p:txBody>
      </p:sp>
      <p:cxnSp>
        <p:nvCxnSpPr>
          <p:cNvPr id="168" name="Straight Connector 167"/>
          <p:cNvCxnSpPr/>
          <p:nvPr/>
        </p:nvCxnSpPr>
        <p:spPr>
          <a:xfrm>
            <a:off x="9020175" y="2165351"/>
            <a:ext cx="0" cy="230981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26" name="TextBox 168"/>
          <p:cNvSpPr txBox="1">
            <a:spLocks noChangeArrowheads="1"/>
          </p:cNvSpPr>
          <p:nvPr/>
        </p:nvSpPr>
        <p:spPr bwMode="auto">
          <a:xfrm>
            <a:off x="8662988"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16</a:t>
            </a:r>
          </a:p>
        </p:txBody>
      </p:sp>
      <p:sp>
        <p:nvSpPr>
          <p:cNvPr id="170" name="TextBox 169"/>
          <p:cNvSpPr txBox="1"/>
          <p:nvPr/>
        </p:nvSpPr>
        <p:spPr>
          <a:xfrm>
            <a:off x="8715376" y="2165351"/>
            <a:ext cx="276225" cy="461963"/>
          </a:xfrm>
          <a:prstGeom prst="rect">
            <a:avLst/>
          </a:prstGeom>
          <a:noFill/>
        </p:spPr>
        <p:txBody>
          <a:bodyPr wrap="none">
            <a:spAutoFit/>
          </a:bodyPr>
          <a:lstStyle/>
          <a:p>
            <a:pPr algn="ctr">
              <a:defRPr/>
            </a:pPr>
            <a:r>
              <a:rPr lang="en-GB" sz="1108" dirty="0"/>
              <a:t>8</a:t>
            </a:r>
          </a:p>
          <a:p>
            <a:pPr algn="ctr">
              <a:defRPr/>
            </a:pPr>
            <a:r>
              <a:rPr lang="en-GB" sz="1292" b="1" dirty="0"/>
              <a:t>0</a:t>
            </a:r>
          </a:p>
        </p:txBody>
      </p:sp>
      <p:sp>
        <p:nvSpPr>
          <p:cNvPr id="171" name="TextBox 170"/>
          <p:cNvSpPr txBox="1"/>
          <p:nvPr/>
        </p:nvSpPr>
        <p:spPr>
          <a:xfrm>
            <a:off x="8675688" y="2632076"/>
            <a:ext cx="341312" cy="460375"/>
          </a:xfrm>
          <a:prstGeom prst="rect">
            <a:avLst/>
          </a:prstGeom>
          <a:noFill/>
        </p:spPr>
        <p:txBody>
          <a:bodyPr wrap="none">
            <a:spAutoFit/>
          </a:bodyPr>
          <a:lstStyle/>
          <a:p>
            <a:pPr algn="ctr">
              <a:defRPr/>
            </a:pPr>
            <a:r>
              <a:rPr lang="en-GB" sz="1108" dirty="0"/>
              <a:t>16</a:t>
            </a:r>
          </a:p>
          <a:p>
            <a:pPr algn="ctr">
              <a:defRPr/>
            </a:pPr>
            <a:r>
              <a:rPr lang="en-GB" sz="1292" b="1" dirty="0"/>
              <a:t>S</a:t>
            </a:r>
          </a:p>
        </p:txBody>
      </p:sp>
      <p:sp>
        <p:nvSpPr>
          <p:cNvPr id="172" name="TextBox 171"/>
          <p:cNvSpPr txBox="1"/>
          <p:nvPr/>
        </p:nvSpPr>
        <p:spPr>
          <a:xfrm>
            <a:off x="8647113" y="3095626"/>
            <a:ext cx="387350" cy="461963"/>
          </a:xfrm>
          <a:prstGeom prst="rect">
            <a:avLst/>
          </a:prstGeom>
          <a:noFill/>
        </p:spPr>
        <p:txBody>
          <a:bodyPr wrap="none">
            <a:spAutoFit/>
          </a:bodyPr>
          <a:lstStyle/>
          <a:p>
            <a:pPr algn="ctr">
              <a:defRPr/>
            </a:pPr>
            <a:r>
              <a:rPr lang="en-GB" sz="1108" dirty="0"/>
              <a:t>34</a:t>
            </a:r>
          </a:p>
          <a:p>
            <a:pPr algn="ctr">
              <a:defRPr/>
            </a:pPr>
            <a:r>
              <a:rPr lang="en-GB" sz="1292" b="1" dirty="0"/>
              <a:t>Se</a:t>
            </a:r>
          </a:p>
        </p:txBody>
      </p:sp>
      <p:sp>
        <p:nvSpPr>
          <p:cNvPr id="173" name="TextBox 172"/>
          <p:cNvSpPr txBox="1"/>
          <p:nvPr/>
        </p:nvSpPr>
        <p:spPr>
          <a:xfrm>
            <a:off x="8653464" y="3562351"/>
            <a:ext cx="365125" cy="461963"/>
          </a:xfrm>
          <a:prstGeom prst="rect">
            <a:avLst/>
          </a:prstGeom>
          <a:noFill/>
        </p:spPr>
        <p:txBody>
          <a:bodyPr wrap="none">
            <a:spAutoFit/>
          </a:bodyPr>
          <a:lstStyle/>
          <a:p>
            <a:pPr algn="ctr">
              <a:defRPr/>
            </a:pPr>
            <a:r>
              <a:rPr lang="en-GB" sz="1108" dirty="0"/>
              <a:t>52</a:t>
            </a:r>
          </a:p>
          <a:p>
            <a:pPr algn="ctr">
              <a:defRPr/>
            </a:pPr>
            <a:r>
              <a:rPr lang="en-GB" sz="1292" b="1" dirty="0" err="1"/>
              <a:t>Te</a:t>
            </a:r>
            <a:endParaRPr lang="en-GB" sz="1292" b="1" dirty="0"/>
          </a:p>
        </p:txBody>
      </p:sp>
      <p:sp>
        <p:nvSpPr>
          <p:cNvPr id="174" name="TextBox 173"/>
          <p:cNvSpPr txBox="1"/>
          <p:nvPr/>
        </p:nvSpPr>
        <p:spPr>
          <a:xfrm>
            <a:off x="8642351" y="4027488"/>
            <a:ext cx="396875" cy="461962"/>
          </a:xfrm>
          <a:prstGeom prst="rect">
            <a:avLst/>
          </a:prstGeom>
          <a:noFill/>
        </p:spPr>
        <p:txBody>
          <a:bodyPr wrap="none">
            <a:spAutoFit/>
          </a:bodyPr>
          <a:lstStyle/>
          <a:p>
            <a:pPr algn="ctr">
              <a:defRPr/>
            </a:pPr>
            <a:r>
              <a:rPr lang="en-GB" sz="1108" dirty="0"/>
              <a:t>84</a:t>
            </a:r>
          </a:p>
          <a:p>
            <a:pPr algn="ctr">
              <a:defRPr/>
            </a:pPr>
            <a:r>
              <a:rPr lang="en-GB" sz="1292" b="1" dirty="0"/>
              <a:t>Po</a:t>
            </a:r>
          </a:p>
        </p:txBody>
      </p:sp>
      <p:cxnSp>
        <p:nvCxnSpPr>
          <p:cNvPr id="175" name="Straight Connector 174"/>
          <p:cNvCxnSpPr/>
          <p:nvPr/>
        </p:nvCxnSpPr>
        <p:spPr>
          <a:xfrm>
            <a:off x="9420225" y="1690689"/>
            <a:ext cx="0" cy="2809875"/>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33" name="TextBox 175"/>
          <p:cNvSpPr txBox="1">
            <a:spLocks noChangeArrowheads="1"/>
          </p:cNvSpPr>
          <p:nvPr/>
        </p:nvSpPr>
        <p:spPr bwMode="auto">
          <a:xfrm>
            <a:off x="9043988" y="1844676"/>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17</a:t>
            </a:r>
          </a:p>
        </p:txBody>
      </p:sp>
      <p:sp>
        <p:nvSpPr>
          <p:cNvPr id="177" name="TextBox 176"/>
          <p:cNvSpPr txBox="1"/>
          <p:nvPr/>
        </p:nvSpPr>
        <p:spPr>
          <a:xfrm>
            <a:off x="9130655" y="2165351"/>
            <a:ext cx="264816" cy="461665"/>
          </a:xfrm>
          <a:prstGeom prst="rect">
            <a:avLst/>
          </a:prstGeom>
          <a:noFill/>
        </p:spPr>
        <p:txBody>
          <a:bodyPr wrap="none">
            <a:spAutoFit/>
          </a:bodyPr>
          <a:lstStyle/>
          <a:p>
            <a:pPr algn="ctr">
              <a:defRPr/>
            </a:pPr>
            <a:r>
              <a:rPr lang="en-GB" sz="1108" dirty="0"/>
              <a:t>9</a:t>
            </a:r>
          </a:p>
          <a:p>
            <a:pPr algn="ctr">
              <a:defRPr/>
            </a:pPr>
            <a:r>
              <a:rPr lang="en-GB" sz="1292" b="1" dirty="0"/>
              <a:t>F</a:t>
            </a:r>
          </a:p>
        </p:txBody>
      </p:sp>
      <p:sp>
        <p:nvSpPr>
          <p:cNvPr id="178" name="TextBox 177"/>
          <p:cNvSpPr txBox="1"/>
          <p:nvPr/>
        </p:nvSpPr>
        <p:spPr>
          <a:xfrm>
            <a:off x="9077040" y="2632076"/>
            <a:ext cx="354584" cy="461665"/>
          </a:xfrm>
          <a:prstGeom prst="rect">
            <a:avLst/>
          </a:prstGeom>
          <a:noFill/>
        </p:spPr>
        <p:txBody>
          <a:bodyPr wrap="none">
            <a:spAutoFit/>
          </a:bodyPr>
          <a:lstStyle/>
          <a:p>
            <a:pPr algn="ctr">
              <a:defRPr/>
            </a:pPr>
            <a:r>
              <a:rPr lang="en-GB" sz="1108" dirty="0"/>
              <a:t>17</a:t>
            </a:r>
          </a:p>
          <a:p>
            <a:pPr algn="ctr">
              <a:defRPr/>
            </a:pPr>
            <a:r>
              <a:rPr lang="en-GB" sz="1292" b="1" dirty="0"/>
              <a:t>Cl</a:t>
            </a:r>
          </a:p>
        </p:txBody>
      </p:sp>
      <p:sp>
        <p:nvSpPr>
          <p:cNvPr id="179" name="TextBox 178"/>
          <p:cNvSpPr txBox="1"/>
          <p:nvPr/>
        </p:nvSpPr>
        <p:spPr>
          <a:xfrm>
            <a:off x="9078689" y="3095626"/>
            <a:ext cx="341760" cy="461665"/>
          </a:xfrm>
          <a:prstGeom prst="rect">
            <a:avLst/>
          </a:prstGeom>
          <a:noFill/>
        </p:spPr>
        <p:txBody>
          <a:bodyPr wrap="none">
            <a:spAutoFit/>
          </a:bodyPr>
          <a:lstStyle/>
          <a:p>
            <a:pPr algn="ctr">
              <a:defRPr/>
            </a:pPr>
            <a:r>
              <a:rPr lang="en-GB" sz="1108" dirty="0"/>
              <a:t>35</a:t>
            </a:r>
          </a:p>
          <a:p>
            <a:pPr algn="ctr">
              <a:defRPr/>
            </a:pPr>
            <a:r>
              <a:rPr lang="en-GB" sz="1292" b="1" dirty="0"/>
              <a:t>Br</a:t>
            </a:r>
          </a:p>
        </p:txBody>
      </p:sp>
      <p:sp>
        <p:nvSpPr>
          <p:cNvPr id="180" name="TextBox 179"/>
          <p:cNvSpPr txBox="1"/>
          <p:nvPr/>
        </p:nvSpPr>
        <p:spPr>
          <a:xfrm>
            <a:off x="9074151" y="3556001"/>
            <a:ext cx="341313" cy="461963"/>
          </a:xfrm>
          <a:prstGeom prst="rect">
            <a:avLst/>
          </a:prstGeom>
          <a:noFill/>
        </p:spPr>
        <p:txBody>
          <a:bodyPr wrap="none">
            <a:spAutoFit/>
          </a:bodyPr>
          <a:lstStyle/>
          <a:p>
            <a:pPr algn="ctr">
              <a:defRPr/>
            </a:pPr>
            <a:r>
              <a:rPr lang="en-GB" sz="1108" dirty="0"/>
              <a:t>53</a:t>
            </a:r>
          </a:p>
          <a:p>
            <a:pPr algn="ctr">
              <a:defRPr/>
            </a:pPr>
            <a:r>
              <a:rPr lang="en-GB" sz="1292" b="1" dirty="0"/>
              <a:t>I</a:t>
            </a:r>
          </a:p>
        </p:txBody>
      </p:sp>
      <p:sp>
        <p:nvSpPr>
          <p:cNvPr id="181" name="TextBox 180"/>
          <p:cNvSpPr txBox="1"/>
          <p:nvPr/>
        </p:nvSpPr>
        <p:spPr>
          <a:xfrm>
            <a:off x="9069388" y="4021138"/>
            <a:ext cx="360362" cy="461962"/>
          </a:xfrm>
          <a:prstGeom prst="rect">
            <a:avLst/>
          </a:prstGeom>
          <a:noFill/>
        </p:spPr>
        <p:txBody>
          <a:bodyPr wrap="none">
            <a:spAutoFit/>
          </a:bodyPr>
          <a:lstStyle/>
          <a:p>
            <a:pPr algn="ctr">
              <a:defRPr/>
            </a:pPr>
            <a:r>
              <a:rPr lang="en-GB" sz="1108" dirty="0"/>
              <a:t>85</a:t>
            </a:r>
          </a:p>
          <a:p>
            <a:pPr algn="ctr">
              <a:defRPr/>
            </a:pPr>
            <a:r>
              <a:rPr lang="en-GB" sz="1292" b="1" dirty="0"/>
              <a:t>At</a:t>
            </a:r>
          </a:p>
        </p:txBody>
      </p:sp>
      <p:cxnSp>
        <p:nvCxnSpPr>
          <p:cNvPr id="184" name="Straight Connector 183"/>
          <p:cNvCxnSpPr/>
          <p:nvPr/>
        </p:nvCxnSpPr>
        <p:spPr>
          <a:xfrm>
            <a:off x="9818688" y="1168401"/>
            <a:ext cx="0" cy="3332163"/>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540" name="TextBox 202"/>
          <p:cNvSpPr txBox="1">
            <a:spLocks noChangeArrowheads="1"/>
          </p:cNvSpPr>
          <p:nvPr/>
        </p:nvSpPr>
        <p:spPr bwMode="auto">
          <a:xfrm>
            <a:off x="9439275" y="1435101"/>
            <a:ext cx="3556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18</a:t>
            </a:r>
          </a:p>
        </p:txBody>
      </p:sp>
      <p:sp>
        <p:nvSpPr>
          <p:cNvPr id="204" name="TextBox 203"/>
          <p:cNvSpPr txBox="1"/>
          <p:nvPr/>
        </p:nvSpPr>
        <p:spPr>
          <a:xfrm>
            <a:off x="9426805" y="2165351"/>
            <a:ext cx="412292" cy="461665"/>
          </a:xfrm>
          <a:prstGeom prst="rect">
            <a:avLst/>
          </a:prstGeom>
          <a:noFill/>
        </p:spPr>
        <p:txBody>
          <a:bodyPr wrap="none">
            <a:spAutoFit/>
          </a:bodyPr>
          <a:lstStyle/>
          <a:p>
            <a:pPr algn="ctr">
              <a:defRPr/>
            </a:pPr>
            <a:r>
              <a:rPr lang="en-GB" sz="1108" dirty="0"/>
              <a:t>10</a:t>
            </a:r>
          </a:p>
          <a:p>
            <a:pPr algn="ctr">
              <a:defRPr/>
            </a:pPr>
            <a:r>
              <a:rPr lang="en-GB" sz="1292" b="1" dirty="0"/>
              <a:t>Ne</a:t>
            </a:r>
          </a:p>
        </p:txBody>
      </p:sp>
      <p:sp>
        <p:nvSpPr>
          <p:cNvPr id="205" name="TextBox 204"/>
          <p:cNvSpPr txBox="1"/>
          <p:nvPr/>
        </p:nvSpPr>
        <p:spPr>
          <a:xfrm>
            <a:off x="9451975" y="2632076"/>
            <a:ext cx="369888" cy="460375"/>
          </a:xfrm>
          <a:prstGeom prst="rect">
            <a:avLst/>
          </a:prstGeom>
          <a:noFill/>
        </p:spPr>
        <p:txBody>
          <a:bodyPr wrap="none">
            <a:spAutoFit/>
          </a:bodyPr>
          <a:lstStyle/>
          <a:p>
            <a:pPr algn="ctr">
              <a:defRPr/>
            </a:pPr>
            <a:r>
              <a:rPr lang="en-GB" sz="1108" dirty="0"/>
              <a:t>18</a:t>
            </a:r>
          </a:p>
          <a:p>
            <a:pPr algn="ctr">
              <a:defRPr/>
            </a:pPr>
            <a:r>
              <a:rPr lang="en-GB" sz="1292" b="1" dirty="0" err="1"/>
              <a:t>Ar</a:t>
            </a:r>
            <a:endParaRPr lang="en-GB" sz="1292" b="1" dirty="0"/>
          </a:p>
        </p:txBody>
      </p:sp>
      <p:sp>
        <p:nvSpPr>
          <p:cNvPr id="206" name="TextBox 205"/>
          <p:cNvSpPr txBox="1"/>
          <p:nvPr/>
        </p:nvSpPr>
        <p:spPr>
          <a:xfrm>
            <a:off x="9460483" y="3095626"/>
            <a:ext cx="341760" cy="461665"/>
          </a:xfrm>
          <a:prstGeom prst="rect">
            <a:avLst/>
          </a:prstGeom>
          <a:noFill/>
        </p:spPr>
        <p:txBody>
          <a:bodyPr wrap="none">
            <a:spAutoFit/>
          </a:bodyPr>
          <a:lstStyle/>
          <a:p>
            <a:pPr algn="ctr">
              <a:defRPr/>
            </a:pPr>
            <a:r>
              <a:rPr lang="en-GB" sz="1108" dirty="0"/>
              <a:t>36</a:t>
            </a:r>
          </a:p>
          <a:p>
            <a:pPr algn="ctr">
              <a:defRPr/>
            </a:pPr>
            <a:r>
              <a:rPr lang="en-GB" sz="1292" b="1" dirty="0"/>
              <a:t>Kr</a:t>
            </a:r>
          </a:p>
        </p:txBody>
      </p:sp>
      <p:sp>
        <p:nvSpPr>
          <p:cNvPr id="207" name="TextBox 206"/>
          <p:cNvSpPr txBox="1"/>
          <p:nvPr/>
        </p:nvSpPr>
        <p:spPr>
          <a:xfrm>
            <a:off x="9425263" y="3556001"/>
            <a:ext cx="402674" cy="461665"/>
          </a:xfrm>
          <a:prstGeom prst="rect">
            <a:avLst/>
          </a:prstGeom>
          <a:noFill/>
        </p:spPr>
        <p:txBody>
          <a:bodyPr wrap="none">
            <a:spAutoFit/>
          </a:bodyPr>
          <a:lstStyle/>
          <a:p>
            <a:pPr algn="ctr">
              <a:defRPr/>
            </a:pPr>
            <a:r>
              <a:rPr lang="en-GB" sz="1108" dirty="0"/>
              <a:t>54</a:t>
            </a:r>
          </a:p>
          <a:p>
            <a:pPr algn="ctr">
              <a:defRPr/>
            </a:pPr>
            <a:r>
              <a:rPr lang="en-GB" sz="1292" b="1" dirty="0" err="1"/>
              <a:t>Xe</a:t>
            </a:r>
            <a:endParaRPr lang="en-GB" sz="1292" b="1" dirty="0"/>
          </a:p>
        </p:txBody>
      </p:sp>
      <p:sp>
        <p:nvSpPr>
          <p:cNvPr id="208" name="TextBox 207"/>
          <p:cNvSpPr txBox="1"/>
          <p:nvPr/>
        </p:nvSpPr>
        <p:spPr>
          <a:xfrm>
            <a:off x="9441247" y="4021139"/>
            <a:ext cx="380232" cy="461665"/>
          </a:xfrm>
          <a:prstGeom prst="rect">
            <a:avLst/>
          </a:prstGeom>
          <a:noFill/>
        </p:spPr>
        <p:txBody>
          <a:bodyPr wrap="none">
            <a:spAutoFit/>
          </a:bodyPr>
          <a:lstStyle/>
          <a:p>
            <a:pPr algn="ctr">
              <a:defRPr/>
            </a:pPr>
            <a:r>
              <a:rPr lang="en-GB" sz="1108" dirty="0"/>
              <a:t>86</a:t>
            </a:r>
          </a:p>
          <a:p>
            <a:pPr algn="ctr">
              <a:defRPr/>
            </a:pPr>
            <a:r>
              <a:rPr lang="en-GB" sz="1292" b="1" dirty="0"/>
              <a:t>Rn</a:t>
            </a:r>
          </a:p>
        </p:txBody>
      </p:sp>
      <p:sp>
        <p:nvSpPr>
          <p:cNvPr id="209" name="TextBox 208"/>
          <p:cNvSpPr txBox="1"/>
          <p:nvPr/>
        </p:nvSpPr>
        <p:spPr>
          <a:xfrm>
            <a:off x="9419708" y="1739901"/>
            <a:ext cx="402675" cy="461665"/>
          </a:xfrm>
          <a:prstGeom prst="rect">
            <a:avLst/>
          </a:prstGeom>
          <a:noFill/>
        </p:spPr>
        <p:txBody>
          <a:bodyPr wrap="none">
            <a:spAutoFit/>
          </a:bodyPr>
          <a:lstStyle/>
          <a:p>
            <a:pPr algn="ctr">
              <a:defRPr/>
            </a:pPr>
            <a:r>
              <a:rPr lang="en-GB" sz="1108" dirty="0"/>
              <a:t>2</a:t>
            </a:r>
          </a:p>
          <a:p>
            <a:pPr algn="ctr">
              <a:defRPr/>
            </a:pPr>
            <a:r>
              <a:rPr lang="en-GB" sz="1292" b="1" dirty="0"/>
              <a:t>He</a:t>
            </a:r>
          </a:p>
        </p:txBody>
      </p:sp>
      <p:cxnSp>
        <p:nvCxnSpPr>
          <p:cNvPr id="293" name="Straight Connector 292"/>
          <p:cNvCxnSpPr/>
          <p:nvPr/>
        </p:nvCxnSpPr>
        <p:spPr>
          <a:xfrm>
            <a:off x="1974850" y="2632075"/>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p:cNvCxnSpPr/>
          <p:nvPr/>
        </p:nvCxnSpPr>
        <p:spPr>
          <a:xfrm>
            <a:off x="1974850" y="2165350"/>
            <a:ext cx="146208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6549" name="Group 438"/>
          <p:cNvGrpSpPr>
            <a:grpSpLocks/>
          </p:cNvGrpSpPr>
          <p:nvPr/>
        </p:nvGrpSpPr>
        <p:grpSpPr bwMode="auto">
          <a:xfrm>
            <a:off x="2174876" y="5308600"/>
            <a:ext cx="7250113" cy="965200"/>
            <a:chOff x="704528" y="5464545"/>
            <a:chExt cx="7855126" cy="1046283"/>
          </a:xfrm>
        </p:grpSpPr>
        <p:cxnSp>
          <p:nvCxnSpPr>
            <p:cNvPr id="363" name="Straight Connector 362"/>
            <p:cNvCxnSpPr/>
            <p:nvPr/>
          </p:nvCxnSpPr>
          <p:spPr>
            <a:xfrm>
              <a:off x="704528"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p:cNvCxnSpPr/>
            <p:nvPr/>
          </p:nvCxnSpPr>
          <p:spPr>
            <a:xfrm>
              <a:off x="704528" y="5473150"/>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p:cNvCxnSpPr/>
            <p:nvPr/>
          </p:nvCxnSpPr>
          <p:spPr>
            <a:xfrm>
              <a:off x="704528" y="5977361"/>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p:cNvCxnSpPr/>
            <p:nvPr/>
          </p:nvCxnSpPr>
          <p:spPr>
            <a:xfrm>
              <a:off x="704528" y="6481574"/>
              <a:ext cx="7848246"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67" name="TextBox 366"/>
            <p:cNvSpPr txBox="1"/>
            <p:nvPr/>
          </p:nvSpPr>
          <p:spPr>
            <a:xfrm>
              <a:off x="2489209" y="5480033"/>
              <a:ext cx="455382" cy="500448"/>
            </a:xfrm>
            <a:prstGeom prst="rect">
              <a:avLst/>
            </a:prstGeom>
            <a:noFill/>
          </p:spPr>
          <p:txBody>
            <a:bodyPr wrap="none">
              <a:spAutoFit/>
            </a:bodyPr>
            <a:lstStyle/>
            <a:p>
              <a:pPr algn="ctr">
                <a:defRPr/>
              </a:pPr>
              <a:r>
                <a:rPr lang="en-GB" sz="1108" dirty="0"/>
                <a:t>58</a:t>
              </a:r>
            </a:p>
            <a:p>
              <a:pPr algn="ctr">
                <a:defRPr/>
              </a:pPr>
              <a:r>
                <a:rPr lang="en-GB" sz="1292" b="1" dirty="0"/>
                <a:t>Ce</a:t>
              </a:r>
            </a:p>
          </p:txBody>
        </p:sp>
        <p:cxnSp>
          <p:nvCxnSpPr>
            <p:cNvPr id="368" name="Straight Connector 367"/>
            <p:cNvCxnSpPr/>
            <p:nvPr/>
          </p:nvCxnSpPr>
          <p:spPr>
            <a:xfrm>
              <a:off x="2505342"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p:cNvCxnSpPr/>
            <p:nvPr/>
          </p:nvCxnSpPr>
          <p:spPr>
            <a:xfrm>
              <a:off x="2937055"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p:cNvCxnSpPr/>
            <p:nvPr/>
          </p:nvCxnSpPr>
          <p:spPr>
            <a:xfrm>
              <a:off x="3368770"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p:cNvCxnSpPr/>
            <p:nvPr/>
          </p:nvCxnSpPr>
          <p:spPr>
            <a:xfrm>
              <a:off x="3800483"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p:cNvCxnSpPr/>
            <p:nvPr/>
          </p:nvCxnSpPr>
          <p:spPr>
            <a:xfrm>
              <a:off x="4232197"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p:cNvCxnSpPr/>
            <p:nvPr/>
          </p:nvCxnSpPr>
          <p:spPr>
            <a:xfrm>
              <a:off x="4665631"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p:cNvCxnSpPr/>
            <p:nvPr/>
          </p:nvCxnSpPr>
          <p:spPr>
            <a:xfrm>
              <a:off x="5097344" y="5473150"/>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p:cNvCxnSpPr/>
            <p:nvPr/>
          </p:nvCxnSpPr>
          <p:spPr>
            <a:xfrm>
              <a:off x="5529058"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p:cNvCxnSpPr/>
            <p:nvPr/>
          </p:nvCxnSpPr>
          <p:spPr>
            <a:xfrm>
              <a:off x="5960771"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p:cNvCxnSpPr/>
            <p:nvPr/>
          </p:nvCxnSpPr>
          <p:spPr>
            <a:xfrm>
              <a:off x="6392486"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p:cNvCxnSpPr/>
            <p:nvPr/>
          </p:nvCxnSpPr>
          <p:spPr>
            <a:xfrm>
              <a:off x="6825919"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p:cNvCxnSpPr/>
            <p:nvPr/>
          </p:nvCxnSpPr>
          <p:spPr>
            <a:xfrm>
              <a:off x="7257632"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p:cNvCxnSpPr/>
            <p:nvPr/>
          </p:nvCxnSpPr>
          <p:spPr>
            <a:xfrm>
              <a:off x="7689347" y="5473150"/>
              <a:ext cx="0" cy="98949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p:cNvCxnSpPr/>
            <p:nvPr/>
          </p:nvCxnSpPr>
          <p:spPr>
            <a:xfrm>
              <a:off x="8121060"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p:cNvCxnSpPr/>
            <p:nvPr/>
          </p:nvCxnSpPr>
          <p:spPr>
            <a:xfrm>
              <a:off x="8552774" y="5473150"/>
              <a:ext cx="0" cy="1018749"/>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3" name="TextBox 382"/>
            <p:cNvSpPr txBox="1"/>
            <p:nvPr/>
          </p:nvSpPr>
          <p:spPr>
            <a:xfrm>
              <a:off x="718288" y="5567797"/>
              <a:ext cx="1940321" cy="315630"/>
            </a:xfrm>
            <a:prstGeom prst="rect">
              <a:avLst/>
            </a:prstGeom>
            <a:noFill/>
          </p:spPr>
          <p:txBody>
            <a:bodyPr wrap="none">
              <a:spAutoFit/>
            </a:bodyPr>
            <a:lstStyle/>
            <a:p>
              <a:pPr>
                <a:defRPr/>
              </a:pPr>
              <a:r>
                <a:rPr lang="en-GB" sz="1292" dirty="0"/>
                <a:t>*</a:t>
              </a:r>
              <a:r>
                <a:rPr lang="en-GB" sz="1292" dirty="0" err="1"/>
                <a:t>Lanthanon</a:t>
              </a:r>
              <a:r>
                <a:rPr lang="en-GB" sz="1292" dirty="0"/>
                <a:t> series 4f</a:t>
              </a:r>
            </a:p>
          </p:txBody>
        </p:sp>
        <p:sp>
          <p:nvSpPr>
            <p:cNvPr id="384" name="TextBox 383"/>
            <p:cNvSpPr txBox="1"/>
            <p:nvPr/>
          </p:nvSpPr>
          <p:spPr>
            <a:xfrm>
              <a:off x="704528" y="6049637"/>
              <a:ext cx="1752750" cy="315630"/>
            </a:xfrm>
            <a:prstGeom prst="rect">
              <a:avLst/>
            </a:prstGeom>
            <a:noFill/>
          </p:spPr>
          <p:txBody>
            <a:bodyPr wrap="none">
              <a:spAutoFit/>
            </a:bodyPr>
            <a:lstStyle/>
            <a:p>
              <a:pPr>
                <a:defRPr/>
              </a:pPr>
              <a:r>
                <a:rPr lang="en-GB" sz="1292" dirty="0"/>
                <a:t>**</a:t>
              </a:r>
              <a:r>
                <a:rPr lang="en-GB" sz="1292" dirty="0" err="1"/>
                <a:t>Actinon</a:t>
              </a:r>
              <a:r>
                <a:rPr lang="en-GB" sz="1292" dirty="0"/>
                <a:t> series 5f</a:t>
              </a:r>
            </a:p>
          </p:txBody>
        </p:sp>
        <p:sp>
          <p:nvSpPr>
            <p:cNvPr id="385" name="TextBox 384"/>
            <p:cNvSpPr txBox="1"/>
            <p:nvPr/>
          </p:nvSpPr>
          <p:spPr>
            <a:xfrm>
              <a:off x="2523960" y="5965316"/>
              <a:ext cx="382437" cy="500448"/>
            </a:xfrm>
            <a:prstGeom prst="rect">
              <a:avLst/>
            </a:prstGeom>
            <a:noFill/>
          </p:spPr>
          <p:txBody>
            <a:bodyPr wrap="none">
              <a:spAutoFit/>
            </a:bodyPr>
            <a:lstStyle/>
            <a:p>
              <a:pPr algn="ctr">
                <a:defRPr/>
              </a:pPr>
              <a:r>
                <a:rPr lang="en-GB" sz="1108" dirty="0"/>
                <a:t>90</a:t>
              </a:r>
            </a:p>
            <a:p>
              <a:pPr algn="ctr">
                <a:defRPr/>
              </a:pPr>
              <a:r>
                <a:rPr lang="en-GB" sz="1292" b="1" dirty="0" err="1"/>
                <a:t>Th</a:t>
              </a:r>
              <a:endParaRPr lang="en-GB" sz="1292" b="1" dirty="0"/>
            </a:p>
          </p:txBody>
        </p:sp>
        <p:sp>
          <p:nvSpPr>
            <p:cNvPr id="386" name="TextBox 385"/>
            <p:cNvSpPr txBox="1"/>
            <p:nvPr/>
          </p:nvSpPr>
          <p:spPr>
            <a:xfrm>
              <a:off x="2963472" y="5473150"/>
              <a:ext cx="370279" cy="500448"/>
            </a:xfrm>
            <a:prstGeom prst="rect">
              <a:avLst/>
            </a:prstGeom>
            <a:noFill/>
          </p:spPr>
          <p:txBody>
            <a:bodyPr wrap="none">
              <a:spAutoFit/>
            </a:bodyPr>
            <a:lstStyle/>
            <a:p>
              <a:pPr algn="ctr">
                <a:defRPr/>
              </a:pPr>
              <a:r>
                <a:rPr lang="en-GB" sz="1108" dirty="0"/>
                <a:t>59</a:t>
              </a:r>
            </a:p>
            <a:p>
              <a:pPr algn="ctr">
                <a:defRPr/>
              </a:pPr>
              <a:r>
                <a:rPr lang="en-GB" sz="1292" b="1" dirty="0" err="1"/>
                <a:t>Pr</a:t>
              </a:r>
              <a:endParaRPr lang="en-GB" sz="1292" b="1" dirty="0"/>
            </a:p>
          </p:txBody>
        </p:sp>
        <p:cxnSp>
          <p:nvCxnSpPr>
            <p:cNvPr id="387" name="Straight Connector 386"/>
            <p:cNvCxnSpPr/>
            <p:nvPr/>
          </p:nvCxnSpPr>
          <p:spPr>
            <a:xfrm>
              <a:off x="2937055"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89" name="TextBox 388"/>
            <p:cNvSpPr txBox="1"/>
            <p:nvPr/>
          </p:nvSpPr>
          <p:spPr>
            <a:xfrm>
              <a:off x="2938776" y="5975641"/>
              <a:ext cx="417953" cy="499049"/>
            </a:xfrm>
            <a:prstGeom prst="rect">
              <a:avLst/>
            </a:prstGeom>
            <a:noFill/>
          </p:spPr>
          <p:txBody>
            <a:bodyPr wrap="none">
              <a:spAutoFit/>
            </a:bodyPr>
            <a:lstStyle/>
            <a:p>
              <a:pPr algn="ctr">
                <a:defRPr/>
              </a:pPr>
              <a:r>
                <a:rPr lang="en-GB" sz="1108" dirty="0"/>
                <a:t>91</a:t>
              </a:r>
            </a:p>
            <a:p>
              <a:pPr algn="ctr">
                <a:defRPr/>
              </a:pPr>
              <a:r>
                <a:rPr lang="en-GB" sz="1292" b="1" dirty="0"/>
                <a:t>Pa</a:t>
              </a:r>
            </a:p>
          </p:txBody>
        </p:sp>
        <p:sp>
          <p:nvSpPr>
            <p:cNvPr id="390" name="TextBox 389"/>
            <p:cNvSpPr txBox="1"/>
            <p:nvPr/>
          </p:nvSpPr>
          <p:spPr>
            <a:xfrm>
              <a:off x="3355241" y="5473150"/>
              <a:ext cx="450171" cy="500448"/>
            </a:xfrm>
            <a:prstGeom prst="rect">
              <a:avLst/>
            </a:prstGeom>
            <a:noFill/>
          </p:spPr>
          <p:txBody>
            <a:bodyPr wrap="none">
              <a:spAutoFit/>
            </a:bodyPr>
            <a:lstStyle/>
            <a:p>
              <a:pPr algn="ctr">
                <a:defRPr/>
              </a:pPr>
              <a:r>
                <a:rPr lang="en-GB" sz="1108" dirty="0"/>
                <a:t>60</a:t>
              </a:r>
            </a:p>
            <a:p>
              <a:pPr algn="ctr">
                <a:defRPr/>
              </a:pPr>
              <a:r>
                <a:rPr lang="en-GB" sz="1292" b="1" dirty="0" err="1"/>
                <a:t>Nd</a:t>
              </a:r>
              <a:endParaRPr lang="en-GB" sz="1292" b="1" dirty="0"/>
            </a:p>
          </p:txBody>
        </p:sp>
        <p:cxnSp>
          <p:nvCxnSpPr>
            <p:cNvPr id="391" name="Straight Connector 390"/>
            <p:cNvCxnSpPr/>
            <p:nvPr/>
          </p:nvCxnSpPr>
          <p:spPr>
            <a:xfrm>
              <a:off x="336877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3" name="TextBox 392"/>
            <p:cNvSpPr txBox="1"/>
            <p:nvPr/>
          </p:nvSpPr>
          <p:spPr>
            <a:xfrm>
              <a:off x="3394569" y="5994570"/>
              <a:ext cx="369795" cy="499049"/>
            </a:xfrm>
            <a:prstGeom prst="rect">
              <a:avLst/>
            </a:prstGeom>
            <a:noFill/>
          </p:spPr>
          <p:txBody>
            <a:bodyPr wrap="none">
              <a:spAutoFit/>
            </a:bodyPr>
            <a:lstStyle/>
            <a:p>
              <a:pPr algn="ctr">
                <a:defRPr/>
              </a:pPr>
              <a:r>
                <a:rPr lang="en-GB" sz="1108" dirty="0"/>
                <a:t>92</a:t>
              </a:r>
            </a:p>
            <a:p>
              <a:pPr algn="ctr">
                <a:defRPr/>
              </a:pPr>
              <a:r>
                <a:rPr lang="en-GB" sz="1292" b="1" dirty="0"/>
                <a:t>U</a:t>
              </a:r>
            </a:p>
          </p:txBody>
        </p:sp>
        <p:sp>
          <p:nvSpPr>
            <p:cNvPr id="394" name="TextBox 393"/>
            <p:cNvSpPr txBox="1"/>
            <p:nvPr/>
          </p:nvSpPr>
          <p:spPr>
            <a:xfrm>
              <a:off x="3772963" y="5473150"/>
              <a:ext cx="479874" cy="500770"/>
            </a:xfrm>
            <a:prstGeom prst="rect">
              <a:avLst/>
            </a:prstGeom>
            <a:noFill/>
          </p:spPr>
          <p:txBody>
            <a:bodyPr wrap="none">
              <a:spAutoFit/>
            </a:bodyPr>
            <a:lstStyle/>
            <a:p>
              <a:pPr algn="ctr">
                <a:defRPr/>
              </a:pPr>
              <a:r>
                <a:rPr lang="en-GB" sz="1108" dirty="0"/>
                <a:t>61</a:t>
              </a:r>
            </a:p>
            <a:p>
              <a:pPr algn="ctr">
                <a:defRPr/>
              </a:pPr>
              <a:r>
                <a:rPr lang="en-GB" sz="1292" b="1" dirty="0"/>
                <a:t>Pm</a:t>
              </a:r>
            </a:p>
          </p:txBody>
        </p:sp>
        <p:cxnSp>
          <p:nvCxnSpPr>
            <p:cNvPr id="395" name="Straight Connector 394"/>
            <p:cNvCxnSpPr/>
            <p:nvPr/>
          </p:nvCxnSpPr>
          <p:spPr>
            <a:xfrm>
              <a:off x="3800483"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97" name="TextBox 396"/>
            <p:cNvSpPr txBox="1"/>
            <p:nvPr/>
          </p:nvSpPr>
          <p:spPr>
            <a:xfrm>
              <a:off x="3786955" y="5994570"/>
              <a:ext cx="450171" cy="500448"/>
            </a:xfrm>
            <a:prstGeom prst="rect">
              <a:avLst/>
            </a:prstGeom>
            <a:noFill/>
          </p:spPr>
          <p:txBody>
            <a:bodyPr wrap="none">
              <a:spAutoFit/>
            </a:bodyPr>
            <a:lstStyle/>
            <a:p>
              <a:pPr algn="ctr">
                <a:defRPr/>
              </a:pPr>
              <a:r>
                <a:rPr lang="en-GB" sz="1108" dirty="0"/>
                <a:t>93</a:t>
              </a:r>
            </a:p>
            <a:p>
              <a:pPr algn="ctr">
                <a:defRPr/>
              </a:pPr>
              <a:r>
                <a:rPr lang="en-GB" sz="1292" b="1" dirty="0"/>
                <a:t>Np</a:t>
              </a:r>
            </a:p>
          </p:txBody>
        </p:sp>
        <p:sp>
          <p:nvSpPr>
            <p:cNvPr id="398" name="TextBox 397"/>
            <p:cNvSpPr txBox="1"/>
            <p:nvPr/>
          </p:nvSpPr>
          <p:spPr>
            <a:xfrm>
              <a:off x="4204678" y="5473150"/>
              <a:ext cx="479872" cy="500770"/>
            </a:xfrm>
            <a:prstGeom prst="rect">
              <a:avLst/>
            </a:prstGeom>
            <a:noFill/>
          </p:spPr>
          <p:txBody>
            <a:bodyPr wrap="none">
              <a:spAutoFit/>
            </a:bodyPr>
            <a:lstStyle/>
            <a:p>
              <a:pPr algn="ctr">
                <a:defRPr/>
              </a:pPr>
              <a:r>
                <a:rPr lang="en-GB" sz="1108" dirty="0"/>
                <a:t>62</a:t>
              </a:r>
            </a:p>
            <a:p>
              <a:pPr algn="ctr">
                <a:defRPr/>
              </a:pPr>
              <a:r>
                <a:rPr lang="en-GB" sz="1292" b="1" dirty="0"/>
                <a:t>Sm</a:t>
              </a:r>
            </a:p>
          </p:txBody>
        </p:sp>
        <p:cxnSp>
          <p:nvCxnSpPr>
            <p:cNvPr id="399" name="Straight Connector 398"/>
            <p:cNvCxnSpPr/>
            <p:nvPr/>
          </p:nvCxnSpPr>
          <p:spPr>
            <a:xfrm>
              <a:off x="423219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1" name="TextBox 400"/>
            <p:cNvSpPr txBox="1"/>
            <p:nvPr/>
          </p:nvSpPr>
          <p:spPr>
            <a:xfrm>
              <a:off x="4239509" y="5994570"/>
              <a:ext cx="408488" cy="500448"/>
            </a:xfrm>
            <a:prstGeom prst="rect">
              <a:avLst/>
            </a:prstGeom>
            <a:noFill/>
          </p:spPr>
          <p:txBody>
            <a:bodyPr wrap="none">
              <a:spAutoFit/>
            </a:bodyPr>
            <a:lstStyle/>
            <a:p>
              <a:pPr algn="ctr">
                <a:defRPr/>
              </a:pPr>
              <a:r>
                <a:rPr lang="en-GB" sz="1108" dirty="0"/>
                <a:t>94</a:t>
              </a:r>
            </a:p>
            <a:p>
              <a:pPr algn="ctr">
                <a:defRPr/>
              </a:pPr>
              <a:r>
                <a:rPr lang="en-GB" sz="1292" b="1" dirty="0"/>
                <a:t>Pu</a:t>
              </a:r>
            </a:p>
          </p:txBody>
        </p:sp>
        <p:sp>
          <p:nvSpPr>
            <p:cNvPr id="402" name="TextBox 401"/>
            <p:cNvSpPr txBox="1"/>
            <p:nvPr/>
          </p:nvSpPr>
          <p:spPr>
            <a:xfrm>
              <a:off x="4676417" y="5473150"/>
              <a:ext cx="401541" cy="500448"/>
            </a:xfrm>
            <a:prstGeom prst="rect">
              <a:avLst/>
            </a:prstGeom>
            <a:noFill/>
          </p:spPr>
          <p:txBody>
            <a:bodyPr wrap="none">
              <a:spAutoFit/>
            </a:bodyPr>
            <a:lstStyle/>
            <a:p>
              <a:pPr algn="ctr">
                <a:defRPr/>
              </a:pPr>
              <a:r>
                <a:rPr lang="en-GB" sz="1108" dirty="0"/>
                <a:t>63</a:t>
              </a:r>
            </a:p>
            <a:p>
              <a:pPr algn="ctr">
                <a:defRPr/>
              </a:pPr>
              <a:r>
                <a:rPr lang="en-GB" sz="1292" b="1" dirty="0" err="1"/>
                <a:t>Eu</a:t>
              </a:r>
              <a:endParaRPr lang="en-GB" sz="1292" b="1" dirty="0"/>
            </a:p>
          </p:txBody>
        </p:sp>
        <p:cxnSp>
          <p:nvCxnSpPr>
            <p:cNvPr id="403" name="Straight Connector 402"/>
            <p:cNvCxnSpPr/>
            <p:nvPr/>
          </p:nvCxnSpPr>
          <p:spPr>
            <a:xfrm>
              <a:off x="466563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5" name="TextBox 404"/>
            <p:cNvSpPr txBox="1"/>
            <p:nvPr/>
          </p:nvSpPr>
          <p:spPr>
            <a:xfrm>
              <a:off x="4626059" y="5994570"/>
              <a:ext cx="500538" cy="500448"/>
            </a:xfrm>
            <a:prstGeom prst="rect">
              <a:avLst/>
            </a:prstGeom>
            <a:noFill/>
          </p:spPr>
          <p:txBody>
            <a:bodyPr wrap="none">
              <a:spAutoFit/>
            </a:bodyPr>
            <a:lstStyle/>
            <a:p>
              <a:pPr algn="ctr">
                <a:defRPr/>
              </a:pPr>
              <a:r>
                <a:rPr lang="en-GB" sz="1108" dirty="0"/>
                <a:t>95</a:t>
              </a:r>
            </a:p>
            <a:p>
              <a:pPr algn="ctr">
                <a:defRPr/>
              </a:pPr>
              <a:r>
                <a:rPr lang="en-GB" sz="1292" b="1" dirty="0"/>
                <a:t>Am</a:t>
              </a:r>
            </a:p>
          </p:txBody>
        </p:sp>
        <p:sp>
          <p:nvSpPr>
            <p:cNvPr id="406" name="TextBox 405"/>
            <p:cNvSpPr txBox="1"/>
            <p:nvPr/>
          </p:nvSpPr>
          <p:spPr>
            <a:xfrm>
              <a:off x="5074263" y="5473150"/>
              <a:ext cx="469276" cy="500448"/>
            </a:xfrm>
            <a:prstGeom prst="rect">
              <a:avLst/>
            </a:prstGeom>
            <a:noFill/>
          </p:spPr>
          <p:txBody>
            <a:bodyPr wrap="none">
              <a:spAutoFit/>
            </a:bodyPr>
            <a:lstStyle/>
            <a:p>
              <a:pPr algn="ctr">
                <a:defRPr/>
              </a:pPr>
              <a:r>
                <a:rPr lang="en-GB" sz="1108" dirty="0"/>
                <a:t>64</a:t>
              </a:r>
            </a:p>
            <a:p>
              <a:pPr algn="ctr">
                <a:defRPr/>
              </a:pPr>
              <a:r>
                <a:rPr lang="en-GB" sz="1292" b="1" dirty="0" err="1"/>
                <a:t>Gd</a:t>
              </a:r>
              <a:endParaRPr lang="en-GB" sz="1292" b="1" dirty="0"/>
            </a:p>
          </p:txBody>
        </p:sp>
        <p:cxnSp>
          <p:nvCxnSpPr>
            <p:cNvPr id="407" name="Straight Connector 406"/>
            <p:cNvCxnSpPr/>
            <p:nvPr/>
          </p:nvCxnSpPr>
          <p:spPr>
            <a:xfrm>
              <a:off x="509734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09" name="TextBox 408"/>
            <p:cNvSpPr txBox="1"/>
            <p:nvPr/>
          </p:nvSpPr>
          <p:spPr>
            <a:xfrm>
              <a:off x="5053431" y="5994570"/>
              <a:ext cx="509221" cy="500448"/>
            </a:xfrm>
            <a:prstGeom prst="rect">
              <a:avLst/>
            </a:prstGeom>
            <a:noFill/>
          </p:spPr>
          <p:txBody>
            <a:bodyPr wrap="none">
              <a:spAutoFit/>
            </a:bodyPr>
            <a:lstStyle/>
            <a:p>
              <a:pPr algn="ctr">
                <a:defRPr/>
              </a:pPr>
              <a:r>
                <a:rPr lang="en-GB" sz="1108" dirty="0"/>
                <a:t>96</a:t>
              </a:r>
            </a:p>
            <a:p>
              <a:pPr algn="ctr">
                <a:defRPr/>
              </a:pPr>
              <a:r>
                <a:rPr lang="en-GB" sz="1292" b="1" dirty="0"/>
                <a:t>Cm</a:t>
              </a:r>
            </a:p>
          </p:txBody>
        </p:sp>
        <p:sp>
          <p:nvSpPr>
            <p:cNvPr id="410" name="TextBox 409"/>
            <p:cNvSpPr txBox="1"/>
            <p:nvPr/>
          </p:nvSpPr>
          <p:spPr>
            <a:xfrm>
              <a:off x="5544185" y="5473150"/>
              <a:ext cx="392859" cy="500448"/>
            </a:xfrm>
            <a:prstGeom prst="rect">
              <a:avLst/>
            </a:prstGeom>
            <a:noFill/>
          </p:spPr>
          <p:txBody>
            <a:bodyPr wrap="none">
              <a:spAutoFit/>
            </a:bodyPr>
            <a:lstStyle/>
            <a:p>
              <a:pPr algn="ctr">
                <a:defRPr/>
              </a:pPr>
              <a:r>
                <a:rPr lang="en-GB" sz="1108" dirty="0"/>
                <a:t>65</a:t>
              </a:r>
            </a:p>
            <a:p>
              <a:pPr algn="ctr">
                <a:defRPr/>
              </a:pPr>
              <a:r>
                <a:rPr lang="en-GB" sz="1292" b="1" dirty="0"/>
                <a:t>Tb</a:t>
              </a:r>
            </a:p>
          </p:txBody>
        </p:sp>
        <p:cxnSp>
          <p:nvCxnSpPr>
            <p:cNvPr id="411" name="Straight Connector 410"/>
            <p:cNvCxnSpPr/>
            <p:nvPr/>
          </p:nvCxnSpPr>
          <p:spPr>
            <a:xfrm>
              <a:off x="5529058"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3" name="TextBox 412"/>
            <p:cNvSpPr txBox="1"/>
            <p:nvPr/>
          </p:nvSpPr>
          <p:spPr>
            <a:xfrm>
              <a:off x="5535510" y="5994570"/>
              <a:ext cx="408488" cy="500448"/>
            </a:xfrm>
            <a:prstGeom prst="rect">
              <a:avLst/>
            </a:prstGeom>
            <a:noFill/>
          </p:spPr>
          <p:txBody>
            <a:bodyPr wrap="none">
              <a:spAutoFit/>
            </a:bodyPr>
            <a:lstStyle/>
            <a:p>
              <a:pPr algn="ctr">
                <a:defRPr/>
              </a:pPr>
              <a:r>
                <a:rPr lang="en-GB" sz="1108" dirty="0"/>
                <a:t>97</a:t>
              </a:r>
            </a:p>
            <a:p>
              <a:pPr algn="ctr">
                <a:defRPr/>
              </a:pPr>
              <a:r>
                <a:rPr lang="en-GB" sz="1292" b="1" dirty="0"/>
                <a:t>Bk</a:t>
              </a:r>
            </a:p>
          </p:txBody>
        </p:sp>
        <p:sp>
          <p:nvSpPr>
            <p:cNvPr id="414" name="TextBox 413"/>
            <p:cNvSpPr txBox="1"/>
            <p:nvPr/>
          </p:nvSpPr>
          <p:spPr>
            <a:xfrm>
              <a:off x="5959052" y="5473150"/>
              <a:ext cx="428273" cy="500770"/>
            </a:xfrm>
            <a:prstGeom prst="rect">
              <a:avLst/>
            </a:prstGeom>
            <a:noFill/>
          </p:spPr>
          <p:txBody>
            <a:bodyPr wrap="none">
              <a:spAutoFit/>
            </a:bodyPr>
            <a:lstStyle/>
            <a:p>
              <a:pPr algn="ctr">
                <a:defRPr/>
              </a:pPr>
              <a:r>
                <a:rPr lang="en-GB" sz="1108" dirty="0"/>
                <a:t>66</a:t>
              </a:r>
            </a:p>
            <a:p>
              <a:pPr algn="ctr">
                <a:defRPr/>
              </a:pPr>
              <a:r>
                <a:rPr lang="en-GB" sz="1292" b="1" dirty="0" err="1"/>
                <a:t>Dy</a:t>
              </a:r>
              <a:endParaRPr lang="en-GB" sz="1292" b="1" dirty="0"/>
            </a:p>
          </p:txBody>
        </p:sp>
        <p:cxnSp>
          <p:nvCxnSpPr>
            <p:cNvPr id="415" name="Straight Connector 414"/>
            <p:cNvCxnSpPr/>
            <p:nvPr/>
          </p:nvCxnSpPr>
          <p:spPr>
            <a:xfrm>
              <a:off x="5960771"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17" name="TextBox 416"/>
            <p:cNvSpPr txBox="1"/>
            <p:nvPr/>
          </p:nvSpPr>
          <p:spPr>
            <a:xfrm>
              <a:off x="5976252" y="5994570"/>
              <a:ext cx="390434" cy="499049"/>
            </a:xfrm>
            <a:prstGeom prst="rect">
              <a:avLst/>
            </a:prstGeom>
            <a:noFill/>
          </p:spPr>
          <p:txBody>
            <a:bodyPr wrap="none">
              <a:spAutoFit/>
            </a:bodyPr>
            <a:lstStyle/>
            <a:p>
              <a:pPr algn="ctr">
                <a:defRPr/>
              </a:pPr>
              <a:r>
                <a:rPr lang="en-GB" sz="1108" dirty="0"/>
                <a:t>98</a:t>
              </a:r>
            </a:p>
            <a:p>
              <a:pPr algn="ctr">
                <a:defRPr/>
              </a:pPr>
              <a:r>
                <a:rPr lang="en-GB" sz="1292" b="1" dirty="0" err="1"/>
                <a:t>Cf</a:t>
              </a:r>
              <a:endParaRPr lang="en-GB" sz="1292" b="1" dirty="0"/>
            </a:p>
          </p:txBody>
        </p:sp>
        <p:sp>
          <p:nvSpPr>
            <p:cNvPr id="418" name="TextBox 417"/>
            <p:cNvSpPr txBox="1"/>
            <p:nvPr/>
          </p:nvSpPr>
          <p:spPr>
            <a:xfrm>
              <a:off x="6385606" y="5473150"/>
              <a:ext cx="438593" cy="500770"/>
            </a:xfrm>
            <a:prstGeom prst="rect">
              <a:avLst/>
            </a:prstGeom>
            <a:noFill/>
          </p:spPr>
          <p:txBody>
            <a:bodyPr wrap="none">
              <a:spAutoFit/>
            </a:bodyPr>
            <a:lstStyle/>
            <a:p>
              <a:pPr algn="ctr">
                <a:defRPr/>
              </a:pPr>
              <a:r>
                <a:rPr lang="en-GB" sz="1108" dirty="0"/>
                <a:t>67</a:t>
              </a:r>
            </a:p>
            <a:p>
              <a:pPr algn="ctr">
                <a:defRPr/>
              </a:pPr>
              <a:r>
                <a:rPr lang="en-GB" sz="1292" b="1" dirty="0" err="1"/>
                <a:t>Ho</a:t>
              </a:r>
              <a:endParaRPr lang="en-GB" sz="1292" b="1" dirty="0"/>
            </a:p>
          </p:txBody>
        </p:sp>
        <p:cxnSp>
          <p:nvCxnSpPr>
            <p:cNvPr id="419" name="Straight Connector 418"/>
            <p:cNvCxnSpPr/>
            <p:nvPr/>
          </p:nvCxnSpPr>
          <p:spPr>
            <a:xfrm>
              <a:off x="6392486"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1" name="TextBox 420"/>
            <p:cNvSpPr txBox="1"/>
            <p:nvPr/>
          </p:nvSpPr>
          <p:spPr>
            <a:xfrm>
              <a:off x="6418033" y="5994570"/>
              <a:ext cx="372017" cy="500448"/>
            </a:xfrm>
            <a:prstGeom prst="rect">
              <a:avLst/>
            </a:prstGeom>
            <a:noFill/>
          </p:spPr>
          <p:txBody>
            <a:bodyPr wrap="none">
              <a:spAutoFit/>
            </a:bodyPr>
            <a:lstStyle/>
            <a:p>
              <a:pPr algn="ctr">
                <a:defRPr/>
              </a:pPr>
              <a:r>
                <a:rPr lang="en-GB" sz="1108" dirty="0"/>
                <a:t>99</a:t>
              </a:r>
            </a:p>
            <a:p>
              <a:pPr algn="ctr">
                <a:defRPr/>
              </a:pPr>
              <a:r>
                <a:rPr lang="en-GB" sz="1292" b="1" dirty="0" err="1"/>
                <a:t>Es</a:t>
              </a:r>
              <a:endParaRPr lang="en-GB" sz="1292" b="1" dirty="0"/>
            </a:p>
          </p:txBody>
        </p:sp>
        <p:sp>
          <p:nvSpPr>
            <p:cNvPr id="422" name="TextBox 421"/>
            <p:cNvSpPr txBox="1"/>
            <p:nvPr/>
          </p:nvSpPr>
          <p:spPr>
            <a:xfrm>
              <a:off x="6852336" y="5473150"/>
              <a:ext cx="370279" cy="500448"/>
            </a:xfrm>
            <a:prstGeom prst="rect">
              <a:avLst/>
            </a:prstGeom>
            <a:noFill/>
          </p:spPr>
          <p:txBody>
            <a:bodyPr wrap="none">
              <a:spAutoFit/>
            </a:bodyPr>
            <a:lstStyle/>
            <a:p>
              <a:pPr algn="ctr">
                <a:defRPr/>
              </a:pPr>
              <a:r>
                <a:rPr lang="en-GB" sz="1108" dirty="0"/>
                <a:t>68</a:t>
              </a:r>
            </a:p>
            <a:p>
              <a:pPr algn="ctr">
                <a:defRPr/>
              </a:pPr>
              <a:r>
                <a:rPr lang="en-GB" sz="1292" b="1" dirty="0" err="1"/>
                <a:t>Er</a:t>
              </a:r>
              <a:endParaRPr lang="en-GB" sz="1292" b="1" dirty="0"/>
            </a:p>
          </p:txBody>
        </p:sp>
        <p:cxnSp>
          <p:nvCxnSpPr>
            <p:cNvPr id="423" name="Straight Connector 422"/>
            <p:cNvCxnSpPr/>
            <p:nvPr/>
          </p:nvCxnSpPr>
          <p:spPr>
            <a:xfrm>
              <a:off x="6825919"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5" name="TextBox 424"/>
            <p:cNvSpPr txBox="1"/>
            <p:nvPr/>
          </p:nvSpPr>
          <p:spPr>
            <a:xfrm>
              <a:off x="6801840" y="5994570"/>
              <a:ext cx="467833" cy="499049"/>
            </a:xfrm>
            <a:prstGeom prst="rect">
              <a:avLst/>
            </a:prstGeom>
            <a:noFill/>
          </p:spPr>
          <p:txBody>
            <a:bodyPr wrap="none">
              <a:spAutoFit/>
            </a:bodyPr>
            <a:lstStyle/>
            <a:p>
              <a:pPr algn="ctr">
                <a:defRPr/>
              </a:pPr>
              <a:r>
                <a:rPr lang="en-GB" sz="1108" dirty="0"/>
                <a:t>100</a:t>
              </a:r>
            </a:p>
            <a:p>
              <a:pPr algn="ctr">
                <a:defRPr/>
              </a:pPr>
              <a:r>
                <a:rPr lang="en-GB" sz="1292" b="1" dirty="0" err="1"/>
                <a:t>Fm</a:t>
              </a:r>
              <a:endParaRPr lang="en-GB" sz="1292" b="1" dirty="0"/>
            </a:p>
          </p:txBody>
        </p:sp>
        <p:sp>
          <p:nvSpPr>
            <p:cNvPr id="426" name="TextBox 425"/>
            <p:cNvSpPr txBox="1"/>
            <p:nvPr/>
          </p:nvSpPr>
          <p:spPr>
            <a:xfrm>
              <a:off x="7247578" y="5473150"/>
              <a:ext cx="443224" cy="500448"/>
            </a:xfrm>
            <a:prstGeom prst="rect">
              <a:avLst/>
            </a:prstGeom>
            <a:noFill/>
          </p:spPr>
          <p:txBody>
            <a:bodyPr wrap="none">
              <a:spAutoFit/>
            </a:bodyPr>
            <a:lstStyle/>
            <a:p>
              <a:pPr algn="ctr">
                <a:defRPr/>
              </a:pPr>
              <a:r>
                <a:rPr lang="en-GB" sz="1108" dirty="0"/>
                <a:t>69</a:t>
              </a:r>
            </a:p>
            <a:p>
              <a:pPr algn="ctr">
                <a:defRPr/>
              </a:pPr>
              <a:r>
                <a:rPr lang="en-GB" sz="1292" b="1" dirty="0"/>
                <a:t>Tm</a:t>
              </a:r>
            </a:p>
          </p:txBody>
        </p:sp>
        <p:cxnSp>
          <p:nvCxnSpPr>
            <p:cNvPr id="427" name="Straight Connector 426"/>
            <p:cNvCxnSpPr/>
            <p:nvPr/>
          </p:nvCxnSpPr>
          <p:spPr>
            <a:xfrm>
              <a:off x="7257632"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29" name="TextBox 428"/>
            <p:cNvSpPr txBox="1"/>
            <p:nvPr/>
          </p:nvSpPr>
          <p:spPr>
            <a:xfrm>
              <a:off x="7228481" y="5994570"/>
              <a:ext cx="479697" cy="500448"/>
            </a:xfrm>
            <a:prstGeom prst="rect">
              <a:avLst/>
            </a:prstGeom>
            <a:noFill/>
          </p:spPr>
          <p:txBody>
            <a:bodyPr wrap="none">
              <a:spAutoFit/>
            </a:bodyPr>
            <a:lstStyle/>
            <a:p>
              <a:pPr algn="ctr">
                <a:defRPr/>
              </a:pPr>
              <a:r>
                <a:rPr lang="en-GB" sz="1108" dirty="0"/>
                <a:t>101</a:t>
              </a:r>
            </a:p>
            <a:p>
              <a:pPr algn="ctr">
                <a:defRPr/>
              </a:pPr>
              <a:r>
                <a:rPr lang="en-GB" sz="1292" b="1" dirty="0" err="1"/>
                <a:t>Md</a:t>
              </a:r>
              <a:endParaRPr lang="en-GB" sz="1292" b="1" dirty="0"/>
            </a:p>
          </p:txBody>
        </p:sp>
        <p:sp>
          <p:nvSpPr>
            <p:cNvPr id="430" name="TextBox 429"/>
            <p:cNvSpPr txBox="1"/>
            <p:nvPr/>
          </p:nvSpPr>
          <p:spPr>
            <a:xfrm>
              <a:off x="7685907" y="5464545"/>
              <a:ext cx="429994" cy="500771"/>
            </a:xfrm>
            <a:prstGeom prst="rect">
              <a:avLst/>
            </a:prstGeom>
            <a:noFill/>
          </p:spPr>
          <p:txBody>
            <a:bodyPr wrap="none">
              <a:spAutoFit/>
            </a:bodyPr>
            <a:lstStyle/>
            <a:p>
              <a:pPr algn="ctr">
                <a:defRPr/>
              </a:pPr>
              <a:r>
                <a:rPr lang="en-GB" sz="1108" dirty="0"/>
                <a:t>70</a:t>
              </a:r>
            </a:p>
            <a:p>
              <a:pPr algn="ctr">
                <a:defRPr/>
              </a:pPr>
              <a:r>
                <a:rPr lang="en-GB" sz="1292" b="1" dirty="0" err="1"/>
                <a:t>Yb</a:t>
              </a:r>
              <a:endParaRPr lang="en-GB" sz="1292" b="1" dirty="0"/>
            </a:p>
          </p:txBody>
        </p:sp>
        <p:cxnSp>
          <p:nvCxnSpPr>
            <p:cNvPr id="431" name="Straight Connector 430"/>
            <p:cNvCxnSpPr/>
            <p:nvPr/>
          </p:nvCxnSpPr>
          <p:spPr>
            <a:xfrm>
              <a:off x="7689347"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2" name="Straight Connector 431"/>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3" name="TextBox 432"/>
            <p:cNvSpPr txBox="1"/>
            <p:nvPr/>
          </p:nvSpPr>
          <p:spPr>
            <a:xfrm>
              <a:off x="7672147" y="5994570"/>
              <a:ext cx="455793" cy="499049"/>
            </a:xfrm>
            <a:prstGeom prst="rect">
              <a:avLst/>
            </a:prstGeom>
            <a:noFill/>
          </p:spPr>
          <p:txBody>
            <a:bodyPr wrap="none">
              <a:spAutoFit/>
            </a:bodyPr>
            <a:lstStyle/>
            <a:p>
              <a:pPr algn="ctr">
                <a:defRPr/>
              </a:pPr>
              <a:r>
                <a:rPr lang="en-GB" sz="1108" dirty="0"/>
                <a:t>102</a:t>
              </a:r>
            </a:p>
            <a:p>
              <a:pPr algn="ctr">
                <a:defRPr/>
              </a:pPr>
              <a:r>
                <a:rPr lang="en-GB" sz="1292" b="1" dirty="0"/>
                <a:t>No</a:t>
              </a:r>
            </a:p>
          </p:txBody>
        </p:sp>
        <p:sp>
          <p:nvSpPr>
            <p:cNvPr id="434" name="TextBox 433"/>
            <p:cNvSpPr txBox="1"/>
            <p:nvPr/>
          </p:nvSpPr>
          <p:spPr>
            <a:xfrm>
              <a:off x="8140521" y="5473150"/>
              <a:ext cx="385911" cy="500448"/>
            </a:xfrm>
            <a:prstGeom prst="rect">
              <a:avLst/>
            </a:prstGeom>
            <a:noFill/>
          </p:spPr>
          <p:txBody>
            <a:bodyPr wrap="none">
              <a:spAutoFit/>
            </a:bodyPr>
            <a:lstStyle/>
            <a:p>
              <a:pPr algn="ctr">
                <a:defRPr/>
              </a:pPr>
              <a:r>
                <a:rPr lang="en-GB" sz="1108" dirty="0"/>
                <a:t>71</a:t>
              </a:r>
            </a:p>
            <a:p>
              <a:pPr algn="ctr">
                <a:defRPr/>
              </a:pPr>
              <a:r>
                <a:rPr lang="en-GB" sz="1292" b="1" dirty="0"/>
                <a:t>Lu</a:t>
              </a:r>
            </a:p>
          </p:txBody>
        </p:sp>
        <p:cxnSp>
          <p:nvCxnSpPr>
            <p:cNvPr id="435" name="Straight Connector 434"/>
            <p:cNvCxnSpPr/>
            <p:nvPr/>
          </p:nvCxnSpPr>
          <p:spPr>
            <a:xfrm>
              <a:off x="8121060"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p:cNvCxnSpPr/>
            <p:nvPr/>
          </p:nvCxnSpPr>
          <p:spPr>
            <a:xfrm>
              <a:off x="8552774" y="5502404"/>
              <a:ext cx="0" cy="1008424"/>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37" name="TextBox 436"/>
            <p:cNvSpPr txBox="1"/>
            <p:nvPr/>
          </p:nvSpPr>
          <p:spPr>
            <a:xfrm>
              <a:off x="8103860" y="5994570"/>
              <a:ext cx="455794" cy="499049"/>
            </a:xfrm>
            <a:prstGeom prst="rect">
              <a:avLst/>
            </a:prstGeom>
            <a:noFill/>
          </p:spPr>
          <p:txBody>
            <a:bodyPr wrap="none">
              <a:spAutoFit/>
            </a:bodyPr>
            <a:lstStyle/>
            <a:p>
              <a:pPr algn="ctr">
                <a:defRPr/>
              </a:pPr>
              <a:r>
                <a:rPr lang="en-GB" sz="1108" dirty="0"/>
                <a:t>103</a:t>
              </a:r>
            </a:p>
            <a:p>
              <a:pPr algn="ctr">
                <a:defRPr/>
              </a:pPr>
              <a:r>
                <a:rPr lang="en-GB" sz="1292" b="1" dirty="0" err="1"/>
                <a:t>Lw</a:t>
              </a:r>
              <a:endParaRPr lang="en-GB" sz="1292" b="1" dirty="0"/>
            </a:p>
          </p:txBody>
        </p:sp>
      </p:grpSp>
      <p:sp>
        <p:nvSpPr>
          <p:cNvPr id="16550" name="TextBox 237"/>
          <p:cNvSpPr txBox="1">
            <a:spLocks noChangeArrowheads="1"/>
          </p:cNvSpPr>
          <p:nvPr/>
        </p:nvSpPr>
        <p:spPr bwMode="auto">
          <a:xfrm>
            <a:off x="6680200" y="2841626"/>
            <a:ext cx="3429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FFFF00"/>
                </a:solidFill>
              </a:rPr>
              <a:t>11</a:t>
            </a:r>
          </a:p>
        </p:txBody>
      </p:sp>
      <p:cxnSp>
        <p:nvCxnSpPr>
          <p:cNvPr id="248" name="Straight Connector 247"/>
          <p:cNvCxnSpPr/>
          <p:nvPr/>
        </p:nvCxnSpPr>
        <p:spPr>
          <a:xfrm>
            <a:off x="9420225" y="1700213"/>
            <a:ext cx="388938"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Audio 4">
            <a:hlinkClick r:id="" action="ppaction://media"/>
            <a:extLst>
              <a:ext uri="{FF2B5EF4-FFF2-40B4-BE49-F238E27FC236}">
                <a16:creationId xmlns:a16="http://schemas.microsoft.com/office/drawing/2014/main" id="{B4D46775-C558-8F51-6E4D-68B2315323F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21850949"/>
      </p:ext>
    </p:extLst>
  </p:cSld>
  <p:clrMapOvr>
    <a:masterClrMapping/>
  </p:clrMapOvr>
  <mc:AlternateContent xmlns:mc="http://schemas.openxmlformats.org/markup-compatibility/2006" xmlns:p14="http://schemas.microsoft.com/office/powerpoint/2010/main">
    <mc:Choice Requires="p14">
      <p:transition spd="slow" p14:dur="2000" advTm="18913"/>
    </mc:Choice>
    <mc:Fallback xmlns="">
      <p:transition spd="slow" advTm="18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0" y="0"/>
            <a:ext cx="9281661" cy="906966"/>
          </a:xfrm>
        </p:spPr>
        <p:txBody>
          <a:bodyPr/>
          <a:lstStyle/>
          <a:p>
            <a:r>
              <a:rPr lang="en-GB" dirty="0"/>
              <a:t>…………..</a:t>
            </a:r>
            <a:r>
              <a:rPr lang="en-GB" sz="3200" dirty="0"/>
              <a:t>And for the Chemist! (Cook?)</a:t>
            </a:r>
          </a:p>
        </p:txBody>
      </p:sp>
      <p:sp>
        <p:nvSpPr>
          <p:cNvPr id="78851" name="Rectangle 3"/>
          <p:cNvSpPr>
            <a:spLocks noGrp="1" noChangeArrowheads="1"/>
          </p:cNvSpPr>
          <p:nvPr>
            <p:ph idx="1"/>
          </p:nvPr>
        </p:nvSpPr>
        <p:spPr>
          <a:xfrm>
            <a:off x="191568" y="926436"/>
            <a:ext cx="4973828" cy="5705017"/>
          </a:xfrm>
          <a:ln>
            <a:solidFill>
              <a:schemeClr val="tx1"/>
            </a:solidFill>
          </a:ln>
        </p:spPr>
        <p:txBody>
          <a:bodyPr>
            <a:noAutofit/>
          </a:bodyPr>
          <a:lstStyle/>
          <a:p>
            <a:pPr>
              <a:lnSpc>
                <a:spcPct val="80000"/>
              </a:lnSpc>
            </a:pPr>
            <a:r>
              <a:rPr lang="en-GB" sz="1600" b="1" u="sng" dirty="0">
                <a:solidFill>
                  <a:schemeClr val="accent3">
                    <a:lumMod val="40000"/>
                    <a:lumOff val="60000"/>
                  </a:schemeClr>
                </a:solidFill>
              </a:rPr>
              <a:t>Produce light. </a:t>
            </a:r>
          </a:p>
          <a:p>
            <a:pPr lvl="1">
              <a:lnSpc>
                <a:spcPct val="80000"/>
              </a:lnSpc>
            </a:pPr>
            <a:r>
              <a:rPr lang="en-GB" sz="1400" dirty="0"/>
              <a:t>Magnesium Powder, Sodium Nitrate, Boiled linseed Oil, Talc</a:t>
            </a:r>
          </a:p>
          <a:p>
            <a:pPr>
              <a:lnSpc>
                <a:spcPct val="80000"/>
              </a:lnSpc>
            </a:pPr>
            <a:r>
              <a:rPr lang="en-GB" sz="1600" b="1" u="sng" dirty="0">
                <a:solidFill>
                  <a:schemeClr val="accent3">
                    <a:lumMod val="40000"/>
                    <a:lumOff val="60000"/>
                  </a:schemeClr>
                </a:solidFill>
              </a:rPr>
              <a:t>Produce heat.</a:t>
            </a:r>
          </a:p>
          <a:p>
            <a:pPr lvl="1">
              <a:lnSpc>
                <a:spcPct val="80000"/>
              </a:lnSpc>
            </a:pPr>
            <a:r>
              <a:rPr lang="en-GB" sz="1400" dirty="0"/>
              <a:t>Hammer Scale, Aluminium Powder, Resin</a:t>
            </a:r>
          </a:p>
          <a:p>
            <a:pPr lvl="1">
              <a:lnSpc>
                <a:spcPct val="80000"/>
              </a:lnSpc>
            </a:pPr>
            <a:r>
              <a:rPr lang="en-GB" sz="1400" dirty="0"/>
              <a:t>Aluminium Powder. Potassium nitrate, Silicon Powder.</a:t>
            </a:r>
          </a:p>
          <a:p>
            <a:pPr lvl="1">
              <a:lnSpc>
                <a:spcPct val="80000"/>
              </a:lnSpc>
            </a:pPr>
            <a:r>
              <a:rPr lang="en-GB" sz="1400" dirty="0"/>
              <a:t>Gunpowder. (Charcoal, Sulphur, Potassium Nitrate)</a:t>
            </a:r>
          </a:p>
          <a:p>
            <a:pPr lvl="1">
              <a:lnSpc>
                <a:spcPct val="80000"/>
              </a:lnSpc>
            </a:pPr>
            <a:r>
              <a:rPr lang="en-GB" sz="1400" dirty="0"/>
              <a:t>Amorphous Boron, Potassium Nitrate, Poly-sulphide Rubber</a:t>
            </a:r>
          </a:p>
          <a:p>
            <a:pPr>
              <a:lnSpc>
                <a:spcPct val="80000"/>
              </a:lnSpc>
            </a:pPr>
            <a:r>
              <a:rPr lang="en-GB" sz="1600" b="1" u="sng" dirty="0">
                <a:solidFill>
                  <a:schemeClr val="accent3">
                    <a:lumMod val="40000"/>
                    <a:lumOff val="60000"/>
                  </a:schemeClr>
                </a:solidFill>
              </a:rPr>
              <a:t>Produce noise.</a:t>
            </a:r>
          </a:p>
          <a:p>
            <a:pPr lvl="1">
              <a:lnSpc>
                <a:spcPct val="80000"/>
              </a:lnSpc>
            </a:pPr>
            <a:r>
              <a:rPr lang="en-GB" sz="1400" dirty="0"/>
              <a:t>Potassium Perchlorate, Potassium Benzoate, </a:t>
            </a:r>
          </a:p>
          <a:p>
            <a:pPr lvl="1">
              <a:lnSpc>
                <a:spcPct val="80000"/>
              </a:lnSpc>
            </a:pPr>
            <a:r>
              <a:rPr lang="en-GB" sz="1400" dirty="0"/>
              <a:t>Magnesium Powder, Potassium Perchlorate, Graphite</a:t>
            </a:r>
          </a:p>
          <a:p>
            <a:pPr>
              <a:lnSpc>
                <a:spcPct val="80000"/>
              </a:lnSpc>
            </a:pPr>
            <a:r>
              <a:rPr lang="en-GB" sz="1600" b="1" u="sng" dirty="0">
                <a:solidFill>
                  <a:schemeClr val="accent3">
                    <a:lumMod val="40000"/>
                    <a:lumOff val="60000"/>
                  </a:schemeClr>
                </a:solidFill>
              </a:rPr>
              <a:t>Produce delays.</a:t>
            </a:r>
          </a:p>
          <a:p>
            <a:pPr lvl="1">
              <a:lnSpc>
                <a:spcPct val="80000"/>
              </a:lnSpc>
            </a:pPr>
            <a:r>
              <a:rPr lang="en-GB" sz="1400" dirty="0" err="1"/>
              <a:t>Purpurin</a:t>
            </a:r>
            <a:r>
              <a:rPr lang="en-GB" sz="1400" dirty="0"/>
              <a:t>, Barium Nitrate, Potassium Nitrate.</a:t>
            </a:r>
          </a:p>
          <a:p>
            <a:pPr lvl="1">
              <a:lnSpc>
                <a:spcPct val="80000"/>
              </a:lnSpc>
            </a:pPr>
            <a:r>
              <a:rPr lang="en-GB" sz="1400" dirty="0"/>
              <a:t>Boron, Bismuth Oxide, Chromic Oxide,</a:t>
            </a:r>
          </a:p>
          <a:p>
            <a:pPr lvl="1">
              <a:lnSpc>
                <a:spcPct val="80000"/>
              </a:lnSpc>
            </a:pPr>
            <a:r>
              <a:rPr lang="en-GB" sz="1400" dirty="0"/>
              <a:t>Gunpowder. (Charcoal, Sulphur, Potassium Nitrate)</a:t>
            </a:r>
          </a:p>
        </p:txBody>
      </p:sp>
      <p:grpSp>
        <p:nvGrpSpPr>
          <p:cNvPr id="78856" name="Group 8"/>
          <p:cNvGrpSpPr>
            <a:grpSpLocks/>
          </p:cNvGrpSpPr>
          <p:nvPr/>
        </p:nvGrpSpPr>
        <p:grpSpPr bwMode="auto">
          <a:xfrm>
            <a:off x="10021887" y="926436"/>
            <a:ext cx="2170113" cy="5807075"/>
            <a:chOff x="4527" y="461"/>
            <a:chExt cx="1252" cy="3509"/>
          </a:xfrm>
        </p:grpSpPr>
        <p:pic>
          <p:nvPicPr>
            <p:cNvPr id="78852" name="Picture 4" descr="rubber grenade"/>
            <p:cNvPicPr>
              <a:picLocks noChangeAspect="1" noChangeArrowheads="1"/>
            </p:cNvPicPr>
            <p:nvPr/>
          </p:nvPicPr>
          <p:blipFill>
            <a:blip r:embed="rId5"/>
            <a:srcRect b="57829"/>
            <a:stretch>
              <a:fillRect/>
            </a:stretch>
          </p:blipFill>
          <p:spPr bwMode="auto">
            <a:xfrm>
              <a:off x="4527" y="461"/>
              <a:ext cx="1225" cy="740"/>
            </a:xfrm>
            <a:prstGeom prst="rect">
              <a:avLst/>
            </a:prstGeom>
            <a:noFill/>
          </p:spPr>
        </p:pic>
        <p:pic>
          <p:nvPicPr>
            <p:cNvPr id="78853" name="Picture 5" descr="MH47E%20duskflare_web"/>
            <p:cNvPicPr>
              <a:picLocks noChangeAspect="1" noChangeArrowheads="1"/>
            </p:cNvPicPr>
            <p:nvPr/>
          </p:nvPicPr>
          <p:blipFill>
            <a:blip r:embed="rId6"/>
            <a:srcRect/>
            <a:stretch>
              <a:fillRect/>
            </a:stretch>
          </p:blipFill>
          <p:spPr bwMode="auto">
            <a:xfrm>
              <a:off x="4535" y="1191"/>
              <a:ext cx="1225" cy="900"/>
            </a:xfrm>
            <a:prstGeom prst="rect">
              <a:avLst/>
            </a:prstGeom>
            <a:noFill/>
          </p:spPr>
        </p:pic>
        <p:pic>
          <p:nvPicPr>
            <p:cNvPr id="78854" name="Picture 6" descr="atest"/>
            <p:cNvPicPr>
              <a:picLocks noChangeAspect="1" noChangeArrowheads="1"/>
            </p:cNvPicPr>
            <p:nvPr/>
          </p:nvPicPr>
          <p:blipFill>
            <a:blip r:embed="rId7"/>
            <a:srcRect/>
            <a:stretch>
              <a:fillRect/>
            </a:stretch>
          </p:blipFill>
          <p:spPr bwMode="auto">
            <a:xfrm>
              <a:off x="4533" y="2080"/>
              <a:ext cx="1237" cy="1001"/>
            </a:xfrm>
            <a:prstGeom prst="rect">
              <a:avLst/>
            </a:prstGeom>
            <a:noFill/>
          </p:spPr>
        </p:pic>
        <p:pic>
          <p:nvPicPr>
            <p:cNvPr id="78855" name="Picture 7" descr="round14"/>
            <p:cNvPicPr>
              <a:picLocks noChangeAspect="1" noChangeArrowheads="1"/>
            </p:cNvPicPr>
            <p:nvPr/>
          </p:nvPicPr>
          <p:blipFill>
            <a:blip r:embed="rId8"/>
            <a:srcRect/>
            <a:stretch>
              <a:fillRect/>
            </a:stretch>
          </p:blipFill>
          <p:spPr bwMode="auto">
            <a:xfrm>
              <a:off x="4532" y="3073"/>
              <a:ext cx="1247" cy="897"/>
            </a:xfrm>
            <a:prstGeom prst="rect">
              <a:avLst/>
            </a:prstGeom>
            <a:noFill/>
          </p:spPr>
        </p:pic>
      </p:grpSp>
      <p:sp>
        <p:nvSpPr>
          <p:cNvPr id="9" name="Rectangle 3"/>
          <p:cNvSpPr txBox="1">
            <a:spLocks noChangeArrowheads="1"/>
          </p:cNvSpPr>
          <p:nvPr/>
        </p:nvSpPr>
        <p:spPr>
          <a:xfrm>
            <a:off x="5356964" y="906966"/>
            <a:ext cx="4647590" cy="5705017"/>
          </a:xfrm>
          <a:prstGeom prst="rect">
            <a:avLst/>
          </a:prstGeom>
          <a:ln>
            <a:solidFill>
              <a:schemeClr val="tx1"/>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lnSpc>
                <a:spcPct val="80000"/>
              </a:lnSpc>
            </a:pPr>
            <a:r>
              <a:rPr lang="en-GB" sz="1600" b="1" u="sng" dirty="0">
                <a:solidFill>
                  <a:schemeClr val="accent3">
                    <a:lumMod val="40000"/>
                    <a:lumOff val="60000"/>
                  </a:schemeClr>
                </a:solidFill>
              </a:rPr>
              <a:t>Produce flame</a:t>
            </a:r>
            <a:r>
              <a:rPr lang="en-GB" sz="1600" dirty="0"/>
              <a:t>.</a:t>
            </a:r>
          </a:p>
          <a:p>
            <a:pPr lvl="1">
              <a:lnSpc>
                <a:spcPct val="80000"/>
              </a:lnSpc>
            </a:pPr>
            <a:r>
              <a:rPr lang="en-GB" sz="1600" dirty="0"/>
              <a:t>Gunpowder. (Charcoal, Sulphur, Potassium Nitrate)</a:t>
            </a:r>
          </a:p>
          <a:p>
            <a:pPr lvl="1">
              <a:lnSpc>
                <a:spcPct val="80000"/>
              </a:lnSpc>
            </a:pPr>
            <a:r>
              <a:rPr lang="en-GB" sz="1600" dirty="0"/>
              <a:t>Magnesium Powder, Barium peroxide, Potassium Nitrate, Shellac.</a:t>
            </a:r>
          </a:p>
          <a:p>
            <a:pPr>
              <a:lnSpc>
                <a:spcPct val="80000"/>
              </a:lnSpc>
            </a:pPr>
            <a:r>
              <a:rPr lang="en-GB" sz="1600" b="1" u="sng" dirty="0">
                <a:solidFill>
                  <a:schemeClr val="accent3">
                    <a:lumMod val="40000"/>
                    <a:lumOff val="60000"/>
                  </a:schemeClr>
                </a:solidFill>
              </a:rPr>
              <a:t>Produce gas.</a:t>
            </a:r>
          </a:p>
          <a:p>
            <a:pPr lvl="1">
              <a:lnSpc>
                <a:spcPct val="80000"/>
              </a:lnSpc>
            </a:pPr>
            <a:r>
              <a:rPr lang="en-GB" sz="1600" dirty="0"/>
              <a:t>Gunpowder. (Charcoal, Sulphur, Potassium Nitrate)</a:t>
            </a:r>
          </a:p>
          <a:p>
            <a:pPr lvl="1">
              <a:lnSpc>
                <a:spcPct val="80000"/>
              </a:lnSpc>
            </a:pPr>
            <a:r>
              <a:rPr lang="en-GB" sz="1600" dirty="0"/>
              <a:t>Ammonium Perchlorate, Aluminium Powder, HTBP.</a:t>
            </a:r>
          </a:p>
          <a:p>
            <a:pPr>
              <a:lnSpc>
                <a:spcPct val="80000"/>
              </a:lnSpc>
            </a:pPr>
            <a:r>
              <a:rPr lang="en-GB" sz="1600" b="1" u="sng" dirty="0">
                <a:solidFill>
                  <a:schemeClr val="accent3">
                    <a:lumMod val="40000"/>
                    <a:lumOff val="60000"/>
                  </a:schemeClr>
                </a:solidFill>
              </a:rPr>
              <a:t>Produce smoke.</a:t>
            </a:r>
          </a:p>
          <a:p>
            <a:pPr lvl="1">
              <a:lnSpc>
                <a:spcPct val="80000"/>
              </a:lnSpc>
            </a:pPr>
            <a:r>
              <a:rPr lang="en-GB" sz="1600" dirty="0"/>
              <a:t>Magnesium, Sodium Nitrate, Red Phosphorus, Viton</a:t>
            </a:r>
          </a:p>
          <a:p>
            <a:pPr lvl="1">
              <a:lnSpc>
                <a:spcPct val="80000"/>
              </a:lnSpc>
            </a:pPr>
            <a:r>
              <a:rPr lang="en-GB" sz="1600" dirty="0"/>
              <a:t>Lactose, Potassium Chlorate, Dye.</a:t>
            </a:r>
          </a:p>
          <a:p>
            <a:pPr lvl="1">
              <a:lnSpc>
                <a:spcPct val="80000"/>
              </a:lnSpc>
            </a:pPr>
            <a:endParaRPr lang="en-GB" sz="1600" dirty="0"/>
          </a:p>
          <a:p>
            <a:pPr lvl="1">
              <a:lnSpc>
                <a:spcPct val="80000"/>
              </a:lnSpc>
            </a:pPr>
            <a:endParaRPr lang="en-GB" sz="1600" dirty="0"/>
          </a:p>
          <a:p>
            <a:pPr>
              <a:lnSpc>
                <a:spcPct val="80000"/>
              </a:lnSpc>
            </a:pPr>
            <a:r>
              <a:rPr lang="en-GB" sz="1600" b="1" dirty="0">
                <a:solidFill>
                  <a:srgbClr val="FFFF00"/>
                </a:solidFill>
              </a:rPr>
              <a:t>No Wonder Pyrotechnics gets referred to as a “black art!”</a:t>
            </a:r>
          </a:p>
        </p:txBody>
      </p:sp>
      <p:pic>
        <p:nvPicPr>
          <p:cNvPr id="3" name="Audio 2">
            <a:hlinkClick r:id="" action="ppaction://media"/>
            <a:extLst>
              <a:ext uri="{FF2B5EF4-FFF2-40B4-BE49-F238E27FC236}">
                <a16:creationId xmlns:a16="http://schemas.microsoft.com/office/drawing/2014/main" id="{71E389F8-B7BC-7F5E-01E8-ABD70E1C9725}"/>
              </a:ext>
            </a:extLst>
          </p:cNvPr>
          <p:cNvPicPr>
            <a:picLocks noChangeAspect="1"/>
          </p:cNvPicPr>
          <p:nvPr>
            <a:audioFile r:link="rId3"/>
            <p:extLst>
              <p:ext uri="{DAA4B4D4-6D71-4841-9C94-3DE7FCFB9230}">
                <p14:media xmlns:p14="http://schemas.microsoft.com/office/powerpoint/2010/main" r:embed="rId2"/>
              </p:ext>
            </p:extLst>
          </p:nvPr>
        </p:nvPicPr>
        <p:blipFill>
          <a:blip r:embed="rId9"/>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364688866"/>
      </p:ext>
    </p:extLst>
  </p:cSld>
  <p:clrMapOvr>
    <a:masterClrMapping/>
  </p:clrMapOvr>
  <p:transition advTm="7322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8851">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8851">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8851">
                                            <p:txEl>
                                              <p:pRg st="2" end="2"/>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8851">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8851">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78851">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8851">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78851">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78851">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78851">
                                            <p:txEl>
                                              <p:pRg st="9" end="9"/>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8851">
                                            <p:txEl>
                                              <p:pRg st="10" end="10"/>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78851">
                                            <p:txEl>
                                              <p:pRg st="11" end="11"/>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8851">
                                            <p:txEl>
                                              <p:pRg st="12" end="12"/>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8851">
                                            <p:txEl>
                                              <p:pRg st="13" end="1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bg/>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9">
                                            <p:txEl>
                                              <p:pRg st="0" end="0"/>
                                            </p:txEl>
                                          </p:spTgt>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9">
                                            <p:txEl>
                                              <p:pRg st="1" end="1"/>
                                            </p:tx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9">
                                            <p:txEl>
                                              <p:pRg st="3" end="3"/>
                                            </p:txEl>
                                          </p:spTgt>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9">
                                            <p:txEl>
                                              <p:pRg st="4" end="4"/>
                                            </p:txEl>
                                          </p:spTgt>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9">
                                            <p:txEl>
                                              <p:pRg st="6" end="6"/>
                                            </p:txEl>
                                          </p:spTgt>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9">
                                            <p:txEl>
                                              <p:pRg st="7" end="7"/>
                                            </p:txEl>
                                          </p:spTgt>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9">
                                            <p:txEl>
                                              <p:pRg st="8" end="8"/>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5" fill="hold" display="0">
                  <p:stCondLst>
                    <p:cond delay="indefinite"/>
                  </p:stCondLst>
                  <p:endCondLst>
                    <p:cond evt="onStopAudio" delay="0">
                      <p:tgtEl>
                        <p:sldTgt/>
                      </p:tgtEl>
                    </p:cond>
                  </p:endCondLst>
                </p:cTn>
                <p:tgtEl>
                  <p:spTgt spid="3"/>
                </p:tgtEl>
              </p:cMediaNode>
            </p:audio>
          </p:childTnLst>
        </p:cTn>
      </p:par>
    </p:tnLst>
    <p:bldLst>
      <p:bldP spid="78851" grpId="0" build="p"/>
      <p:bldP spid="9"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17AD0-E488-77DB-E0E0-69EF61D30F9E}"/>
              </a:ext>
            </a:extLst>
          </p:cNvPr>
          <p:cNvSpPr>
            <a:spLocks noGrp="1"/>
          </p:cNvSpPr>
          <p:nvPr>
            <p:ph type="title"/>
          </p:nvPr>
        </p:nvSpPr>
        <p:spPr/>
        <p:txBody>
          <a:bodyPr/>
          <a:lstStyle/>
          <a:p>
            <a:r>
              <a:rPr lang="en-GB" dirty="0"/>
              <a:t>Pyrotechnic Performance</a:t>
            </a:r>
          </a:p>
        </p:txBody>
      </p:sp>
      <p:sp>
        <p:nvSpPr>
          <p:cNvPr id="3" name="Content Placeholder 2">
            <a:extLst>
              <a:ext uri="{FF2B5EF4-FFF2-40B4-BE49-F238E27FC236}">
                <a16:creationId xmlns:a16="http://schemas.microsoft.com/office/drawing/2014/main" id="{9E2B915D-29FE-A325-9493-A12F9F715817}"/>
              </a:ext>
            </a:extLst>
          </p:cNvPr>
          <p:cNvSpPr>
            <a:spLocks noGrp="1"/>
          </p:cNvSpPr>
          <p:nvPr>
            <p:ph idx="1"/>
          </p:nvPr>
        </p:nvSpPr>
        <p:spPr>
          <a:xfrm>
            <a:off x="1103312" y="1647732"/>
            <a:ext cx="9404723" cy="4600668"/>
          </a:xfrm>
        </p:spPr>
        <p:txBody>
          <a:bodyPr>
            <a:normAutofit fontScale="85000" lnSpcReduction="20000"/>
          </a:bodyPr>
          <a:lstStyle/>
          <a:p>
            <a:r>
              <a:rPr lang="en-GB" dirty="0"/>
              <a:t>Pyrotechnic performance depends on the form of the material.</a:t>
            </a:r>
          </a:p>
          <a:p>
            <a:pPr lvl="1"/>
            <a:r>
              <a:rPr lang="en-GB" dirty="0"/>
              <a:t>Powders, Pellets, Compacted Columns of Material.</a:t>
            </a:r>
          </a:p>
          <a:p>
            <a:pPr lvl="1"/>
            <a:endParaRPr lang="en-GB" dirty="0"/>
          </a:p>
          <a:p>
            <a:r>
              <a:rPr lang="en-GB" dirty="0"/>
              <a:t>The difference between pyrotechnic performance and High Explosives and possibly gun propellants is the time element.</a:t>
            </a:r>
          </a:p>
          <a:p>
            <a:endParaRPr lang="en-GB" dirty="0"/>
          </a:p>
          <a:p>
            <a:pPr lvl="1"/>
            <a:r>
              <a:rPr lang="en-GB" dirty="0"/>
              <a:t>Reactions are not instantaneous. They take time!</a:t>
            </a:r>
          </a:p>
          <a:p>
            <a:pPr lvl="1"/>
            <a:r>
              <a:rPr lang="en-GB" dirty="0"/>
              <a:t>Milliseconds in the case of bangs and flashes.</a:t>
            </a:r>
          </a:p>
          <a:p>
            <a:pPr lvl="1"/>
            <a:r>
              <a:rPr lang="en-GB" dirty="0"/>
              <a:t>Seconds for flares and tracer.</a:t>
            </a:r>
          </a:p>
          <a:p>
            <a:pPr lvl="1"/>
            <a:r>
              <a:rPr lang="en-GB" dirty="0"/>
              <a:t>Delays can burn for many seconds.</a:t>
            </a:r>
          </a:p>
          <a:p>
            <a:pPr lvl="1"/>
            <a:r>
              <a:rPr lang="en-GB" dirty="0"/>
              <a:t>Smokes need to perform for many minute.</a:t>
            </a:r>
          </a:p>
          <a:p>
            <a:pPr lvl="1"/>
            <a:endParaRPr lang="en-GB" dirty="0"/>
          </a:p>
          <a:p>
            <a:r>
              <a:rPr lang="en-GB" dirty="0"/>
              <a:t>BURN RATE IS IMPORTANT.</a:t>
            </a:r>
          </a:p>
          <a:p>
            <a:pPr marL="457200" lvl="1" indent="0">
              <a:buNone/>
            </a:pPr>
            <a:r>
              <a:rPr lang="en-GB" dirty="0"/>
              <a:t>	 </a:t>
            </a:r>
          </a:p>
        </p:txBody>
      </p:sp>
      <p:pic>
        <p:nvPicPr>
          <p:cNvPr id="5" name="Audio 4">
            <a:hlinkClick r:id="" action="ppaction://media"/>
            <a:extLst>
              <a:ext uri="{FF2B5EF4-FFF2-40B4-BE49-F238E27FC236}">
                <a16:creationId xmlns:a16="http://schemas.microsoft.com/office/drawing/2014/main" id="{0451775D-D85B-BE66-E170-A287FF71432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33384524"/>
      </p:ext>
    </p:extLst>
  </p:cSld>
  <p:clrMapOvr>
    <a:masterClrMapping/>
  </p:clrMapOvr>
  <mc:AlternateContent xmlns:mc="http://schemas.openxmlformats.org/markup-compatibility/2006" xmlns:p14="http://schemas.microsoft.com/office/powerpoint/2010/main">
    <mc:Choice Requires="p14">
      <p:transition spd="slow" p14:dur="2000" advTm="125002"/>
    </mc:Choice>
    <mc:Fallback xmlns="">
      <p:transition spd="slow" advTm="125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0972B-DAF0-137C-1F27-D4DD2C60E4BE}"/>
              </a:ext>
            </a:extLst>
          </p:cNvPr>
          <p:cNvSpPr>
            <a:spLocks noGrp="1"/>
          </p:cNvSpPr>
          <p:nvPr>
            <p:ph type="title"/>
          </p:nvPr>
        </p:nvSpPr>
        <p:spPr/>
        <p:txBody>
          <a:bodyPr/>
          <a:lstStyle/>
          <a:p>
            <a:r>
              <a:rPr lang="en-GB" dirty="0"/>
              <a:t>Pyrotechnic Performance</a:t>
            </a:r>
          </a:p>
        </p:txBody>
      </p:sp>
      <p:sp>
        <p:nvSpPr>
          <p:cNvPr id="3" name="Content Placeholder 2">
            <a:extLst>
              <a:ext uri="{FF2B5EF4-FFF2-40B4-BE49-F238E27FC236}">
                <a16:creationId xmlns:a16="http://schemas.microsoft.com/office/drawing/2014/main" id="{92B22609-2B4C-8A37-F8F2-7E06981FB1E5}"/>
              </a:ext>
            </a:extLst>
          </p:cNvPr>
          <p:cNvSpPr>
            <a:spLocks noGrp="1"/>
          </p:cNvSpPr>
          <p:nvPr>
            <p:ph idx="1"/>
          </p:nvPr>
        </p:nvSpPr>
        <p:spPr>
          <a:xfrm>
            <a:off x="953683" y="1613083"/>
            <a:ext cx="9656978" cy="4195481"/>
          </a:xfrm>
        </p:spPr>
        <p:txBody>
          <a:bodyPr/>
          <a:lstStyle/>
          <a:p>
            <a:r>
              <a:rPr lang="en-GB" dirty="0"/>
              <a:t>Performance will depend the on selection of ingredients (Obviously!)</a:t>
            </a:r>
          </a:p>
          <a:p>
            <a:r>
              <a:rPr lang="en-GB" dirty="0"/>
              <a:t>The balance of the mix of those ingredients </a:t>
            </a:r>
          </a:p>
          <a:p>
            <a:pPr lvl="1"/>
            <a:r>
              <a:rPr lang="en-GB" dirty="0"/>
              <a:t>Stoichiometric mix giving the biggest out put (Generally!)</a:t>
            </a:r>
          </a:p>
          <a:p>
            <a:r>
              <a:rPr lang="en-GB" dirty="0"/>
              <a:t>For a hot reaction we use metallic fuels (Mg, Al,) for cooler reactions we use organic fuels such as sugars and starches.</a:t>
            </a:r>
          </a:p>
          <a:p>
            <a:r>
              <a:rPr lang="en-GB" dirty="0"/>
              <a:t>Coupled with this we can select the oxidiser to modify performance. Fluorine containing compounds will give a very vigorous reaction.</a:t>
            </a:r>
          </a:p>
          <a:p>
            <a:r>
              <a:rPr lang="en-GB" dirty="0"/>
              <a:t>Oxygen containing compounds increase in vigour from Oxides to Nitrates to Chlorates and Perchlorates.</a:t>
            </a:r>
          </a:p>
          <a:p>
            <a:pPr marL="457200" lvl="1" indent="0">
              <a:buNone/>
            </a:pPr>
            <a:r>
              <a:rPr lang="en-GB" dirty="0"/>
              <a:t> 	</a:t>
            </a:r>
          </a:p>
          <a:p>
            <a:pPr marL="457200" lvl="1" indent="0">
              <a:buNone/>
            </a:pPr>
            <a:endParaRPr lang="en-GB" dirty="0"/>
          </a:p>
          <a:p>
            <a:pPr lvl="1"/>
            <a:endParaRPr lang="en-GB" dirty="0"/>
          </a:p>
          <a:p>
            <a:pPr lvl="1"/>
            <a:endParaRPr lang="en-GB" dirty="0"/>
          </a:p>
          <a:p>
            <a:endParaRPr lang="en-GB" dirty="0"/>
          </a:p>
        </p:txBody>
      </p:sp>
      <p:pic>
        <p:nvPicPr>
          <p:cNvPr id="5" name="Audio 4">
            <a:hlinkClick r:id="" action="ppaction://media"/>
            <a:extLst>
              <a:ext uri="{FF2B5EF4-FFF2-40B4-BE49-F238E27FC236}">
                <a16:creationId xmlns:a16="http://schemas.microsoft.com/office/drawing/2014/main" id="{63527F6E-6374-E93C-A9D7-9EBD367D72F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71679446"/>
      </p:ext>
    </p:extLst>
  </p:cSld>
  <p:clrMapOvr>
    <a:masterClrMapping/>
  </p:clrMapOvr>
  <mc:AlternateContent xmlns:mc="http://schemas.openxmlformats.org/markup-compatibility/2006" xmlns:p14="http://schemas.microsoft.com/office/powerpoint/2010/main">
    <mc:Choice Requires="p14">
      <p:transition spd="slow" p14:dur="2000" advTm="109743"/>
    </mc:Choice>
    <mc:Fallback xmlns="">
      <p:transition spd="slow" advTm="109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063" y="31997"/>
            <a:ext cx="9404723" cy="1400530"/>
          </a:xfrm>
        </p:spPr>
        <p:txBody>
          <a:bodyPr/>
          <a:lstStyle/>
          <a:p>
            <a:r>
              <a:rPr lang="en-GB" dirty="0"/>
              <a:t>Graphical Representation</a:t>
            </a:r>
          </a:p>
        </p:txBody>
      </p:sp>
      <p:cxnSp>
        <p:nvCxnSpPr>
          <p:cNvPr id="5" name="Straight Connector 4"/>
          <p:cNvCxnSpPr/>
          <p:nvPr/>
        </p:nvCxnSpPr>
        <p:spPr>
          <a:xfrm>
            <a:off x="2091559" y="1629103"/>
            <a:ext cx="0" cy="4056994"/>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H="1">
            <a:off x="2110270" y="5686097"/>
            <a:ext cx="7940564"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1870841" y="1629103"/>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a:off x="1855074" y="2034802"/>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H="1">
            <a:off x="1855075" y="2440501"/>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H="1">
            <a:off x="1865583" y="2846200"/>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flipH="1">
            <a:off x="1865583" y="3251899"/>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flipH="1">
            <a:off x="1865583" y="3657598"/>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a:off x="1865583" y="4063297"/>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H="1">
            <a:off x="1865583" y="4468996"/>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flipH="1">
            <a:off x="1865584" y="4874695"/>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flipH="1">
            <a:off x="1865585" y="5280394"/>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H="1">
            <a:off x="1865586" y="5686097"/>
            <a:ext cx="220719" cy="0"/>
          </a:xfrm>
          <a:prstGeom prst="line">
            <a:avLst/>
          </a:prstGeom>
          <a:ln w="3810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rot="16200000">
            <a:off x="477514" y="3382154"/>
            <a:ext cx="2021707" cy="369332"/>
          </a:xfrm>
          <a:prstGeom prst="rect">
            <a:avLst/>
          </a:prstGeom>
          <a:noFill/>
        </p:spPr>
        <p:txBody>
          <a:bodyPr wrap="none" rtlCol="0">
            <a:spAutoFit/>
          </a:bodyPr>
          <a:lstStyle/>
          <a:p>
            <a:r>
              <a:rPr lang="en-GB" b="1" dirty="0"/>
              <a:t>Heat</a:t>
            </a:r>
            <a:r>
              <a:rPr lang="en-GB" dirty="0"/>
              <a:t> </a:t>
            </a:r>
            <a:r>
              <a:rPr lang="en-GB" b="1" dirty="0"/>
              <a:t>of</a:t>
            </a:r>
            <a:r>
              <a:rPr lang="en-GB" dirty="0"/>
              <a:t> </a:t>
            </a:r>
            <a:r>
              <a:rPr lang="en-GB" b="1" dirty="0"/>
              <a:t>reaction</a:t>
            </a:r>
          </a:p>
        </p:txBody>
      </p:sp>
      <p:sp>
        <p:nvSpPr>
          <p:cNvPr id="30" name="TextBox 29"/>
          <p:cNvSpPr txBox="1"/>
          <p:nvPr/>
        </p:nvSpPr>
        <p:spPr>
          <a:xfrm>
            <a:off x="1865583" y="5682982"/>
            <a:ext cx="8542723" cy="369332"/>
          </a:xfrm>
          <a:prstGeom prst="rect">
            <a:avLst/>
          </a:prstGeom>
          <a:noFill/>
        </p:spPr>
        <p:txBody>
          <a:bodyPr wrap="none" rtlCol="0">
            <a:spAutoFit/>
          </a:bodyPr>
          <a:lstStyle/>
          <a:p>
            <a:r>
              <a:rPr lang="en-GB" b="1" dirty="0"/>
              <a:t>0%                                         Proportion of Fuel                                             100%</a:t>
            </a:r>
          </a:p>
        </p:txBody>
      </p:sp>
      <p:cxnSp>
        <p:nvCxnSpPr>
          <p:cNvPr id="31" name="Straight Connector 30"/>
          <p:cNvCxnSpPr/>
          <p:nvPr/>
        </p:nvCxnSpPr>
        <p:spPr>
          <a:xfrm flipH="1">
            <a:off x="2107325" y="2397040"/>
            <a:ext cx="2138854" cy="3238627"/>
          </a:xfrm>
          <a:prstGeom prst="line">
            <a:avLst/>
          </a:prstGeom>
          <a:ln w="38100">
            <a:solidFill>
              <a:srgbClr val="FFFF00"/>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flipH="1" flipV="1">
            <a:off x="4261944" y="2349725"/>
            <a:ext cx="5686098" cy="3238627"/>
          </a:xfrm>
          <a:prstGeom prst="line">
            <a:avLst/>
          </a:prstGeom>
          <a:ln w="38100">
            <a:solidFill>
              <a:srgbClr val="FFFF00"/>
            </a:solidFill>
          </a:ln>
        </p:spPr>
        <p:style>
          <a:lnRef idx="1">
            <a:schemeClr val="accent1"/>
          </a:lnRef>
          <a:fillRef idx="0">
            <a:schemeClr val="accent1"/>
          </a:fillRef>
          <a:effectRef idx="0">
            <a:schemeClr val="accent1"/>
          </a:effectRef>
          <a:fontRef idx="minor">
            <a:schemeClr val="tx1"/>
          </a:fontRef>
        </p:style>
      </p:cxnSp>
      <p:sp>
        <p:nvSpPr>
          <p:cNvPr id="38" name="TextBox 37"/>
          <p:cNvSpPr txBox="1"/>
          <p:nvPr/>
        </p:nvSpPr>
        <p:spPr>
          <a:xfrm>
            <a:off x="6385033" y="1956736"/>
            <a:ext cx="2587568" cy="369332"/>
          </a:xfrm>
          <a:prstGeom prst="rect">
            <a:avLst/>
          </a:prstGeom>
          <a:noFill/>
        </p:spPr>
        <p:txBody>
          <a:bodyPr wrap="none" rtlCol="0">
            <a:spAutoFit/>
          </a:bodyPr>
          <a:lstStyle/>
          <a:p>
            <a:r>
              <a:rPr lang="en-GB" b="1" dirty="0"/>
              <a:t>Q (J/mole of oxidant)</a:t>
            </a:r>
          </a:p>
        </p:txBody>
      </p:sp>
      <p:sp>
        <p:nvSpPr>
          <p:cNvPr id="39" name="TextBox 38"/>
          <p:cNvSpPr txBox="1"/>
          <p:nvPr/>
        </p:nvSpPr>
        <p:spPr>
          <a:xfrm>
            <a:off x="6456293" y="3243266"/>
            <a:ext cx="1915909" cy="369332"/>
          </a:xfrm>
          <a:prstGeom prst="rect">
            <a:avLst/>
          </a:prstGeom>
          <a:noFill/>
        </p:spPr>
        <p:txBody>
          <a:bodyPr wrap="none" rtlCol="0">
            <a:spAutoFit/>
          </a:bodyPr>
          <a:lstStyle/>
          <a:p>
            <a:r>
              <a:rPr lang="en-GB" b="1" dirty="0"/>
              <a:t>q (j/kg Mixture)</a:t>
            </a:r>
          </a:p>
        </p:txBody>
      </p:sp>
      <p:cxnSp>
        <p:nvCxnSpPr>
          <p:cNvPr id="40" name="Straight Connector 39"/>
          <p:cNvCxnSpPr/>
          <p:nvPr/>
        </p:nvCxnSpPr>
        <p:spPr>
          <a:xfrm flipH="1">
            <a:off x="2147055" y="2397040"/>
            <a:ext cx="2138854" cy="3238627"/>
          </a:xfrm>
          <a:prstGeom prst="line">
            <a:avLst/>
          </a:prstGeom>
          <a:ln w="38100">
            <a:solidFill>
              <a:srgbClr val="FFFF00"/>
            </a:solidFill>
            <a:prstDash val="dash"/>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flipH="1">
            <a:off x="4285909" y="2318931"/>
            <a:ext cx="5662133" cy="30794"/>
          </a:xfrm>
          <a:prstGeom prst="line">
            <a:avLst/>
          </a:prstGeom>
          <a:ln w="38100">
            <a:solidFill>
              <a:srgbClr val="FFFF00"/>
            </a:solidFill>
            <a:prstDash val="dash"/>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6F2F52C1-29EE-6A7E-8728-F0A2BCE6497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49088222"/>
      </p:ext>
    </p:extLst>
  </p:cSld>
  <p:clrMapOvr>
    <a:masterClrMapping/>
  </p:clrMapOvr>
  <mc:AlternateContent xmlns:mc="http://schemas.openxmlformats.org/markup-compatibility/2006" xmlns:p14="http://schemas.microsoft.com/office/powerpoint/2010/main">
    <mc:Choice Requires="p14">
      <p:transition spd="slow" p14:dur="2000" advTm="22619"/>
    </mc:Choice>
    <mc:Fallback xmlns="">
      <p:transition spd="slow" advTm="22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57800-D127-CEDC-3894-1E3B744F9521}"/>
              </a:ext>
            </a:extLst>
          </p:cNvPr>
          <p:cNvSpPr>
            <a:spLocks noGrp="1"/>
          </p:cNvSpPr>
          <p:nvPr>
            <p:ph type="title"/>
          </p:nvPr>
        </p:nvSpPr>
        <p:spPr>
          <a:xfrm>
            <a:off x="229652" y="125915"/>
            <a:ext cx="9404723" cy="1400530"/>
          </a:xfrm>
        </p:spPr>
        <p:txBody>
          <a:bodyPr/>
          <a:lstStyle/>
          <a:p>
            <a:r>
              <a:rPr lang="en-GB" dirty="0"/>
              <a:t>Performance factors.</a:t>
            </a:r>
          </a:p>
        </p:txBody>
      </p:sp>
      <p:sp>
        <p:nvSpPr>
          <p:cNvPr id="3" name="Content Placeholder 2">
            <a:extLst>
              <a:ext uri="{FF2B5EF4-FFF2-40B4-BE49-F238E27FC236}">
                <a16:creationId xmlns:a16="http://schemas.microsoft.com/office/drawing/2014/main" id="{7025853C-0A5E-D311-F261-0E5691ED9E88}"/>
              </a:ext>
            </a:extLst>
          </p:cNvPr>
          <p:cNvSpPr>
            <a:spLocks noGrp="1"/>
          </p:cNvSpPr>
          <p:nvPr>
            <p:ph idx="1"/>
          </p:nvPr>
        </p:nvSpPr>
        <p:spPr>
          <a:xfrm>
            <a:off x="687834" y="1128092"/>
            <a:ext cx="9225711" cy="5164066"/>
          </a:xfrm>
        </p:spPr>
        <p:txBody>
          <a:bodyPr>
            <a:normAutofit fontScale="85000" lnSpcReduction="20000"/>
          </a:bodyPr>
          <a:lstStyle/>
          <a:p>
            <a:r>
              <a:rPr lang="en-GB" dirty="0"/>
              <a:t>Burn rate will also depend upon:-</a:t>
            </a:r>
          </a:p>
          <a:p>
            <a:pPr lvl="1"/>
            <a:r>
              <a:rPr lang="en-GB" dirty="0"/>
              <a:t>The ambient temperature of reaction.</a:t>
            </a:r>
          </a:p>
          <a:p>
            <a:pPr lvl="1"/>
            <a:r>
              <a:rPr lang="en-GB" dirty="0"/>
              <a:t>Ambient pressure at the burning surface.</a:t>
            </a:r>
          </a:p>
          <a:p>
            <a:pPr lvl="1"/>
            <a:r>
              <a:rPr lang="en-GB" dirty="0"/>
              <a:t>The heat of combustion of the materials.</a:t>
            </a:r>
          </a:p>
          <a:p>
            <a:pPr lvl="1"/>
            <a:r>
              <a:rPr lang="en-GB" dirty="0"/>
              <a:t>The porosity of the materials.</a:t>
            </a:r>
          </a:p>
          <a:p>
            <a:pPr lvl="1"/>
            <a:r>
              <a:rPr lang="en-GB" dirty="0"/>
              <a:t>The density of the materials.</a:t>
            </a:r>
          </a:p>
          <a:p>
            <a:pPr lvl="1"/>
            <a:r>
              <a:rPr lang="en-GB" dirty="0"/>
              <a:t>The particle size and shape of the materials.</a:t>
            </a:r>
          </a:p>
          <a:p>
            <a:pPr lvl="1"/>
            <a:r>
              <a:rPr lang="en-GB" dirty="0"/>
              <a:t>The conductivity of the materials.</a:t>
            </a:r>
          </a:p>
          <a:p>
            <a:pPr lvl="1"/>
            <a:r>
              <a:rPr lang="en-GB" dirty="0"/>
              <a:t>The degree of compaction of the materials.</a:t>
            </a:r>
          </a:p>
          <a:p>
            <a:pPr lvl="1"/>
            <a:r>
              <a:rPr lang="en-GB" dirty="0"/>
              <a:t>The engineering and heat transfers within the device.</a:t>
            </a:r>
          </a:p>
          <a:p>
            <a:pPr lvl="1"/>
            <a:endParaRPr lang="en-GB" dirty="0"/>
          </a:p>
          <a:p>
            <a:r>
              <a:rPr lang="en-GB" dirty="0"/>
              <a:t>We also use binders, burning rate modifiers and antioxidants to adjust and maintain the burn rate to be “as designed”.</a:t>
            </a:r>
          </a:p>
          <a:p>
            <a:pPr lvl="1"/>
            <a:endParaRPr lang="en-GB" dirty="0"/>
          </a:p>
          <a:p>
            <a:r>
              <a:rPr lang="en-GB" dirty="0"/>
              <a:t>Pyrotechnic reactions happen at the surface of our materials. Anything that affects the surface (Particle size and shape, corrosion, coatings.) will affect the rate of reaction.</a:t>
            </a:r>
          </a:p>
          <a:p>
            <a:endParaRPr lang="en-GB" dirty="0"/>
          </a:p>
          <a:p>
            <a:endParaRPr lang="en-GB" dirty="0"/>
          </a:p>
          <a:p>
            <a:endParaRPr lang="en-GB" dirty="0"/>
          </a:p>
        </p:txBody>
      </p:sp>
      <p:pic>
        <p:nvPicPr>
          <p:cNvPr id="5" name="Audio 4">
            <a:hlinkClick r:id="" action="ppaction://media"/>
            <a:extLst>
              <a:ext uri="{FF2B5EF4-FFF2-40B4-BE49-F238E27FC236}">
                <a16:creationId xmlns:a16="http://schemas.microsoft.com/office/drawing/2014/main" id="{5AD9B9E3-0D79-0EA8-8B58-4E07701ECC5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57083254"/>
      </p:ext>
    </p:extLst>
  </p:cSld>
  <p:clrMapOvr>
    <a:masterClrMapping/>
  </p:clrMapOvr>
  <mc:AlternateContent xmlns:mc="http://schemas.openxmlformats.org/markup-compatibility/2006" xmlns:p14="http://schemas.microsoft.com/office/powerpoint/2010/main">
    <mc:Choice Requires="p14">
      <p:transition spd="slow" p14:dur="2000" advTm="181077"/>
    </mc:Choice>
    <mc:Fallback xmlns="">
      <p:transition spd="slow" advTm="1810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4801E-B483-D877-90E9-EE9296D39737}"/>
              </a:ext>
            </a:extLst>
          </p:cNvPr>
          <p:cNvSpPr>
            <a:spLocks noGrp="1"/>
          </p:cNvSpPr>
          <p:nvPr>
            <p:ph type="title"/>
          </p:nvPr>
        </p:nvSpPr>
        <p:spPr/>
        <p:txBody>
          <a:bodyPr/>
          <a:lstStyle/>
          <a:p>
            <a:r>
              <a:rPr lang="en-GB" dirty="0"/>
              <a:t>Selection for purpose</a:t>
            </a:r>
          </a:p>
        </p:txBody>
      </p:sp>
      <p:sp>
        <p:nvSpPr>
          <p:cNvPr id="3" name="Content Placeholder 2">
            <a:extLst>
              <a:ext uri="{FF2B5EF4-FFF2-40B4-BE49-F238E27FC236}">
                <a16:creationId xmlns:a16="http://schemas.microsoft.com/office/drawing/2014/main" id="{7A05C83C-07F6-08FF-A723-6C5F72AC4C18}"/>
              </a:ext>
            </a:extLst>
          </p:cNvPr>
          <p:cNvSpPr>
            <a:spLocks noGrp="1"/>
          </p:cNvSpPr>
          <p:nvPr>
            <p:ph idx="1"/>
          </p:nvPr>
        </p:nvSpPr>
        <p:spPr>
          <a:xfrm>
            <a:off x="1104293" y="1670533"/>
            <a:ext cx="8946541" cy="4552929"/>
          </a:xfrm>
        </p:spPr>
        <p:txBody>
          <a:bodyPr>
            <a:normAutofit fontScale="92500" lnSpcReduction="20000"/>
          </a:bodyPr>
          <a:lstStyle/>
          <a:p>
            <a:r>
              <a:rPr lang="en-GB" dirty="0"/>
              <a:t>Composition for a decoy flare for a fast jet aircraft:-</a:t>
            </a:r>
          </a:p>
          <a:p>
            <a:pPr lvl="1"/>
            <a:r>
              <a:rPr lang="en-GB" dirty="0"/>
              <a:t>Hot fuel :- Magnesium. (M) Use very fine grade to increase available surface.</a:t>
            </a:r>
          </a:p>
          <a:p>
            <a:pPr lvl="1"/>
            <a:r>
              <a:rPr lang="en-GB" dirty="0"/>
              <a:t>Vigorous oxidant :- Fluorine containing compound, Teflon. (T)</a:t>
            </a:r>
          </a:p>
          <a:p>
            <a:pPr lvl="1"/>
            <a:r>
              <a:rPr lang="en-GB" dirty="0"/>
              <a:t>Binder :- Viton rubber to hold it together in the shape we need and desensitise the mix. (V)</a:t>
            </a:r>
          </a:p>
          <a:p>
            <a:pPr lvl="1"/>
            <a:r>
              <a:rPr lang="en-GB" b="1" u="sng" dirty="0">
                <a:solidFill>
                  <a:srgbClr val="FFFF00"/>
                </a:solidFill>
              </a:rPr>
              <a:t>MTV </a:t>
            </a:r>
            <a:r>
              <a:rPr lang="en-GB" dirty="0">
                <a:solidFill>
                  <a:srgbClr val="FFFF00"/>
                </a:solidFill>
              </a:rPr>
              <a:t>(9.6kJ/kg compared with Illuminating composition at 2.6kJ/kg)</a:t>
            </a:r>
          </a:p>
          <a:p>
            <a:endParaRPr lang="en-GB" b="1" u="sng" dirty="0">
              <a:solidFill>
                <a:srgbClr val="FFFF00"/>
              </a:solidFill>
            </a:endParaRPr>
          </a:p>
          <a:p>
            <a:r>
              <a:rPr lang="en-GB" dirty="0"/>
              <a:t>Composition for a coloured smoke grenade.</a:t>
            </a:r>
          </a:p>
          <a:p>
            <a:pPr lvl="1"/>
            <a:r>
              <a:rPr lang="en-GB" dirty="0"/>
              <a:t>Cool Fuel :- Lactose</a:t>
            </a:r>
          </a:p>
          <a:p>
            <a:pPr lvl="1"/>
            <a:r>
              <a:rPr lang="en-GB" dirty="0"/>
              <a:t>Cool-</a:t>
            </a:r>
            <a:r>
              <a:rPr lang="en-GB" dirty="0" err="1"/>
              <a:t>ish</a:t>
            </a:r>
            <a:r>
              <a:rPr lang="en-GB" dirty="0"/>
              <a:t> oxidant :- Potassium Chlorate.</a:t>
            </a:r>
          </a:p>
          <a:p>
            <a:pPr lvl="1"/>
            <a:r>
              <a:rPr lang="en-GB" dirty="0"/>
              <a:t>Adjust the mix to fuel rich to further cool the reaction but maintain the gas flow.</a:t>
            </a:r>
          </a:p>
          <a:p>
            <a:pPr lvl="1"/>
            <a:r>
              <a:rPr lang="en-GB" dirty="0"/>
              <a:t>“Sublime-able” low toxicity dyestuff.</a:t>
            </a:r>
          </a:p>
          <a:p>
            <a:pPr marL="457200" lvl="1" indent="0">
              <a:buNone/>
            </a:pPr>
            <a:r>
              <a:rPr lang="en-GB" dirty="0"/>
              <a:t>	</a:t>
            </a:r>
          </a:p>
        </p:txBody>
      </p:sp>
      <p:pic>
        <p:nvPicPr>
          <p:cNvPr id="5" name="Audio 4">
            <a:hlinkClick r:id="" action="ppaction://media"/>
            <a:extLst>
              <a:ext uri="{FF2B5EF4-FFF2-40B4-BE49-F238E27FC236}">
                <a16:creationId xmlns:a16="http://schemas.microsoft.com/office/drawing/2014/main" id="{812A0355-8EFB-468D-7687-90A32BA4F43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66864507"/>
      </p:ext>
    </p:extLst>
  </p:cSld>
  <p:clrMapOvr>
    <a:masterClrMapping/>
  </p:clrMapOvr>
  <mc:AlternateContent xmlns:mc="http://schemas.openxmlformats.org/markup-compatibility/2006" xmlns:p14="http://schemas.microsoft.com/office/powerpoint/2010/main">
    <mc:Choice Requires="p14">
      <p:transition spd="slow" p14:dur="2000" advTm="140494"/>
    </mc:Choice>
    <mc:Fallback xmlns="">
      <p:transition spd="slow" advTm="1404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1026"/>
          <p:cNvSpPr>
            <a:spLocks noGrp="1" noChangeArrowheads="1"/>
          </p:cNvSpPr>
          <p:nvPr>
            <p:ph type="title"/>
          </p:nvPr>
        </p:nvSpPr>
        <p:spPr>
          <a:xfrm>
            <a:off x="1981200" y="274639"/>
            <a:ext cx="8229600" cy="777875"/>
          </a:xfrm>
        </p:spPr>
        <p:txBody>
          <a:bodyPr/>
          <a:lstStyle/>
          <a:p>
            <a:r>
              <a:rPr lang="en-US" altLang="en-US" sz="3600"/>
              <a:t>Protection of Aircraft - Decoy</a:t>
            </a:r>
          </a:p>
        </p:txBody>
      </p:sp>
      <p:pic>
        <p:nvPicPr>
          <p:cNvPr id="61443" name="Picture 1027" descr="small Eurofighter 2 copy"/>
          <p:cNvPicPr>
            <a:picLocks noChangeAspect="1" noChangeArrowheads="1"/>
          </p:cNvPicPr>
          <p:nvPr/>
        </p:nvPicPr>
        <p:blipFill>
          <a:blip r:embed="rId5"/>
          <a:srcRect/>
          <a:stretch>
            <a:fillRect/>
          </a:stretch>
        </p:blipFill>
        <p:spPr bwMode="auto">
          <a:xfrm rot="-695531">
            <a:off x="8737600" y="1314451"/>
            <a:ext cx="1625600" cy="504825"/>
          </a:xfrm>
          <a:prstGeom prst="rect">
            <a:avLst/>
          </a:prstGeom>
          <a:noFill/>
          <a:ln w="9525">
            <a:noFill/>
            <a:miter lim="800000"/>
            <a:headEnd/>
            <a:tailEnd/>
          </a:ln>
        </p:spPr>
      </p:pic>
      <p:grpSp>
        <p:nvGrpSpPr>
          <p:cNvPr id="61444" name="Group 1028"/>
          <p:cNvGrpSpPr>
            <a:grpSpLocks/>
          </p:cNvGrpSpPr>
          <p:nvPr/>
        </p:nvGrpSpPr>
        <p:grpSpPr bwMode="auto">
          <a:xfrm>
            <a:off x="6969125" y="2273300"/>
            <a:ext cx="1987550" cy="330200"/>
            <a:chOff x="3557" y="1064"/>
            <a:chExt cx="1252" cy="208"/>
          </a:xfrm>
        </p:grpSpPr>
        <p:sp>
          <p:nvSpPr>
            <p:cNvPr id="90129" name="Freeform 1029"/>
            <p:cNvSpPr>
              <a:spLocks/>
            </p:cNvSpPr>
            <p:nvPr/>
          </p:nvSpPr>
          <p:spPr bwMode="auto">
            <a:xfrm rot="5458300">
              <a:off x="4249" y="712"/>
              <a:ext cx="208" cy="912"/>
            </a:xfrm>
            <a:custGeom>
              <a:avLst/>
              <a:gdLst>
                <a:gd name="T0" fmla="*/ 0 w 491"/>
                <a:gd name="T1" fmla="*/ 0 h 2697"/>
                <a:gd name="T2" fmla="*/ 102 w 491"/>
                <a:gd name="T3" fmla="*/ 912 h 2697"/>
                <a:gd name="T4" fmla="*/ 208 w 491"/>
                <a:gd name="T5" fmla="*/ 8 h 2697"/>
                <a:gd name="T6" fmla="*/ 0 60000 65536"/>
                <a:gd name="T7" fmla="*/ 0 60000 65536"/>
                <a:gd name="T8" fmla="*/ 0 60000 65536"/>
                <a:gd name="T9" fmla="*/ 0 w 491"/>
                <a:gd name="T10" fmla="*/ 0 h 2697"/>
                <a:gd name="T11" fmla="*/ 491 w 491"/>
                <a:gd name="T12" fmla="*/ 2697 h 2697"/>
              </a:gdLst>
              <a:ahLst/>
              <a:cxnLst>
                <a:cxn ang="T6">
                  <a:pos x="T0" y="T1"/>
                </a:cxn>
                <a:cxn ang="T7">
                  <a:pos x="T2" y="T3"/>
                </a:cxn>
                <a:cxn ang="T8">
                  <a:pos x="T4" y="T5"/>
                </a:cxn>
              </a:cxnLst>
              <a:rect l="T9" t="T10" r="T11" b="T12"/>
              <a:pathLst>
                <a:path w="491" h="2697">
                  <a:moveTo>
                    <a:pt x="0" y="0"/>
                  </a:moveTo>
                  <a:lnTo>
                    <a:pt x="241" y="2697"/>
                  </a:lnTo>
                  <a:lnTo>
                    <a:pt x="491" y="24"/>
                  </a:lnTo>
                </a:path>
              </a:pathLst>
            </a:custGeom>
            <a:noFill/>
            <a:ln w="9525">
              <a:solidFill>
                <a:srgbClr val="FF5050"/>
              </a:solidFill>
              <a:round/>
              <a:headEnd/>
              <a:tailEnd/>
            </a:ln>
          </p:spPr>
          <p:txBody>
            <a:bodyPr wrap="none" anchor="ctr"/>
            <a:lstStyle/>
            <a:p>
              <a:endParaRPr lang="en-US"/>
            </a:p>
          </p:txBody>
        </p:sp>
        <p:pic>
          <p:nvPicPr>
            <p:cNvPr id="90130" name="Picture 1030" descr="z copy"/>
            <p:cNvPicPr>
              <a:picLocks noChangeAspect="1" noChangeArrowheads="1"/>
            </p:cNvPicPr>
            <p:nvPr/>
          </p:nvPicPr>
          <p:blipFill>
            <a:blip r:embed="rId6"/>
            <a:srcRect/>
            <a:stretch>
              <a:fillRect/>
            </a:stretch>
          </p:blipFill>
          <p:spPr bwMode="auto">
            <a:xfrm>
              <a:off x="3557" y="1117"/>
              <a:ext cx="340" cy="88"/>
            </a:xfrm>
            <a:prstGeom prst="rect">
              <a:avLst/>
            </a:prstGeom>
            <a:noFill/>
            <a:ln w="9525">
              <a:noFill/>
              <a:miter lim="800000"/>
              <a:headEnd/>
              <a:tailEnd/>
            </a:ln>
          </p:spPr>
        </p:pic>
      </p:grpSp>
      <p:pic>
        <p:nvPicPr>
          <p:cNvPr id="61447" name="Picture 1031" descr="small Eurofighter 2 copy"/>
          <p:cNvPicPr>
            <a:picLocks noChangeAspect="1" noChangeArrowheads="1"/>
          </p:cNvPicPr>
          <p:nvPr/>
        </p:nvPicPr>
        <p:blipFill>
          <a:blip r:embed="rId5"/>
          <a:srcRect/>
          <a:stretch>
            <a:fillRect/>
          </a:stretch>
        </p:blipFill>
        <p:spPr bwMode="auto">
          <a:xfrm>
            <a:off x="2698750" y="1493839"/>
            <a:ext cx="1625600" cy="504825"/>
          </a:xfrm>
          <a:prstGeom prst="rect">
            <a:avLst/>
          </a:prstGeom>
          <a:noFill/>
          <a:ln w="9525">
            <a:noFill/>
            <a:miter lim="800000"/>
            <a:headEnd/>
            <a:tailEnd/>
          </a:ln>
        </p:spPr>
      </p:pic>
      <p:grpSp>
        <p:nvGrpSpPr>
          <p:cNvPr id="61448" name="Group 1032"/>
          <p:cNvGrpSpPr>
            <a:grpSpLocks/>
          </p:cNvGrpSpPr>
          <p:nvPr/>
        </p:nvGrpSpPr>
        <p:grpSpPr bwMode="auto">
          <a:xfrm>
            <a:off x="2622550" y="1990726"/>
            <a:ext cx="463550" cy="4710113"/>
            <a:chOff x="704" y="1278"/>
            <a:chExt cx="292" cy="2967"/>
          </a:xfrm>
        </p:grpSpPr>
        <p:sp>
          <p:nvSpPr>
            <p:cNvPr id="90127" name="Freeform 1033"/>
            <p:cNvSpPr>
              <a:spLocks/>
            </p:cNvSpPr>
            <p:nvPr/>
          </p:nvSpPr>
          <p:spPr bwMode="auto">
            <a:xfrm rot="93531">
              <a:off x="704" y="1278"/>
              <a:ext cx="292" cy="2700"/>
            </a:xfrm>
            <a:custGeom>
              <a:avLst/>
              <a:gdLst>
                <a:gd name="T0" fmla="*/ 0 w 491"/>
                <a:gd name="T1" fmla="*/ 0 h 2697"/>
                <a:gd name="T2" fmla="*/ 143 w 491"/>
                <a:gd name="T3" fmla="*/ 2700 h 2697"/>
                <a:gd name="T4" fmla="*/ 292 w 491"/>
                <a:gd name="T5" fmla="*/ 24 h 2697"/>
                <a:gd name="T6" fmla="*/ 0 60000 65536"/>
                <a:gd name="T7" fmla="*/ 0 60000 65536"/>
                <a:gd name="T8" fmla="*/ 0 60000 65536"/>
                <a:gd name="T9" fmla="*/ 0 w 491"/>
                <a:gd name="T10" fmla="*/ 0 h 2697"/>
                <a:gd name="T11" fmla="*/ 491 w 491"/>
                <a:gd name="T12" fmla="*/ 2697 h 2697"/>
              </a:gdLst>
              <a:ahLst/>
              <a:cxnLst>
                <a:cxn ang="T6">
                  <a:pos x="T0" y="T1"/>
                </a:cxn>
                <a:cxn ang="T7">
                  <a:pos x="T2" y="T3"/>
                </a:cxn>
                <a:cxn ang="T8">
                  <a:pos x="T4" y="T5"/>
                </a:cxn>
              </a:cxnLst>
              <a:rect l="T9" t="T10" r="T11" b="T12"/>
              <a:pathLst>
                <a:path w="491" h="2697">
                  <a:moveTo>
                    <a:pt x="0" y="0"/>
                  </a:moveTo>
                  <a:lnTo>
                    <a:pt x="241" y="2697"/>
                  </a:lnTo>
                  <a:lnTo>
                    <a:pt x="491" y="24"/>
                  </a:lnTo>
                </a:path>
              </a:pathLst>
            </a:custGeom>
            <a:noFill/>
            <a:ln w="9525">
              <a:solidFill>
                <a:srgbClr val="FF5050"/>
              </a:solidFill>
              <a:round/>
              <a:headEnd/>
              <a:tailEnd/>
            </a:ln>
          </p:spPr>
          <p:txBody>
            <a:bodyPr wrap="none" anchor="ctr"/>
            <a:lstStyle/>
            <a:p>
              <a:endParaRPr lang="en-US"/>
            </a:p>
          </p:txBody>
        </p:sp>
        <p:pic>
          <p:nvPicPr>
            <p:cNvPr id="90128" name="Picture 1034" descr="z copy"/>
            <p:cNvPicPr>
              <a:picLocks noChangeAspect="1" noChangeArrowheads="1"/>
            </p:cNvPicPr>
            <p:nvPr/>
          </p:nvPicPr>
          <p:blipFill>
            <a:blip r:embed="rId7"/>
            <a:srcRect/>
            <a:stretch>
              <a:fillRect/>
            </a:stretch>
          </p:blipFill>
          <p:spPr bwMode="auto">
            <a:xfrm>
              <a:off x="758" y="3905"/>
              <a:ext cx="88" cy="340"/>
            </a:xfrm>
            <a:prstGeom prst="rect">
              <a:avLst/>
            </a:prstGeom>
            <a:noFill/>
            <a:ln w="9525">
              <a:noFill/>
              <a:miter lim="800000"/>
              <a:headEnd/>
              <a:tailEnd/>
            </a:ln>
          </p:spPr>
        </p:pic>
      </p:grpSp>
      <p:pic>
        <p:nvPicPr>
          <p:cNvPr id="61451" name="Picture 1035" descr="small Eurofighter 2 copy"/>
          <p:cNvPicPr>
            <a:picLocks noChangeAspect="1" noChangeArrowheads="1"/>
          </p:cNvPicPr>
          <p:nvPr/>
        </p:nvPicPr>
        <p:blipFill>
          <a:blip r:embed="rId5"/>
          <a:srcRect/>
          <a:stretch>
            <a:fillRect/>
          </a:stretch>
        </p:blipFill>
        <p:spPr bwMode="auto">
          <a:xfrm>
            <a:off x="5278438" y="1493839"/>
            <a:ext cx="1625600" cy="504825"/>
          </a:xfrm>
          <a:prstGeom prst="rect">
            <a:avLst/>
          </a:prstGeom>
          <a:noFill/>
          <a:ln w="9525">
            <a:noFill/>
            <a:miter lim="800000"/>
            <a:headEnd/>
            <a:tailEnd/>
          </a:ln>
        </p:spPr>
      </p:pic>
      <p:sp>
        <p:nvSpPr>
          <p:cNvPr id="61452" name="Oval 1036"/>
          <p:cNvSpPr>
            <a:spLocks noChangeArrowheads="1"/>
          </p:cNvSpPr>
          <p:nvPr/>
        </p:nvSpPr>
        <p:spPr bwMode="auto">
          <a:xfrm>
            <a:off x="2867026" y="1993901"/>
            <a:ext cx="131763" cy="131763"/>
          </a:xfrm>
          <a:prstGeom prst="ellipse">
            <a:avLst/>
          </a:prstGeom>
          <a:solidFill>
            <a:srgbClr val="FF0000"/>
          </a:solidFill>
          <a:ln w="9525">
            <a:noFill/>
            <a:round/>
            <a:headEnd/>
            <a:tailEnd/>
          </a:ln>
        </p:spPr>
        <p:txBody>
          <a:bodyPr wrap="square" anchor="ctr">
            <a:spAutoFit/>
          </a:bodyPr>
          <a:lstStyle/>
          <a:p>
            <a:endParaRPr lang="en-GB">
              <a:latin typeface="Calibri" pitchFamily="34" charset="0"/>
            </a:endParaRPr>
          </a:p>
        </p:txBody>
      </p:sp>
      <p:sp>
        <p:nvSpPr>
          <p:cNvPr id="61454" name="Oval 1038"/>
          <p:cNvSpPr>
            <a:spLocks noChangeArrowheads="1"/>
          </p:cNvSpPr>
          <p:nvPr/>
        </p:nvSpPr>
        <p:spPr bwMode="auto">
          <a:xfrm>
            <a:off x="8434388" y="2373313"/>
            <a:ext cx="131762" cy="131762"/>
          </a:xfrm>
          <a:prstGeom prst="ellipse">
            <a:avLst/>
          </a:prstGeom>
          <a:solidFill>
            <a:srgbClr val="FF0000"/>
          </a:solidFill>
          <a:ln w="9525">
            <a:noFill/>
            <a:round/>
            <a:headEnd/>
            <a:tailEnd/>
          </a:ln>
        </p:spPr>
        <p:txBody>
          <a:bodyPr wrap="square" anchor="ctr">
            <a:spAutoFit/>
          </a:bodyPr>
          <a:lstStyle/>
          <a:p>
            <a:endParaRPr lang="en-GB">
              <a:latin typeface="Calibri" pitchFamily="34" charset="0"/>
            </a:endParaRPr>
          </a:p>
        </p:txBody>
      </p:sp>
      <p:grpSp>
        <p:nvGrpSpPr>
          <p:cNvPr id="61455" name="Group 1039"/>
          <p:cNvGrpSpPr>
            <a:grpSpLocks/>
          </p:cNvGrpSpPr>
          <p:nvPr/>
        </p:nvGrpSpPr>
        <p:grpSpPr bwMode="auto">
          <a:xfrm>
            <a:off x="3409950" y="2078039"/>
            <a:ext cx="2154238" cy="922337"/>
            <a:chOff x="1571" y="2672"/>
            <a:chExt cx="1357" cy="581"/>
          </a:xfrm>
        </p:grpSpPr>
        <p:sp>
          <p:nvSpPr>
            <p:cNvPr id="90125" name="Freeform 1040"/>
            <p:cNvSpPr>
              <a:spLocks/>
            </p:cNvSpPr>
            <p:nvPr/>
          </p:nvSpPr>
          <p:spPr bwMode="auto">
            <a:xfrm rot="3708350">
              <a:off x="2250" y="2254"/>
              <a:ext cx="259" cy="1096"/>
            </a:xfrm>
            <a:custGeom>
              <a:avLst/>
              <a:gdLst>
                <a:gd name="T0" fmla="*/ 0 w 491"/>
                <a:gd name="T1" fmla="*/ 0 h 2697"/>
                <a:gd name="T2" fmla="*/ 127 w 491"/>
                <a:gd name="T3" fmla="*/ 1096 h 2697"/>
                <a:gd name="T4" fmla="*/ 259 w 491"/>
                <a:gd name="T5" fmla="*/ 10 h 2697"/>
                <a:gd name="T6" fmla="*/ 0 60000 65536"/>
                <a:gd name="T7" fmla="*/ 0 60000 65536"/>
                <a:gd name="T8" fmla="*/ 0 60000 65536"/>
                <a:gd name="T9" fmla="*/ 0 w 491"/>
                <a:gd name="T10" fmla="*/ 0 h 2697"/>
                <a:gd name="T11" fmla="*/ 491 w 491"/>
                <a:gd name="T12" fmla="*/ 2697 h 2697"/>
              </a:gdLst>
              <a:ahLst/>
              <a:cxnLst>
                <a:cxn ang="T6">
                  <a:pos x="T0" y="T1"/>
                </a:cxn>
                <a:cxn ang="T7">
                  <a:pos x="T2" y="T3"/>
                </a:cxn>
                <a:cxn ang="T8">
                  <a:pos x="T4" y="T5"/>
                </a:cxn>
              </a:cxnLst>
              <a:rect l="T9" t="T10" r="T11" b="T12"/>
              <a:pathLst>
                <a:path w="491" h="2697">
                  <a:moveTo>
                    <a:pt x="0" y="0"/>
                  </a:moveTo>
                  <a:lnTo>
                    <a:pt x="241" y="2697"/>
                  </a:lnTo>
                  <a:lnTo>
                    <a:pt x="491" y="24"/>
                  </a:lnTo>
                </a:path>
              </a:pathLst>
            </a:custGeom>
            <a:noFill/>
            <a:ln w="9525">
              <a:solidFill>
                <a:srgbClr val="FF5050"/>
              </a:solidFill>
              <a:round/>
              <a:headEnd/>
              <a:tailEnd/>
            </a:ln>
          </p:spPr>
          <p:txBody>
            <a:bodyPr wrap="none" anchor="ctr"/>
            <a:lstStyle/>
            <a:p>
              <a:endParaRPr lang="en-US"/>
            </a:p>
          </p:txBody>
        </p:sp>
        <p:pic>
          <p:nvPicPr>
            <p:cNvPr id="90126" name="Picture 1041" descr="z copy"/>
            <p:cNvPicPr>
              <a:picLocks noChangeAspect="1" noChangeArrowheads="1"/>
            </p:cNvPicPr>
            <p:nvPr/>
          </p:nvPicPr>
          <p:blipFill>
            <a:blip r:embed="rId8"/>
            <a:srcRect/>
            <a:stretch>
              <a:fillRect/>
            </a:stretch>
          </p:blipFill>
          <p:spPr bwMode="auto">
            <a:xfrm>
              <a:off x="1571" y="3043"/>
              <a:ext cx="342" cy="210"/>
            </a:xfrm>
            <a:prstGeom prst="rect">
              <a:avLst/>
            </a:prstGeom>
            <a:noFill/>
            <a:ln w="9525">
              <a:noFill/>
              <a:miter lim="800000"/>
              <a:headEnd/>
              <a:tailEnd/>
            </a:ln>
          </p:spPr>
        </p:pic>
      </p:grpSp>
      <p:sp>
        <p:nvSpPr>
          <p:cNvPr id="61459" name="Freeform 1043"/>
          <p:cNvSpPr>
            <a:spLocks/>
          </p:cNvSpPr>
          <p:nvPr/>
        </p:nvSpPr>
        <p:spPr bwMode="auto">
          <a:xfrm>
            <a:off x="2705100" y="2184401"/>
            <a:ext cx="5734050" cy="4225925"/>
          </a:xfrm>
          <a:custGeom>
            <a:avLst/>
            <a:gdLst>
              <a:gd name="T0" fmla="*/ 76200 w 3612"/>
              <a:gd name="T1" fmla="*/ 4225925 h 2662"/>
              <a:gd name="T2" fmla="*/ 942975 w 3612"/>
              <a:gd name="T3" fmla="*/ 663575 h 2662"/>
              <a:gd name="T4" fmla="*/ 5734050 w 3612"/>
              <a:gd name="T5" fmla="*/ 244475 h 2662"/>
              <a:gd name="T6" fmla="*/ 0 60000 65536"/>
              <a:gd name="T7" fmla="*/ 0 60000 65536"/>
              <a:gd name="T8" fmla="*/ 0 60000 65536"/>
              <a:gd name="T9" fmla="*/ 0 w 3612"/>
              <a:gd name="T10" fmla="*/ 0 h 2662"/>
              <a:gd name="T11" fmla="*/ 3612 w 3612"/>
              <a:gd name="T12" fmla="*/ 2662 h 2662"/>
            </a:gdLst>
            <a:ahLst/>
            <a:cxnLst>
              <a:cxn ang="T6">
                <a:pos x="T0" y="T1"/>
              </a:cxn>
              <a:cxn ang="T7">
                <a:pos x="T2" y="T3"/>
              </a:cxn>
              <a:cxn ang="T8">
                <a:pos x="T4" y="T5"/>
              </a:cxn>
            </a:cxnLst>
            <a:rect l="T9" t="T10" r="T11" b="T12"/>
            <a:pathLst>
              <a:path w="3612" h="2662">
                <a:moveTo>
                  <a:pt x="48" y="2662"/>
                </a:moveTo>
                <a:cubicBezTo>
                  <a:pt x="24" y="1749"/>
                  <a:pt x="0" y="836"/>
                  <a:pt x="594" y="418"/>
                </a:cubicBezTo>
                <a:cubicBezTo>
                  <a:pt x="1188" y="0"/>
                  <a:pt x="3109" y="198"/>
                  <a:pt x="3612" y="154"/>
                </a:cubicBezTo>
              </a:path>
            </a:pathLst>
          </a:custGeom>
          <a:noFill/>
          <a:ln w="9525" cap="flat" cmpd="sng">
            <a:solidFill>
              <a:schemeClr val="accent2"/>
            </a:solidFill>
            <a:prstDash val="solid"/>
            <a:round/>
            <a:headEnd type="none" w="med" len="med"/>
            <a:tailEnd type="stealth" w="med" len="sm"/>
          </a:ln>
        </p:spPr>
        <p:txBody>
          <a:bodyPr wrap="none" anchor="ctr"/>
          <a:lstStyle/>
          <a:p>
            <a:endParaRPr lang="en-US"/>
          </a:p>
        </p:txBody>
      </p:sp>
      <p:sp>
        <p:nvSpPr>
          <p:cNvPr id="61453" name="Oval 1037"/>
          <p:cNvSpPr>
            <a:spLocks noChangeArrowheads="1"/>
          </p:cNvSpPr>
          <p:nvPr/>
        </p:nvSpPr>
        <p:spPr bwMode="auto">
          <a:xfrm>
            <a:off x="4811713" y="2127251"/>
            <a:ext cx="131762" cy="131763"/>
          </a:xfrm>
          <a:prstGeom prst="ellipse">
            <a:avLst/>
          </a:prstGeom>
          <a:solidFill>
            <a:srgbClr val="FF0000"/>
          </a:solidFill>
          <a:ln w="9525">
            <a:noFill/>
            <a:round/>
            <a:headEnd/>
            <a:tailEnd/>
          </a:ln>
        </p:spPr>
        <p:txBody>
          <a:bodyPr wrap="square" anchor="ctr">
            <a:spAutoFit/>
          </a:bodyPr>
          <a:lstStyle/>
          <a:p>
            <a:endParaRPr lang="en-GB">
              <a:latin typeface="Calibri" pitchFamily="34" charset="0"/>
            </a:endParaRPr>
          </a:p>
        </p:txBody>
      </p:sp>
      <p:pic>
        <p:nvPicPr>
          <p:cNvPr id="37" name="Audio 36">
            <a:hlinkClick r:id="" action="ppaction://media"/>
            <a:extLst>
              <a:ext uri="{FF2B5EF4-FFF2-40B4-BE49-F238E27FC236}">
                <a16:creationId xmlns:a16="http://schemas.microsoft.com/office/drawing/2014/main" id="{EFAA2EB4-642F-8256-4582-11617F1A5F04}"/>
              </a:ext>
            </a:extLst>
          </p:cNvPr>
          <p:cNvPicPr>
            <a:picLocks noChangeAspect="1"/>
          </p:cNvPicPr>
          <p:nvPr>
            <a:audioFile r:link="rId3"/>
            <p:extLst>
              <p:ext uri="{DAA4B4D4-6D71-4841-9C94-3DE7FCFB9230}">
                <p14:media xmlns:p14="http://schemas.microsoft.com/office/powerpoint/2010/main" r:embed="rId2"/>
              </p:ext>
            </p:extLst>
          </p:nvPr>
        </p:nvPicPr>
        <p:blipFill>
          <a:blip r:embed="rId9"/>
          <a:srcRect l="-287500" t="-287500" r="-287500" b="-28750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686769465"/>
      </p:ext>
    </p:extLst>
  </p:cSld>
  <p:clrMapOvr>
    <a:masterClrMapping/>
  </p:clrMapOvr>
  <p:transition advTm="50312">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8" fill="hold" nodeType="clickEffect">
                                  <p:stCondLst>
                                    <p:cond delay="0"/>
                                  </p:stCondLst>
                                  <p:childTnLst>
                                    <p:set>
                                      <p:cBhvr>
                                        <p:cTn id="10" dur="1" fill="hold">
                                          <p:stCondLst>
                                            <p:cond delay="0"/>
                                          </p:stCondLst>
                                        </p:cTn>
                                        <p:tgtEl>
                                          <p:spTgt spid="61447"/>
                                        </p:tgtEl>
                                        <p:attrNameLst>
                                          <p:attrName>style.visibility</p:attrName>
                                        </p:attrNameLst>
                                      </p:cBhvr>
                                      <p:to>
                                        <p:strVal val="visible"/>
                                      </p:to>
                                    </p:set>
                                    <p:anim calcmode="lin" valueType="num">
                                      <p:cBhvr additive="base">
                                        <p:cTn id="11" dur="500" fill="hold"/>
                                        <p:tgtEl>
                                          <p:spTgt spid="61447"/>
                                        </p:tgtEl>
                                        <p:attrNameLst>
                                          <p:attrName>ppt_x</p:attrName>
                                        </p:attrNameLst>
                                      </p:cBhvr>
                                      <p:tavLst>
                                        <p:tav tm="0">
                                          <p:val>
                                            <p:strVal val="0-#ppt_w/2"/>
                                          </p:val>
                                        </p:tav>
                                        <p:tav tm="100000">
                                          <p:val>
                                            <p:strVal val="#ppt_x"/>
                                          </p:val>
                                        </p:tav>
                                      </p:tavLst>
                                    </p:anim>
                                    <p:anim calcmode="lin" valueType="num">
                                      <p:cBhvr additive="base">
                                        <p:cTn id="12" dur="500" fill="hold"/>
                                        <p:tgtEl>
                                          <p:spTgt spid="61447"/>
                                        </p:tgtEl>
                                        <p:attrNameLst>
                                          <p:attrName>ppt_y</p:attrName>
                                        </p:attrNameLst>
                                      </p:cBhvr>
                                      <p:tavLst>
                                        <p:tav tm="0">
                                          <p:val>
                                            <p:strVal val="#ppt_y"/>
                                          </p:val>
                                        </p:tav>
                                        <p:tav tm="100000">
                                          <p:val>
                                            <p:strVal val="#ppt_y"/>
                                          </p:val>
                                        </p:tav>
                                      </p:tavLst>
                                    </p:anim>
                                  </p:childTnLst>
                                </p:cTn>
                              </p:par>
                            </p:childTnLst>
                          </p:cTn>
                        </p:par>
                        <p:par>
                          <p:cTn id="13" fill="hold" nodeType="afterGroup">
                            <p:stCondLst>
                              <p:cond delay="500"/>
                            </p:stCondLst>
                            <p:childTnLst>
                              <p:par>
                                <p:cTn id="14" presetID="2" presetClass="entr" presetSubtype="4" fill="hold" nodeType="afterEffect">
                                  <p:stCondLst>
                                    <p:cond delay="500"/>
                                  </p:stCondLst>
                                  <p:childTnLst>
                                    <p:set>
                                      <p:cBhvr>
                                        <p:cTn id="15" dur="1" fill="hold">
                                          <p:stCondLst>
                                            <p:cond delay="0"/>
                                          </p:stCondLst>
                                        </p:cTn>
                                        <p:tgtEl>
                                          <p:spTgt spid="61448"/>
                                        </p:tgtEl>
                                        <p:attrNameLst>
                                          <p:attrName>style.visibility</p:attrName>
                                        </p:attrNameLst>
                                      </p:cBhvr>
                                      <p:to>
                                        <p:strVal val="visible"/>
                                      </p:to>
                                    </p:set>
                                    <p:anim calcmode="lin" valueType="num">
                                      <p:cBhvr additive="base">
                                        <p:cTn id="16" dur="500" fill="hold"/>
                                        <p:tgtEl>
                                          <p:spTgt spid="61448"/>
                                        </p:tgtEl>
                                        <p:attrNameLst>
                                          <p:attrName>ppt_x</p:attrName>
                                        </p:attrNameLst>
                                      </p:cBhvr>
                                      <p:tavLst>
                                        <p:tav tm="0">
                                          <p:val>
                                            <p:strVal val="#ppt_x"/>
                                          </p:val>
                                        </p:tav>
                                        <p:tav tm="100000">
                                          <p:val>
                                            <p:strVal val="#ppt_x"/>
                                          </p:val>
                                        </p:tav>
                                      </p:tavLst>
                                    </p:anim>
                                    <p:anim calcmode="lin" valueType="num">
                                      <p:cBhvr additive="base">
                                        <p:cTn id="17" dur="500" fill="hold"/>
                                        <p:tgtEl>
                                          <p:spTgt spid="61448"/>
                                        </p:tgtEl>
                                        <p:attrNameLst>
                                          <p:attrName>ppt_y</p:attrName>
                                        </p:attrNameLst>
                                      </p:cBhvr>
                                      <p:tavLst>
                                        <p:tav tm="0">
                                          <p:val>
                                            <p:strVal val="1+#ppt_h/2"/>
                                          </p:val>
                                        </p:tav>
                                        <p:tav tm="100000">
                                          <p:val>
                                            <p:strVal val="#ppt_y"/>
                                          </p:val>
                                        </p:tav>
                                      </p:tavLst>
                                    </p:anim>
                                  </p:childTnLst>
                                </p:cTn>
                              </p:par>
                            </p:childTnLst>
                          </p:cTn>
                        </p:par>
                        <p:par>
                          <p:cTn id="18" fill="hold" nodeType="afterGroup">
                            <p:stCondLst>
                              <p:cond delay="1500"/>
                            </p:stCondLst>
                            <p:childTnLst>
                              <p:par>
                                <p:cTn id="19" presetID="1" presetClass="entr" presetSubtype="0" fill="hold" grpId="0" nodeType="afterEffect">
                                  <p:stCondLst>
                                    <p:cond delay="500"/>
                                  </p:stCondLst>
                                  <p:childTnLst>
                                    <p:set>
                                      <p:cBhvr>
                                        <p:cTn id="20" dur="1" fill="hold">
                                          <p:stCondLst>
                                            <p:cond delay="499"/>
                                          </p:stCondLst>
                                        </p:cTn>
                                        <p:tgtEl>
                                          <p:spTgt spid="61452"/>
                                        </p:tgtEl>
                                        <p:attrNameLst>
                                          <p:attrName>style.visibility</p:attrName>
                                        </p:attrNameLst>
                                      </p:cBhvr>
                                      <p:to>
                                        <p:strVal val="visible"/>
                                      </p:to>
                                    </p:set>
                                  </p:childTnLst>
                                </p:cTn>
                              </p:par>
                            </p:childTnLst>
                          </p:cTn>
                        </p:par>
                        <p:par>
                          <p:cTn id="21" fill="hold" nodeType="afterGroup">
                            <p:stCondLst>
                              <p:cond delay="2500"/>
                            </p:stCondLst>
                            <p:childTnLst>
                              <p:par>
                                <p:cTn id="22" presetID="2" presetClass="entr" presetSubtype="8" fill="hold" nodeType="afterEffect">
                                  <p:stCondLst>
                                    <p:cond delay="1000"/>
                                  </p:stCondLst>
                                  <p:childTnLst>
                                    <p:set>
                                      <p:cBhvr>
                                        <p:cTn id="23" dur="1" fill="hold">
                                          <p:stCondLst>
                                            <p:cond delay="0"/>
                                          </p:stCondLst>
                                        </p:cTn>
                                        <p:tgtEl>
                                          <p:spTgt spid="61451"/>
                                        </p:tgtEl>
                                        <p:attrNameLst>
                                          <p:attrName>style.visibility</p:attrName>
                                        </p:attrNameLst>
                                      </p:cBhvr>
                                      <p:to>
                                        <p:strVal val="visible"/>
                                      </p:to>
                                    </p:set>
                                    <p:anim calcmode="lin" valueType="num">
                                      <p:cBhvr additive="base">
                                        <p:cTn id="24" dur="500" fill="hold"/>
                                        <p:tgtEl>
                                          <p:spTgt spid="61451"/>
                                        </p:tgtEl>
                                        <p:attrNameLst>
                                          <p:attrName>ppt_x</p:attrName>
                                        </p:attrNameLst>
                                      </p:cBhvr>
                                      <p:tavLst>
                                        <p:tav tm="0">
                                          <p:val>
                                            <p:strVal val="0-#ppt_w/2"/>
                                          </p:val>
                                        </p:tav>
                                        <p:tav tm="100000">
                                          <p:val>
                                            <p:strVal val="#ppt_x"/>
                                          </p:val>
                                        </p:tav>
                                      </p:tavLst>
                                    </p:anim>
                                    <p:anim calcmode="lin" valueType="num">
                                      <p:cBhvr additive="base">
                                        <p:cTn id="25" dur="500" fill="hold"/>
                                        <p:tgtEl>
                                          <p:spTgt spid="61451"/>
                                        </p:tgtEl>
                                        <p:attrNameLst>
                                          <p:attrName>ppt_y</p:attrName>
                                        </p:attrNameLst>
                                      </p:cBhvr>
                                      <p:tavLst>
                                        <p:tav tm="0">
                                          <p:val>
                                            <p:strVal val="#ppt_y"/>
                                          </p:val>
                                        </p:tav>
                                        <p:tav tm="100000">
                                          <p:val>
                                            <p:strVal val="#ppt_y"/>
                                          </p:val>
                                        </p:tav>
                                      </p:tavLst>
                                    </p:anim>
                                  </p:childTnLst>
                                </p:cTn>
                              </p:par>
                            </p:childTnLst>
                          </p:cTn>
                        </p:par>
                        <p:par>
                          <p:cTn id="26" fill="hold" nodeType="afterGroup">
                            <p:stCondLst>
                              <p:cond delay="4000"/>
                            </p:stCondLst>
                            <p:childTnLst>
                              <p:par>
                                <p:cTn id="27" presetID="1" presetClass="entr" presetSubtype="0" fill="hold" grpId="0" nodeType="afterEffect">
                                  <p:stCondLst>
                                    <p:cond delay="500"/>
                                  </p:stCondLst>
                                  <p:childTnLst>
                                    <p:set>
                                      <p:cBhvr>
                                        <p:cTn id="28" dur="1" fill="hold">
                                          <p:stCondLst>
                                            <p:cond delay="499"/>
                                          </p:stCondLst>
                                        </p:cTn>
                                        <p:tgtEl>
                                          <p:spTgt spid="61453"/>
                                        </p:tgtEl>
                                        <p:attrNameLst>
                                          <p:attrName>style.visibility</p:attrName>
                                        </p:attrNameLst>
                                      </p:cBhvr>
                                      <p:to>
                                        <p:strVal val="visible"/>
                                      </p:to>
                                    </p:set>
                                  </p:childTnLst>
                                </p:cTn>
                              </p:par>
                            </p:childTnLst>
                          </p:cTn>
                        </p:par>
                        <p:par>
                          <p:cTn id="29" fill="hold" nodeType="afterGroup">
                            <p:stCondLst>
                              <p:cond delay="5000"/>
                            </p:stCondLst>
                            <p:childTnLst>
                              <p:par>
                                <p:cTn id="30" presetID="2" presetClass="entr" presetSubtype="12" fill="hold" nodeType="afterEffect">
                                  <p:stCondLst>
                                    <p:cond delay="500"/>
                                  </p:stCondLst>
                                  <p:childTnLst>
                                    <p:set>
                                      <p:cBhvr>
                                        <p:cTn id="31" dur="1" fill="hold">
                                          <p:stCondLst>
                                            <p:cond delay="0"/>
                                          </p:stCondLst>
                                        </p:cTn>
                                        <p:tgtEl>
                                          <p:spTgt spid="61455"/>
                                        </p:tgtEl>
                                        <p:attrNameLst>
                                          <p:attrName>style.visibility</p:attrName>
                                        </p:attrNameLst>
                                      </p:cBhvr>
                                      <p:to>
                                        <p:strVal val="visible"/>
                                      </p:to>
                                    </p:set>
                                    <p:anim calcmode="lin" valueType="num">
                                      <p:cBhvr additive="base">
                                        <p:cTn id="32" dur="500" fill="hold"/>
                                        <p:tgtEl>
                                          <p:spTgt spid="61455"/>
                                        </p:tgtEl>
                                        <p:attrNameLst>
                                          <p:attrName>ppt_x</p:attrName>
                                        </p:attrNameLst>
                                      </p:cBhvr>
                                      <p:tavLst>
                                        <p:tav tm="0">
                                          <p:val>
                                            <p:strVal val="0-#ppt_w/2"/>
                                          </p:val>
                                        </p:tav>
                                        <p:tav tm="100000">
                                          <p:val>
                                            <p:strVal val="#ppt_x"/>
                                          </p:val>
                                        </p:tav>
                                      </p:tavLst>
                                    </p:anim>
                                    <p:anim calcmode="lin" valueType="num">
                                      <p:cBhvr additive="base">
                                        <p:cTn id="33" dur="500" fill="hold"/>
                                        <p:tgtEl>
                                          <p:spTgt spid="61455"/>
                                        </p:tgtEl>
                                        <p:attrNameLst>
                                          <p:attrName>ppt_y</p:attrName>
                                        </p:attrNameLst>
                                      </p:cBhvr>
                                      <p:tavLst>
                                        <p:tav tm="0">
                                          <p:val>
                                            <p:strVal val="1+#ppt_h/2"/>
                                          </p:val>
                                        </p:tav>
                                        <p:tav tm="100000">
                                          <p:val>
                                            <p:strVal val="#ppt_y"/>
                                          </p:val>
                                        </p:tav>
                                      </p:tavLst>
                                    </p:anim>
                                  </p:childTnLst>
                                </p:cTn>
                              </p:par>
                            </p:childTnLst>
                          </p:cTn>
                        </p:par>
                        <p:par>
                          <p:cTn id="34" fill="hold" nodeType="afterGroup">
                            <p:stCondLst>
                              <p:cond delay="6000"/>
                            </p:stCondLst>
                            <p:childTnLst>
                              <p:par>
                                <p:cTn id="35" presetID="2" presetClass="entr" presetSubtype="8" fill="hold" nodeType="afterEffect">
                                  <p:stCondLst>
                                    <p:cond delay="1000"/>
                                  </p:stCondLst>
                                  <p:childTnLst>
                                    <p:set>
                                      <p:cBhvr>
                                        <p:cTn id="36" dur="1" fill="hold">
                                          <p:stCondLst>
                                            <p:cond delay="0"/>
                                          </p:stCondLst>
                                        </p:cTn>
                                        <p:tgtEl>
                                          <p:spTgt spid="61443"/>
                                        </p:tgtEl>
                                        <p:attrNameLst>
                                          <p:attrName>style.visibility</p:attrName>
                                        </p:attrNameLst>
                                      </p:cBhvr>
                                      <p:to>
                                        <p:strVal val="visible"/>
                                      </p:to>
                                    </p:set>
                                    <p:anim calcmode="lin" valueType="num">
                                      <p:cBhvr additive="base">
                                        <p:cTn id="37" dur="500" fill="hold"/>
                                        <p:tgtEl>
                                          <p:spTgt spid="61443"/>
                                        </p:tgtEl>
                                        <p:attrNameLst>
                                          <p:attrName>ppt_x</p:attrName>
                                        </p:attrNameLst>
                                      </p:cBhvr>
                                      <p:tavLst>
                                        <p:tav tm="0">
                                          <p:val>
                                            <p:strVal val="0-#ppt_w/2"/>
                                          </p:val>
                                        </p:tav>
                                        <p:tav tm="100000">
                                          <p:val>
                                            <p:strVal val="#ppt_x"/>
                                          </p:val>
                                        </p:tav>
                                      </p:tavLst>
                                    </p:anim>
                                    <p:anim calcmode="lin" valueType="num">
                                      <p:cBhvr additive="base">
                                        <p:cTn id="38" dur="500" fill="hold"/>
                                        <p:tgtEl>
                                          <p:spTgt spid="61443"/>
                                        </p:tgtEl>
                                        <p:attrNameLst>
                                          <p:attrName>ppt_y</p:attrName>
                                        </p:attrNameLst>
                                      </p:cBhvr>
                                      <p:tavLst>
                                        <p:tav tm="0">
                                          <p:val>
                                            <p:strVal val="#ppt_y"/>
                                          </p:val>
                                        </p:tav>
                                        <p:tav tm="100000">
                                          <p:val>
                                            <p:strVal val="#ppt_y"/>
                                          </p:val>
                                        </p:tav>
                                      </p:tavLst>
                                    </p:anim>
                                  </p:childTnLst>
                                </p:cTn>
                              </p:par>
                            </p:childTnLst>
                          </p:cTn>
                        </p:par>
                        <p:par>
                          <p:cTn id="39" fill="hold" nodeType="afterGroup">
                            <p:stCondLst>
                              <p:cond delay="7500"/>
                            </p:stCondLst>
                            <p:childTnLst>
                              <p:par>
                                <p:cTn id="40" presetID="1" presetClass="entr" presetSubtype="0" fill="hold" grpId="0" nodeType="afterEffect">
                                  <p:stCondLst>
                                    <p:cond delay="500"/>
                                  </p:stCondLst>
                                  <p:childTnLst>
                                    <p:set>
                                      <p:cBhvr>
                                        <p:cTn id="41" dur="1" fill="hold">
                                          <p:stCondLst>
                                            <p:cond delay="499"/>
                                          </p:stCondLst>
                                        </p:cTn>
                                        <p:tgtEl>
                                          <p:spTgt spid="61454"/>
                                        </p:tgtEl>
                                        <p:attrNameLst>
                                          <p:attrName>style.visibility</p:attrName>
                                        </p:attrNameLst>
                                      </p:cBhvr>
                                      <p:to>
                                        <p:strVal val="visible"/>
                                      </p:to>
                                    </p:set>
                                  </p:childTnLst>
                                </p:cTn>
                              </p:par>
                            </p:childTnLst>
                          </p:cTn>
                        </p:par>
                        <p:par>
                          <p:cTn id="42" fill="hold" nodeType="afterGroup">
                            <p:stCondLst>
                              <p:cond delay="8500"/>
                            </p:stCondLst>
                            <p:childTnLst>
                              <p:par>
                                <p:cTn id="43" presetID="2" presetClass="entr" presetSubtype="9" fill="hold" nodeType="afterEffect">
                                  <p:stCondLst>
                                    <p:cond delay="500"/>
                                  </p:stCondLst>
                                  <p:childTnLst>
                                    <p:set>
                                      <p:cBhvr>
                                        <p:cTn id="44" dur="1" fill="hold">
                                          <p:stCondLst>
                                            <p:cond delay="0"/>
                                          </p:stCondLst>
                                        </p:cTn>
                                        <p:tgtEl>
                                          <p:spTgt spid="61444"/>
                                        </p:tgtEl>
                                        <p:attrNameLst>
                                          <p:attrName>style.visibility</p:attrName>
                                        </p:attrNameLst>
                                      </p:cBhvr>
                                      <p:to>
                                        <p:strVal val="visible"/>
                                      </p:to>
                                    </p:set>
                                    <p:anim calcmode="lin" valueType="num">
                                      <p:cBhvr additive="base">
                                        <p:cTn id="45" dur="500" fill="hold"/>
                                        <p:tgtEl>
                                          <p:spTgt spid="61444"/>
                                        </p:tgtEl>
                                        <p:attrNameLst>
                                          <p:attrName>ppt_x</p:attrName>
                                        </p:attrNameLst>
                                      </p:cBhvr>
                                      <p:tavLst>
                                        <p:tav tm="0">
                                          <p:val>
                                            <p:strVal val="0-#ppt_w/2"/>
                                          </p:val>
                                        </p:tav>
                                        <p:tav tm="100000">
                                          <p:val>
                                            <p:strVal val="#ppt_x"/>
                                          </p:val>
                                        </p:tav>
                                      </p:tavLst>
                                    </p:anim>
                                    <p:anim calcmode="lin" valueType="num">
                                      <p:cBhvr additive="base">
                                        <p:cTn id="46" dur="500" fill="hold"/>
                                        <p:tgtEl>
                                          <p:spTgt spid="61444"/>
                                        </p:tgtEl>
                                        <p:attrNameLst>
                                          <p:attrName>ppt_y</p:attrName>
                                        </p:attrNameLst>
                                      </p:cBhvr>
                                      <p:tavLst>
                                        <p:tav tm="0">
                                          <p:val>
                                            <p:strVal val="0-#ppt_h/2"/>
                                          </p:val>
                                        </p:tav>
                                        <p:tav tm="100000">
                                          <p:val>
                                            <p:strVal val="#ppt_y"/>
                                          </p:val>
                                        </p:tav>
                                      </p:tavLst>
                                    </p:anim>
                                  </p:childTnLst>
                                </p:cTn>
                              </p:par>
                            </p:childTnLst>
                          </p:cTn>
                        </p:par>
                        <p:par>
                          <p:cTn id="47" fill="hold" nodeType="afterGroup">
                            <p:stCondLst>
                              <p:cond delay="9500"/>
                            </p:stCondLst>
                            <p:childTnLst>
                              <p:par>
                                <p:cTn id="48" presetID="22" presetClass="entr" presetSubtype="8" fill="hold" grpId="0" nodeType="afterEffect">
                                  <p:stCondLst>
                                    <p:cond delay="1000"/>
                                  </p:stCondLst>
                                  <p:childTnLst>
                                    <p:set>
                                      <p:cBhvr>
                                        <p:cTn id="49" dur="1" fill="hold">
                                          <p:stCondLst>
                                            <p:cond delay="0"/>
                                          </p:stCondLst>
                                        </p:cTn>
                                        <p:tgtEl>
                                          <p:spTgt spid="61459"/>
                                        </p:tgtEl>
                                        <p:attrNameLst>
                                          <p:attrName>style.visibility</p:attrName>
                                        </p:attrNameLst>
                                      </p:cBhvr>
                                      <p:to>
                                        <p:strVal val="visible"/>
                                      </p:to>
                                    </p:set>
                                    <p:animEffect transition="in" filter="wipe(left)">
                                      <p:cBhvr>
                                        <p:cTn id="50" dur="500"/>
                                        <p:tgtEl>
                                          <p:spTgt spid="61459"/>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1" fill="hold" display="0">
                  <p:stCondLst>
                    <p:cond delay="indefinite"/>
                  </p:stCondLst>
                  <p:endCondLst>
                    <p:cond evt="onStopAudio" delay="0">
                      <p:tgtEl>
                        <p:sldTgt/>
                      </p:tgtEl>
                    </p:cond>
                  </p:endCondLst>
                </p:cTn>
                <p:tgtEl>
                  <p:spTgt spid="37"/>
                </p:tgtEl>
              </p:cMediaNode>
            </p:audio>
          </p:childTnLst>
        </p:cTn>
      </p:par>
    </p:tnLst>
    <p:bldLst>
      <p:bldP spid="61452" grpId="0" animBg="1"/>
      <p:bldP spid="61454" grpId="0" animBg="1"/>
      <p:bldP spid="61459" grpId="0" animBg="1"/>
      <p:bldP spid="6145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BD5E7-BB57-FC9C-C740-0826E6DC2530}"/>
              </a:ext>
            </a:extLst>
          </p:cNvPr>
          <p:cNvSpPr>
            <a:spLocks noGrp="1"/>
          </p:cNvSpPr>
          <p:nvPr>
            <p:ph type="title"/>
          </p:nvPr>
        </p:nvSpPr>
        <p:spPr>
          <a:xfrm>
            <a:off x="646111" y="609601"/>
            <a:ext cx="6246093" cy="1675975"/>
          </a:xfrm>
        </p:spPr>
        <p:txBody>
          <a:bodyPr>
            <a:normAutofit/>
          </a:bodyPr>
          <a:lstStyle/>
          <a:p>
            <a:r>
              <a:rPr lang="en-GB" dirty="0"/>
              <a:t>Compatibility!.</a:t>
            </a:r>
            <a:br>
              <a:rPr lang="en-GB" dirty="0"/>
            </a:br>
            <a:endParaRPr lang="en-GB" dirty="0"/>
          </a:p>
        </p:txBody>
      </p:sp>
      <p:pic>
        <p:nvPicPr>
          <p:cNvPr id="1026" name="Picture 2">
            <a:extLst>
              <a:ext uri="{FF2B5EF4-FFF2-40B4-BE49-F238E27FC236}">
                <a16:creationId xmlns:a16="http://schemas.microsoft.com/office/drawing/2014/main" id="{7C78753B-AEAD-AB0A-C840-5B655DBBA6A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6274" r="2" b="1044"/>
          <a:stretch>
            <a:fillRect/>
          </a:stretch>
        </p:blipFill>
        <p:spPr bwMode="auto">
          <a:xfrm>
            <a:off x="7554138" y="609137"/>
            <a:ext cx="3990161"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1032" name="Rectangle 1031">
            <a:extLst>
              <a:ext uri="{FF2B5EF4-FFF2-40B4-BE49-F238E27FC236}">
                <a16:creationId xmlns:a16="http://schemas.microsoft.com/office/drawing/2014/main" id="{78D66203-18BB-40A2-B632-9356FE169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525E3BD-0D21-06DC-5A9C-3465047535F8}"/>
              </a:ext>
            </a:extLst>
          </p:cNvPr>
          <p:cNvSpPr>
            <a:spLocks noGrp="1"/>
          </p:cNvSpPr>
          <p:nvPr>
            <p:ph idx="1"/>
          </p:nvPr>
        </p:nvSpPr>
        <p:spPr>
          <a:xfrm>
            <a:off x="570270" y="1720646"/>
            <a:ext cx="6666271" cy="4527754"/>
          </a:xfrm>
        </p:spPr>
        <p:txBody>
          <a:bodyPr>
            <a:normAutofit/>
          </a:bodyPr>
          <a:lstStyle/>
          <a:p>
            <a:pPr>
              <a:lnSpc>
                <a:spcPct val="90000"/>
              </a:lnSpc>
            </a:pPr>
            <a:r>
              <a:rPr lang="en-GB" sz="1800" dirty="0"/>
              <a:t>When some chemicals are mixed together the activation energy for our reaction (Safety margin) can be drastically lowered. (reduced)</a:t>
            </a:r>
          </a:p>
          <a:p>
            <a:pPr>
              <a:lnSpc>
                <a:spcPct val="90000"/>
              </a:lnSpc>
            </a:pPr>
            <a:r>
              <a:rPr lang="en-GB" sz="1800" dirty="0"/>
              <a:t>Chlorates are particularly tricky.</a:t>
            </a:r>
          </a:p>
          <a:p>
            <a:pPr lvl="1">
              <a:lnSpc>
                <a:spcPct val="90000"/>
              </a:lnSpc>
            </a:pPr>
            <a:r>
              <a:rPr lang="en-GB" dirty="0"/>
              <a:t>Remember our New Zealand workers’ overalls…..that exploded after using chlorate weedkiller?</a:t>
            </a:r>
          </a:p>
          <a:p>
            <a:pPr lvl="1">
              <a:lnSpc>
                <a:spcPct val="90000"/>
              </a:lnSpc>
            </a:pPr>
            <a:r>
              <a:rPr lang="en-GB" dirty="0"/>
              <a:t>Aggressive oxidant when mixed with organics.</a:t>
            </a:r>
          </a:p>
          <a:p>
            <a:pPr lvl="1">
              <a:lnSpc>
                <a:spcPct val="90000"/>
              </a:lnSpc>
            </a:pPr>
            <a:r>
              <a:rPr lang="en-GB" dirty="0"/>
              <a:t>Iron Oxide will lower the temperature that oxygen is liberated.</a:t>
            </a:r>
          </a:p>
          <a:p>
            <a:pPr lvl="1">
              <a:lnSpc>
                <a:spcPct val="90000"/>
              </a:lnSpc>
            </a:pPr>
            <a:r>
              <a:rPr lang="en-GB" dirty="0"/>
              <a:t>Incompatible with Gunpowder.</a:t>
            </a:r>
          </a:p>
          <a:p>
            <a:pPr lvl="1">
              <a:lnSpc>
                <a:spcPct val="90000"/>
              </a:lnSpc>
            </a:pPr>
            <a:r>
              <a:rPr lang="en-GB" dirty="0"/>
              <a:t>Forms very sensitive mixes with phosphorus!</a:t>
            </a:r>
          </a:p>
          <a:p>
            <a:pPr lvl="2">
              <a:lnSpc>
                <a:spcPct val="90000"/>
              </a:lnSpc>
            </a:pPr>
            <a:r>
              <a:rPr lang="en-GB" sz="1800" dirty="0"/>
              <a:t>Armstrong’s mixture.</a:t>
            </a:r>
          </a:p>
          <a:p>
            <a:pPr lvl="1">
              <a:lnSpc>
                <a:spcPct val="90000"/>
              </a:lnSpc>
            </a:pPr>
            <a:endParaRPr lang="en-GB" dirty="0"/>
          </a:p>
        </p:txBody>
      </p:sp>
      <p:pic>
        <p:nvPicPr>
          <p:cNvPr id="1028" name="Picture 4" descr="undefined">
            <a:extLst>
              <a:ext uri="{FF2B5EF4-FFF2-40B4-BE49-F238E27FC236}">
                <a16:creationId xmlns:a16="http://schemas.microsoft.com/office/drawing/2014/main" id="{A3682AF8-6A2A-B908-758F-62CD05DEAF6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r="-4" b="956"/>
          <a:stretch>
            <a:fillRect/>
          </a:stretch>
        </p:blipFill>
        <p:spPr bwMode="auto">
          <a:xfrm>
            <a:off x="7554138" y="3482108"/>
            <a:ext cx="3990161" cy="2766290"/>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3A931068-7D4E-111F-DBC6-B665197A056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242172"/>
      </p:ext>
    </p:extLst>
  </p:cSld>
  <p:clrMapOvr>
    <a:masterClrMapping/>
  </p:clrMapOvr>
  <mc:AlternateContent xmlns:mc="http://schemas.openxmlformats.org/markup-compatibility/2006" xmlns:p14="http://schemas.microsoft.com/office/powerpoint/2010/main">
    <mc:Choice Requires="p14">
      <p:transition spd="slow" p14:dur="2000" advTm="94627"/>
    </mc:Choice>
    <mc:Fallback xmlns="">
      <p:transition spd="slow" advTm="946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DCB2B-5646-B481-8071-AE5CDD3BCDC5}"/>
              </a:ext>
            </a:extLst>
          </p:cNvPr>
          <p:cNvSpPr>
            <a:spLocks noGrp="1"/>
          </p:cNvSpPr>
          <p:nvPr>
            <p:ph type="title"/>
          </p:nvPr>
        </p:nvSpPr>
        <p:spPr>
          <a:xfrm>
            <a:off x="646111" y="452718"/>
            <a:ext cx="9692946" cy="986783"/>
          </a:xfrm>
        </p:spPr>
        <p:txBody>
          <a:bodyPr/>
          <a:lstStyle/>
          <a:p>
            <a:r>
              <a:rPr lang="en-GB" dirty="0"/>
              <a:t>What does this mean in production?</a:t>
            </a:r>
          </a:p>
        </p:txBody>
      </p:sp>
      <p:sp>
        <p:nvSpPr>
          <p:cNvPr id="3" name="Content Placeholder 2">
            <a:extLst>
              <a:ext uri="{FF2B5EF4-FFF2-40B4-BE49-F238E27FC236}">
                <a16:creationId xmlns:a16="http://schemas.microsoft.com/office/drawing/2014/main" id="{7F1E7A7B-E9E4-DE36-B618-52989492BABA}"/>
              </a:ext>
            </a:extLst>
          </p:cNvPr>
          <p:cNvSpPr>
            <a:spLocks noGrp="1"/>
          </p:cNvSpPr>
          <p:nvPr>
            <p:ph idx="1"/>
          </p:nvPr>
        </p:nvSpPr>
        <p:spPr>
          <a:xfrm>
            <a:off x="986828" y="1665838"/>
            <a:ext cx="9976919" cy="4582561"/>
          </a:xfrm>
        </p:spPr>
        <p:txBody>
          <a:bodyPr/>
          <a:lstStyle/>
          <a:p>
            <a:r>
              <a:rPr lang="en-GB" dirty="0"/>
              <a:t>Phosphorus smokes contain red phosphorus, and our coloured smokes and antiriot stores contain potassium chlorate.</a:t>
            </a:r>
          </a:p>
          <a:p>
            <a:r>
              <a:rPr lang="en-GB" dirty="0"/>
              <a:t>What happens when we try and manufacture them on the same facility?</a:t>
            </a:r>
          </a:p>
          <a:p>
            <a:r>
              <a:rPr lang="en-GB" dirty="0"/>
              <a:t>Mixing of Phosphorus and Potassium Chlorate can cause unwanted and unexpected fires. Ignition of the mix requires very little stimulus and is virtually spontaneous.</a:t>
            </a:r>
          </a:p>
          <a:p>
            <a:r>
              <a:rPr lang="en-GB" dirty="0"/>
              <a:t>Potassium Chlorate is very soluble and water washing only forces the material into cracks and crevices in buildings where it recrystalises, waiting to strike!</a:t>
            </a:r>
          </a:p>
          <a:p>
            <a:r>
              <a:rPr lang="en-GB" dirty="0"/>
              <a:t>……..As it did with the seat of Mr Clarkes overalls…If you recall the tale.</a:t>
            </a:r>
          </a:p>
          <a:p>
            <a:endParaRPr lang="en-GB" dirty="0"/>
          </a:p>
        </p:txBody>
      </p:sp>
      <p:pic>
        <p:nvPicPr>
          <p:cNvPr id="5" name="Audio 4">
            <a:hlinkClick r:id="" action="ppaction://media"/>
            <a:extLst>
              <a:ext uri="{FF2B5EF4-FFF2-40B4-BE49-F238E27FC236}">
                <a16:creationId xmlns:a16="http://schemas.microsoft.com/office/drawing/2014/main" id="{56718903-EFEB-5D38-685A-D42CA4FEDA5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82089874"/>
      </p:ext>
    </p:extLst>
  </p:cSld>
  <p:clrMapOvr>
    <a:masterClrMapping/>
  </p:clrMapOvr>
  <mc:AlternateContent xmlns:mc="http://schemas.openxmlformats.org/markup-compatibility/2006" xmlns:p14="http://schemas.microsoft.com/office/powerpoint/2010/main">
    <mc:Choice Requires="p14">
      <p:transition spd="slow" p14:dur="2000" advTm="94237"/>
    </mc:Choice>
    <mc:Fallback xmlns="">
      <p:transition spd="slow" advTm="942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D8FFA-6711-F417-D6FC-ED76CF8DA0AC}"/>
              </a:ext>
            </a:extLst>
          </p:cNvPr>
          <p:cNvSpPr>
            <a:spLocks noGrp="1"/>
          </p:cNvSpPr>
          <p:nvPr>
            <p:ph type="title"/>
          </p:nvPr>
        </p:nvSpPr>
        <p:spPr/>
        <p:txBody>
          <a:bodyPr/>
          <a:lstStyle/>
          <a:p>
            <a:r>
              <a:rPr lang="en-GB" sz="2800" dirty="0"/>
              <a:t>Avoiding the effects of a classic incompatibility</a:t>
            </a:r>
          </a:p>
        </p:txBody>
      </p:sp>
      <p:sp>
        <p:nvSpPr>
          <p:cNvPr id="3" name="Content Placeholder 2">
            <a:extLst>
              <a:ext uri="{FF2B5EF4-FFF2-40B4-BE49-F238E27FC236}">
                <a16:creationId xmlns:a16="http://schemas.microsoft.com/office/drawing/2014/main" id="{EEB58BDF-214D-ACE1-6CBE-3172ADB95023}"/>
              </a:ext>
            </a:extLst>
          </p:cNvPr>
          <p:cNvSpPr>
            <a:spLocks noGrp="1"/>
          </p:cNvSpPr>
          <p:nvPr>
            <p:ph idx="1"/>
          </p:nvPr>
        </p:nvSpPr>
        <p:spPr>
          <a:xfrm>
            <a:off x="760262" y="1541552"/>
            <a:ext cx="9135176" cy="4535387"/>
          </a:xfrm>
        </p:spPr>
        <p:txBody>
          <a:bodyPr/>
          <a:lstStyle/>
          <a:p>
            <a:r>
              <a:rPr lang="en-GB" dirty="0"/>
              <a:t>Don’t manufacture incompatible items on the same facility</a:t>
            </a:r>
          </a:p>
          <a:p>
            <a:r>
              <a:rPr lang="en-GB" dirty="0"/>
              <a:t>IF you do, ensure you have strict segregation rules in place.</a:t>
            </a:r>
          </a:p>
          <a:p>
            <a:pPr lvl="1"/>
            <a:r>
              <a:rPr lang="en-GB" dirty="0"/>
              <a:t>Phosphorus in one fenced off area or manufacturing group. Chlorate (Say coloured smoke) manufacture in another.</a:t>
            </a:r>
          </a:p>
          <a:p>
            <a:pPr lvl="1"/>
            <a:r>
              <a:rPr lang="en-GB" dirty="0"/>
              <a:t>Access to the groups is controlled and monitored.</a:t>
            </a:r>
          </a:p>
          <a:p>
            <a:pPr lvl="1"/>
            <a:r>
              <a:rPr lang="en-GB" dirty="0"/>
              <a:t>Separate equipment and equipment spares storage.</a:t>
            </a:r>
          </a:p>
          <a:p>
            <a:pPr lvl="1"/>
            <a:r>
              <a:rPr lang="en-GB" dirty="0"/>
              <a:t>Maintain a history of building purpose. What was made where.</a:t>
            </a:r>
          </a:p>
          <a:p>
            <a:pPr lvl="1"/>
            <a:r>
              <a:rPr lang="en-GB" dirty="0"/>
              <a:t>Strict control of PPE, overalls and shoes</a:t>
            </a:r>
          </a:p>
          <a:p>
            <a:pPr lvl="1"/>
            <a:r>
              <a:rPr lang="en-GB" dirty="0"/>
              <a:t>Facilities for changing when moving from group to group, including showers, washrooms etc.</a:t>
            </a:r>
          </a:p>
          <a:p>
            <a:pPr lvl="1"/>
            <a:r>
              <a:rPr lang="en-GB" dirty="0"/>
              <a:t>Make sure the workforce understands the hazards…..Education.</a:t>
            </a:r>
          </a:p>
          <a:p>
            <a:pPr lvl="1"/>
            <a:endParaRPr lang="en-GB" dirty="0"/>
          </a:p>
        </p:txBody>
      </p:sp>
      <p:pic>
        <p:nvPicPr>
          <p:cNvPr id="13" name="Audio 12">
            <a:hlinkClick r:id="" action="ppaction://media"/>
            <a:extLst>
              <a:ext uri="{FF2B5EF4-FFF2-40B4-BE49-F238E27FC236}">
                <a16:creationId xmlns:a16="http://schemas.microsoft.com/office/drawing/2014/main" id="{F1B17363-8B54-81CB-6F83-7ED28283820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78695320"/>
      </p:ext>
    </p:extLst>
  </p:cSld>
  <p:clrMapOvr>
    <a:masterClrMapping/>
  </p:clrMapOvr>
  <mc:AlternateContent xmlns:mc="http://schemas.openxmlformats.org/markup-compatibility/2006" xmlns:p14="http://schemas.microsoft.com/office/powerpoint/2010/main">
    <mc:Choice Requires="p14">
      <p:transition spd="slow" p14:dur="2000" advTm="166107"/>
    </mc:Choice>
    <mc:Fallback xmlns="">
      <p:transition spd="slow" advTm="166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E0CDD-1522-DE7C-9D02-EF85BDDEB3C6}"/>
              </a:ext>
            </a:extLst>
          </p:cNvPr>
          <p:cNvSpPr>
            <a:spLocks noGrp="1"/>
          </p:cNvSpPr>
          <p:nvPr>
            <p:ph type="title"/>
          </p:nvPr>
        </p:nvSpPr>
        <p:spPr/>
        <p:txBody>
          <a:bodyPr/>
          <a:lstStyle/>
          <a:p>
            <a:r>
              <a:rPr lang="en-GB" dirty="0"/>
              <a:t>Important!!</a:t>
            </a:r>
          </a:p>
        </p:txBody>
      </p:sp>
      <p:sp>
        <p:nvSpPr>
          <p:cNvPr id="3" name="Content Placeholder 2">
            <a:extLst>
              <a:ext uri="{FF2B5EF4-FFF2-40B4-BE49-F238E27FC236}">
                <a16:creationId xmlns:a16="http://schemas.microsoft.com/office/drawing/2014/main" id="{F6CC0F9E-91A9-2545-A65A-C1E468B3E99B}"/>
              </a:ext>
            </a:extLst>
          </p:cNvPr>
          <p:cNvSpPr>
            <a:spLocks noGrp="1"/>
          </p:cNvSpPr>
          <p:nvPr>
            <p:ph idx="1"/>
          </p:nvPr>
        </p:nvSpPr>
        <p:spPr>
          <a:xfrm>
            <a:off x="646111" y="1636458"/>
            <a:ext cx="10783888" cy="4195481"/>
          </a:xfrm>
        </p:spPr>
        <p:txBody>
          <a:bodyPr>
            <a:normAutofit lnSpcReduction="10000"/>
          </a:bodyPr>
          <a:lstStyle/>
          <a:p>
            <a:r>
              <a:rPr lang="en-GB" dirty="0"/>
              <a:t>Pyrotechnic effects are many and varied.</a:t>
            </a:r>
          </a:p>
          <a:p>
            <a:r>
              <a:rPr lang="en-GB" dirty="0"/>
              <a:t>The effects change according to the state and confinement of the material.</a:t>
            </a:r>
          </a:p>
          <a:p>
            <a:r>
              <a:rPr lang="en-GB" dirty="0"/>
              <a:t>The ingredients are many and varied.</a:t>
            </a:r>
          </a:p>
          <a:p>
            <a:r>
              <a:rPr lang="en-GB" dirty="0"/>
              <a:t>Safety characteristics vary enormously.</a:t>
            </a:r>
          </a:p>
          <a:p>
            <a:pPr lvl="1"/>
            <a:r>
              <a:rPr lang="en-GB" dirty="0"/>
              <a:t>Impact, Friction, Static discharge.</a:t>
            </a:r>
          </a:p>
          <a:p>
            <a:r>
              <a:rPr lang="en-GB" dirty="0"/>
              <a:t>Reactions take place over time. Time is an important factor.</a:t>
            </a:r>
          </a:p>
          <a:p>
            <a:r>
              <a:rPr lang="en-GB" dirty="0"/>
              <a:t>Reactions take place at the material surface.</a:t>
            </a:r>
          </a:p>
          <a:p>
            <a:r>
              <a:rPr lang="en-GB" dirty="0"/>
              <a:t>Incompatibility can cause increased hazard.</a:t>
            </a:r>
          </a:p>
          <a:p>
            <a:endParaRPr lang="en-GB" dirty="0"/>
          </a:p>
          <a:p>
            <a:r>
              <a:rPr lang="en-GB" dirty="0"/>
              <a:t>It’s NEVER just a pyro.</a:t>
            </a:r>
          </a:p>
          <a:p>
            <a:endParaRPr lang="en-GB" dirty="0"/>
          </a:p>
          <a:p>
            <a:endParaRPr lang="en-GB" dirty="0"/>
          </a:p>
          <a:p>
            <a:endParaRPr lang="en-GB" dirty="0"/>
          </a:p>
        </p:txBody>
      </p:sp>
      <p:pic>
        <p:nvPicPr>
          <p:cNvPr id="6" name="Audio 5">
            <a:hlinkClick r:id="" action="ppaction://media"/>
            <a:extLst>
              <a:ext uri="{FF2B5EF4-FFF2-40B4-BE49-F238E27FC236}">
                <a16:creationId xmlns:a16="http://schemas.microsoft.com/office/drawing/2014/main" id="{59718B4F-4FD4-E57C-ABE9-16B61438621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35327883"/>
      </p:ext>
    </p:extLst>
  </p:cSld>
  <p:clrMapOvr>
    <a:masterClrMapping/>
  </p:clrMapOvr>
  <mc:AlternateContent xmlns:mc="http://schemas.openxmlformats.org/markup-compatibility/2006" xmlns:p14="http://schemas.microsoft.com/office/powerpoint/2010/main">
    <mc:Choice Requires="p14">
      <p:transition spd="slow" p14:dur="2000" advTm="112817"/>
    </mc:Choice>
    <mc:Fallback xmlns="">
      <p:transition spd="slow" advTm="1128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2|0.9|2.2|0.8|0.8|0.8|1|0.9|0.9"/>
</p:tagLst>
</file>

<file path=ppt/tags/tag2.xml><?xml version="1.0" encoding="utf-8"?>
<p:tagLst xmlns:a="http://schemas.openxmlformats.org/drawingml/2006/main" xmlns:r="http://schemas.openxmlformats.org/officeDocument/2006/relationships" xmlns:p="http://schemas.openxmlformats.org/presentationml/2006/main">
  <p:tag name="TIMING" val="|10.7"/>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156</TotalTime>
  <Words>1416</Words>
  <Application>Microsoft Macintosh PowerPoint</Application>
  <PresentationFormat>Widescreen</PresentationFormat>
  <Paragraphs>375</Paragraphs>
  <Slides>14</Slides>
  <Notes>3</Notes>
  <HiddenSlides>0</HiddenSlides>
  <MMClips>14</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14</vt:i4>
      </vt:variant>
    </vt:vector>
  </HeadingPairs>
  <TitlesOfParts>
    <vt:vector size="20" baseType="lpstr">
      <vt:lpstr>Aptos</vt:lpstr>
      <vt:lpstr>Calibri</vt:lpstr>
      <vt:lpstr>Century Gothic</vt:lpstr>
      <vt:lpstr>Wingdings 3</vt:lpstr>
      <vt:lpstr>Ion</vt:lpstr>
      <vt:lpstr>Ion</vt:lpstr>
      <vt:lpstr>Pyrotechnic Revision Slides</vt:lpstr>
      <vt:lpstr>What is a pyrotechnic composition?</vt:lpstr>
      <vt:lpstr>Periodic Table, Pyrotechnics</vt:lpstr>
      <vt:lpstr>…………..And for the Chemist! (Cook?)</vt:lpstr>
      <vt:lpstr>Pyrotechnic Performance</vt:lpstr>
      <vt:lpstr>Pyrotechnic Performance</vt:lpstr>
      <vt:lpstr>Graphical Representation</vt:lpstr>
      <vt:lpstr>Performance factors.</vt:lpstr>
      <vt:lpstr>Selection for purpose</vt:lpstr>
      <vt:lpstr>Protection of Aircraft - Decoy</vt:lpstr>
      <vt:lpstr>Compatibility!. </vt:lpstr>
      <vt:lpstr>What does this mean in production?</vt:lpstr>
      <vt:lpstr>Avoiding the effects of a classic incompatibility</vt:lpstr>
      <vt:lpstr>Important!!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Holley</dc:creator>
  <cp:lastModifiedBy>Gareth Collett</cp:lastModifiedBy>
  <cp:revision>3</cp:revision>
  <dcterms:created xsi:type="dcterms:W3CDTF">2025-12-03T10:13:08Z</dcterms:created>
  <dcterms:modified xsi:type="dcterms:W3CDTF">2025-12-04T11:46:09Z</dcterms:modified>
</cp:coreProperties>
</file>