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70"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476"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p>
            <a:fld id="{D86CA1CD-0665-4334-9BAC-E45C120B80B7}" type="datetimeFigureOut">
              <a:rPr lang="en-US" smtClean="0"/>
              <a:t>3/9/2020</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6CA1CD-0665-4334-9BAC-E45C120B80B7}" type="datetimeFigureOut">
              <a:rPr lang="en-US" smtClean="0"/>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DE8B9F-2BF9-4801-B1B3-97D3600BB65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D86CA1CD-0665-4334-9BAC-E45C120B80B7}" type="datetimeFigureOut">
              <a:rPr lang="en-US" smtClean="0"/>
              <a:t>3/9/2020</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86CA1CD-0665-4334-9BAC-E45C120B80B7}" type="datetimeFigureOut">
              <a:rPr lang="en-US" smtClean="0"/>
              <a:t>3/9/2020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p>
            <a:fld id="{B0DE8B9F-2BF9-4801-B1B3-97D3600BB657}" type="slidenum">
              <a:rPr lang="en-US" smtClean="0"/>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86CA1CD-0665-4334-9BAC-E45C120B80B7}" type="datetimeFigureOut">
              <a:rPr lang="en-US" smtClean="0"/>
              <a:t>3/9/2020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p>
            <a:fld id="{B0DE8B9F-2BF9-4801-B1B3-97D3600BB65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86CA1CD-0665-4334-9BAC-E45C120B80B7}" type="datetimeFigureOut">
              <a:rPr lang="en-US" smtClean="0"/>
              <a:t>3/9/2020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0DE8B9F-2BF9-4801-B1B3-97D3600BB657}" type="slidenum">
              <a:rPr lang="en-US" smtClean="0"/>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6CA1CD-0665-4334-9BAC-E45C120B80B7}" type="datetimeFigureOut">
              <a:rPr lang="en-US" smtClean="0"/>
              <a:t>3/9/2020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0DE8B9F-2BF9-4801-B1B3-97D3600BB65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D86CA1CD-0665-4334-9BAC-E45C120B80B7}" type="datetimeFigureOut">
              <a:rPr lang="en-US" smtClean="0"/>
              <a:t>3/9/2020</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D86CA1CD-0665-4334-9BAC-E45C120B80B7}" type="datetimeFigureOut">
              <a:rPr lang="en-US" smtClean="0"/>
              <a:t>3/9/2020</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6CA1CD-0665-4334-9BAC-E45C120B80B7}" type="datetimeFigureOut">
              <a:rPr lang="en-US" smtClean="0"/>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DE8B9F-2BF9-4801-B1B3-97D3600BB65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6CA1CD-0665-4334-9BAC-E45C120B80B7}" type="datetimeFigureOut">
              <a:rPr lang="en-US" smtClean="0"/>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DE8B9F-2BF9-4801-B1B3-97D3600BB65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D86CA1CD-0665-4334-9BAC-E45C120B80B7}" type="datetimeFigureOut">
              <a:rPr lang="en-US" smtClean="0"/>
              <a:t>3/9/2020</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0DE8B9F-2BF9-4801-B1B3-97D3600BB657}" type="slidenum">
              <a:rPr lang="en-US" smtClean="0"/>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9600" y="838200"/>
            <a:ext cx="7772400" cy="1470025"/>
          </a:xfrm>
        </p:spPr>
        <p:txBody>
          <a:bodyPr>
            <a:normAutofit fontScale="90000"/>
          </a:bodyPr>
          <a:lstStyle/>
          <a:p>
            <a:pPr eaLnBrk="1" hangingPunct="1">
              <a:defRPr/>
            </a:pPr>
            <a:r>
              <a:rPr lang="en-GB" sz="4800" dirty="0" smtClean="0">
                <a:solidFill>
                  <a:srgbClr val="00FF00"/>
                </a:solidFill>
                <a:ea typeface="ＭＳ Ｐゴシック" charset="-128"/>
              </a:rPr>
              <a:t>Revising your Literature Review</a:t>
            </a:r>
          </a:p>
        </p:txBody>
      </p:sp>
      <p:sp>
        <p:nvSpPr>
          <p:cNvPr id="2051" name="Rectangle 3"/>
          <p:cNvSpPr>
            <a:spLocks noGrp="1" noChangeArrowheads="1"/>
          </p:cNvSpPr>
          <p:nvPr>
            <p:ph type="subTitle" idx="1"/>
          </p:nvPr>
        </p:nvSpPr>
        <p:spPr>
          <a:xfrm>
            <a:off x="1403350" y="3429000"/>
            <a:ext cx="6400800" cy="1752600"/>
          </a:xfrm>
        </p:spPr>
        <p:txBody>
          <a:bodyPr>
            <a:normAutofit/>
          </a:bodyPr>
          <a:lstStyle/>
          <a:p>
            <a:pPr eaLnBrk="1" hangingPunct="1">
              <a:defRPr/>
            </a:pPr>
            <a:r>
              <a:rPr lang="en-GB" dirty="0" smtClean="0">
                <a:solidFill>
                  <a:srgbClr val="FFFF66"/>
                </a:solidFill>
                <a:ea typeface="ＭＳ Ｐゴシック" charset="-128"/>
              </a:rPr>
              <a:t>SHSS6070: Dissertation</a:t>
            </a:r>
          </a:p>
          <a:p>
            <a:pPr eaLnBrk="1" hangingPunct="1">
              <a:defRPr/>
            </a:pPr>
            <a:r>
              <a:rPr lang="en-GB" dirty="0" smtClean="0">
                <a:ea typeface="ＭＳ Ｐゴシック" charset="-128"/>
              </a:rPr>
              <a:t>Alison </a:t>
            </a:r>
            <a:r>
              <a:rPr lang="en-GB" dirty="0" smtClean="0">
                <a:ea typeface="ＭＳ Ｐゴシック" charset="-128"/>
              </a:rPr>
              <a:t>Connaughton</a:t>
            </a:r>
            <a:endParaRPr lang="en-GB" dirty="0" smtClean="0">
              <a:ea typeface="ＭＳ Ｐゴシック" charset="-128"/>
            </a:endParaRPr>
          </a:p>
        </p:txBody>
      </p:sp>
    </p:spTree>
    <p:extLst>
      <p:ext uri="{BB962C8B-B14F-4D97-AF65-F5344CB8AC3E}">
        <p14:creationId xmlns:p14="http://schemas.microsoft.com/office/powerpoint/2010/main" val="11615176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GB" dirty="0" smtClean="0">
                <a:ea typeface="+mj-ea"/>
              </a:rPr>
              <a:t>1</a:t>
            </a:r>
            <a:r>
              <a:rPr lang="en-GB" baseline="30000" dirty="0" smtClean="0">
                <a:ea typeface="+mj-ea"/>
              </a:rPr>
              <a:t>st</a:t>
            </a:r>
            <a:r>
              <a:rPr lang="en-GB" dirty="0" smtClean="0">
                <a:ea typeface="+mj-ea"/>
              </a:rPr>
              <a:t> class dissertation</a:t>
            </a:r>
            <a:endParaRPr lang="en-US" dirty="0" smtClean="0">
              <a:ea typeface="+mj-ea"/>
            </a:endParaRPr>
          </a:p>
        </p:txBody>
      </p:sp>
      <p:sp>
        <p:nvSpPr>
          <p:cNvPr id="4099" name="Content Placeholder 2"/>
          <p:cNvSpPr>
            <a:spLocks noGrp="1"/>
          </p:cNvSpPr>
          <p:nvPr>
            <p:ph idx="1"/>
          </p:nvPr>
        </p:nvSpPr>
        <p:spPr>
          <a:xfrm>
            <a:off x="457200" y="1752600"/>
            <a:ext cx="8229600" cy="4738687"/>
          </a:xfrm>
        </p:spPr>
        <p:txBody>
          <a:bodyPr/>
          <a:lstStyle/>
          <a:p>
            <a:pPr eaLnBrk="1" hangingPunct="1"/>
            <a:r>
              <a:rPr lang="en-GB" sz="2000" dirty="0" smtClean="0"/>
              <a:t>All literature reviewed is relevant to the research problem, and is critically and systematically analysed. Shows clear ability to analyse and synthesise different theoretical, conceptual and applied perspectives.</a:t>
            </a:r>
            <a:endParaRPr lang="en-US" sz="2000" dirty="0" smtClean="0"/>
          </a:p>
          <a:p>
            <a:pPr eaLnBrk="1" hangingPunct="1"/>
            <a:r>
              <a:rPr lang="en-GB" sz="2000" dirty="0" smtClean="0">
                <a:solidFill>
                  <a:srgbClr val="FFFF00"/>
                </a:solidFill>
              </a:rPr>
              <a:t>Clear and concise analysis and interpretation of the data, making links to the existing body of knowledge. Evidence of originality in this analysis and interpretation, with innovative thinking and depth of understanding.</a:t>
            </a:r>
            <a:endParaRPr lang="en-US" sz="2000" dirty="0" smtClean="0">
              <a:solidFill>
                <a:srgbClr val="FFFF00"/>
              </a:solidFill>
            </a:endParaRPr>
          </a:p>
          <a:p>
            <a:pPr eaLnBrk="1" hangingPunct="1"/>
            <a:r>
              <a:rPr lang="en-GB" sz="2000" dirty="0" smtClean="0"/>
              <a:t>Clear, logical and coherent organisation.</a:t>
            </a:r>
            <a:endParaRPr lang="en-US" sz="2000" dirty="0" smtClean="0"/>
          </a:p>
          <a:p>
            <a:pPr eaLnBrk="1" hangingPunct="1"/>
            <a:r>
              <a:rPr lang="en-GB" sz="2000" dirty="0" smtClean="0"/>
              <a:t>Connects the literature and argument over the entire study in a coherent fashion.  Clearly identifies directions for future research. Potential for publication.</a:t>
            </a:r>
            <a:endParaRPr lang="en-US" sz="2000" dirty="0" smtClean="0"/>
          </a:p>
          <a:p>
            <a:pPr eaLnBrk="1" hangingPunct="1"/>
            <a:endParaRPr lang="en-US" dirty="0" smtClean="0"/>
          </a:p>
        </p:txBody>
      </p:sp>
    </p:spTree>
    <p:extLst>
      <p:ext uri="{BB962C8B-B14F-4D97-AF65-F5344CB8AC3E}">
        <p14:creationId xmlns:p14="http://schemas.microsoft.com/office/powerpoint/2010/main" val="789740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3536"/>
            <a:ext cx="8229600" cy="1346664"/>
          </a:xfrm>
        </p:spPr>
        <p:txBody>
          <a:bodyPr>
            <a:normAutofit fontScale="90000"/>
          </a:bodyPr>
          <a:lstStyle/>
          <a:p>
            <a:pPr algn="l" eaLnBrk="1" hangingPunct="1">
              <a:defRPr/>
            </a:pPr>
            <a:r>
              <a:rPr lang="en-GB" dirty="0" smtClean="0">
                <a:ea typeface="+mj-ea"/>
              </a:rPr>
              <a:t>Common problems with literature reviews</a:t>
            </a:r>
            <a:endParaRPr lang="en-US" dirty="0" smtClean="0">
              <a:ea typeface="+mj-ea"/>
            </a:endParaRPr>
          </a:p>
        </p:txBody>
      </p:sp>
      <p:sp>
        <p:nvSpPr>
          <p:cNvPr id="5123" name="Content Placeholder 2"/>
          <p:cNvSpPr>
            <a:spLocks noGrp="1"/>
          </p:cNvSpPr>
          <p:nvPr>
            <p:ph idx="1"/>
          </p:nvPr>
        </p:nvSpPr>
        <p:spPr/>
        <p:txBody>
          <a:bodyPr/>
          <a:lstStyle/>
          <a:p>
            <a:pPr eaLnBrk="1" hangingPunct="1"/>
            <a:r>
              <a:rPr lang="en-GB" sz="2000" dirty="0" smtClean="0"/>
              <a:t>Irrelevant information</a:t>
            </a:r>
          </a:p>
          <a:p>
            <a:pPr eaLnBrk="1" hangingPunct="1"/>
            <a:r>
              <a:rPr lang="en-GB" sz="2000" dirty="0" smtClean="0"/>
              <a:t>Does not address the specific research question – talks around the area</a:t>
            </a:r>
          </a:p>
          <a:p>
            <a:pPr eaLnBrk="1" hangingPunct="1"/>
            <a:r>
              <a:rPr lang="en-GB" sz="2000" dirty="0" smtClean="0"/>
              <a:t>Too few or too many words – be honest with yourself</a:t>
            </a:r>
          </a:p>
          <a:p>
            <a:pPr eaLnBrk="1" hangingPunct="1"/>
            <a:r>
              <a:rPr lang="en-GB" sz="2000" dirty="0" smtClean="0"/>
              <a:t>Repetition due to poor structure</a:t>
            </a:r>
          </a:p>
          <a:p>
            <a:pPr eaLnBrk="1" hangingPunct="1"/>
            <a:r>
              <a:rPr lang="en-GB" sz="2000" dirty="0" smtClean="0"/>
              <a:t>Linking of sections</a:t>
            </a:r>
          </a:p>
          <a:p>
            <a:pPr eaLnBrk="1" hangingPunct="1"/>
            <a:r>
              <a:rPr lang="en-GB" sz="2000" dirty="0" smtClean="0"/>
              <a:t>No introduction to what is to be discussed</a:t>
            </a:r>
          </a:p>
          <a:p>
            <a:pPr eaLnBrk="1" hangingPunct="1"/>
            <a:r>
              <a:rPr lang="en-GB" sz="2000" dirty="0" smtClean="0"/>
              <a:t>Poor referencing &amp; incorrect referencing (not using primary sources)</a:t>
            </a:r>
          </a:p>
          <a:p>
            <a:pPr eaLnBrk="1" hangingPunct="1"/>
            <a:r>
              <a:rPr lang="en-GB" sz="2000" dirty="0" smtClean="0"/>
              <a:t>Poor quality of resources</a:t>
            </a:r>
          </a:p>
          <a:p>
            <a:pPr eaLnBrk="1" hangingPunct="1"/>
            <a:r>
              <a:rPr lang="en-GB" sz="2000" dirty="0" smtClean="0"/>
              <a:t>Failing to use figures and tables</a:t>
            </a:r>
          </a:p>
          <a:p>
            <a:pPr eaLnBrk="1" hangingPunct="1"/>
            <a:r>
              <a:rPr lang="en-GB" sz="2000" dirty="0" smtClean="0"/>
              <a:t>Too many / too little paragraphs</a:t>
            </a:r>
          </a:p>
          <a:p>
            <a:pPr eaLnBrk="1" hangingPunct="1"/>
            <a:r>
              <a:rPr lang="en-GB" sz="2000" dirty="0" smtClean="0"/>
              <a:t>Description rather than analysis of research</a:t>
            </a:r>
          </a:p>
          <a:p>
            <a:pPr eaLnBrk="1" hangingPunct="1"/>
            <a:endParaRPr lang="en-US" dirty="0" smtClean="0"/>
          </a:p>
        </p:txBody>
      </p:sp>
    </p:spTree>
    <p:extLst>
      <p:ext uri="{BB962C8B-B14F-4D97-AF65-F5344CB8AC3E}">
        <p14:creationId xmlns:p14="http://schemas.microsoft.com/office/powerpoint/2010/main" val="73018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rmAutofit fontScale="90000"/>
          </a:bodyPr>
          <a:lstStyle/>
          <a:p>
            <a:pPr algn="l" eaLnBrk="1" hangingPunct="1">
              <a:defRPr/>
            </a:pPr>
            <a:r>
              <a:rPr lang="en-GB" dirty="0" smtClean="0">
                <a:ea typeface="ＭＳ Ｐゴシック" charset="-128"/>
              </a:rPr>
              <a:t>Make sure the following are adhered to…</a:t>
            </a:r>
            <a:endParaRPr lang="en-US" dirty="0" smtClean="0">
              <a:ea typeface="ＭＳ Ｐゴシック" charset="-128"/>
            </a:endParaRPr>
          </a:p>
        </p:txBody>
      </p:sp>
      <p:sp>
        <p:nvSpPr>
          <p:cNvPr id="6147" name="Content Placeholder 2"/>
          <p:cNvSpPr>
            <a:spLocks noGrp="1"/>
          </p:cNvSpPr>
          <p:nvPr>
            <p:ph idx="1"/>
          </p:nvPr>
        </p:nvSpPr>
        <p:spPr/>
        <p:txBody>
          <a:bodyPr/>
          <a:lstStyle/>
          <a:p>
            <a:pPr eaLnBrk="1" hangingPunct="1"/>
            <a:r>
              <a:rPr lang="en-GB" dirty="0" smtClean="0"/>
              <a:t>All literature reviewed is relevant to the research problem</a:t>
            </a:r>
          </a:p>
          <a:p>
            <a:pPr eaLnBrk="1" hangingPunct="1"/>
            <a:r>
              <a:rPr lang="en-GB" dirty="0" smtClean="0"/>
              <a:t>Tempting to include all that you have found!</a:t>
            </a:r>
          </a:p>
          <a:p>
            <a:pPr eaLnBrk="1" hangingPunct="1"/>
            <a:r>
              <a:rPr lang="en-GB" dirty="0" smtClean="0"/>
              <a:t>Is it relevant?.... Really?</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151446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914400"/>
            <a:ext cx="8229600" cy="1143000"/>
          </a:xfrm>
        </p:spPr>
        <p:txBody>
          <a:bodyPr>
            <a:normAutofit fontScale="90000"/>
          </a:bodyPr>
          <a:lstStyle/>
          <a:p>
            <a:pPr algn="ctr" eaLnBrk="1" hangingPunct="1">
              <a:defRPr/>
            </a:pPr>
            <a:r>
              <a:rPr lang="en-GB" dirty="0" smtClean="0">
                <a:solidFill>
                  <a:schemeClr val="tx1"/>
                </a:solidFill>
                <a:ea typeface="ＭＳ Ｐゴシック" charset="-128"/>
              </a:rPr>
              <a:t/>
            </a:r>
            <a:br>
              <a:rPr lang="en-GB" dirty="0" smtClean="0">
                <a:solidFill>
                  <a:schemeClr val="tx1"/>
                </a:solidFill>
                <a:ea typeface="ＭＳ Ｐゴシック" charset="-128"/>
              </a:rPr>
            </a:br>
            <a:r>
              <a:rPr lang="en-GB" dirty="0">
                <a:solidFill>
                  <a:schemeClr val="tx1"/>
                </a:solidFill>
                <a:ea typeface="ＭＳ Ｐゴシック" charset="-128"/>
              </a:rPr>
              <a:t/>
            </a:r>
            <a:br>
              <a:rPr lang="en-GB" dirty="0">
                <a:solidFill>
                  <a:schemeClr val="tx1"/>
                </a:solidFill>
                <a:ea typeface="ＭＳ Ｐゴシック" charset="-128"/>
              </a:rPr>
            </a:br>
            <a:r>
              <a:rPr lang="en-GB" dirty="0" smtClean="0">
                <a:solidFill>
                  <a:srgbClr val="92D050"/>
                </a:solidFill>
                <a:ea typeface="ＭＳ Ｐゴシック" charset="-128"/>
              </a:rPr>
              <a:t>Literature reviewed is critically and systematically analysed.</a:t>
            </a:r>
            <a:r>
              <a:rPr lang="en-US" dirty="0" smtClean="0">
                <a:ea typeface="ＭＳ Ｐゴシック" charset="-128"/>
              </a:rPr>
              <a:t/>
            </a:r>
            <a:br>
              <a:rPr lang="en-US" dirty="0" smtClean="0">
                <a:ea typeface="ＭＳ Ｐゴシック" charset="-128"/>
              </a:rPr>
            </a:br>
            <a:endParaRPr lang="en-US" dirty="0" smtClean="0">
              <a:ea typeface="ＭＳ Ｐゴシック" charset="-128"/>
            </a:endParaRPr>
          </a:p>
        </p:txBody>
      </p:sp>
      <p:sp>
        <p:nvSpPr>
          <p:cNvPr id="7171" name="Content Placeholder 2"/>
          <p:cNvSpPr>
            <a:spLocks noGrp="1"/>
          </p:cNvSpPr>
          <p:nvPr>
            <p:ph idx="1"/>
          </p:nvPr>
        </p:nvSpPr>
        <p:spPr/>
        <p:txBody>
          <a:bodyPr/>
          <a:lstStyle/>
          <a:p>
            <a:pPr eaLnBrk="1" hangingPunct="1"/>
            <a:r>
              <a:rPr lang="en-GB" dirty="0" smtClean="0"/>
              <a:t>Critically – positive and negative aspects about the research findings </a:t>
            </a:r>
          </a:p>
          <a:p>
            <a:pPr marL="0" indent="0" eaLnBrk="1" hangingPunct="1">
              <a:buNone/>
            </a:pPr>
            <a:r>
              <a:rPr lang="en-GB" dirty="0"/>
              <a:t>	</a:t>
            </a:r>
            <a:r>
              <a:rPr lang="en-GB" dirty="0" smtClean="0"/>
              <a:t>…..and the methodologies employed.</a:t>
            </a:r>
          </a:p>
          <a:p>
            <a:pPr eaLnBrk="1" hangingPunct="1"/>
            <a:r>
              <a:rPr lang="en-GB" dirty="0" smtClean="0"/>
              <a:t>Are you supporting a theory that has been discredited / modified and updated?</a:t>
            </a:r>
          </a:p>
          <a:p>
            <a:pPr eaLnBrk="1" hangingPunct="1"/>
            <a:r>
              <a:rPr lang="en-GB" dirty="0" smtClean="0"/>
              <a:t>Systematically – logical progression of theories / research – chronological. </a:t>
            </a:r>
            <a:endParaRPr lang="en-US" dirty="0" smtClean="0"/>
          </a:p>
        </p:txBody>
      </p:sp>
    </p:spTree>
    <p:extLst>
      <p:ext uri="{BB962C8B-B14F-4D97-AF65-F5344CB8AC3E}">
        <p14:creationId xmlns:p14="http://schemas.microsoft.com/office/powerpoint/2010/main" val="4004077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571500"/>
            <a:ext cx="8229600" cy="1143000"/>
          </a:xfrm>
        </p:spPr>
        <p:txBody>
          <a:bodyPr>
            <a:normAutofit fontScale="90000"/>
          </a:bodyPr>
          <a:lstStyle/>
          <a:p>
            <a:pPr eaLnBrk="1" hangingPunct="1">
              <a:defRPr/>
            </a:pPr>
            <a:r>
              <a:rPr lang="en-GB" sz="2800" dirty="0" smtClean="0">
                <a:solidFill>
                  <a:schemeClr val="tx1"/>
                </a:solidFill>
                <a:ea typeface="+mj-ea"/>
              </a:rPr>
              <a:t>Shows clear ability to analyse and synthesise different theoretical, conceptual and applied perspectives.</a:t>
            </a:r>
            <a:r>
              <a:rPr lang="en-GB" dirty="0" smtClean="0">
                <a:solidFill>
                  <a:schemeClr val="tx1"/>
                </a:solidFill>
                <a:ea typeface="+mj-ea"/>
              </a:rPr>
              <a:t/>
            </a:r>
            <a:br>
              <a:rPr lang="en-GB" dirty="0" smtClean="0">
                <a:solidFill>
                  <a:schemeClr val="tx1"/>
                </a:solidFill>
                <a:ea typeface="+mj-ea"/>
              </a:rPr>
            </a:br>
            <a:endParaRPr lang="en-US" dirty="0" smtClean="0">
              <a:ea typeface="+mj-ea"/>
            </a:endParaRPr>
          </a:p>
        </p:txBody>
      </p:sp>
      <p:sp>
        <p:nvSpPr>
          <p:cNvPr id="8195" name="Content Placeholder 2"/>
          <p:cNvSpPr>
            <a:spLocks noGrp="1"/>
          </p:cNvSpPr>
          <p:nvPr>
            <p:ph idx="1"/>
          </p:nvPr>
        </p:nvSpPr>
        <p:spPr/>
        <p:txBody>
          <a:bodyPr/>
          <a:lstStyle/>
          <a:p>
            <a:pPr eaLnBrk="1" hangingPunct="1"/>
            <a:endParaRPr lang="en-GB" smtClean="0"/>
          </a:p>
          <a:p>
            <a:pPr eaLnBrk="1" hangingPunct="1"/>
            <a:r>
              <a:rPr lang="en-GB" smtClean="0"/>
              <a:t>Analysis of research and theories – demonstrates breadth and depth of reading.</a:t>
            </a:r>
          </a:p>
          <a:p>
            <a:pPr eaLnBrk="1" hangingPunct="1"/>
            <a:r>
              <a:rPr lang="en-GB" smtClean="0"/>
              <a:t>Description only demonstrates a basic understanding. </a:t>
            </a:r>
            <a:endParaRPr lang="en-US" smtClean="0"/>
          </a:p>
          <a:p>
            <a:pPr eaLnBrk="1" hangingPunct="1"/>
            <a:endParaRPr lang="en-US" smtClean="0"/>
          </a:p>
        </p:txBody>
      </p:sp>
    </p:spTree>
    <p:extLst>
      <p:ext uri="{BB962C8B-B14F-4D97-AF65-F5344CB8AC3E}">
        <p14:creationId xmlns:p14="http://schemas.microsoft.com/office/powerpoint/2010/main" val="2077098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ea typeface="+mj-ea"/>
              </a:rPr>
              <a:t>Links to Discussion Section:</a:t>
            </a:r>
            <a:endParaRPr lang="en-US" dirty="0" smtClean="0">
              <a:ea typeface="+mj-ea"/>
            </a:endParaRPr>
          </a:p>
        </p:txBody>
      </p:sp>
      <p:sp>
        <p:nvSpPr>
          <p:cNvPr id="9219" name="Content Placeholder 2"/>
          <p:cNvSpPr>
            <a:spLocks noGrp="1"/>
          </p:cNvSpPr>
          <p:nvPr>
            <p:ph idx="1"/>
          </p:nvPr>
        </p:nvSpPr>
        <p:spPr/>
        <p:txBody>
          <a:bodyPr>
            <a:normAutofit lnSpcReduction="10000"/>
          </a:bodyPr>
          <a:lstStyle/>
          <a:p>
            <a:pPr eaLnBrk="1" hangingPunct="1"/>
            <a:r>
              <a:rPr lang="en-GB" sz="2800" dirty="0" smtClean="0"/>
              <a:t>Do you have sufficient information / research to refer to?</a:t>
            </a:r>
          </a:p>
          <a:p>
            <a:pPr eaLnBrk="1" hangingPunct="1"/>
            <a:r>
              <a:rPr lang="en-GB" sz="2800" dirty="0" smtClean="0"/>
              <a:t>Have your results shown up any new avenues of research that you have omitted and now need to go back and include? – this </a:t>
            </a:r>
            <a:r>
              <a:rPr lang="en-GB" sz="2800" dirty="0" err="1" smtClean="0"/>
              <a:t>shouldn</a:t>
            </a:r>
            <a:r>
              <a:rPr lang="ja-JP" altLang="en-GB" sz="2800" dirty="0" smtClean="0"/>
              <a:t>’</a:t>
            </a:r>
            <a:r>
              <a:rPr lang="en-GB" altLang="ja-JP" sz="2800" dirty="0" smtClean="0"/>
              <a:t>t happen in theory but…</a:t>
            </a:r>
          </a:p>
          <a:p>
            <a:pPr marL="0" indent="0" eaLnBrk="1" hangingPunct="1">
              <a:buNone/>
            </a:pPr>
            <a:r>
              <a:rPr lang="en-GB" altLang="ja-JP" sz="2800" dirty="0" smtClean="0"/>
              <a:t>	Don’t be afraid to do this at a later date…</a:t>
            </a:r>
          </a:p>
          <a:p>
            <a:pPr eaLnBrk="1" hangingPunct="1"/>
            <a:r>
              <a:rPr lang="en-GB" sz="2800" dirty="0" smtClean="0"/>
              <a:t>Clear and concise analysis and interpretation of the data, making links to the existing body of knowledge. </a:t>
            </a:r>
            <a:r>
              <a:rPr lang="en-US" dirty="0" smtClean="0"/>
              <a:t/>
            </a:r>
            <a:br>
              <a:rPr lang="en-US" dirty="0" smtClean="0"/>
            </a:br>
            <a:endParaRPr lang="en-US" dirty="0" smtClean="0"/>
          </a:p>
          <a:p>
            <a:pPr eaLnBrk="1" hangingPunct="1"/>
            <a:endParaRPr lang="en-US" dirty="0" smtClean="0"/>
          </a:p>
        </p:txBody>
      </p:sp>
    </p:spTree>
    <p:extLst>
      <p:ext uri="{BB962C8B-B14F-4D97-AF65-F5344CB8AC3E}">
        <p14:creationId xmlns:p14="http://schemas.microsoft.com/office/powerpoint/2010/main" val="1317126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Task:</a:t>
            </a:r>
            <a:endParaRPr lang="en-US" dirty="0"/>
          </a:p>
        </p:txBody>
      </p:sp>
      <p:sp>
        <p:nvSpPr>
          <p:cNvPr id="3" name="Content Placeholder 2"/>
          <p:cNvSpPr>
            <a:spLocks noGrp="1"/>
          </p:cNvSpPr>
          <p:nvPr>
            <p:ph idx="1"/>
          </p:nvPr>
        </p:nvSpPr>
        <p:spPr>
          <a:xfrm>
            <a:off x="457200" y="1447800"/>
            <a:ext cx="8229600" cy="5181600"/>
          </a:xfrm>
        </p:spPr>
        <p:txBody>
          <a:bodyPr>
            <a:normAutofit/>
          </a:bodyPr>
          <a:lstStyle/>
          <a:p>
            <a:r>
              <a:rPr lang="en-GB" dirty="0" smtClean="0"/>
              <a:t>Evaluate your current progress with your literature review</a:t>
            </a:r>
            <a:r>
              <a:rPr lang="en-US" dirty="0" smtClean="0"/>
              <a:t>.</a:t>
            </a:r>
          </a:p>
          <a:p>
            <a:r>
              <a:rPr lang="en-GB" dirty="0" smtClean="0"/>
              <a:t>Where have you reached?</a:t>
            </a:r>
          </a:p>
          <a:p>
            <a:r>
              <a:rPr lang="en-GB" dirty="0" smtClean="0"/>
              <a:t>Quantity and quality of resources?</a:t>
            </a:r>
          </a:p>
          <a:p>
            <a:r>
              <a:rPr lang="en-GB" dirty="0" smtClean="0"/>
              <a:t>Structure?</a:t>
            </a:r>
          </a:p>
          <a:p>
            <a:endParaRPr lang="en-US" dirty="0" smtClean="0"/>
          </a:p>
          <a:p>
            <a:endParaRPr lang="en-GB" dirty="0" smtClean="0"/>
          </a:p>
        </p:txBody>
      </p:sp>
    </p:spTree>
    <p:extLst>
      <p:ext uri="{BB962C8B-B14F-4D97-AF65-F5344CB8AC3E}">
        <p14:creationId xmlns:p14="http://schemas.microsoft.com/office/powerpoint/2010/main" val="1375949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l" eaLnBrk="1" hangingPunct="1">
              <a:defRPr/>
            </a:pPr>
            <a:r>
              <a:rPr lang="en-GB" dirty="0" smtClean="0">
                <a:solidFill>
                  <a:srgbClr val="00FF00"/>
                </a:solidFill>
                <a:ea typeface="ＭＳ Ｐゴシック" charset="-128"/>
              </a:rPr>
              <a:t>Review of literature</a:t>
            </a:r>
          </a:p>
        </p:txBody>
      </p:sp>
      <p:sp>
        <p:nvSpPr>
          <p:cNvPr id="24579" name="Rectangle 3"/>
          <p:cNvSpPr>
            <a:spLocks noGrp="1" noChangeArrowheads="1"/>
          </p:cNvSpPr>
          <p:nvPr>
            <p:ph idx="1"/>
          </p:nvPr>
        </p:nvSpPr>
        <p:spPr/>
        <p:txBody>
          <a:bodyPr/>
          <a:lstStyle/>
          <a:p>
            <a:pPr algn="ctr" eaLnBrk="1" hangingPunct="1">
              <a:buFontTx/>
              <a:buNone/>
            </a:pPr>
            <a:r>
              <a:rPr lang="en-GB" sz="4400" b="1" dirty="0" smtClean="0">
                <a:solidFill>
                  <a:srgbClr val="FFFF66"/>
                </a:solidFill>
              </a:rPr>
              <a:t>General </a:t>
            </a:r>
            <a:r>
              <a:rPr lang="en-GB" sz="2800" b="1" dirty="0" smtClean="0">
                <a:solidFill>
                  <a:srgbClr val="FFFF66"/>
                </a:solidFill>
              </a:rPr>
              <a:t>(intro to area of study)</a:t>
            </a:r>
          </a:p>
          <a:p>
            <a:pPr eaLnBrk="1" hangingPunct="1"/>
            <a:endParaRPr lang="en-GB" b="1" dirty="0" smtClean="0"/>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a:p>
            <a:pPr algn="ctr" eaLnBrk="1" hangingPunct="1">
              <a:buFontTx/>
              <a:buNone/>
            </a:pPr>
            <a:endParaRPr lang="en-GB" dirty="0" smtClean="0">
              <a:solidFill>
                <a:srgbClr val="FF66CC"/>
              </a:solidFill>
            </a:endParaRPr>
          </a:p>
          <a:p>
            <a:pPr algn="ctr" eaLnBrk="1" hangingPunct="1">
              <a:buFontTx/>
              <a:buNone/>
            </a:pPr>
            <a:r>
              <a:rPr lang="en-GB" dirty="0" smtClean="0">
                <a:solidFill>
                  <a:srgbClr val="FF66CC"/>
                </a:solidFill>
              </a:rPr>
              <a:t>Specific </a:t>
            </a:r>
            <a:r>
              <a:rPr lang="en-GB" sz="2800" dirty="0" smtClean="0">
                <a:solidFill>
                  <a:srgbClr val="FF66CC"/>
                </a:solidFill>
              </a:rPr>
              <a:t>(most relevant studies)</a:t>
            </a:r>
          </a:p>
          <a:p>
            <a:pPr eaLnBrk="1" hangingPunct="1"/>
            <a:endParaRPr lang="en-GB" dirty="0" smtClean="0"/>
          </a:p>
        </p:txBody>
      </p:sp>
      <p:sp>
        <p:nvSpPr>
          <p:cNvPr id="24580" name="Line 4"/>
          <p:cNvSpPr>
            <a:spLocks noChangeShapeType="1"/>
          </p:cNvSpPr>
          <p:nvPr/>
        </p:nvSpPr>
        <p:spPr bwMode="auto">
          <a:xfrm>
            <a:off x="4572000" y="2286000"/>
            <a:ext cx="0" cy="2736850"/>
          </a:xfrm>
          <a:prstGeom prst="line">
            <a:avLst/>
          </a:prstGeom>
          <a:noFill/>
          <a:ln w="79375">
            <a:solidFill>
              <a:schemeClr val="tx1"/>
            </a:solidFill>
            <a:round/>
            <a:headEnd/>
            <a:tailEnd type="stealth" w="lg" len="lg"/>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9712611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strips(downLeft)">
                                      <p:cBhvr>
                                        <p:cTn id="7" dur="500"/>
                                        <p:tgtEl>
                                          <p:spTgt spid="24579">
                                            <p:txEl>
                                              <p:pRg st="0" end="0"/>
                                            </p:txEl>
                                          </p:spTgt>
                                        </p:tgtEl>
                                      </p:cBhvr>
                                    </p:animEffect>
                                  </p:childTnLst>
                                </p:cTn>
                              </p:par>
                            </p:childTnLst>
                          </p:cTn>
                        </p:par>
                        <p:par>
                          <p:cTn id="8" fill="hold" nodeType="afterGroup">
                            <p:stCondLst>
                              <p:cond delay="500"/>
                            </p:stCondLst>
                            <p:childTnLst>
                              <p:par>
                                <p:cTn id="9" presetID="34" presetClass="entr" presetSubtype="0" fill="hold" grpId="0" nodeType="afterEffect">
                                  <p:stCondLst>
                                    <p:cond delay="0"/>
                                  </p:stCondLst>
                                  <p:childTnLst>
                                    <p:set>
                                      <p:cBhvr>
                                        <p:cTn id="10" dur="1" fill="hold">
                                          <p:stCondLst>
                                            <p:cond delay="0"/>
                                          </p:stCondLst>
                                        </p:cTn>
                                        <p:tgtEl>
                                          <p:spTgt spid="24580"/>
                                        </p:tgtEl>
                                        <p:attrNameLst>
                                          <p:attrName>style.visibility</p:attrName>
                                        </p:attrNameLst>
                                      </p:cBhvr>
                                      <p:to>
                                        <p:strVal val="visible"/>
                                      </p:to>
                                    </p:set>
                                    <p:anim from="(-#ppt_w/2)" to="(#ppt_x)" calcmode="lin" valueType="num">
                                      <p:cBhvr>
                                        <p:cTn id="11" dur="1200" fill="hold">
                                          <p:stCondLst>
                                            <p:cond delay="0"/>
                                          </p:stCondLst>
                                        </p:cTn>
                                        <p:tgtEl>
                                          <p:spTgt spid="24580"/>
                                        </p:tgtEl>
                                        <p:attrNameLst>
                                          <p:attrName>ppt_x</p:attrName>
                                        </p:attrNameLst>
                                      </p:cBhvr>
                                    </p:anim>
                                    <p:anim from="0" to="-1.0" calcmode="lin" valueType="num">
                                      <p:cBhvr>
                                        <p:cTn id="12" dur="400" decel="50000" autoRev="1" fill="hold">
                                          <p:stCondLst>
                                            <p:cond delay="1200"/>
                                          </p:stCondLst>
                                        </p:cTn>
                                        <p:tgtEl>
                                          <p:spTgt spid="24580"/>
                                        </p:tgtEl>
                                        <p:attrNameLst>
                                          <p:attrName>xshear</p:attrName>
                                        </p:attrNameLst>
                                      </p:cBhvr>
                                    </p:anim>
                                    <p:animScale>
                                      <p:cBhvr>
                                        <p:cTn id="13" dur="400" decel="100000" autoRev="1" fill="hold">
                                          <p:stCondLst>
                                            <p:cond delay="1200"/>
                                          </p:stCondLst>
                                        </p:cTn>
                                        <p:tgtEl>
                                          <p:spTgt spid="24580"/>
                                        </p:tgtEl>
                                      </p:cBhvr>
                                      <p:from x="100000" y="100000"/>
                                      <p:to x="80000" y="100000"/>
                                    </p:animScale>
                                    <p:anim by="(#ppt_h/3+#ppt_w*0.1)" calcmode="lin" valueType="num">
                                      <p:cBhvr additive="sum">
                                        <p:cTn id="14" dur="400" decel="100000" autoRev="1" fill="hold">
                                          <p:stCondLst>
                                            <p:cond delay="1200"/>
                                          </p:stCondLst>
                                        </p:cTn>
                                        <p:tgtEl>
                                          <p:spTgt spid="24580"/>
                                        </p:tgtEl>
                                        <p:attrNameLst>
                                          <p:attrName>ppt_x</p:attrName>
                                        </p:attrNameLst>
                                      </p:cBhvr>
                                    </p:anim>
                                  </p:childTnLst>
                                </p:cTn>
                              </p:par>
                            </p:childTnLst>
                          </p:cTn>
                        </p:par>
                        <p:par>
                          <p:cTn id="15" fill="hold" nodeType="afterGroup">
                            <p:stCondLst>
                              <p:cond delay="2500"/>
                            </p:stCondLst>
                            <p:childTnLst>
                              <p:par>
                                <p:cTn id="16" presetID="6" presetClass="entr" presetSubtype="16" fill="hold" nodeType="afterEffect">
                                  <p:stCondLst>
                                    <p:cond delay="0"/>
                                  </p:stCondLst>
                                  <p:childTnLst>
                                    <p:set>
                                      <p:cBhvr>
                                        <p:cTn id="17" dur="1" fill="hold">
                                          <p:stCondLst>
                                            <p:cond delay="0"/>
                                          </p:stCondLst>
                                        </p:cTn>
                                        <p:tgtEl>
                                          <p:spTgt spid="24579">
                                            <p:txEl>
                                              <p:pRg st="7" end="7"/>
                                            </p:txEl>
                                          </p:spTgt>
                                        </p:tgtEl>
                                        <p:attrNameLst>
                                          <p:attrName>style.visibility</p:attrName>
                                        </p:attrNameLst>
                                      </p:cBhvr>
                                      <p:to>
                                        <p:strVal val="visible"/>
                                      </p:to>
                                    </p:set>
                                    <p:animEffect transition="in" filter="circle(in)">
                                      <p:cBhvr>
                                        <p:cTn id="18" dur="1000"/>
                                        <p:tgtEl>
                                          <p:spTgt spid="2457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eaLnBrk="1" hangingPunct="1">
              <a:defRPr/>
            </a:pPr>
            <a:r>
              <a:rPr lang="en-GB" dirty="0" smtClean="0">
                <a:solidFill>
                  <a:srgbClr val="00FF00"/>
                </a:solidFill>
                <a:ea typeface="ＭＳ Ｐゴシック" charset="-128"/>
              </a:rPr>
              <a:t>Referencing</a:t>
            </a:r>
          </a:p>
        </p:txBody>
      </p:sp>
      <p:sp>
        <p:nvSpPr>
          <p:cNvPr id="8195" name="Rectangle 3"/>
          <p:cNvSpPr>
            <a:spLocks noGrp="1" noChangeArrowheads="1"/>
          </p:cNvSpPr>
          <p:nvPr>
            <p:ph idx="1"/>
          </p:nvPr>
        </p:nvSpPr>
        <p:spPr>
          <a:xfrm>
            <a:off x="457200" y="1357313"/>
            <a:ext cx="8229600" cy="4738687"/>
          </a:xfrm>
        </p:spPr>
        <p:txBody>
          <a:bodyPr/>
          <a:lstStyle/>
          <a:p>
            <a:pPr eaLnBrk="1" hangingPunct="1">
              <a:lnSpc>
                <a:spcPct val="90000"/>
              </a:lnSpc>
            </a:pPr>
            <a:r>
              <a:rPr lang="en-US" sz="2800" dirty="0" smtClean="0"/>
              <a:t>Make sure that your referencing is excellent…</a:t>
            </a:r>
          </a:p>
          <a:p>
            <a:pPr eaLnBrk="1" hangingPunct="1">
              <a:lnSpc>
                <a:spcPct val="90000"/>
              </a:lnSpc>
            </a:pPr>
            <a:r>
              <a:rPr lang="en-GB" sz="2800" dirty="0" smtClean="0"/>
              <a:t>UWTSD guide</a:t>
            </a:r>
          </a:p>
          <a:p>
            <a:pPr eaLnBrk="1" hangingPunct="1">
              <a:lnSpc>
                <a:spcPct val="90000"/>
              </a:lnSpc>
            </a:pPr>
            <a:r>
              <a:rPr lang="en-GB" sz="2800" dirty="0" smtClean="0"/>
              <a:t>Original </a:t>
            </a:r>
            <a:r>
              <a:rPr lang="en-GB" sz="2800" dirty="0" smtClean="0"/>
              <a:t>authors of theories and definitions – don</a:t>
            </a:r>
            <a:r>
              <a:rPr lang="ja-JP" altLang="en-GB" sz="2800" dirty="0" smtClean="0"/>
              <a:t>’</a:t>
            </a:r>
            <a:r>
              <a:rPr lang="en-GB" altLang="ja-JP" sz="2800" dirty="0" smtClean="0"/>
              <a:t>t get confused by secondary references.</a:t>
            </a:r>
          </a:p>
          <a:p>
            <a:pPr eaLnBrk="1" hangingPunct="1">
              <a:lnSpc>
                <a:spcPct val="90000"/>
              </a:lnSpc>
            </a:pPr>
            <a:endParaRPr lang="en-GB" altLang="ja-JP" sz="2800" dirty="0" smtClean="0"/>
          </a:p>
          <a:p>
            <a:pPr eaLnBrk="1" hangingPunct="1">
              <a:lnSpc>
                <a:spcPct val="90000"/>
              </a:lnSpc>
            </a:pPr>
            <a:r>
              <a:rPr lang="en-GB" sz="2800" dirty="0" smtClean="0"/>
              <a:t>Check: Can you use a better quality resource?</a:t>
            </a:r>
          </a:p>
          <a:p>
            <a:pPr eaLnBrk="1" hangingPunct="1">
              <a:lnSpc>
                <a:spcPct val="90000"/>
              </a:lnSpc>
            </a:pPr>
            <a:r>
              <a:rPr lang="en-GB" sz="2800" dirty="0" smtClean="0"/>
              <a:t>Have you got any poor quality resources which are affecting the credibility of your argument?</a:t>
            </a:r>
          </a:p>
          <a:p>
            <a:pPr marL="0" indent="0" eaLnBrk="1" hangingPunct="1">
              <a:lnSpc>
                <a:spcPct val="90000"/>
              </a:lnSpc>
              <a:buNone/>
            </a:pPr>
            <a:endParaRPr lang="en-US" sz="2800" dirty="0" smtClean="0"/>
          </a:p>
          <a:p>
            <a:pPr eaLnBrk="1" hangingPunct="1">
              <a:lnSpc>
                <a:spcPct val="90000"/>
              </a:lnSpc>
            </a:pPr>
            <a:r>
              <a:rPr lang="en-US" sz="2800" i="1" dirty="0" smtClean="0"/>
              <a:t>Avoid common referencing errors as this will detract from the quality of your work.</a:t>
            </a:r>
          </a:p>
          <a:p>
            <a:pPr eaLnBrk="1" hangingPunct="1">
              <a:lnSpc>
                <a:spcPct val="90000"/>
              </a:lnSpc>
            </a:pPr>
            <a:endParaRPr lang="en-US" dirty="0" smtClean="0"/>
          </a:p>
        </p:txBody>
      </p:sp>
    </p:spTree>
    <p:extLst>
      <p:ext uri="{BB962C8B-B14F-4D97-AF65-F5344CB8AC3E}">
        <p14:creationId xmlns:p14="http://schemas.microsoft.com/office/powerpoint/2010/main" val="1979434937"/>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1000" fill="hold"/>
                                        <p:tgtEl>
                                          <p:spTgt spid="8194"/>
                                        </p:tgtEl>
                                        <p:attrNameLst>
                                          <p:attrName>ppt_x</p:attrName>
                                        </p:attrNameLst>
                                      </p:cBhvr>
                                      <p:tavLst>
                                        <p:tav tm="0">
                                          <p:val>
                                            <p:strVal val="#ppt_x-.2"/>
                                          </p:val>
                                        </p:tav>
                                        <p:tav tm="100000">
                                          <p:val>
                                            <p:strVal val="#ppt_x"/>
                                          </p:val>
                                        </p:tav>
                                      </p:tavLst>
                                    </p:anim>
                                    <p:anim calcmode="lin" valueType="num">
                                      <p:cBhvr>
                                        <p:cTn id="8" dur="1000" fill="hold"/>
                                        <p:tgtEl>
                                          <p:spTgt spid="8194"/>
                                        </p:tgtEl>
                                        <p:attrNameLst>
                                          <p:attrName>ppt_y</p:attrName>
                                        </p:attrNameLst>
                                      </p:cBhvr>
                                      <p:tavLst>
                                        <p:tav tm="0">
                                          <p:val>
                                            <p:strVal val="#ppt_y"/>
                                          </p:val>
                                        </p:tav>
                                        <p:tav tm="100000">
                                          <p:val>
                                            <p:strVal val="#ppt_y"/>
                                          </p:val>
                                        </p:tav>
                                      </p:tavLst>
                                    </p:anim>
                                    <p:animEffect transition="in" filter="wipe(right)" prLst="gradientSize: 0.1">
                                      <p:cBhvr>
                                        <p:cTn id="9" dur="1000"/>
                                        <p:tgtEl>
                                          <p:spTgt spid="819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Effect transition="in" filter="fade">
                                      <p:cBhvr>
                                        <p:cTn id="14" dur="500"/>
                                        <p:tgtEl>
                                          <p:spTgt spid="8195">
                                            <p:txEl>
                                              <p:pRg st="0" end="0"/>
                                            </p:txEl>
                                          </p:spTgt>
                                        </p:tgtEl>
                                      </p:cBhvr>
                                    </p:animEffect>
                                    <p:anim calcmode="lin" valueType="num">
                                      <p:cBhvr>
                                        <p:cTn id="15"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819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8195">
                                            <p:txEl>
                                              <p:pRg st="1" end="1"/>
                                            </p:txEl>
                                          </p:spTgt>
                                        </p:tgtEl>
                                        <p:attrNameLst>
                                          <p:attrName>style.visibility</p:attrName>
                                        </p:attrNameLst>
                                      </p:cBhvr>
                                      <p:to>
                                        <p:strVal val="visible"/>
                                      </p:to>
                                    </p:set>
                                    <p:animEffect transition="in" filter="fade">
                                      <p:cBhvr>
                                        <p:cTn id="21" dur="500"/>
                                        <p:tgtEl>
                                          <p:spTgt spid="8195">
                                            <p:txEl>
                                              <p:pRg st="1" end="1"/>
                                            </p:txEl>
                                          </p:spTgt>
                                        </p:tgtEl>
                                      </p:cBhvr>
                                    </p:animEffect>
                                    <p:anim calcmode="lin" valueType="num">
                                      <p:cBhvr>
                                        <p:cTn id="22"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819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8195">
                                            <p:txEl>
                                              <p:pRg st="2" end="2"/>
                                            </p:txEl>
                                          </p:spTgt>
                                        </p:tgtEl>
                                        <p:attrNameLst>
                                          <p:attrName>style.visibility</p:attrName>
                                        </p:attrNameLst>
                                      </p:cBhvr>
                                      <p:to>
                                        <p:strVal val="visible"/>
                                      </p:to>
                                    </p:set>
                                    <p:animEffect transition="in" filter="fade">
                                      <p:cBhvr>
                                        <p:cTn id="28" dur="500"/>
                                        <p:tgtEl>
                                          <p:spTgt spid="8195">
                                            <p:txEl>
                                              <p:pRg st="2" end="2"/>
                                            </p:txEl>
                                          </p:spTgt>
                                        </p:tgtEl>
                                      </p:cBhvr>
                                    </p:animEffect>
                                    <p:anim calcmode="lin" valueType="num">
                                      <p:cBhvr>
                                        <p:cTn id="2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819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8195">
                                            <p:txEl>
                                              <p:pRg st="4" end="4"/>
                                            </p:txEl>
                                          </p:spTgt>
                                        </p:tgtEl>
                                        <p:attrNameLst>
                                          <p:attrName>style.visibility</p:attrName>
                                        </p:attrNameLst>
                                      </p:cBhvr>
                                      <p:to>
                                        <p:strVal val="visible"/>
                                      </p:to>
                                    </p:set>
                                    <p:animEffect transition="in" filter="fade">
                                      <p:cBhvr>
                                        <p:cTn id="35" dur="500"/>
                                        <p:tgtEl>
                                          <p:spTgt spid="8195">
                                            <p:txEl>
                                              <p:pRg st="4" end="4"/>
                                            </p:txEl>
                                          </p:spTgt>
                                        </p:tgtEl>
                                      </p:cBhvr>
                                    </p:animEffect>
                                    <p:anim calcmode="lin" valueType="num">
                                      <p:cBhvr>
                                        <p:cTn id="36"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37" dur="500" fill="hold"/>
                                        <p:tgtEl>
                                          <p:spTgt spid="819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8195">
                                            <p:txEl>
                                              <p:pRg st="5" end="5"/>
                                            </p:txEl>
                                          </p:spTgt>
                                        </p:tgtEl>
                                        <p:attrNameLst>
                                          <p:attrName>style.visibility</p:attrName>
                                        </p:attrNameLst>
                                      </p:cBhvr>
                                      <p:to>
                                        <p:strVal val="visible"/>
                                      </p:to>
                                    </p:set>
                                    <p:animEffect transition="in" filter="fade">
                                      <p:cBhvr>
                                        <p:cTn id="42" dur="500"/>
                                        <p:tgtEl>
                                          <p:spTgt spid="8195">
                                            <p:txEl>
                                              <p:pRg st="5" end="5"/>
                                            </p:txEl>
                                          </p:spTgt>
                                        </p:tgtEl>
                                      </p:cBhvr>
                                    </p:animEffect>
                                    <p:anim calcmode="lin" valueType="num">
                                      <p:cBhvr>
                                        <p:cTn id="43"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819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8195">
                                            <p:txEl>
                                              <p:pRg st="7" end="7"/>
                                            </p:txEl>
                                          </p:spTgt>
                                        </p:tgtEl>
                                        <p:attrNameLst>
                                          <p:attrName>style.visibility</p:attrName>
                                        </p:attrNameLst>
                                      </p:cBhvr>
                                      <p:to>
                                        <p:strVal val="visible"/>
                                      </p:to>
                                    </p:set>
                                    <p:animEffect transition="in" filter="fade">
                                      <p:cBhvr>
                                        <p:cTn id="49" dur="500"/>
                                        <p:tgtEl>
                                          <p:spTgt spid="8195">
                                            <p:txEl>
                                              <p:pRg st="7" end="7"/>
                                            </p:txEl>
                                          </p:spTgt>
                                        </p:tgtEl>
                                      </p:cBhvr>
                                    </p:animEffect>
                                    <p:anim calcmode="lin" valueType="num">
                                      <p:cBhvr>
                                        <p:cTn id="50" dur="500" fill="hold"/>
                                        <p:tgtEl>
                                          <p:spTgt spid="8195">
                                            <p:txEl>
                                              <p:pRg st="7" end="7"/>
                                            </p:txEl>
                                          </p:spTgt>
                                        </p:tgtEl>
                                        <p:attrNameLst>
                                          <p:attrName>ppt_x</p:attrName>
                                        </p:attrNameLst>
                                      </p:cBhvr>
                                      <p:tavLst>
                                        <p:tav tm="0">
                                          <p:val>
                                            <p:strVal val="#ppt_x"/>
                                          </p:val>
                                        </p:tav>
                                        <p:tav tm="100000">
                                          <p:val>
                                            <p:strVal val="#ppt_x"/>
                                          </p:val>
                                        </p:tav>
                                      </p:tavLst>
                                    </p:anim>
                                    <p:anim calcmode="lin" valueType="num">
                                      <p:cBhvr>
                                        <p:cTn id="51" dur="500" fill="hold"/>
                                        <p:tgtEl>
                                          <p:spTgt spid="8195">
                                            <p:txEl>
                                              <p:pRg st="7" end="7"/>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28600"/>
            <a:ext cx="8229600" cy="896938"/>
          </a:xfrm>
        </p:spPr>
        <p:txBody>
          <a:bodyPr/>
          <a:lstStyle/>
          <a:p>
            <a:pPr algn="ctr" eaLnBrk="1" hangingPunct="1">
              <a:defRPr/>
            </a:pPr>
            <a:r>
              <a:rPr lang="en-GB" sz="3200" dirty="0" smtClean="0">
                <a:solidFill>
                  <a:srgbClr val="00FF00"/>
                </a:solidFill>
                <a:ea typeface="ＭＳ Ｐゴシック" charset="-128"/>
              </a:rPr>
              <a:t>Check that you are at this stage…</a:t>
            </a:r>
          </a:p>
        </p:txBody>
      </p:sp>
      <p:sp>
        <p:nvSpPr>
          <p:cNvPr id="10243" name="Rectangle 3"/>
          <p:cNvSpPr>
            <a:spLocks noGrp="1" noChangeArrowheads="1"/>
          </p:cNvSpPr>
          <p:nvPr>
            <p:ph idx="1"/>
          </p:nvPr>
        </p:nvSpPr>
        <p:spPr>
          <a:xfrm>
            <a:off x="457200" y="1676400"/>
            <a:ext cx="8229600" cy="4419600"/>
          </a:xfrm>
        </p:spPr>
        <p:txBody>
          <a:bodyPr/>
          <a:lstStyle/>
          <a:p>
            <a:pPr eaLnBrk="1" hangingPunct="1">
              <a:lnSpc>
                <a:spcPct val="90000"/>
              </a:lnSpc>
              <a:buFontTx/>
              <a:buNone/>
            </a:pPr>
            <a:r>
              <a:rPr lang="en-US" sz="2800" dirty="0" smtClean="0">
                <a:solidFill>
                  <a:srgbClr val="FFFF66"/>
                </a:solidFill>
              </a:rPr>
              <a:t>When you have finished your literature review:</a:t>
            </a:r>
          </a:p>
          <a:p>
            <a:pPr eaLnBrk="1" hangingPunct="1">
              <a:lnSpc>
                <a:spcPct val="90000"/>
              </a:lnSpc>
            </a:pPr>
            <a:r>
              <a:rPr lang="en-US" sz="2800" dirty="0" smtClean="0"/>
              <a:t>You should be an authority on your area of study!</a:t>
            </a:r>
          </a:p>
          <a:p>
            <a:pPr eaLnBrk="1" hangingPunct="1">
              <a:lnSpc>
                <a:spcPct val="90000"/>
              </a:lnSpc>
            </a:pPr>
            <a:r>
              <a:rPr lang="en-US" sz="2800" dirty="0" smtClean="0"/>
              <a:t>You should know what the most recent research published in your area of study is…</a:t>
            </a:r>
          </a:p>
          <a:p>
            <a:pPr eaLnBrk="1" hangingPunct="1">
              <a:lnSpc>
                <a:spcPct val="90000"/>
              </a:lnSpc>
            </a:pPr>
            <a:r>
              <a:rPr lang="en-GB" sz="2800" dirty="0" smtClean="0"/>
              <a:t>You should be very aware of </a:t>
            </a:r>
          </a:p>
          <a:p>
            <a:pPr lvl="1">
              <a:lnSpc>
                <a:spcPct val="90000"/>
              </a:lnSpc>
            </a:pPr>
            <a:r>
              <a:rPr lang="en-GB" sz="2200" dirty="0" smtClean="0"/>
              <a:t>gaps in the research, </a:t>
            </a:r>
          </a:p>
          <a:p>
            <a:pPr lvl="1">
              <a:lnSpc>
                <a:spcPct val="90000"/>
              </a:lnSpc>
            </a:pPr>
            <a:r>
              <a:rPr lang="en-GB" sz="2200" dirty="0" smtClean="0"/>
              <a:t>practical implications,</a:t>
            </a:r>
          </a:p>
          <a:p>
            <a:pPr lvl="1">
              <a:lnSpc>
                <a:spcPct val="90000"/>
              </a:lnSpc>
            </a:pPr>
            <a:r>
              <a:rPr lang="en-GB" sz="2200" dirty="0" smtClean="0"/>
              <a:t>ideas for future research based on what has been published.</a:t>
            </a:r>
          </a:p>
          <a:p>
            <a:pPr eaLnBrk="1" hangingPunct="1">
              <a:lnSpc>
                <a:spcPct val="90000"/>
              </a:lnSpc>
              <a:buFontTx/>
              <a:buNone/>
            </a:pPr>
            <a:endParaRPr lang="en-GB" sz="2400" dirty="0" smtClean="0"/>
          </a:p>
        </p:txBody>
      </p:sp>
    </p:spTree>
    <p:extLst>
      <p:ext uri="{BB962C8B-B14F-4D97-AF65-F5344CB8AC3E}">
        <p14:creationId xmlns:p14="http://schemas.microsoft.com/office/powerpoint/2010/main" val="2259755742"/>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p:cTn id="7" dur="1000" fill="hold"/>
                                        <p:tgtEl>
                                          <p:spTgt spid="10242"/>
                                        </p:tgtEl>
                                        <p:attrNameLst>
                                          <p:attrName>ppt_x</p:attrName>
                                        </p:attrNameLst>
                                      </p:cBhvr>
                                      <p:tavLst>
                                        <p:tav tm="0">
                                          <p:val>
                                            <p:strVal val="#ppt_x-.2"/>
                                          </p:val>
                                        </p:tav>
                                        <p:tav tm="100000">
                                          <p:val>
                                            <p:strVal val="#ppt_x"/>
                                          </p:val>
                                        </p:tav>
                                      </p:tavLst>
                                    </p:anim>
                                    <p:anim calcmode="lin" valueType="num">
                                      <p:cBhvr>
                                        <p:cTn id="8" dur="1000" fill="hold"/>
                                        <p:tgtEl>
                                          <p:spTgt spid="10242"/>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4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10243">
                                            <p:txEl>
                                              <p:pRg st="0" end="0"/>
                                            </p:txEl>
                                          </p:spTgt>
                                        </p:tgtEl>
                                        <p:attrNameLst>
                                          <p:attrName>style.visibility</p:attrName>
                                        </p:attrNameLst>
                                      </p:cBhvr>
                                      <p:to>
                                        <p:strVal val="visible"/>
                                      </p:to>
                                    </p:set>
                                    <p:animEffect transition="in" filter="fade">
                                      <p:cBhvr>
                                        <p:cTn id="14" dur="500"/>
                                        <p:tgtEl>
                                          <p:spTgt spid="10243">
                                            <p:txEl>
                                              <p:pRg st="0" end="0"/>
                                            </p:txEl>
                                          </p:spTgt>
                                        </p:tgtEl>
                                      </p:cBhvr>
                                    </p:animEffect>
                                    <p:anim calcmode="lin" valueType="num">
                                      <p:cBhvr>
                                        <p:cTn id="15"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10243">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10243">
                                            <p:txEl>
                                              <p:pRg st="1" end="1"/>
                                            </p:txEl>
                                          </p:spTgt>
                                        </p:tgtEl>
                                        <p:attrNameLst>
                                          <p:attrName>style.visibility</p:attrName>
                                        </p:attrNameLst>
                                      </p:cBhvr>
                                      <p:to>
                                        <p:strVal val="visible"/>
                                      </p:to>
                                    </p:set>
                                    <p:animEffect transition="in" filter="fade">
                                      <p:cBhvr>
                                        <p:cTn id="21" dur="500"/>
                                        <p:tgtEl>
                                          <p:spTgt spid="10243">
                                            <p:txEl>
                                              <p:pRg st="1" end="1"/>
                                            </p:txEl>
                                          </p:spTgt>
                                        </p:tgtEl>
                                      </p:cBhvr>
                                    </p:animEffect>
                                    <p:anim calcmode="lin" valueType="num">
                                      <p:cBhvr>
                                        <p:cTn id="22"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10243">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10243">
                                            <p:txEl>
                                              <p:pRg st="2" end="2"/>
                                            </p:txEl>
                                          </p:spTgt>
                                        </p:tgtEl>
                                        <p:attrNameLst>
                                          <p:attrName>style.visibility</p:attrName>
                                        </p:attrNameLst>
                                      </p:cBhvr>
                                      <p:to>
                                        <p:strVal val="visible"/>
                                      </p:to>
                                    </p:set>
                                    <p:animEffect transition="in" filter="fade">
                                      <p:cBhvr>
                                        <p:cTn id="28" dur="500"/>
                                        <p:tgtEl>
                                          <p:spTgt spid="10243">
                                            <p:txEl>
                                              <p:pRg st="2" end="2"/>
                                            </p:txEl>
                                          </p:spTgt>
                                        </p:tgtEl>
                                      </p:cBhvr>
                                    </p:animEffect>
                                    <p:anim calcmode="lin" valueType="num">
                                      <p:cBhvr>
                                        <p:cTn id="2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10243">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10243">
                                            <p:txEl>
                                              <p:pRg st="3" end="3"/>
                                            </p:txEl>
                                          </p:spTgt>
                                        </p:tgtEl>
                                        <p:attrNameLst>
                                          <p:attrName>style.visibility</p:attrName>
                                        </p:attrNameLst>
                                      </p:cBhvr>
                                      <p:to>
                                        <p:strVal val="visible"/>
                                      </p:to>
                                    </p:set>
                                    <p:animEffect transition="in" filter="fade">
                                      <p:cBhvr>
                                        <p:cTn id="35" dur="500"/>
                                        <p:tgtEl>
                                          <p:spTgt spid="10243">
                                            <p:txEl>
                                              <p:pRg st="3" end="3"/>
                                            </p:txEl>
                                          </p:spTgt>
                                        </p:tgtEl>
                                      </p:cBhvr>
                                    </p:animEffect>
                                    <p:anim calcmode="lin" valueType="num">
                                      <p:cBhvr>
                                        <p:cTn id="36"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10243">
                                            <p:txEl>
                                              <p:pRg st="3" end="3"/>
                                            </p:txEl>
                                          </p:spTgt>
                                        </p:tgtEl>
                                        <p:attrNameLst>
                                          <p:attrName>ppt_y</p:attrName>
                                        </p:attrNameLst>
                                      </p:cBhvr>
                                      <p:tavLst>
                                        <p:tav tm="0">
                                          <p:val>
                                            <p:strVal val="#ppt_y+.05"/>
                                          </p:val>
                                        </p:tav>
                                        <p:tav tm="100000">
                                          <p:val>
                                            <p:strVal val="#ppt_y"/>
                                          </p:val>
                                        </p:tav>
                                      </p:tavLst>
                                    </p:anim>
                                  </p:childTnLst>
                                </p:cTn>
                              </p:par>
                              <p:par>
                                <p:cTn id="38" presetID="44" presetClass="entr" presetSubtype="0" fill="hold" grpId="0" nodeType="withEffect">
                                  <p:stCondLst>
                                    <p:cond delay="0"/>
                                  </p:stCondLst>
                                  <p:childTnLst>
                                    <p:set>
                                      <p:cBhvr>
                                        <p:cTn id="39" dur="1" fill="hold">
                                          <p:stCondLst>
                                            <p:cond delay="0"/>
                                          </p:stCondLst>
                                        </p:cTn>
                                        <p:tgtEl>
                                          <p:spTgt spid="10243">
                                            <p:txEl>
                                              <p:pRg st="4" end="4"/>
                                            </p:txEl>
                                          </p:spTgt>
                                        </p:tgtEl>
                                        <p:attrNameLst>
                                          <p:attrName>style.visibility</p:attrName>
                                        </p:attrNameLst>
                                      </p:cBhvr>
                                      <p:to>
                                        <p:strVal val="visible"/>
                                      </p:to>
                                    </p:set>
                                    <p:animEffect transition="in" filter="fade">
                                      <p:cBhvr>
                                        <p:cTn id="40" dur="500"/>
                                        <p:tgtEl>
                                          <p:spTgt spid="10243">
                                            <p:txEl>
                                              <p:pRg st="4" end="4"/>
                                            </p:txEl>
                                          </p:spTgt>
                                        </p:tgtEl>
                                      </p:cBhvr>
                                    </p:animEffect>
                                    <p:anim calcmode="lin" valueType="num">
                                      <p:cBhvr>
                                        <p:cTn id="41"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42" dur="500" fill="hold"/>
                                        <p:tgtEl>
                                          <p:spTgt spid="10243">
                                            <p:txEl>
                                              <p:pRg st="4" end="4"/>
                                            </p:txEl>
                                          </p:spTgt>
                                        </p:tgtEl>
                                        <p:attrNameLst>
                                          <p:attrName>ppt_y</p:attrName>
                                        </p:attrNameLst>
                                      </p:cBhvr>
                                      <p:tavLst>
                                        <p:tav tm="0">
                                          <p:val>
                                            <p:strVal val="#ppt_y+.05"/>
                                          </p:val>
                                        </p:tav>
                                        <p:tav tm="100000">
                                          <p:val>
                                            <p:strVal val="#ppt_y"/>
                                          </p:val>
                                        </p:tav>
                                      </p:tavLst>
                                    </p:anim>
                                  </p:childTnLst>
                                </p:cTn>
                              </p:par>
                              <p:par>
                                <p:cTn id="43" presetID="44" presetClass="entr" presetSubtype="0" fill="hold" grpId="0" nodeType="withEffect">
                                  <p:stCondLst>
                                    <p:cond delay="0"/>
                                  </p:stCondLst>
                                  <p:childTnLst>
                                    <p:set>
                                      <p:cBhvr>
                                        <p:cTn id="44" dur="1" fill="hold">
                                          <p:stCondLst>
                                            <p:cond delay="0"/>
                                          </p:stCondLst>
                                        </p:cTn>
                                        <p:tgtEl>
                                          <p:spTgt spid="10243">
                                            <p:txEl>
                                              <p:pRg st="5" end="5"/>
                                            </p:txEl>
                                          </p:spTgt>
                                        </p:tgtEl>
                                        <p:attrNameLst>
                                          <p:attrName>style.visibility</p:attrName>
                                        </p:attrNameLst>
                                      </p:cBhvr>
                                      <p:to>
                                        <p:strVal val="visible"/>
                                      </p:to>
                                    </p:set>
                                    <p:animEffect transition="in" filter="fade">
                                      <p:cBhvr>
                                        <p:cTn id="45" dur="500"/>
                                        <p:tgtEl>
                                          <p:spTgt spid="10243">
                                            <p:txEl>
                                              <p:pRg st="5" end="5"/>
                                            </p:txEl>
                                          </p:spTgt>
                                        </p:tgtEl>
                                      </p:cBhvr>
                                    </p:animEffect>
                                    <p:anim calcmode="lin" valueType="num">
                                      <p:cBhvr>
                                        <p:cTn id="46" dur="5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47" dur="500" fill="hold"/>
                                        <p:tgtEl>
                                          <p:spTgt spid="10243">
                                            <p:txEl>
                                              <p:pRg st="5" end="5"/>
                                            </p:txEl>
                                          </p:spTgt>
                                        </p:tgtEl>
                                        <p:attrNameLst>
                                          <p:attrName>ppt_y</p:attrName>
                                        </p:attrNameLst>
                                      </p:cBhvr>
                                      <p:tavLst>
                                        <p:tav tm="0">
                                          <p:val>
                                            <p:strVal val="#ppt_y+.05"/>
                                          </p:val>
                                        </p:tav>
                                        <p:tav tm="100000">
                                          <p:val>
                                            <p:strVal val="#ppt_y"/>
                                          </p:val>
                                        </p:tav>
                                      </p:tavLst>
                                    </p:anim>
                                  </p:childTnLst>
                                </p:cTn>
                              </p:par>
                              <p:par>
                                <p:cTn id="48" presetID="44" presetClass="entr" presetSubtype="0" fill="hold" grpId="0" nodeType="withEffect">
                                  <p:stCondLst>
                                    <p:cond delay="0"/>
                                  </p:stCondLst>
                                  <p:childTnLst>
                                    <p:set>
                                      <p:cBhvr>
                                        <p:cTn id="49" dur="1" fill="hold">
                                          <p:stCondLst>
                                            <p:cond delay="0"/>
                                          </p:stCondLst>
                                        </p:cTn>
                                        <p:tgtEl>
                                          <p:spTgt spid="10243">
                                            <p:txEl>
                                              <p:pRg st="6" end="6"/>
                                            </p:txEl>
                                          </p:spTgt>
                                        </p:tgtEl>
                                        <p:attrNameLst>
                                          <p:attrName>style.visibility</p:attrName>
                                        </p:attrNameLst>
                                      </p:cBhvr>
                                      <p:to>
                                        <p:strVal val="visible"/>
                                      </p:to>
                                    </p:set>
                                    <p:animEffect transition="in" filter="fade">
                                      <p:cBhvr>
                                        <p:cTn id="50" dur="500"/>
                                        <p:tgtEl>
                                          <p:spTgt spid="10243">
                                            <p:txEl>
                                              <p:pRg st="6" end="6"/>
                                            </p:txEl>
                                          </p:spTgt>
                                        </p:tgtEl>
                                      </p:cBhvr>
                                    </p:animEffect>
                                    <p:anim calcmode="lin" valueType="num">
                                      <p:cBhvr>
                                        <p:cTn id="51"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p:cTn id="52" dur="500" fill="hold"/>
                                        <p:tgtEl>
                                          <p:spTgt spid="10243">
                                            <p:txEl>
                                              <p:pRg st="6" end="6"/>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pPr eaLnBrk="1" hangingPunct="1">
              <a:defRPr/>
            </a:pPr>
            <a:endParaRPr lang="en-US" dirty="0" smtClean="0">
              <a:ea typeface="ＭＳ Ｐゴシック" charset="-128"/>
            </a:endParaRPr>
          </a:p>
        </p:txBody>
      </p:sp>
      <p:sp>
        <p:nvSpPr>
          <p:cNvPr id="13315" name="Rectangle 3"/>
          <p:cNvSpPr>
            <a:spLocks noGrp="1" noChangeArrowheads="1"/>
          </p:cNvSpPr>
          <p:nvPr>
            <p:ph idx="1"/>
          </p:nvPr>
        </p:nvSpPr>
        <p:spPr/>
        <p:txBody>
          <a:bodyPr/>
          <a:lstStyle/>
          <a:p>
            <a:pPr algn="ctr" eaLnBrk="1" hangingPunct="1">
              <a:buFontTx/>
              <a:buNone/>
            </a:pPr>
            <a:r>
              <a:rPr lang="en-GB" sz="4800" dirty="0" smtClean="0">
                <a:solidFill>
                  <a:srgbClr val="FFFF66"/>
                </a:solidFill>
              </a:rPr>
              <a:t>Any Questions?</a:t>
            </a:r>
          </a:p>
          <a:p>
            <a:pPr eaLnBrk="1" hangingPunct="1">
              <a:buFontTx/>
              <a:buNone/>
            </a:pPr>
            <a:endParaRPr lang="en-GB" dirty="0" smtClean="0"/>
          </a:p>
        </p:txBody>
      </p:sp>
    </p:spTree>
    <p:extLst>
      <p:ext uri="{BB962C8B-B14F-4D97-AF65-F5344CB8AC3E}">
        <p14:creationId xmlns:p14="http://schemas.microsoft.com/office/powerpoint/2010/main" val="2470525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177</TotalTime>
  <Words>573</Words>
  <Application>Microsoft Office PowerPoint</Application>
  <PresentationFormat>On-screen Show (4:3)</PresentationFormat>
  <Paragraphs>70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MS PGothic</vt:lpstr>
      <vt:lpstr>HG明朝B</vt:lpstr>
      <vt:lpstr>Rockwell</vt:lpstr>
      <vt:lpstr>Wingdings 2</vt:lpstr>
      <vt:lpstr>Foundry</vt:lpstr>
      <vt:lpstr>Revising your Literature Review</vt:lpstr>
      <vt:lpstr>1st class dissertation</vt:lpstr>
      <vt:lpstr>Common problems with literature reviews</vt:lpstr>
      <vt:lpstr>Make sure the following are adhered to…</vt:lpstr>
      <vt:lpstr>  Literature reviewed is critically and systematically analysed. </vt:lpstr>
      <vt:lpstr>Shows clear ability to analyse and synthesise different theoretical, conceptual and applied perspectives. </vt:lpstr>
      <vt:lpstr>Links to Discussion Section:</vt:lpstr>
      <vt:lpstr>Task:</vt:lpstr>
      <vt:lpstr>Review of literature</vt:lpstr>
      <vt:lpstr>Referencing</vt:lpstr>
      <vt:lpstr>Check that you are at this stage…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Alison Connaughton</cp:lastModifiedBy>
  <cp:revision>7</cp:revision>
  <dcterms:created xsi:type="dcterms:W3CDTF">2015-11-24T14:25:51Z</dcterms:created>
  <dcterms:modified xsi:type="dcterms:W3CDTF">2020-03-09T15:38:58Z</dcterms:modified>
</cp:coreProperties>
</file>