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61" r:id="rId4"/>
    <p:sldId id="258" r:id="rId5"/>
    <p:sldId id="259" r:id="rId6"/>
    <p:sldId id="270"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079" autoAdjust="0"/>
  </p:normalViewPr>
  <p:slideViewPr>
    <p:cSldViewPr snapToGrid="0">
      <p:cViewPr varScale="1">
        <p:scale>
          <a:sx n="61" d="100"/>
          <a:sy n="61" d="100"/>
        </p:scale>
        <p:origin x="860"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39EA35-DB9D-4147-B5A3-32301428728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bg-BG"/>
        </a:p>
      </dgm:t>
    </dgm:pt>
    <dgm:pt modelId="{DE8B81CD-0CED-47D8-B811-23B9EE3D0E9C}">
      <dgm:prSet phldrT="[Text]" custT="1"/>
      <dgm:spPr/>
      <dgm:t>
        <a:bodyPr/>
        <a:lstStyle/>
        <a:p>
          <a:r>
            <a:rPr lang="en-US" sz="2400" dirty="0"/>
            <a:t>Vision</a:t>
          </a:r>
          <a:endParaRPr lang="bg-BG" sz="2400" dirty="0"/>
        </a:p>
      </dgm:t>
    </dgm:pt>
    <dgm:pt modelId="{99E4A21E-65B3-449C-8F1B-6D8877E4A243}" type="parTrans" cxnId="{05CB9701-3E45-4AF1-B7DE-26006CE45211}">
      <dgm:prSet/>
      <dgm:spPr/>
      <dgm:t>
        <a:bodyPr/>
        <a:lstStyle/>
        <a:p>
          <a:endParaRPr lang="bg-BG"/>
        </a:p>
      </dgm:t>
    </dgm:pt>
    <dgm:pt modelId="{B29E0B8C-ED61-42FD-9284-A2FE6CF38F85}" type="sibTrans" cxnId="{05CB9701-3E45-4AF1-B7DE-26006CE45211}">
      <dgm:prSet/>
      <dgm:spPr/>
      <dgm:t>
        <a:bodyPr/>
        <a:lstStyle/>
        <a:p>
          <a:endParaRPr lang="bg-BG"/>
        </a:p>
      </dgm:t>
    </dgm:pt>
    <dgm:pt modelId="{107E8295-5282-4111-8A45-06A3E317FA11}">
      <dgm:prSet phldrT="[Text]" custT="1"/>
      <dgm:spPr/>
      <dgm:t>
        <a:bodyPr/>
        <a:lstStyle/>
        <a:p>
          <a:r>
            <a:rPr lang="en-US" sz="2400" dirty="0">
              <a:latin typeface="+mn-lt"/>
            </a:rPr>
            <a:t>Prominent for its flame-grilled </a:t>
          </a:r>
          <a:r>
            <a:rPr lang="en-US" sz="2400" dirty="0" err="1">
              <a:latin typeface="+mn-lt"/>
            </a:rPr>
            <a:t>PERi-PERi</a:t>
          </a:r>
          <a:r>
            <a:rPr lang="en-US" sz="2400" dirty="0">
              <a:latin typeface="+mn-lt"/>
            </a:rPr>
            <a:t> chicken and energetic dining experience, vision is the most appreciated restaurant brand worldwide.</a:t>
          </a:r>
          <a:endParaRPr lang="bg-BG" sz="2400" dirty="0">
            <a:latin typeface="+mn-lt"/>
          </a:endParaRPr>
        </a:p>
      </dgm:t>
    </dgm:pt>
    <dgm:pt modelId="{09AF0346-B7B1-4233-A7B5-E26960A84926}" type="parTrans" cxnId="{EB93C634-7000-401C-88B5-15AE319D8FD2}">
      <dgm:prSet/>
      <dgm:spPr/>
      <dgm:t>
        <a:bodyPr/>
        <a:lstStyle/>
        <a:p>
          <a:endParaRPr lang="bg-BG"/>
        </a:p>
      </dgm:t>
    </dgm:pt>
    <dgm:pt modelId="{93F5F866-CCE7-43CA-BA48-2F10EB986A5B}" type="sibTrans" cxnId="{EB93C634-7000-401C-88B5-15AE319D8FD2}">
      <dgm:prSet/>
      <dgm:spPr/>
      <dgm:t>
        <a:bodyPr/>
        <a:lstStyle/>
        <a:p>
          <a:endParaRPr lang="bg-BG"/>
        </a:p>
      </dgm:t>
    </dgm:pt>
    <dgm:pt modelId="{D7893149-D9B6-4233-A9E5-0B01F33826FC}">
      <dgm:prSet custT="1"/>
      <dgm:spPr/>
      <dgm:t>
        <a:bodyPr/>
        <a:lstStyle/>
        <a:p>
          <a:r>
            <a:rPr lang="en-US" sz="2400" dirty="0">
              <a:latin typeface="+mn-lt"/>
            </a:rPr>
            <a:t>Using outstanding service, premium products, and a distinctive mix of Portuguese and African </a:t>
          </a:r>
          <a:r>
            <a:rPr lang="en-US" sz="2400" dirty="0" err="1">
              <a:latin typeface="+mn-lt"/>
            </a:rPr>
            <a:t>flavours</a:t>
          </a:r>
          <a:r>
            <a:rPr lang="en-US" sz="2400" dirty="0">
              <a:latin typeface="+mn-lt"/>
            </a:rPr>
            <a:t>, Nando seeks to provide unforgettable eating experiences and thereby build a community of foodies all around.</a:t>
          </a:r>
        </a:p>
      </dgm:t>
    </dgm:pt>
    <dgm:pt modelId="{D5C63596-096B-4B98-B0EF-C2D6C127B592}" type="parTrans" cxnId="{49710BC2-88B6-41C5-8042-97D3BAD79073}">
      <dgm:prSet/>
      <dgm:spPr/>
      <dgm:t>
        <a:bodyPr/>
        <a:lstStyle/>
        <a:p>
          <a:endParaRPr lang="bg-BG"/>
        </a:p>
      </dgm:t>
    </dgm:pt>
    <dgm:pt modelId="{7C3CFBE2-823E-4263-91A6-99E4A3361E55}" type="sibTrans" cxnId="{49710BC2-88B6-41C5-8042-97D3BAD79073}">
      <dgm:prSet/>
      <dgm:spPr/>
      <dgm:t>
        <a:bodyPr/>
        <a:lstStyle/>
        <a:p>
          <a:endParaRPr lang="bg-BG"/>
        </a:p>
      </dgm:t>
    </dgm:pt>
    <dgm:pt modelId="{D36BC0F4-F5B8-4D53-B7B2-AEFA5FC65C5D}">
      <dgm:prSet custT="1"/>
      <dgm:spPr/>
      <dgm:t>
        <a:bodyPr/>
        <a:lstStyle/>
        <a:p>
          <a:r>
            <a:rPr lang="en-US" sz="2400" dirty="0"/>
            <a:t>Mission </a:t>
          </a:r>
        </a:p>
      </dgm:t>
    </dgm:pt>
    <dgm:pt modelId="{155256F1-2F64-4A6E-A728-2BFBD1CBEA39}" type="parTrans" cxnId="{89A9D655-6C79-4CF1-85C2-29C467821B66}">
      <dgm:prSet/>
      <dgm:spPr/>
      <dgm:t>
        <a:bodyPr/>
        <a:lstStyle/>
        <a:p>
          <a:endParaRPr lang="bg-BG"/>
        </a:p>
      </dgm:t>
    </dgm:pt>
    <dgm:pt modelId="{276623D3-4B3B-401F-B618-13EC04F3100A}" type="sibTrans" cxnId="{89A9D655-6C79-4CF1-85C2-29C467821B66}">
      <dgm:prSet/>
      <dgm:spPr/>
      <dgm:t>
        <a:bodyPr/>
        <a:lstStyle/>
        <a:p>
          <a:endParaRPr lang="bg-BG"/>
        </a:p>
      </dgm:t>
    </dgm:pt>
    <dgm:pt modelId="{8B2B086C-B484-4CED-98FC-9C5A90C71AFE}" type="pres">
      <dgm:prSet presAssocID="{1039EA35-DB9D-4147-B5A3-32301428728C}" presName="linear" presStyleCnt="0">
        <dgm:presLayoutVars>
          <dgm:animLvl val="lvl"/>
          <dgm:resizeHandles val="exact"/>
        </dgm:presLayoutVars>
      </dgm:prSet>
      <dgm:spPr/>
    </dgm:pt>
    <dgm:pt modelId="{07C655C2-F6E4-4CEC-88B3-ECA7385552B7}" type="pres">
      <dgm:prSet presAssocID="{DE8B81CD-0CED-47D8-B811-23B9EE3D0E9C}" presName="parentText" presStyleLbl="node1" presStyleIdx="0" presStyleCnt="2" custScaleY="397484">
        <dgm:presLayoutVars>
          <dgm:chMax val="0"/>
          <dgm:bulletEnabled val="1"/>
        </dgm:presLayoutVars>
      </dgm:prSet>
      <dgm:spPr/>
    </dgm:pt>
    <dgm:pt modelId="{2F338D5E-23E4-4A15-AF5C-CF7ABE15298B}" type="pres">
      <dgm:prSet presAssocID="{DE8B81CD-0CED-47D8-B811-23B9EE3D0E9C}" presName="childText" presStyleLbl="revTx" presStyleIdx="0" presStyleCnt="2" custScaleY="158080">
        <dgm:presLayoutVars>
          <dgm:bulletEnabled val="1"/>
        </dgm:presLayoutVars>
      </dgm:prSet>
      <dgm:spPr/>
    </dgm:pt>
    <dgm:pt modelId="{9347F426-5F2C-4C3E-9A7E-22033064165F}" type="pres">
      <dgm:prSet presAssocID="{D36BC0F4-F5B8-4D53-B7B2-AEFA5FC65C5D}" presName="parentText" presStyleLbl="node1" presStyleIdx="1" presStyleCnt="2" custScaleY="309152" custLinFactNeighborX="-1432" custLinFactNeighborY="-20982">
        <dgm:presLayoutVars>
          <dgm:chMax val="0"/>
          <dgm:bulletEnabled val="1"/>
        </dgm:presLayoutVars>
      </dgm:prSet>
      <dgm:spPr/>
    </dgm:pt>
    <dgm:pt modelId="{E8FA4547-DCE5-407A-A871-F4E229222A3F}" type="pres">
      <dgm:prSet presAssocID="{D36BC0F4-F5B8-4D53-B7B2-AEFA5FC65C5D}" presName="childText" presStyleLbl="revTx" presStyleIdx="1" presStyleCnt="2" custScaleY="100230">
        <dgm:presLayoutVars>
          <dgm:bulletEnabled val="1"/>
        </dgm:presLayoutVars>
      </dgm:prSet>
      <dgm:spPr/>
    </dgm:pt>
  </dgm:ptLst>
  <dgm:cxnLst>
    <dgm:cxn modelId="{05CB9701-3E45-4AF1-B7DE-26006CE45211}" srcId="{1039EA35-DB9D-4147-B5A3-32301428728C}" destId="{DE8B81CD-0CED-47D8-B811-23B9EE3D0E9C}" srcOrd="0" destOrd="0" parTransId="{99E4A21E-65B3-449C-8F1B-6D8877E4A243}" sibTransId="{B29E0B8C-ED61-42FD-9284-A2FE6CF38F85}"/>
    <dgm:cxn modelId="{EA99F70F-146A-4208-971C-D7EDED09245E}" type="presOf" srcId="{D7893149-D9B6-4233-A9E5-0B01F33826FC}" destId="{E8FA4547-DCE5-407A-A871-F4E229222A3F}" srcOrd="0" destOrd="0" presId="urn:microsoft.com/office/officeart/2005/8/layout/vList2"/>
    <dgm:cxn modelId="{EB93C634-7000-401C-88B5-15AE319D8FD2}" srcId="{DE8B81CD-0CED-47D8-B811-23B9EE3D0E9C}" destId="{107E8295-5282-4111-8A45-06A3E317FA11}" srcOrd="0" destOrd="0" parTransId="{09AF0346-B7B1-4233-A7B5-E26960A84926}" sibTransId="{93F5F866-CCE7-43CA-BA48-2F10EB986A5B}"/>
    <dgm:cxn modelId="{AC55A152-BE10-42EF-B2E3-88673726374A}" type="presOf" srcId="{D36BC0F4-F5B8-4D53-B7B2-AEFA5FC65C5D}" destId="{9347F426-5F2C-4C3E-9A7E-22033064165F}" srcOrd="0" destOrd="0" presId="urn:microsoft.com/office/officeart/2005/8/layout/vList2"/>
    <dgm:cxn modelId="{89A9D655-6C79-4CF1-85C2-29C467821B66}" srcId="{1039EA35-DB9D-4147-B5A3-32301428728C}" destId="{D36BC0F4-F5B8-4D53-B7B2-AEFA5FC65C5D}" srcOrd="1" destOrd="0" parTransId="{155256F1-2F64-4A6E-A728-2BFBD1CBEA39}" sibTransId="{276623D3-4B3B-401F-B618-13EC04F3100A}"/>
    <dgm:cxn modelId="{6C1C8576-A42E-4EDA-857F-961FD7834A2F}" type="presOf" srcId="{107E8295-5282-4111-8A45-06A3E317FA11}" destId="{2F338D5E-23E4-4A15-AF5C-CF7ABE15298B}" srcOrd="0" destOrd="0" presId="urn:microsoft.com/office/officeart/2005/8/layout/vList2"/>
    <dgm:cxn modelId="{6948E157-1C17-4FBE-A2FF-C8D2FDFCF00D}" type="presOf" srcId="{DE8B81CD-0CED-47D8-B811-23B9EE3D0E9C}" destId="{07C655C2-F6E4-4CEC-88B3-ECA7385552B7}" srcOrd="0" destOrd="0" presId="urn:microsoft.com/office/officeart/2005/8/layout/vList2"/>
    <dgm:cxn modelId="{49710BC2-88B6-41C5-8042-97D3BAD79073}" srcId="{D36BC0F4-F5B8-4D53-B7B2-AEFA5FC65C5D}" destId="{D7893149-D9B6-4233-A9E5-0B01F33826FC}" srcOrd="0" destOrd="0" parTransId="{D5C63596-096B-4B98-B0EF-C2D6C127B592}" sibTransId="{7C3CFBE2-823E-4263-91A6-99E4A3361E55}"/>
    <dgm:cxn modelId="{9B6515C5-E1F4-4056-818E-5BFE781FB3CC}" type="presOf" srcId="{1039EA35-DB9D-4147-B5A3-32301428728C}" destId="{8B2B086C-B484-4CED-98FC-9C5A90C71AFE}" srcOrd="0" destOrd="0" presId="urn:microsoft.com/office/officeart/2005/8/layout/vList2"/>
    <dgm:cxn modelId="{B2DDE91A-0861-4A2C-8ABE-8CC1308B167E}" type="presParOf" srcId="{8B2B086C-B484-4CED-98FC-9C5A90C71AFE}" destId="{07C655C2-F6E4-4CEC-88B3-ECA7385552B7}" srcOrd="0" destOrd="0" presId="urn:microsoft.com/office/officeart/2005/8/layout/vList2"/>
    <dgm:cxn modelId="{02403CD1-7CEB-4E13-B2E4-D150EF3CF707}" type="presParOf" srcId="{8B2B086C-B484-4CED-98FC-9C5A90C71AFE}" destId="{2F338D5E-23E4-4A15-AF5C-CF7ABE15298B}" srcOrd="1" destOrd="0" presId="urn:microsoft.com/office/officeart/2005/8/layout/vList2"/>
    <dgm:cxn modelId="{4B100BB4-BF1E-4D1A-9F24-D898DAF518FA}" type="presParOf" srcId="{8B2B086C-B484-4CED-98FC-9C5A90C71AFE}" destId="{9347F426-5F2C-4C3E-9A7E-22033064165F}" srcOrd="2" destOrd="0" presId="urn:microsoft.com/office/officeart/2005/8/layout/vList2"/>
    <dgm:cxn modelId="{F3000498-E9E5-45CF-B069-C2F6D86EF1F7}" type="presParOf" srcId="{8B2B086C-B484-4CED-98FC-9C5A90C71AFE}" destId="{E8FA4547-DCE5-407A-A871-F4E229222A3F}"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C8BC4D-C554-4B33-AB3B-AF4814AC80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bg-BG"/>
        </a:p>
      </dgm:t>
    </dgm:pt>
    <dgm:pt modelId="{592770B7-A408-40A6-A6F0-6715E9B3E30F}">
      <dgm:prSet phldrT="[Text]" custT="1"/>
      <dgm:spPr/>
      <dgm:t>
        <a:bodyPr/>
        <a:lstStyle/>
        <a:p>
          <a:r>
            <a:rPr lang="en-US" sz="2400" dirty="0">
              <a:latin typeface="+mn-lt"/>
            </a:rPr>
            <a:t>Quality and Reliability</a:t>
          </a:r>
          <a:endParaRPr lang="bg-BG" sz="2400" dirty="0">
            <a:latin typeface="+mn-lt"/>
          </a:endParaRPr>
        </a:p>
      </dgm:t>
    </dgm:pt>
    <dgm:pt modelId="{8C931FB7-9B6F-4490-AB79-5697A798A125}" type="parTrans" cxnId="{C90F82DF-B638-4A50-80D5-C03672D1A0BC}">
      <dgm:prSet/>
      <dgm:spPr/>
      <dgm:t>
        <a:bodyPr/>
        <a:lstStyle/>
        <a:p>
          <a:endParaRPr lang="bg-BG"/>
        </a:p>
      </dgm:t>
    </dgm:pt>
    <dgm:pt modelId="{A04FB4A5-935F-4EAE-96EC-3CCCBD9903A9}" type="sibTrans" cxnId="{C90F82DF-B638-4A50-80D5-C03672D1A0BC}">
      <dgm:prSet/>
      <dgm:spPr/>
      <dgm:t>
        <a:bodyPr/>
        <a:lstStyle/>
        <a:p>
          <a:endParaRPr lang="bg-BG"/>
        </a:p>
      </dgm:t>
    </dgm:pt>
    <dgm:pt modelId="{32BB64F9-9144-4A31-AD52-1599A59B8663}">
      <dgm:prSet phldrT="[Text]" custT="1"/>
      <dgm:spPr/>
      <dgm:t>
        <a:bodyPr/>
        <a:lstStyle/>
        <a:p>
          <a:r>
            <a:rPr lang="en-GB" sz="2000" dirty="0">
              <a:latin typeface="+mn-lt"/>
            </a:rPr>
            <a:t>Germans give dependability and quality in goods and services great value</a:t>
          </a:r>
          <a:r>
            <a:rPr lang="en-GB" sz="2000" dirty="0"/>
            <a:t>. </a:t>
          </a:r>
          <a:endParaRPr lang="bg-BG" sz="2000" dirty="0"/>
        </a:p>
      </dgm:t>
    </dgm:pt>
    <dgm:pt modelId="{E67BCAA7-A7FB-4A71-8E20-D615604207EF}" type="parTrans" cxnId="{6A0F0EAF-F7D8-43AD-A17E-3A1CBCB5F1DB}">
      <dgm:prSet/>
      <dgm:spPr/>
      <dgm:t>
        <a:bodyPr/>
        <a:lstStyle/>
        <a:p>
          <a:endParaRPr lang="bg-BG"/>
        </a:p>
      </dgm:t>
    </dgm:pt>
    <dgm:pt modelId="{78FCF6EC-73D6-4A65-B40E-EB50979471FF}" type="sibTrans" cxnId="{6A0F0EAF-F7D8-43AD-A17E-3A1CBCB5F1DB}">
      <dgm:prSet/>
      <dgm:spPr/>
      <dgm:t>
        <a:bodyPr/>
        <a:lstStyle/>
        <a:p>
          <a:endParaRPr lang="bg-BG"/>
        </a:p>
      </dgm:t>
    </dgm:pt>
    <dgm:pt modelId="{869BA27E-3227-4A84-BC91-364A7ECC4DB2}">
      <dgm:prSet phldrT="[Text]" custT="1"/>
      <dgm:spPr/>
      <dgm:t>
        <a:bodyPr/>
        <a:lstStyle/>
        <a:p>
          <a:r>
            <a:rPr lang="en-US" sz="2400" dirty="0">
              <a:latin typeface="+mn-lt"/>
            </a:rPr>
            <a:t>Adaptation to Local Preferences</a:t>
          </a:r>
          <a:endParaRPr lang="bg-BG" sz="2400" dirty="0">
            <a:latin typeface="+mn-lt"/>
          </a:endParaRPr>
        </a:p>
      </dgm:t>
    </dgm:pt>
    <dgm:pt modelId="{8DB98395-26EE-4A8C-8056-889F528C6B22}" type="parTrans" cxnId="{11163F8E-5AD8-430E-AB35-BCD06C472535}">
      <dgm:prSet/>
      <dgm:spPr/>
      <dgm:t>
        <a:bodyPr/>
        <a:lstStyle/>
        <a:p>
          <a:endParaRPr lang="bg-BG"/>
        </a:p>
      </dgm:t>
    </dgm:pt>
    <dgm:pt modelId="{415A64C0-BCA8-4E2B-8214-ADDC88774F53}" type="sibTrans" cxnId="{11163F8E-5AD8-430E-AB35-BCD06C472535}">
      <dgm:prSet/>
      <dgm:spPr/>
      <dgm:t>
        <a:bodyPr/>
        <a:lstStyle/>
        <a:p>
          <a:endParaRPr lang="bg-BG"/>
        </a:p>
      </dgm:t>
    </dgm:pt>
    <dgm:pt modelId="{706CD5DB-3D03-4FA9-8471-93714F53CD56}">
      <dgm:prSet phldrT="[Text]" custT="1"/>
      <dgm:spPr/>
      <dgm:t>
        <a:bodyPr/>
        <a:lstStyle/>
        <a:p>
          <a:r>
            <a:rPr lang="en-GB" sz="2000" dirty="0"/>
            <a:t>Crucially is knowledge of and adaptation for local tastes and preferences. </a:t>
          </a:r>
          <a:endParaRPr lang="bg-BG" sz="2000" dirty="0"/>
        </a:p>
      </dgm:t>
    </dgm:pt>
    <dgm:pt modelId="{C69A355B-5B82-4F67-88A2-6E99CF40EF18}" type="parTrans" cxnId="{3FCD475D-A29E-4BCA-9066-05C3761BF13C}">
      <dgm:prSet/>
      <dgm:spPr/>
      <dgm:t>
        <a:bodyPr/>
        <a:lstStyle/>
        <a:p>
          <a:endParaRPr lang="bg-BG"/>
        </a:p>
      </dgm:t>
    </dgm:pt>
    <dgm:pt modelId="{8EBD4D10-CC26-4B4A-81F7-3DAA7CA2B9CA}" type="sibTrans" cxnId="{3FCD475D-A29E-4BCA-9066-05C3761BF13C}">
      <dgm:prSet/>
      <dgm:spPr/>
      <dgm:t>
        <a:bodyPr/>
        <a:lstStyle/>
        <a:p>
          <a:endParaRPr lang="bg-BG"/>
        </a:p>
      </dgm:t>
    </dgm:pt>
    <dgm:pt modelId="{7668FC48-FFC1-4E8C-98C5-1C49C4ED1EEF}">
      <dgm:prSet phldrT="[Text]" custT="1"/>
      <dgm:spPr/>
      <dgm:t>
        <a:bodyPr/>
        <a:lstStyle/>
        <a:p>
          <a:r>
            <a:rPr lang="en-US" sz="2400" dirty="0">
              <a:latin typeface="+mn-lt"/>
            </a:rPr>
            <a:t>Regulatory Compliance </a:t>
          </a:r>
          <a:endParaRPr lang="bg-BG" sz="2400" dirty="0">
            <a:latin typeface="+mn-lt"/>
          </a:endParaRPr>
        </a:p>
      </dgm:t>
    </dgm:pt>
    <dgm:pt modelId="{23626993-D3C1-4C68-B2CC-3D9FDE0DFC76}" type="parTrans" cxnId="{F2DD5B6F-79A7-41A4-B51C-41493333FD84}">
      <dgm:prSet/>
      <dgm:spPr/>
      <dgm:t>
        <a:bodyPr/>
        <a:lstStyle/>
        <a:p>
          <a:endParaRPr lang="bg-BG"/>
        </a:p>
      </dgm:t>
    </dgm:pt>
    <dgm:pt modelId="{E9BC7136-9476-48C1-A86A-D7A9283E29F6}" type="sibTrans" cxnId="{F2DD5B6F-79A7-41A4-B51C-41493333FD84}">
      <dgm:prSet/>
      <dgm:spPr/>
      <dgm:t>
        <a:bodyPr/>
        <a:lstStyle/>
        <a:p>
          <a:endParaRPr lang="bg-BG"/>
        </a:p>
      </dgm:t>
    </dgm:pt>
    <dgm:pt modelId="{0D23CA5A-B636-46A4-AB43-C61A0BD8B85A}">
      <dgm:prSet phldrT="[Text]" custT="1"/>
      <dgm:spPr/>
      <dgm:t>
        <a:bodyPr/>
        <a:lstStyle/>
        <a:p>
          <a:r>
            <a:rPr lang="en-US" sz="2400" dirty="0">
              <a:latin typeface="+mn-lt"/>
            </a:rPr>
            <a:t>Efficient and Effective Communication </a:t>
          </a:r>
          <a:endParaRPr lang="bg-BG" sz="2400" dirty="0">
            <a:latin typeface="+mn-lt"/>
          </a:endParaRPr>
        </a:p>
      </dgm:t>
    </dgm:pt>
    <dgm:pt modelId="{4763F0E5-07B0-4C47-89F5-E4C84D6E0A58}" type="parTrans" cxnId="{D6395EC2-DD53-4B75-96D9-902CBBC3C1A9}">
      <dgm:prSet/>
      <dgm:spPr/>
      <dgm:t>
        <a:bodyPr/>
        <a:lstStyle/>
        <a:p>
          <a:endParaRPr lang="bg-BG"/>
        </a:p>
      </dgm:t>
    </dgm:pt>
    <dgm:pt modelId="{AA376E99-1E32-43E7-A185-ADF9BFAFB240}" type="sibTrans" cxnId="{D6395EC2-DD53-4B75-96D9-902CBBC3C1A9}">
      <dgm:prSet/>
      <dgm:spPr/>
      <dgm:t>
        <a:bodyPr/>
        <a:lstStyle/>
        <a:p>
          <a:endParaRPr lang="bg-BG"/>
        </a:p>
      </dgm:t>
    </dgm:pt>
    <dgm:pt modelId="{4C31FDA7-5FA4-434A-9A2A-B1A3E821A133}">
      <dgm:prSet phldrT="[Text]" custT="1"/>
      <dgm:spPr/>
      <dgm:t>
        <a:bodyPr/>
        <a:lstStyle/>
        <a:p>
          <a:r>
            <a:rPr lang="en-GB" sz="2000" dirty="0"/>
            <a:t>Germany boasts strict rules, especially in labour laws and environmental criteria. </a:t>
          </a:r>
          <a:endParaRPr lang="bg-BG" sz="2000" dirty="0"/>
        </a:p>
      </dgm:t>
    </dgm:pt>
    <dgm:pt modelId="{7D344F24-4DDD-47D4-97B5-91056B754F0A}" type="parTrans" cxnId="{01BC47D3-9897-47E6-A284-DE966F66C31D}">
      <dgm:prSet/>
      <dgm:spPr/>
      <dgm:t>
        <a:bodyPr/>
        <a:lstStyle/>
        <a:p>
          <a:endParaRPr lang="bg-BG"/>
        </a:p>
      </dgm:t>
    </dgm:pt>
    <dgm:pt modelId="{15C65BE1-0AE3-405F-A9E0-85A10604D508}" type="sibTrans" cxnId="{01BC47D3-9897-47E6-A284-DE966F66C31D}">
      <dgm:prSet/>
      <dgm:spPr/>
      <dgm:t>
        <a:bodyPr/>
        <a:lstStyle/>
        <a:p>
          <a:endParaRPr lang="bg-BG"/>
        </a:p>
      </dgm:t>
    </dgm:pt>
    <dgm:pt modelId="{01A94694-1ED0-4954-A044-F11507ADBB28}">
      <dgm:prSet phldrT="[Text]" custT="1"/>
      <dgm:spPr/>
      <dgm:t>
        <a:bodyPr/>
        <a:lstStyle/>
        <a:p>
          <a:r>
            <a:rPr lang="en-GB" sz="2000" dirty="0"/>
            <a:t>German corporate culture values clear, straightforward communication—that which defines effectiveness. </a:t>
          </a:r>
          <a:endParaRPr lang="bg-BG" sz="2000" dirty="0"/>
        </a:p>
      </dgm:t>
    </dgm:pt>
    <dgm:pt modelId="{998A2108-82DA-4989-9DC7-104A935C2CE1}" type="parTrans" cxnId="{AC1C8435-4ECF-40D7-9EFC-729EFD5AD52A}">
      <dgm:prSet/>
      <dgm:spPr/>
      <dgm:t>
        <a:bodyPr/>
        <a:lstStyle/>
        <a:p>
          <a:endParaRPr lang="bg-BG"/>
        </a:p>
      </dgm:t>
    </dgm:pt>
    <dgm:pt modelId="{0051C29D-E824-4B20-BDAF-282E0D6B64D8}" type="sibTrans" cxnId="{AC1C8435-4ECF-40D7-9EFC-729EFD5AD52A}">
      <dgm:prSet/>
      <dgm:spPr/>
      <dgm:t>
        <a:bodyPr/>
        <a:lstStyle/>
        <a:p>
          <a:endParaRPr lang="bg-BG"/>
        </a:p>
      </dgm:t>
    </dgm:pt>
    <dgm:pt modelId="{D22F7678-4184-445A-B6A0-A34230EE2459}" type="pres">
      <dgm:prSet presAssocID="{6EC8BC4D-C554-4B33-AB3B-AF4814AC804B}" presName="linear" presStyleCnt="0">
        <dgm:presLayoutVars>
          <dgm:animLvl val="lvl"/>
          <dgm:resizeHandles val="exact"/>
        </dgm:presLayoutVars>
      </dgm:prSet>
      <dgm:spPr/>
    </dgm:pt>
    <dgm:pt modelId="{3F178136-FB18-4C3B-B1E0-5C2D43C7F606}" type="pres">
      <dgm:prSet presAssocID="{592770B7-A408-40A6-A6F0-6715E9B3E30F}" presName="parentText" presStyleLbl="node1" presStyleIdx="0" presStyleCnt="4">
        <dgm:presLayoutVars>
          <dgm:chMax val="0"/>
          <dgm:bulletEnabled val="1"/>
        </dgm:presLayoutVars>
      </dgm:prSet>
      <dgm:spPr/>
    </dgm:pt>
    <dgm:pt modelId="{4B9E6408-FF89-4BE1-BFCE-6ECF5A19A5AD}" type="pres">
      <dgm:prSet presAssocID="{592770B7-A408-40A6-A6F0-6715E9B3E30F}" presName="childText" presStyleLbl="revTx" presStyleIdx="0" presStyleCnt="4">
        <dgm:presLayoutVars>
          <dgm:bulletEnabled val="1"/>
        </dgm:presLayoutVars>
      </dgm:prSet>
      <dgm:spPr/>
    </dgm:pt>
    <dgm:pt modelId="{0E061C6B-285F-4F00-A131-1854A953C60A}" type="pres">
      <dgm:prSet presAssocID="{869BA27E-3227-4A84-BC91-364A7ECC4DB2}" presName="parentText" presStyleLbl="node1" presStyleIdx="1" presStyleCnt="4" custLinFactNeighborX="-1360" custLinFactNeighborY="7564">
        <dgm:presLayoutVars>
          <dgm:chMax val="0"/>
          <dgm:bulletEnabled val="1"/>
        </dgm:presLayoutVars>
      </dgm:prSet>
      <dgm:spPr/>
    </dgm:pt>
    <dgm:pt modelId="{610324D2-5D3F-4CEE-B979-C4AB1023B1C9}" type="pres">
      <dgm:prSet presAssocID="{869BA27E-3227-4A84-BC91-364A7ECC4DB2}" presName="childText" presStyleLbl="revTx" presStyleIdx="1" presStyleCnt="4">
        <dgm:presLayoutVars>
          <dgm:bulletEnabled val="1"/>
        </dgm:presLayoutVars>
      </dgm:prSet>
      <dgm:spPr/>
    </dgm:pt>
    <dgm:pt modelId="{248C6B9F-4A82-45AE-A65F-EE6360EA3EAD}" type="pres">
      <dgm:prSet presAssocID="{7668FC48-FFC1-4E8C-98C5-1C49C4ED1EEF}" presName="parentText" presStyleLbl="node1" presStyleIdx="2" presStyleCnt="4">
        <dgm:presLayoutVars>
          <dgm:chMax val="0"/>
          <dgm:bulletEnabled val="1"/>
        </dgm:presLayoutVars>
      </dgm:prSet>
      <dgm:spPr/>
    </dgm:pt>
    <dgm:pt modelId="{D8EEA2DA-F795-492C-92A5-08DC0B232629}" type="pres">
      <dgm:prSet presAssocID="{7668FC48-FFC1-4E8C-98C5-1C49C4ED1EEF}" presName="childText" presStyleLbl="revTx" presStyleIdx="2" presStyleCnt="4">
        <dgm:presLayoutVars>
          <dgm:bulletEnabled val="1"/>
        </dgm:presLayoutVars>
      </dgm:prSet>
      <dgm:spPr/>
    </dgm:pt>
    <dgm:pt modelId="{F7EA139F-5BF8-4680-8132-A5AAB266B69C}" type="pres">
      <dgm:prSet presAssocID="{0D23CA5A-B636-46A4-AB43-C61A0BD8B85A}" presName="parentText" presStyleLbl="node1" presStyleIdx="3" presStyleCnt="4" custLinFactNeighborY="2802">
        <dgm:presLayoutVars>
          <dgm:chMax val="0"/>
          <dgm:bulletEnabled val="1"/>
        </dgm:presLayoutVars>
      </dgm:prSet>
      <dgm:spPr/>
    </dgm:pt>
    <dgm:pt modelId="{A2A33F02-388D-4E5D-8F64-A1139E661887}" type="pres">
      <dgm:prSet presAssocID="{0D23CA5A-B636-46A4-AB43-C61A0BD8B85A}" presName="childText" presStyleLbl="revTx" presStyleIdx="3" presStyleCnt="4">
        <dgm:presLayoutVars>
          <dgm:bulletEnabled val="1"/>
        </dgm:presLayoutVars>
      </dgm:prSet>
      <dgm:spPr/>
    </dgm:pt>
  </dgm:ptLst>
  <dgm:cxnLst>
    <dgm:cxn modelId="{24BAC620-5FFB-4B9C-B41D-106FA73127C5}" type="presOf" srcId="{706CD5DB-3D03-4FA9-8471-93714F53CD56}" destId="{610324D2-5D3F-4CEE-B979-C4AB1023B1C9}" srcOrd="0" destOrd="0" presId="urn:microsoft.com/office/officeart/2005/8/layout/vList2"/>
    <dgm:cxn modelId="{AC1C8435-4ECF-40D7-9EFC-729EFD5AD52A}" srcId="{0D23CA5A-B636-46A4-AB43-C61A0BD8B85A}" destId="{01A94694-1ED0-4954-A044-F11507ADBB28}" srcOrd="0" destOrd="0" parTransId="{998A2108-82DA-4989-9DC7-104A935C2CE1}" sibTransId="{0051C29D-E824-4B20-BDAF-282E0D6B64D8}"/>
    <dgm:cxn modelId="{3FCD475D-A29E-4BCA-9066-05C3761BF13C}" srcId="{869BA27E-3227-4A84-BC91-364A7ECC4DB2}" destId="{706CD5DB-3D03-4FA9-8471-93714F53CD56}" srcOrd="0" destOrd="0" parTransId="{C69A355B-5B82-4F67-88A2-6E99CF40EF18}" sibTransId="{8EBD4D10-CC26-4B4A-81F7-3DAA7CA2B9CA}"/>
    <dgm:cxn modelId="{0613D042-4C24-4DCE-9156-1F5EDAFE3F63}" type="presOf" srcId="{6EC8BC4D-C554-4B33-AB3B-AF4814AC804B}" destId="{D22F7678-4184-445A-B6A0-A34230EE2459}" srcOrd="0" destOrd="0" presId="urn:microsoft.com/office/officeart/2005/8/layout/vList2"/>
    <dgm:cxn modelId="{0D072A63-98E5-4D9B-A46D-1C736BCCAFE0}" type="presOf" srcId="{0D23CA5A-B636-46A4-AB43-C61A0BD8B85A}" destId="{F7EA139F-5BF8-4680-8132-A5AAB266B69C}" srcOrd="0" destOrd="0" presId="urn:microsoft.com/office/officeart/2005/8/layout/vList2"/>
    <dgm:cxn modelId="{EEC3F04A-B638-4BC9-9066-09C8B8944C3D}" type="presOf" srcId="{7668FC48-FFC1-4E8C-98C5-1C49C4ED1EEF}" destId="{248C6B9F-4A82-45AE-A65F-EE6360EA3EAD}" srcOrd="0" destOrd="0" presId="urn:microsoft.com/office/officeart/2005/8/layout/vList2"/>
    <dgm:cxn modelId="{F2DD5B6F-79A7-41A4-B51C-41493333FD84}" srcId="{6EC8BC4D-C554-4B33-AB3B-AF4814AC804B}" destId="{7668FC48-FFC1-4E8C-98C5-1C49C4ED1EEF}" srcOrd="2" destOrd="0" parTransId="{23626993-D3C1-4C68-B2CC-3D9FDE0DFC76}" sibTransId="{E9BC7136-9476-48C1-A86A-D7A9283E29F6}"/>
    <dgm:cxn modelId="{51C54580-A800-4907-B10A-039E8F98E9B8}" type="presOf" srcId="{01A94694-1ED0-4954-A044-F11507ADBB28}" destId="{A2A33F02-388D-4E5D-8F64-A1139E661887}" srcOrd="0" destOrd="0" presId="urn:microsoft.com/office/officeart/2005/8/layout/vList2"/>
    <dgm:cxn modelId="{22226A8A-C68E-4E80-8853-D3559A76DACD}" type="presOf" srcId="{592770B7-A408-40A6-A6F0-6715E9B3E30F}" destId="{3F178136-FB18-4C3B-B1E0-5C2D43C7F606}" srcOrd="0" destOrd="0" presId="urn:microsoft.com/office/officeart/2005/8/layout/vList2"/>
    <dgm:cxn modelId="{F9B0288D-DAC5-43C2-B8F3-97836FB510D7}" type="presOf" srcId="{32BB64F9-9144-4A31-AD52-1599A59B8663}" destId="{4B9E6408-FF89-4BE1-BFCE-6ECF5A19A5AD}" srcOrd="0" destOrd="0" presId="urn:microsoft.com/office/officeart/2005/8/layout/vList2"/>
    <dgm:cxn modelId="{11163F8E-5AD8-430E-AB35-BCD06C472535}" srcId="{6EC8BC4D-C554-4B33-AB3B-AF4814AC804B}" destId="{869BA27E-3227-4A84-BC91-364A7ECC4DB2}" srcOrd="1" destOrd="0" parTransId="{8DB98395-26EE-4A8C-8056-889F528C6B22}" sibTransId="{415A64C0-BCA8-4E2B-8214-ADDC88774F53}"/>
    <dgm:cxn modelId="{F0A30BA7-07B3-449B-A1C2-88257AB34693}" type="presOf" srcId="{869BA27E-3227-4A84-BC91-364A7ECC4DB2}" destId="{0E061C6B-285F-4F00-A131-1854A953C60A}" srcOrd="0" destOrd="0" presId="urn:microsoft.com/office/officeart/2005/8/layout/vList2"/>
    <dgm:cxn modelId="{6A0F0EAF-F7D8-43AD-A17E-3A1CBCB5F1DB}" srcId="{592770B7-A408-40A6-A6F0-6715E9B3E30F}" destId="{32BB64F9-9144-4A31-AD52-1599A59B8663}" srcOrd="0" destOrd="0" parTransId="{E67BCAA7-A7FB-4A71-8E20-D615604207EF}" sibTransId="{78FCF6EC-73D6-4A65-B40E-EB50979471FF}"/>
    <dgm:cxn modelId="{D6395EC2-DD53-4B75-96D9-902CBBC3C1A9}" srcId="{6EC8BC4D-C554-4B33-AB3B-AF4814AC804B}" destId="{0D23CA5A-B636-46A4-AB43-C61A0BD8B85A}" srcOrd="3" destOrd="0" parTransId="{4763F0E5-07B0-4C47-89F5-E4C84D6E0A58}" sibTransId="{AA376E99-1E32-43E7-A185-ADF9BFAFB240}"/>
    <dgm:cxn modelId="{9858C6D0-568F-4827-A9CE-DEC0FD3C07AE}" type="presOf" srcId="{4C31FDA7-5FA4-434A-9A2A-B1A3E821A133}" destId="{D8EEA2DA-F795-492C-92A5-08DC0B232629}" srcOrd="0" destOrd="0" presId="urn:microsoft.com/office/officeart/2005/8/layout/vList2"/>
    <dgm:cxn modelId="{01BC47D3-9897-47E6-A284-DE966F66C31D}" srcId="{7668FC48-FFC1-4E8C-98C5-1C49C4ED1EEF}" destId="{4C31FDA7-5FA4-434A-9A2A-B1A3E821A133}" srcOrd="0" destOrd="0" parTransId="{7D344F24-4DDD-47D4-97B5-91056B754F0A}" sibTransId="{15C65BE1-0AE3-405F-A9E0-85A10604D508}"/>
    <dgm:cxn modelId="{C90F82DF-B638-4A50-80D5-C03672D1A0BC}" srcId="{6EC8BC4D-C554-4B33-AB3B-AF4814AC804B}" destId="{592770B7-A408-40A6-A6F0-6715E9B3E30F}" srcOrd="0" destOrd="0" parTransId="{8C931FB7-9B6F-4490-AB79-5697A798A125}" sibTransId="{A04FB4A5-935F-4EAE-96EC-3CCCBD9903A9}"/>
    <dgm:cxn modelId="{75E6FF05-7DCE-4870-909F-7540EDE441DE}" type="presParOf" srcId="{D22F7678-4184-445A-B6A0-A34230EE2459}" destId="{3F178136-FB18-4C3B-B1E0-5C2D43C7F606}" srcOrd="0" destOrd="0" presId="urn:microsoft.com/office/officeart/2005/8/layout/vList2"/>
    <dgm:cxn modelId="{380ED572-5AFF-4E1B-BA88-1435D7811F1E}" type="presParOf" srcId="{D22F7678-4184-445A-B6A0-A34230EE2459}" destId="{4B9E6408-FF89-4BE1-BFCE-6ECF5A19A5AD}" srcOrd="1" destOrd="0" presId="urn:microsoft.com/office/officeart/2005/8/layout/vList2"/>
    <dgm:cxn modelId="{0CD2B684-151B-4B0F-8D13-D0B0E773AC0C}" type="presParOf" srcId="{D22F7678-4184-445A-B6A0-A34230EE2459}" destId="{0E061C6B-285F-4F00-A131-1854A953C60A}" srcOrd="2" destOrd="0" presId="urn:microsoft.com/office/officeart/2005/8/layout/vList2"/>
    <dgm:cxn modelId="{04911F0F-94DE-4293-9460-C7B14A51DD27}" type="presParOf" srcId="{D22F7678-4184-445A-B6A0-A34230EE2459}" destId="{610324D2-5D3F-4CEE-B979-C4AB1023B1C9}" srcOrd="3" destOrd="0" presId="urn:microsoft.com/office/officeart/2005/8/layout/vList2"/>
    <dgm:cxn modelId="{5949C7FC-BA6B-4F8E-BE6A-0D296E78A294}" type="presParOf" srcId="{D22F7678-4184-445A-B6A0-A34230EE2459}" destId="{248C6B9F-4A82-45AE-A65F-EE6360EA3EAD}" srcOrd="4" destOrd="0" presId="urn:microsoft.com/office/officeart/2005/8/layout/vList2"/>
    <dgm:cxn modelId="{E5044924-AB64-4217-95DB-A52384BAB2EC}" type="presParOf" srcId="{D22F7678-4184-445A-B6A0-A34230EE2459}" destId="{D8EEA2DA-F795-492C-92A5-08DC0B232629}" srcOrd="5" destOrd="0" presId="urn:microsoft.com/office/officeart/2005/8/layout/vList2"/>
    <dgm:cxn modelId="{D703C0EF-D68C-4505-B6A9-EE09B5041626}" type="presParOf" srcId="{D22F7678-4184-445A-B6A0-A34230EE2459}" destId="{F7EA139F-5BF8-4680-8132-A5AAB266B69C}" srcOrd="6" destOrd="0" presId="urn:microsoft.com/office/officeart/2005/8/layout/vList2"/>
    <dgm:cxn modelId="{FB9EC3D6-95F6-465F-9DF6-084A2AF1D27B}" type="presParOf" srcId="{D22F7678-4184-445A-B6A0-A34230EE2459}" destId="{A2A33F02-388D-4E5D-8F64-A1139E661887}"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877AEB-9C0E-4CA2-9199-330C85A5A53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bg-BG"/>
        </a:p>
      </dgm:t>
    </dgm:pt>
    <dgm:pt modelId="{9CE08B86-0962-4F3F-BD36-23B8021B7942}">
      <dgm:prSet phldrT="[Text]" custT="1"/>
      <dgm:spPr/>
      <dgm:t>
        <a:bodyPr/>
        <a:lstStyle/>
        <a:p>
          <a:r>
            <a:rPr lang="en-US" sz="2000" dirty="0">
              <a:latin typeface="+mn-lt"/>
            </a:rPr>
            <a:t>Cultural Disagreements </a:t>
          </a:r>
          <a:endParaRPr lang="bg-BG" sz="2000" dirty="0">
            <a:latin typeface="+mn-lt"/>
          </a:endParaRPr>
        </a:p>
      </dgm:t>
    </dgm:pt>
    <dgm:pt modelId="{0E4CB0DB-BB55-4B45-A8A1-B98E22CB71C9}" type="parTrans" cxnId="{9B4CCF2E-EEE9-4457-A4E6-5A804ADDE85B}">
      <dgm:prSet/>
      <dgm:spPr/>
      <dgm:t>
        <a:bodyPr/>
        <a:lstStyle/>
        <a:p>
          <a:endParaRPr lang="bg-BG"/>
        </a:p>
      </dgm:t>
    </dgm:pt>
    <dgm:pt modelId="{E624FE35-41FB-4A4C-A7E4-47612834B682}" type="sibTrans" cxnId="{9B4CCF2E-EEE9-4457-A4E6-5A804ADDE85B}">
      <dgm:prSet/>
      <dgm:spPr/>
      <dgm:t>
        <a:bodyPr/>
        <a:lstStyle/>
        <a:p>
          <a:endParaRPr lang="bg-BG"/>
        </a:p>
      </dgm:t>
    </dgm:pt>
    <dgm:pt modelId="{6AEDEEF8-7F6C-4E8E-AEB1-EA39343EA80E}">
      <dgm:prSet phldrT="[Text]" custT="1"/>
      <dgm:spPr/>
      <dgm:t>
        <a:bodyPr/>
        <a:lstStyle/>
        <a:p>
          <a:r>
            <a:rPr lang="en-US" sz="2000" dirty="0"/>
            <a:t>Underestimating Market Competition </a:t>
          </a:r>
          <a:endParaRPr lang="bg-BG" sz="2000" dirty="0"/>
        </a:p>
      </dgm:t>
    </dgm:pt>
    <dgm:pt modelId="{53DAFB57-A800-4F0D-9BD8-24E26368BDAF}" type="parTrans" cxnId="{CD68EB7F-AFC4-412A-AD43-1D867009CAC6}">
      <dgm:prSet/>
      <dgm:spPr/>
      <dgm:t>
        <a:bodyPr/>
        <a:lstStyle/>
        <a:p>
          <a:endParaRPr lang="en-GB"/>
        </a:p>
      </dgm:t>
    </dgm:pt>
    <dgm:pt modelId="{65D55673-25F1-483C-9DE7-9DEB95C30D61}" type="sibTrans" cxnId="{CD68EB7F-AFC4-412A-AD43-1D867009CAC6}">
      <dgm:prSet/>
      <dgm:spPr/>
      <dgm:t>
        <a:bodyPr/>
        <a:lstStyle/>
        <a:p>
          <a:endParaRPr lang="en-GB"/>
        </a:p>
      </dgm:t>
    </dgm:pt>
    <dgm:pt modelId="{C7BC177A-9D59-4D36-AB9B-05A73D6E3968}">
      <dgm:prSet phldrT="[Text]" custT="1"/>
      <dgm:spPr/>
      <dgm:t>
        <a:bodyPr/>
        <a:lstStyle/>
        <a:p>
          <a:r>
            <a:rPr lang="en-GB" sz="2000" dirty="0">
              <a:latin typeface="+mn-lt"/>
            </a:rPr>
            <a:t>Ignorance of German cultural subtleties could cause a company to fail. </a:t>
          </a:r>
          <a:endParaRPr lang="bg-BG" sz="2000" dirty="0">
            <a:latin typeface="+mn-lt"/>
          </a:endParaRPr>
        </a:p>
      </dgm:t>
    </dgm:pt>
    <dgm:pt modelId="{43B29286-86DD-4437-A6B4-3B8FAE2FF58D}" type="parTrans" cxnId="{D866A2B5-3E72-409C-B611-FB1665CFAD8F}">
      <dgm:prSet/>
      <dgm:spPr/>
      <dgm:t>
        <a:bodyPr/>
        <a:lstStyle/>
        <a:p>
          <a:endParaRPr lang="en-GB"/>
        </a:p>
      </dgm:t>
    </dgm:pt>
    <dgm:pt modelId="{B3AB1394-8BFB-4712-A316-60AD84E661F0}" type="sibTrans" cxnId="{D866A2B5-3E72-409C-B611-FB1665CFAD8F}">
      <dgm:prSet/>
      <dgm:spPr/>
      <dgm:t>
        <a:bodyPr/>
        <a:lstStyle/>
        <a:p>
          <a:endParaRPr lang="en-GB"/>
        </a:p>
      </dgm:t>
    </dgm:pt>
    <dgm:pt modelId="{F50E5C7D-FE50-4526-B8E5-4A2306F0488E}">
      <dgm:prSet phldrT="[Text]" custT="1"/>
      <dgm:spPr/>
      <dgm:t>
        <a:bodyPr/>
        <a:lstStyle/>
        <a:p>
          <a:r>
            <a:rPr lang="en-GB" sz="2000" dirty="0"/>
            <a:t>Challenges for Regulations</a:t>
          </a:r>
          <a:endParaRPr lang="bg-BG" sz="2000" dirty="0"/>
        </a:p>
      </dgm:t>
    </dgm:pt>
    <dgm:pt modelId="{C3F48163-CE75-4525-9560-8564D7FC7BD0}" type="parTrans" cxnId="{0CCA52BD-C27C-4F8B-9F3D-567E60042886}">
      <dgm:prSet/>
      <dgm:spPr/>
      <dgm:t>
        <a:bodyPr/>
        <a:lstStyle/>
        <a:p>
          <a:endParaRPr lang="en-GB"/>
        </a:p>
      </dgm:t>
    </dgm:pt>
    <dgm:pt modelId="{11D361E6-325C-41AB-94F1-D78F7730E05D}" type="sibTrans" cxnId="{0CCA52BD-C27C-4F8B-9F3D-567E60042886}">
      <dgm:prSet/>
      <dgm:spPr/>
      <dgm:t>
        <a:bodyPr/>
        <a:lstStyle/>
        <a:p>
          <a:endParaRPr lang="en-GB"/>
        </a:p>
      </dgm:t>
    </dgm:pt>
    <dgm:pt modelId="{FA04ABE0-67D2-4C81-BFC8-E33FD01FDEEC}">
      <dgm:prSet phldrT="[Text]" custT="1"/>
      <dgm:spPr/>
      <dgm:t>
        <a:bodyPr/>
        <a:lstStyle/>
        <a:p>
          <a:r>
            <a:rPr lang="en-GB" sz="2000" dirty="0">
              <a:latin typeface="+mn-lt"/>
            </a:rPr>
            <a:t>Germany boasts a very competitive market with established local and foreign companies. </a:t>
          </a:r>
          <a:endParaRPr lang="bg-BG" sz="2000" dirty="0">
            <a:latin typeface="+mn-lt"/>
          </a:endParaRPr>
        </a:p>
      </dgm:t>
    </dgm:pt>
    <dgm:pt modelId="{EEAFCC0F-CD27-4DF3-B0F6-68A3DCFA9065}" type="parTrans" cxnId="{57E647C6-93E5-4781-BD35-017B688E388F}">
      <dgm:prSet/>
      <dgm:spPr/>
      <dgm:t>
        <a:bodyPr/>
        <a:lstStyle/>
        <a:p>
          <a:endParaRPr lang="en-GB"/>
        </a:p>
      </dgm:t>
    </dgm:pt>
    <dgm:pt modelId="{0BC92CDF-28D8-4ECA-B06E-8D6B21208F78}" type="sibTrans" cxnId="{57E647C6-93E5-4781-BD35-017B688E388F}">
      <dgm:prSet/>
      <dgm:spPr/>
      <dgm:t>
        <a:bodyPr/>
        <a:lstStyle/>
        <a:p>
          <a:endParaRPr lang="en-GB"/>
        </a:p>
      </dgm:t>
    </dgm:pt>
    <dgm:pt modelId="{78DE5100-9154-4A45-9776-21110661E5FD}">
      <dgm:prSet phldrT="[Text]" custT="1"/>
      <dgm:spPr/>
      <dgm:t>
        <a:bodyPr/>
        <a:lstStyle/>
        <a:p>
          <a:r>
            <a:rPr lang="en-GB" sz="2000" dirty="0">
              <a:latin typeface="+mn-lt"/>
            </a:rPr>
            <a:t>Negotiating Germany's convoluted legal system may be difficult. </a:t>
          </a:r>
          <a:endParaRPr lang="bg-BG" sz="2000" dirty="0">
            <a:latin typeface="+mn-lt"/>
          </a:endParaRPr>
        </a:p>
      </dgm:t>
    </dgm:pt>
    <dgm:pt modelId="{45143362-CF76-424A-A3C4-D7E15D755A66}" type="parTrans" cxnId="{36363CE5-92C6-4B2A-828D-D3A507138777}">
      <dgm:prSet/>
      <dgm:spPr/>
      <dgm:t>
        <a:bodyPr/>
        <a:lstStyle/>
        <a:p>
          <a:endParaRPr lang="en-GB"/>
        </a:p>
      </dgm:t>
    </dgm:pt>
    <dgm:pt modelId="{B434A8AD-E252-4276-9312-02DF9B220441}" type="sibTrans" cxnId="{36363CE5-92C6-4B2A-828D-D3A507138777}">
      <dgm:prSet/>
      <dgm:spPr/>
      <dgm:t>
        <a:bodyPr/>
        <a:lstStyle/>
        <a:p>
          <a:endParaRPr lang="en-GB"/>
        </a:p>
      </dgm:t>
    </dgm:pt>
    <dgm:pt modelId="{F3EFE4FD-2E2B-4E0A-BD0E-3E2FC5B105B2}" type="pres">
      <dgm:prSet presAssocID="{2B877AEB-9C0E-4CA2-9199-330C85A5A53A}" presName="vert0" presStyleCnt="0">
        <dgm:presLayoutVars>
          <dgm:dir/>
          <dgm:animOne val="branch"/>
          <dgm:animLvl val="lvl"/>
        </dgm:presLayoutVars>
      </dgm:prSet>
      <dgm:spPr/>
    </dgm:pt>
    <dgm:pt modelId="{5FEB0652-B8C7-44CA-AF83-4FB74A7BE585}" type="pres">
      <dgm:prSet presAssocID="{9CE08B86-0962-4F3F-BD36-23B8021B7942}" presName="thickLine" presStyleLbl="alignNode1" presStyleIdx="0" presStyleCnt="3"/>
      <dgm:spPr/>
    </dgm:pt>
    <dgm:pt modelId="{3C8906EE-5120-4C1D-8E90-4AE7A423E6E6}" type="pres">
      <dgm:prSet presAssocID="{9CE08B86-0962-4F3F-BD36-23B8021B7942}" presName="horz1" presStyleCnt="0"/>
      <dgm:spPr/>
    </dgm:pt>
    <dgm:pt modelId="{F7518B9E-4B9C-4167-B06F-6EC12CE8FB99}" type="pres">
      <dgm:prSet presAssocID="{9CE08B86-0962-4F3F-BD36-23B8021B7942}" presName="tx1" presStyleLbl="revTx" presStyleIdx="0" presStyleCnt="6"/>
      <dgm:spPr/>
    </dgm:pt>
    <dgm:pt modelId="{2ECF5FE1-4E7C-42C2-A395-2F9EC83F1869}" type="pres">
      <dgm:prSet presAssocID="{9CE08B86-0962-4F3F-BD36-23B8021B7942}" presName="vert1" presStyleCnt="0"/>
      <dgm:spPr/>
    </dgm:pt>
    <dgm:pt modelId="{63ECC8D0-08B6-4073-8138-D6A0816DAFC6}" type="pres">
      <dgm:prSet presAssocID="{C7BC177A-9D59-4D36-AB9B-05A73D6E3968}" presName="vertSpace2a" presStyleCnt="0"/>
      <dgm:spPr/>
    </dgm:pt>
    <dgm:pt modelId="{30C82E62-48B9-43E6-81CC-96102AE08640}" type="pres">
      <dgm:prSet presAssocID="{C7BC177A-9D59-4D36-AB9B-05A73D6E3968}" presName="horz2" presStyleCnt="0"/>
      <dgm:spPr/>
    </dgm:pt>
    <dgm:pt modelId="{AE021AAF-4364-4AD4-B4FD-5C78296C08AF}" type="pres">
      <dgm:prSet presAssocID="{C7BC177A-9D59-4D36-AB9B-05A73D6E3968}" presName="horzSpace2" presStyleCnt="0"/>
      <dgm:spPr/>
    </dgm:pt>
    <dgm:pt modelId="{3E1D0669-53BB-4C0E-AA8B-1CF9CA4761F8}" type="pres">
      <dgm:prSet presAssocID="{C7BC177A-9D59-4D36-AB9B-05A73D6E3968}" presName="tx2" presStyleLbl="revTx" presStyleIdx="1" presStyleCnt="6"/>
      <dgm:spPr/>
    </dgm:pt>
    <dgm:pt modelId="{7188DB4A-91B9-4A3A-9066-C2332F2F452B}" type="pres">
      <dgm:prSet presAssocID="{C7BC177A-9D59-4D36-AB9B-05A73D6E3968}" presName="vert2" presStyleCnt="0"/>
      <dgm:spPr/>
    </dgm:pt>
    <dgm:pt modelId="{F1996C8C-270D-4F65-914D-0469A56EE076}" type="pres">
      <dgm:prSet presAssocID="{C7BC177A-9D59-4D36-AB9B-05A73D6E3968}" presName="thinLine2b" presStyleLbl="callout" presStyleIdx="0" presStyleCnt="3"/>
      <dgm:spPr/>
    </dgm:pt>
    <dgm:pt modelId="{FC07BE70-16F1-45E0-AC0A-06C8FF848C42}" type="pres">
      <dgm:prSet presAssocID="{C7BC177A-9D59-4D36-AB9B-05A73D6E3968}" presName="vertSpace2b" presStyleCnt="0"/>
      <dgm:spPr/>
    </dgm:pt>
    <dgm:pt modelId="{066E4CF7-6341-49D3-922D-50C1F5857648}" type="pres">
      <dgm:prSet presAssocID="{6AEDEEF8-7F6C-4E8E-AEB1-EA39343EA80E}" presName="thickLine" presStyleLbl="alignNode1" presStyleIdx="1" presStyleCnt="3"/>
      <dgm:spPr/>
    </dgm:pt>
    <dgm:pt modelId="{B3D1489E-7FBB-4876-B9F8-36AE8BC77ACF}" type="pres">
      <dgm:prSet presAssocID="{6AEDEEF8-7F6C-4E8E-AEB1-EA39343EA80E}" presName="horz1" presStyleCnt="0"/>
      <dgm:spPr/>
    </dgm:pt>
    <dgm:pt modelId="{53A2B028-5B87-4906-8EA5-C1CEA2A88629}" type="pres">
      <dgm:prSet presAssocID="{6AEDEEF8-7F6C-4E8E-AEB1-EA39343EA80E}" presName="tx1" presStyleLbl="revTx" presStyleIdx="2" presStyleCnt="6"/>
      <dgm:spPr/>
    </dgm:pt>
    <dgm:pt modelId="{B724B766-2404-43B2-B5F2-382A9B0991CC}" type="pres">
      <dgm:prSet presAssocID="{6AEDEEF8-7F6C-4E8E-AEB1-EA39343EA80E}" presName="vert1" presStyleCnt="0"/>
      <dgm:spPr/>
    </dgm:pt>
    <dgm:pt modelId="{A27876E2-C002-4579-BE0C-E05830850BBC}" type="pres">
      <dgm:prSet presAssocID="{FA04ABE0-67D2-4C81-BFC8-E33FD01FDEEC}" presName="vertSpace2a" presStyleCnt="0"/>
      <dgm:spPr/>
    </dgm:pt>
    <dgm:pt modelId="{EA3ACFEA-9605-465A-A5C7-447AF867195D}" type="pres">
      <dgm:prSet presAssocID="{FA04ABE0-67D2-4C81-BFC8-E33FD01FDEEC}" presName="horz2" presStyleCnt="0"/>
      <dgm:spPr/>
    </dgm:pt>
    <dgm:pt modelId="{A7A540FD-ADCD-411E-AA5D-68CE0710C9CE}" type="pres">
      <dgm:prSet presAssocID="{FA04ABE0-67D2-4C81-BFC8-E33FD01FDEEC}" presName="horzSpace2" presStyleCnt="0"/>
      <dgm:spPr/>
    </dgm:pt>
    <dgm:pt modelId="{E02351FF-BDE9-44F7-841B-09CB639B9689}" type="pres">
      <dgm:prSet presAssocID="{FA04ABE0-67D2-4C81-BFC8-E33FD01FDEEC}" presName="tx2" presStyleLbl="revTx" presStyleIdx="3" presStyleCnt="6"/>
      <dgm:spPr/>
    </dgm:pt>
    <dgm:pt modelId="{CF0E3D16-89DE-45C8-91EC-74AB4F801400}" type="pres">
      <dgm:prSet presAssocID="{FA04ABE0-67D2-4C81-BFC8-E33FD01FDEEC}" presName="vert2" presStyleCnt="0"/>
      <dgm:spPr/>
    </dgm:pt>
    <dgm:pt modelId="{7876467D-1700-4E5F-916D-75D7783CC346}" type="pres">
      <dgm:prSet presAssocID="{FA04ABE0-67D2-4C81-BFC8-E33FD01FDEEC}" presName="thinLine2b" presStyleLbl="callout" presStyleIdx="1" presStyleCnt="3"/>
      <dgm:spPr/>
    </dgm:pt>
    <dgm:pt modelId="{3CDCA89B-3C5F-448B-A816-A148CD0C86CB}" type="pres">
      <dgm:prSet presAssocID="{FA04ABE0-67D2-4C81-BFC8-E33FD01FDEEC}" presName="vertSpace2b" presStyleCnt="0"/>
      <dgm:spPr/>
    </dgm:pt>
    <dgm:pt modelId="{3508A800-C4D9-49DE-A6E2-DB138375908F}" type="pres">
      <dgm:prSet presAssocID="{F50E5C7D-FE50-4526-B8E5-4A2306F0488E}" presName="thickLine" presStyleLbl="alignNode1" presStyleIdx="2" presStyleCnt="3"/>
      <dgm:spPr/>
    </dgm:pt>
    <dgm:pt modelId="{3B019B35-148F-4C0A-B231-1B0FB34EFEAC}" type="pres">
      <dgm:prSet presAssocID="{F50E5C7D-FE50-4526-B8E5-4A2306F0488E}" presName="horz1" presStyleCnt="0"/>
      <dgm:spPr/>
    </dgm:pt>
    <dgm:pt modelId="{A04F36C1-E370-4003-9B13-40CAB97C1DF2}" type="pres">
      <dgm:prSet presAssocID="{F50E5C7D-FE50-4526-B8E5-4A2306F0488E}" presName="tx1" presStyleLbl="revTx" presStyleIdx="4" presStyleCnt="6"/>
      <dgm:spPr/>
    </dgm:pt>
    <dgm:pt modelId="{F57EC943-D4F2-41EA-8D9C-2B3F97FB9647}" type="pres">
      <dgm:prSet presAssocID="{F50E5C7D-FE50-4526-B8E5-4A2306F0488E}" presName="vert1" presStyleCnt="0"/>
      <dgm:spPr/>
    </dgm:pt>
    <dgm:pt modelId="{9BDA8F83-A699-49EA-91C7-0724EF8F6BE2}" type="pres">
      <dgm:prSet presAssocID="{78DE5100-9154-4A45-9776-21110661E5FD}" presName="vertSpace2a" presStyleCnt="0"/>
      <dgm:spPr/>
    </dgm:pt>
    <dgm:pt modelId="{9775AE42-FB40-42A6-A866-4D3DE10553BE}" type="pres">
      <dgm:prSet presAssocID="{78DE5100-9154-4A45-9776-21110661E5FD}" presName="horz2" presStyleCnt="0"/>
      <dgm:spPr/>
    </dgm:pt>
    <dgm:pt modelId="{BB464ECB-31DC-46FC-ADC9-349EA775A5F9}" type="pres">
      <dgm:prSet presAssocID="{78DE5100-9154-4A45-9776-21110661E5FD}" presName="horzSpace2" presStyleCnt="0"/>
      <dgm:spPr/>
    </dgm:pt>
    <dgm:pt modelId="{6E511A25-2094-43DC-B2EF-708725B29E06}" type="pres">
      <dgm:prSet presAssocID="{78DE5100-9154-4A45-9776-21110661E5FD}" presName="tx2" presStyleLbl="revTx" presStyleIdx="5" presStyleCnt="6"/>
      <dgm:spPr/>
    </dgm:pt>
    <dgm:pt modelId="{6DED209A-B770-46FA-9DD3-8362EFC50B21}" type="pres">
      <dgm:prSet presAssocID="{78DE5100-9154-4A45-9776-21110661E5FD}" presName="vert2" presStyleCnt="0"/>
      <dgm:spPr/>
    </dgm:pt>
    <dgm:pt modelId="{586DEDB0-9E88-49F0-8A5F-91C99C25210A}" type="pres">
      <dgm:prSet presAssocID="{78DE5100-9154-4A45-9776-21110661E5FD}" presName="thinLine2b" presStyleLbl="callout" presStyleIdx="2" presStyleCnt="3"/>
      <dgm:spPr/>
    </dgm:pt>
    <dgm:pt modelId="{A18A6D47-52E5-4FA7-B18C-C15E432B6312}" type="pres">
      <dgm:prSet presAssocID="{78DE5100-9154-4A45-9776-21110661E5FD}" presName="vertSpace2b" presStyleCnt="0"/>
      <dgm:spPr/>
    </dgm:pt>
  </dgm:ptLst>
  <dgm:cxnLst>
    <dgm:cxn modelId="{F36DD706-16FF-436C-A9DF-874D6D8BAA4C}" type="presOf" srcId="{FA04ABE0-67D2-4C81-BFC8-E33FD01FDEEC}" destId="{E02351FF-BDE9-44F7-841B-09CB639B9689}" srcOrd="0" destOrd="0" presId="urn:microsoft.com/office/officeart/2008/layout/LinedList"/>
    <dgm:cxn modelId="{3DDB7E1B-8DAA-4009-B7AF-EC8F79D10A9D}" type="presOf" srcId="{78DE5100-9154-4A45-9776-21110661E5FD}" destId="{6E511A25-2094-43DC-B2EF-708725B29E06}" srcOrd="0" destOrd="0" presId="urn:microsoft.com/office/officeart/2008/layout/LinedList"/>
    <dgm:cxn modelId="{9B4CCF2E-EEE9-4457-A4E6-5A804ADDE85B}" srcId="{2B877AEB-9C0E-4CA2-9199-330C85A5A53A}" destId="{9CE08B86-0962-4F3F-BD36-23B8021B7942}" srcOrd="0" destOrd="0" parTransId="{0E4CB0DB-BB55-4B45-A8A1-B98E22CB71C9}" sibTransId="{E624FE35-41FB-4A4C-A7E4-47612834B682}"/>
    <dgm:cxn modelId="{B38C9D43-5CD1-4088-9BA2-D446AE9AD30F}" type="presOf" srcId="{F50E5C7D-FE50-4526-B8E5-4A2306F0488E}" destId="{A04F36C1-E370-4003-9B13-40CAB97C1DF2}" srcOrd="0" destOrd="0" presId="urn:microsoft.com/office/officeart/2008/layout/LinedList"/>
    <dgm:cxn modelId="{61B49966-56E5-48D9-8EBE-BD0E2C7E29E9}" type="presOf" srcId="{9CE08B86-0962-4F3F-BD36-23B8021B7942}" destId="{F7518B9E-4B9C-4167-B06F-6EC12CE8FB99}" srcOrd="0" destOrd="0" presId="urn:microsoft.com/office/officeart/2008/layout/LinedList"/>
    <dgm:cxn modelId="{16C50E68-BD7B-4651-8390-1F6670C5D524}" type="presOf" srcId="{C7BC177A-9D59-4D36-AB9B-05A73D6E3968}" destId="{3E1D0669-53BB-4C0E-AA8B-1CF9CA4761F8}" srcOrd="0" destOrd="0" presId="urn:microsoft.com/office/officeart/2008/layout/LinedList"/>
    <dgm:cxn modelId="{EB74E27F-973F-4C76-94C9-7F125ACCB7D3}" type="presOf" srcId="{6AEDEEF8-7F6C-4E8E-AEB1-EA39343EA80E}" destId="{53A2B028-5B87-4906-8EA5-C1CEA2A88629}" srcOrd="0" destOrd="0" presId="urn:microsoft.com/office/officeart/2008/layout/LinedList"/>
    <dgm:cxn modelId="{CD68EB7F-AFC4-412A-AD43-1D867009CAC6}" srcId="{2B877AEB-9C0E-4CA2-9199-330C85A5A53A}" destId="{6AEDEEF8-7F6C-4E8E-AEB1-EA39343EA80E}" srcOrd="1" destOrd="0" parTransId="{53DAFB57-A800-4F0D-9BD8-24E26368BDAF}" sibTransId="{65D55673-25F1-483C-9DE7-9DEB95C30D61}"/>
    <dgm:cxn modelId="{B746348F-748E-419E-94DF-70E9D922CE92}" type="presOf" srcId="{2B877AEB-9C0E-4CA2-9199-330C85A5A53A}" destId="{F3EFE4FD-2E2B-4E0A-BD0E-3E2FC5B105B2}" srcOrd="0" destOrd="0" presId="urn:microsoft.com/office/officeart/2008/layout/LinedList"/>
    <dgm:cxn modelId="{D866A2B5-3E72-409C-B611-FB1665CFAD8F}" srcId="{9CE08B86-0962-4F3F-BD36-23B8021B7942}" destId="{C7BC177A-9D59-4D36-AB9B-05A73D6E3968}" srcOrd="0" destOrd="0" parTransId="{43B29286-86DD-4437-A6B4-3B8FAE2FF58D}" sibTransId="{B3AB1394-8BFB-4712-A316-60AD84E661F0}"/>
    <dgm:cxn modelId="{0CCA52BD-C27C-4F8B-9F3D-567E60042886}" srcId="{2B877AEB-9C0E-4CA2-9199-330C85A5A53A}" destId="{F50E5C7D-FE50-4526-B8E5-4A2306F0488E}" srcOrd="2" destOrd="0" parTransId="{C3F48163-CE75-4525-9560-8564D7FC7BD0}" sibTransId="{11D361E6-325C-41AB-94F1-D78F7730E05D}"/>
    <dgm:cxn modelId="{57E647C6-93E5-4781-BD35-017B688E388F}" srcId="{6AEDEEF8-7F6C-4E8E-AEB1-EA39343EA80E}" destId="{FA04ABE0-67D2-4C81-BFC8-E33FD01FDEEC}" srcOrd="0" destOrd="0" parTransId="{EEAFCC0F-CD27-4DF3-B0F6-68A3DCFA9065}" sibTransId="{0BC92CDF-28D8-4ECA-B06E-8D6B21208F78}"/>
    <dgm:cxn modelId="{36363CE5-92C6-4B2A-828D-D3A507138777}" srcId="{F50E5C7D-FE50-4526-B8E5-4A2306F0488E}" destId="{78DE5100-9154-4A45-9776-21110661E5FD}" srcOrd="0" destOrd="0" parTransId="{45143362-CF76-424A-A3C4-D7E15D755A66}" sibTransId="{B434A8AD-E252-4276-9312-02DF9B220441}"/>
    <dgm:cxn modelId="{8611593A-E868-4763-9D69-ED49FE25E09B}" type="presParOf" srcId="{F3EFE4FD-2E2B-4E0A-BD0E-3E2FC5B105B2}" destId="{5FEB0652-B8C7-44CA-AF83-4FB74A7BE585}" srcOrd="0" destOrd="0" presId="urn:microsoft.com/office/officeart/2008/layout/LinedList"/>
    <dgm:cxn modelId="{08C0B1DF-AF2C-453C-9038-A6A943142C21}" type="presParOf" srcId="{F3EFE4FD-2E2B-4E0A-BD0E-3E2FC5B105B2}" destId="{3C8906EE-5120-4C1D-8E90-4AE7A423E6E6}" srcOrd="1" destOrd="0" presId="urn:microsoft.com/office/officeart/2008/layout/LinedList"/>
    <dgm:cxn modelId="{3F2DEC98-C72D-4F3F-9A69-9C2B74DB4600}" type="presParOf" srcId="{3C8906EE-5120-4C1D-8E90-4AE7A423E6E6}" destId="{F7518B9E-4B9C-4167-B06F-6EC12CE8FB99}" srcOrd="0" destOrd="0" presId="urn:microsoft.com/office/officeart/2008/layout/LinedList"/>
    <dgm:cxn modelId="{8EBC8EA1-37C8-4FA0-9380-E60191474B47}" type="presParOf" srcId="{3C8906EE-5120-4C1D-8E90-4AE7A423E6E6}" destId="{2ECF5FE1-4E7C-42C2-A395-2F9EC83F1869}" srcOrd="1" destOrd="0" presId="urn:microsoft.com/office/officeart/2008/layout/LinedList"/>
    <dgm:cxn modelId="{FE23FF2B-C2C5-4041-B6E5-4F5AF36187D5}" type="presParOf" srcId="{2ECF5FE1-4E7C-42C2-A395-2F9EC83F1869}" destId="{63ECC8D0-08B6-4073-8138-D6A0816DAFC6}" srcOrd="0" destOrd="0" presId="urn:microsoft.com/office/officeart/2008/layout/LinedList"/>
    <dgm:cxn modelId="{CC7D3E04-26F3-4139-BA69-2253E19B82CD}" type="presParOf" srcId="{2ECF5FE1-4E7C-42C2-A395-2F9EC83F1869}" destId="{30C82E62-48B9-43E6-81CC-96102AE08640}" srcOrd="1" destOrd="0" presId="urn:microsoft.com/office/officeart/2008/layout/LinedList"/>
    <dgm:cxn modelId="{C893FB61-5DE0-41C8-A4D4-AE8179C01B06}" type="presParOf" srcId="{30C82E62-48B9-43E6-81CC-96102AE08640}" destId="{AE021AAF-4364-4AD4-B4FD-5C78296C08AF}" srcOrd="0" destOrd="0" presId="urn:microsoft.com/office/officeart/2008/layout/LinedList"/>
    <dgm:cxn modelId="{79EA0526-310A-4BC7-B3A9-1A9EF89F91FD}" type="presParOf" srcId="{30C82E62-48B9-43E6-81CC-96102AE08640}" destId="{3E1D0669-53BB-4C0E-AA8B-1CF9CA4761F8}" srcOrd="1" destOrd="0" presId="urn:microsoft.com/office/officeart/2008/layout/LinedList"/>
    <dgm:cxn modelId="{6BD8F834-7351-48CE-87FC-D2975CDBA718}" type="presParOf" srcId="{30C82E62-48B9-43E6-81CC-96102AE08640}" destId="{7188DB4A-91B9-4A3A-9066-C2332F2F452B}" srcOrd="2" destOrd="0" presId="urn:microsoft.com/office/officeart/2008/layout/LinedList"/>
    <dgm:cxn modelId="{E1418899-492E-449C-B30C-F207C6BE7E2A}" type="presParOf" srcId="{2ECF5FE1-4E7C-42C2-A395-2F9EC83F1869}" destId="{F1996C8C-270D-4F65-914D-0469A56EE076}" srcOrd="2" destOrd="0" presId="urn:microsoft.com/office/officeart/2008/layout/LinedList"/>
    <dgm:cxn modelId="{9A8B3823-6BAF-40AD-9437-623FB5DF0DD8}" type="presParOf" srcId="{2ECF5FE1-4E7C-42C2-A395-2F9EC83F1869}" destId="{FC07BE70-16F1-45E0-AC0A-06C8FF848C42}" srcOrd="3" destOrd="0" presId="urn:microsoft.com/office/officeart/2008/layout/LinedList"/>
    <dgm:cxn modelId="{92C8D2FB-516C-47F3-B9B9-F372FDAED31C}" type="presParOf" srcId="{F3EFE4FD-2E2B-4E0A-BD0E-3E2FC5B105B2}" destId="{066E4CF7-6341-49D3-922D-50C1F5857648}" srcOrd="2" destOrd="0" presId="urn:microsoft.com/office/officeart/2008/layout/LinedList"/>
    <dgm:cxn modelId="{DD34F814-E71E-4CF4-A1F1-9F00B87E8E8E}" type="presParOf" srcId="{F3EFE4FD-2E2B-4E0A-BD0E-3E2FC5B105B2}" destId="{B3D1489E-7FBB-4876-B9F8-36AE8BC77ACF}" srcOrd="3" destOrd="0" presId="urn:microsoft.com/office/officeart/2008/layout/LinedList"/>
    <dgm:cxn modelId="{4FD8DC8C-91BE-42E3-B2F6-5597F2B118C3}" type="presParOf" srcId="{B3D1489E-7FBB-4876-B9F8-36AE8BC77ACF}" destId="{53A2B028-5B87-4906-8EA5-C1CEA2A88629}" srcOrd="0" destOrd="0" presId="urn:microsoft.com/office/officeart/2008/layout/LinedList"/>
    <dgm:cxn modelId="{5FE93842-9B84-4FE8-B856-833DB8C5E751}" type="presParOf" srcId="{B3D1489E-7FBB-4876-B9F8-36AE8BC77ACF}" destId="{B724B766-2404-43B2-B5F2-382A9B0991CC}" srcOrd="1" destOrd="0" presId="urn:microsoft.com/office/officeart/2008/layout/LinedList"/>
    <dgm:cxn modelId="{8B028E96-1E7C-45AF-A862-229E1E45ADFA}" type="presParOf" srcId="{B724B766-2404-43B2-B5F2-382A9B0991CC}" destId="{A27876E2-C002-4579-BE0C-E05830850BBC}" srcOrd="0" destOrd="0" presId="urn:microsoft.com/office/officeart/2008/layout/LinedList"/>
    <dgm:cxn modelId="{070D75CE-DB9F-4E77-85EA-F28F1341715E}" type="presParOf" srcId="{B724B766-2404-43B2-B5F2-382A9B0991CC}" destId="{EA3ACFEA-9605-465A-A5C7-447AF867195D}" srcOrd="1" destOrd="0" presId="urn:microsoft.com/office/officeart/2008/layout/LinedList"/>
    <dgm:cxn modelId="{EEE1F3FA-3735-414A-9A6E-664D4CD0EC54}" type="presParOf" srcId="{EA3ACFEA-9605-465A-A5C7-447AF867195D}" destId="{A7A540FD-ADCD-411E-AA5D-68CE0710C9CE}" srcOrd="0" destOrd="0" presId="urn:microsoft.com/office/officeart/2008/layout/LinedList"/>
    <dgm:cxn modelId="{0EFCEBA9-F184-4DBC-8D13-D751AE4FF7C5}" type="presParOf" srcId="{EA3ACFEA-9605-465A-A5C7-447AF867195D}" destId="{E02351FF-BDE9-44F7-841B-09CB639B9689}" srcOrd="1" destOrd="0" presId="urn:microsoft.com/office/officeart/2008/layout/LinedList"/>
    <dgm:cxn modelId="{A5386747-E273-4B69-901A-C974B9680E8D}" type="presParOf" srcId="{EA3ACFEA-9605-465A-A5C7-447AF867195D}" destId="{CF0E3D16-89DE-45C8-91EC-74AB4F801400}" srcOrd="2" destOrd="0" presId="urn:microsoft.com/office/officeart/2008/layout/LinedList"/>
    <dgm:cxn modelId="{A59AFF2E-986F-44F7-B9A4-DB5523D189DF}" type="presParOf" srcId="{B724B766-2404-43B2-B5F2-382A9B0991CC}" destId="{7876467D-1700-4E5F-916D-75D7783CC346}" srcOrd="2" destOrd="0" presId="urn:microsoft.com/office/officeart/2008/layout/LinedList"/>
    <dgm:cxn modelId="{360E8ADE-32D8-4FE9-B5EB-E732ACE74A35}" type="presParOf" srcId="{B724B766-2404-43B2-B5F2-382A9B0991CC}" destId="{3CDCA89B-3C5F-448B-A816-A148CD0C86CB}" srcOrd="3" destOrd="0" presId="urn:microsoft.com/office/officeart/2008/layout/LinedList"/>
    <dgm:cxn modelId="{486C199A-1E05-416F-B1EE-AA7CA4F7563A}" type="presParOf" srcId="{F3EFE4FD-2E2B-4E0A-BD0E-3E2FC5B105B2}" destId="{3508A800-C4D9-49DE-A6E2-DB138375908F}" srcOrd="4" destOrd="0" presId="urn:microsoft.com/office/officeart/2008/layout/LinedList"/>
    <dgm:cxn modelId="{80759601-AF14-4FB8-A85B-C49CAA0017D8}" type="presParOf" srcId="{F3EFE4FD-2E2B-4E0A-BD0E-3E2FC5B105B2}" destId="{3B019B35-148F-4C0A-B231-1B0FB34EFEAC}" srcOrd="5" destOrd="0" presId="urn:microsoft.com/office/officeart/2008/layout/LinedList"/>
    <dgm:cxn modelId="{0AF7FAC5-4F4A-44BB-BF06-33E574B87D6A}" type="presParOf" srcId="{3B019B35-148F-4C0A-B231-1B0FB34EFEAC}" destId="{A04F36C1-E370-4003-9B13-40CAB97C1DF2}" srcOrd="0" destOrd="0" presId="urn:microsoft.com/office/officeart/2008/layout/LinedList"/>
    <dgm:cxn modelId="{31595074-0CB0-457B-8EEF-27F4E13AE484}" type="presParOf" srcId="{3B019B35-148F-4C0A-B231-1B0FB34EFEAC}" destId="{F57EC943-D4F2-41EA-8D9C-2B3F97FB9647}" srcOrd="1" destOrd="0" presId="urn:microsoft.com/office/officeart/2008/layout/LinedList"/>
    <dgm:cxn modelId="{74EF6816-32DB-48D3-ADC1-67C2ABE01187}" type="presParOf" srcId="{F57EC943-D4F2-41EA-8D9C-2B3F97FB9647}" destId="{9BDA8F83-A699-49EA-91C7-0724EF8F6BE2}" srcOrd="0" destOrd="0" presId="urn:microsoft.com/office/officeart/2008/layout/LinedList"/>
    <dgm:cxn modelId="{1E535584-677F-405B-83D7-F8ED1C52110B}" type="presParOf" srcId="{F57EC943-D4F2-41EA-8D9C-2B3F97FB9647}" destId="{9775AE42-FB40-42A6-A866-4D3DE10553BE}" srcOrd="1" destOrd="0" presId="urn:microsoft.com/office/officeart/2008/layout/LinedList"/>
    <dgm:cxn modelId="{DB6A4D35-C083-49DC-B1B6-BD5A089138A9}" type="presParOf" srcId="{9775AE42-FB40-42A6-A866-4D3DE10553BE}" destId="{BB464ECB-31DC-46FC-ADC9-349EA775A5F9}" srcOrd="0" destOrd="0" presId="urn:microsoft.com/office/officeart/2008/layout/LinedList"/>
    <dgm:cxn modelId="{22D03F5C-F09A-45C2-ADD4-6D17804AB500}" type="presParOf" srcId="{9775AE42-FB40-42A6-A866-4D3DE10553BE}" destId="{6E511A25-2094-43DC-B2EF-708725B29E06}" srcOrd="1" destOrd="0" presId="urn:microsoft.com/office/officeart/2008/layout/LinedList"/>
    <dgm:cxn modelId="{7C84DB63-76E2-436D-A98D-852A65E07F6B}" type="presParOf" srcId="{9775AE42-FB40-42A6-A866-4D3DE10553BE}" destId="{6DED209A-B770-46FA-9DD3-8362EFC50B21}" srcOrd="2" destOrd="0" presId="urn:microsoft.com/office/officeart/2008/layout/LinedList"/>
    <dgm:cxn modelId="{323F9A0F-6A3D-4319-BFB5-1EE91CAFEA05}" type="presParOf" srcId="{F57EC943-D4F2-41EA-8D9C-2B3F97FB9647}" destId="{586DEDB0-9E88-49F0-8A5F-91C99C25210A}" srcOrd="2" destOrd="0" presId="urn:microsoft.com/office/officeart/2008/layout/LinedList"/>
    <dgm:cxn modelId="{1BD5EBE0-81DC-4CF4-98FC-7D2A6F0EF524}" type="presParOf" srcId="{F57EC943-D4F2-41EA-8D9C-2B3F97FB9647}" destId="{A18A6D47-52E5-4FA7-B18C-C15E432B6312}"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00F8E8-BE00-4047-B957-66513C4339F2}" type="doc">
      <dgm:prSet loTypeId="urn:microsoft.com/office/officeart/2009/3/layout/StepUpProcess" loCatId="process" qsTypeId="urn:microsoft.com/office/officeart/2005/8/quickstyle/simple4" qsCatId="simple" csTypeId="urn:microsoft.com/office/officeart/2005/8/colors/accent1_2" csCatId="accent1" phldr="1"/>
      <dgm:spPr/>
      <dgm:t>
        <a:bodyPr/>
        <a:lstStyle/>
        <a:p>
          <a:endParaRPr lang="bg-BG"/>
        </a:p>
      </dgm:t>
    </dgm:pt>
    <dgm:pt modelId="{011855CC-E011-4274-99CE-E1F700071285}">
      <dgm:prSet phldrT="[Text]" custT="1"/>
      <dgm:spPr/>
      <dgm:t>
        <a:bodyPr/>
        <a:lstStyle/>
        <a:p>
          <a:r>
            <a:rPr lang="en-US" sz="2000" dirty="0">
              <a:latin typeface="+mn-lt"/>
            </a:rPr>
            <a:t>Cultural Training for Employees</a:t>
          </a:r>
          <a:endParaRPr lang="bg-BG" sz="2000" dirty="0">
            <a:latin typeface="+mn-lt"/>
          </a:endParaRPr>
        </a:p>
      </dgm:t>
    </dgm:pt>
    <dgm:pt modelId="{86026BA2-E69F-457A-AE8A-3627C592FA13}" type="parTrans" cxnId="{ADB8D30D-10B3-4CC3-93D0-E95B4EFFB91D}">
      <dgm:prSet/>
      <dgm:spPr/>
      <dgm:t>
        <a:bodyPr/>
        <a:lstStyle/>
        <a:p>
          <a:endParaRPr lang="bg-BG"/>
        </a:p>
      </dgm:t>
    </dgm:pt>
    <dgm:pt modelId="{025CCF24-77B0-4891-86DB-A92609DCFAFF}" type="sibTrans" cxnId="{ADB8D30D-10B3-4CC3-93D0-E95B4EFFB91D}">
      <dgm:prSet/>
      <dgm:spPr/>
      <dgm:t>
        <a:bodyPr/>
        <a:lstStyle/>
        <a:p>
          <a:endParaRPr lang="bg-BG"/>
        </a:p>
      </dgm:t>
    </dgm:pt>
    <dgm:pt modelId="{57FF2265-4900-4468-A53A-45065DCAB80F}">
      <dgm:prSet phldrT="[Text]" custT="1"/>
      <dgm:spPr/>
      <dgm:t>
        <a:bodyPr/>
        <a:lstStyle/>
        <a:p>
          <a:r>
            <a:rPr lang="en-US" sz="2000" dirty="0">
              <a:latin typeface="+mn-lt"/>
            </a:rPr>
            <a:t>Language Skills Development </a:t>
          </a:r>
          <a:endParaRPr lang="bg-BG" sz="2000" dirty="0">
            <a:latin typeface="+mn-lt"/>
          </a:endParaRPr>
        </a:p>
      </dgm:t>
    </dgm:pt>
    <dgm:pt modelId="{C24981CA-571E-49EF-A02D-C2EF274D4B17}" type="parTrans" cxnId="{322B732A-6383-4383-9892-E2B1A0375FCE}">
      <dgm:prSet/>
      <dgm:spPr/>
      <dgm:t>
        <a:bodyPr/>
        <a:lstStyle/>
        <a:p>
          <a:endParaRPr lang="bg-BG"/>
        </a:p>
      </dgm:t>
    </dgm:pt>
    <dgm:pt modelId="{14BB7007-A2EA-4D6B-AF3D-61D54AC4C29E}" type="sibTrans" cxnId="{322B732A-6383-4383-9892-E2B1A0375FCE}">
      <dgm:prSet/>
      <dgm:spPr/>
      <dgm:t>
        <a:bodyPr/>
        <a:lstStyle/>
        <a:p>
          <a:endParaRPr lang="bg-BG"/>
        </a:p>
      </dgm:t>
    </dgm:pt>
    <dgm:pt modelId="{3A3A000D-7402-4BDD-AD47-B10BEC15AC12}">
      <dgm:prSet phldrT="[Text]" custT="1"/>
      <dgm:spPr/>
      <dgm:t>
        <a:bodyPr/>
        <a:lstStyle/>
        <a:p>
          <a:r>
            <a:rPr lang="en-US" sz="2000" dirty="0">
              <a:latin typeface="+mn-lt"/>
            </a:rPr>
            <a:t>Adapting Business Practices</a:t>
          </a:r>
          <a:endParaRPr lang="bg-BG" sz="2000" dirty="0">
            <a:latin typeface="+mn-lt"/>
          </a:endParaRPr>
        </a:p>
      </dgm:t>
    </dgm:pt>
    <dgm:pt modelId="{D8E5EC24-1D67-473E-BBEE-E8E84CEABF0A}" type="parTrans" cxnId="{62B8CF78-CB15-4380-A4EB-35C21B36FB32}">
      <dgm:prSet/>
      <dgm:spPr/>
      <dgm:t>
        <a:bodyPr/>
        <a:lstStyle/>
        <a:p>
          <a:endParaRPr lang="bg-BG"/>
        </a:p>
      </dgm:t>
    </dgm:pt>
    <dgm:pt modelId="{02DB5228-9C58-43D5-83AE-92B95975A6A8}" type="sibTrans" cxnId="{62B8CF78-CB15-4380-A4EB-35C21B36FB32}">
      <dgm:prSet/>
      <dgm:spPr/>
      <dgm:t>
        <a:bodyPr/>
        <a:lstStyle/>
        <a:p>
          <a:endParaRPr lang="bg-BG"/>
        </a:p>
      </dgm:t>
    </dgm:pt>
    <dgm:pt modelId="{AA6F5832-9433-4B55-8D7C-F3E60D2F4CAB}">
      <dgm:prSet phldrT="[Text]" custT="1"/>
      <dgm:spPr/>
      <dgm:t>
        <a:bodyPr/>
        <a:lstStyle/>
        <a:p>
          <a:r>
            <a:rPr lang="en-US" sz="2000" dirty="0">
              <a:latin typeface="+mn-lt"/>
            </a:rPr>
            <a:t>Regulatory Compliance </a:t>
          </a:r>
          <a:endParaRPr lang="bg-BG" sz="2000" dirty="0">
            <a:latin typeface="+mn-lt"/>
          </a:endParaRPr>
        </a:p>
      </dgm:t>
    </dgm:pt>
    <dgm:pt modelId="{99970893-D7B6-4A22-829B-70CAD5B8A6F0}" type="parTrans" cxnId="{41B20C1D-58F8-458A-BEEA-366C03AE5D4B}">
      <dgm:prSet/>
      <dgm:spPr/>
      <dgm:t>
        <a:bodyPr/>
        <a:lstStyle/>
        <a:p>
          <a:endParaRPr lang="bg-BG"/>
        </a:p>
      </dgm:t>
    </dgm:pt>
    <dgm:pt modelId="{4155B655-8402-4302-9550-1C360674BE65}" type="sibTrans" cxnId="{41B20C1D-58F8-458A-BEEA-366C03AE5D4B}">
      <dgm:prSet/>
      <dgm:spPr/>
      <dgm:t>
        <a:bodyPr/>
        <a:lstStyle/>
        <a:p>
          <a:endParaRPr lang="bg-BG"/>
        </a:p>
      </dgm:t>
    </dgm:pt>
    <dgm:pt modelId="{294F4EE9-58D4-41AA-9C06-B52D7C5F5E9A}" type="pres">
      <dgm:prSet presAssocID="{A800F8E8-BE00-4047-B957-66513C4339F2}" presName="rootnode" presStyleCnt="0">
        <dgm:presLayoutVars>
          <dgm:chMax/>
          <dgm:chPref/>
          <dgm:dir/>
          <dgm:animLvl val="lvl"/>
        </dgm:presLayoutVars>
      </dgm:prSet>
      <dgm:spPr/>
    </dgm:pt>
    <dgm:pt modelId="{AE1D1C4C-9BE1-42C7-99D1-15E9C5455C0F}" type="pres">
      <dgm:prSet presAssocID="{011855CC-E011-4274-99CE-E1F700071285}" presName="composite" presStyleCnt="0"/>
      <dgm:spPr/>
    </dgm:pt>
    <dgm:pt modelId="{D5EAD0CC-9E6C-4803-923C-2777CC65ACBD}" type="pres">
      <dgm:prSet presAssocID="{011855CC-E011-4274-99CE-E1F700071285}" presName="LShape" presStyleLbl="alignNode1" presStyleIdx="0" presStyleCnt="7"/>
      <dgm:spPr/>
    </dgm:pt>
    <dgm:pt modelId="{E39CA246-1BE5-4D28-87F6-55EDEF1C5221}" type="pres">
      <dgm:prSet presAssocID="{011855CC-E011-4274-99CE-E1F700071285}" presName="ParentText" presStyleLbl="revTx" presStyleIdx="0" presStyleCnt="4">
        <dgm:presLayoutVars>
          <dgm:chMax val="0"/>
          <dgm:chPref val="0"/>
          <dgm:bulletEnabled val="1"/>
        </dgm:presLayoutVars>
      </dgm:prSet>
      <dgm:spPr/>
    </dgm:pt>
    <dgm:pt modelId="{AACCA053-36B7-479D-975F-5F708F2589F7}" type="pres">
      <dgm:prSet presAssocID="{011855CC-E011-4274-99CE-E1F700071285}" presName="Triangle" presStyleLbl="alignNode1" presStyleIdx="1" presStyleCnt="7"/>
      <dgm:spPr/>
    </dgm:pt>
    <dgm:pt modelId="{DF93DFE1-002C-4AB1-A0D8-92CFC66EFFBF}" type="pres">
      <dgm:prSet presAssocID="{025CCF24-77B0-4891-86DB-A92609DCFAFF}" presName="sibTrans" presStyleCnt="0"/>
      <dgm:spPr/>
    </dgm:pt>
    <dgm:pt modelId="{31A308C6-0C1B-441E-B7A8-8581EA50E378}" type="pres">
      <dgm:prSet presAssocID="{025CCF24-77B0-4891-86DB-A92609DCFAFF}" presName="space" presStyleCnt="0"/>
      <dgm:spPr/>
    </dgm:pt>
    <dgm:pt modelId="{A9E0B90F-DF18-4823-8917-8DC1C7188750}" type="pres">
      <dgm:prSet presAssocID="{57FF2265-4900-4468-A53A-45065DCAB80F}" presName="composite" presStyleCnt="0"/>
      <dgm:spPr/>
    </dgm:pt>
    <dgm:pt modelId="{3CFDC626-554C-447E-8AF8-47FC28977F3C}" type="pres">
      <dgm:prSet presAssocID="{57FF2265-4900-4468-A53A-45065DCAB80F}" presName="LShape" presStyleLbl="alignNode1" presStyleIdx="2" presStyleCnt="7"/>
      <dgm:spPr/>
    </dgm:pt>
    <dgm:pt modelId="{F5363DCE-E7AB-42DF-BB9C-8BA38FC8E80A}" type="pres">
      <dgm:prSet presAssocID="{57FF2265-4900-4468-A53A-45065DCAB80F}" presName="ParentText" presStyleLbl="revTx" presStyleIdx="1" presStyleCnt="4">
        <dgm:presLayoutVars>
          <dgm:chMax val="0"/>
          <dgm:chPref val="0"/>
          <dgm:bulletEnabled val="1"/>
        </dgm:presLayoutVars>
      </dgm:prSet>
      <dgm:spPr/>
    </dgm:pt>
    <dgm:pt modelId="{52143FB1-2150-47AC-A6AC-BD0524216FCC}" type="pres">
      <dgm:prSet presAssocID="{57FF2265-4900-4468-A53A-45065DCAB80F}" presName="Triangle" presStyleLbl="alignNode1" presStyleIdx="3" presStyleCnt="7"/>
      <dgm:spPr/>
    </dgm:pt>
    <dgm:pt modelId="{DC036BD2-EEEC-4554-9CA6-0EAC97E264B1}" type="pres">
      <dgm:prSet presAssocID="{14BB7007-A2EA-4D6B-AF3D-61D54AC4C29E}" presName="sibTrans" presStyleCnt="0"/>
      <dgm:spPr/>
    </dgm:pt>
    <dgm:pt modelId="{4B051C4D-EB33-40BF-AAE8-E91C5364FBDD}" type="pres">
      <dgm:prSet presAssocID="{14BB7007-A2EA-4D6B-AF3D-61D54AC4C29E}" presName="space" presStyleCnt="0"/>
      <dgm:spPr/>
    </dgm:pt>
    <dgm:pt modelId="{E9B08A66-4969-4D05-A417-B059CA7E3933}" type="pres">
      <dgm:prSet presAssocID="{3A3A000D-7402-4BDD-AD47-B10BEC15AC12}" presName="composite" presStyleCnt="0"/>
      <dgm:spPr/>
    </dgm:pt>
    <dgm:pt modelId="{5E9E1CBF-A764-49C8-8AD5-663A5449F8FE}" type="pres">
      <dgm:prSet presAssocID="{3A3A000D-7402-4BDD-AD47-B10BEC15AC12}" presName="LShape" presStyleLbl="alignNode1" presStyleIdx="4" presStyleCnt="7"/>
      <dgm:spPr/>
    </dgm:pt>
    <dgm:pt modelId="{A6259175-ABDE-4666-AEC2-F820CC2B71CE}" type="pres">
      <dgm:prSet presAssocID="{3A3A000D-7402-4BDD-AD47-B10BEC15AC12}" presName="ParentText" presStyleLbl="revTx" presStyleIdx="2" presStyleCnt="4">
        <dgm:presLayoutVars>
          <dgm:chMax val="0"/>
          <dgm:chPref val="0"/>
          <dgm:bulletEnabled val="1"/>
        </dgm:presLayoutVars>
      </dgm:prSet>
      <dgm:spPr/>
    </dgm:pt>
    <dgm:pt modelId="{0C821BDF-D9EA-4168-BA69-86AB02BDCBCC}" type="pres">
      <dgm:prSet presAssocID="{3A3A000D-7402-4BDD-AD47-B10BEC15AC12}" presName="Triangle" presStyleLbl="alignNode1" presStyleIdx="5" presStyleCnt="7"/>
      <dgm:spPr/>
    </dgm:pt>
    <dgm:pt modelId="{AB39D9CD-A707-4E0D-8824-26CBFC68C1B5}" type="pres">
      <dgm:prSet presAssocID="{02DB5228-9C58-43D5-83AE-92B95975A6A8}" presName="sibTrans" presStyleCnt="0"/>
      <dgm:spPr/>
    </dgm:pt>
    <dgm:pt modelId="{B15F38D3-EAFD-475B-BADB-0C18501AE4EF}" type="pres">
      <dgm:prSet presAssocID="{02DB5228-9C58-43D5-83AE-92B95975A6A8}" presName="space" presStyleCnt="0"/>
      <dgm:spPr/>
    </dgm:pt>
    <dgm:pt modelId="{B0C81C18-0DA5-42AE-9564-C9D25C10772F}" type="pres">
      <dgm:prSet presAssocID="{AA6F5832-9433-4B55-8D7C-F3E60D2F4CAB}" presName="composite" presStyleCnt="0"/>
      <dgm:spPr/>
    </dgm:pt>
    <dgm:pt modelId="{F1D61B22-2DA4-45C4-BDB3-93FEEAC9D244}" type="pres">
      <dgm:prSet presAssocID="{AA6F5832-9433-4B55-8D7C-F3E60D2F4CAB}" presName="LShape" presStyleLbl="alignNode1" presStyleIdx="6" presStyleCnt="7"/>
      <dgm:spPr/>
    </dgm:pt>
    <dgm:pt modelId="{63E408D0-66C9-46F4-85CB-C4B84D2097DC}" type="pres">
      <dgm:prSet presAssocID="{AA6F5832-9433-4B55-8D7C-F3E60D2F4CAB}" presName="ParentText" presStyleLbl="revTx" presStyleIdx="3" presStyleCnt="4">
        <dgm:presLayoutVars>
          <dgm:chMax val="0"/>
          <dgm:chPref val="0"/>
          <dgm:bulletEnabled val="1"/>
        </dgm:presLayoutVars>
      </dgm:prSet>
      <dgm:spPr/>
    </dgm:pt>
  </dgm:ptLst>
  <dgm:cxnLst>
    <dgm:cxn modelId="{ADB8D30D-10B3-4CC3-93D0-E95B4EFFB91D}" srcId="{A800F8E8-BE00-4047-B957-66513C4339F2}" destId="{011855CC-E011-4274-99CE-E1F700071285}" srcOrd="0" destOrd="0" parTransId="{86026BA2-E69F-457A-AE8A-3627C592FA13}" sibTransId="{025CCF24-77B0-4891-86DB-A92609DCFAFF}"/>
    <dgm:cxn modelId="{69740419-BC6A-43C1-BA15-73AECD26EAB1}" type="presOf" srcId="{AA6F5832-9433-4B55-8D7C-F3E60D2F4CAB}" destId="{63E408D0-66C9-46F4-85CB-C4B84D2097DC}" srcOrd="0" destOrd="0" presId="urn:microsoft.com/office/officeart/2009/3/layout/StepUpProcess"/>
    <dgm:cxn modelId="{DB5E001A-17C6-47AD-8095-E1E9BD4067FC}" type="presOf" srcId="{57FF2265-4900-4468-A53A-45065DCAB80F}" destId="{F5363DCE-E7AB-42DF-BB9C-8BA38FC8E80A}" srcOrd="0" destOrd="0" presId="urn:microsoft.com/office/officeart/2009/3/layout/StepUpProcess"/>
    <dgm:cxn modelId="{41B20C1D-58F8-458A-BEEA-366C03AE5D4B}" srcId="{A800F8E8-BE00-4047-B957-66513C4339F2}" destId="{AA6F5832-9433-4B55-8D7C-F3E60D2F4CAB}" srcOrd="3" destOrd="0" parTransId="{99970893-D7B6-4A22-829B-70CAD5B8A6F0}" sibTransId="{4155B655-8402-4302-9550-1C360674BE65}"/>
    <dgm:cxn modelId="{322B732A-6383-4383-9892-E2B1A0375FCE}" srcId="{A800F8E8-BE00-4047-B957-66513C4339F2}" destId="{57FF2265-4900-4468-A53A-45065DCAB80F}" srcOrd="1" destOrd="0" parTransId="{C24981CA-571E-49EF-A02D-C2EF274D4B17}" sibTransId="{14BB7007-A2EA-4D6B-AF3D-61D54AC4C29E}"/>
    <dgm:cxn modelId="{188C5F32-14D4-435F-9585-CC8717331655}" type="presOf" srcId="{3A3A000D-7402-4BDD-AD47-B10BEC15AC12}" destId="{A6259175-ABDE-4666-AEC2-F820CC2B71CE}" srcOrd="0" destOrd="0" presId="urn:microsoft.com/office/officeart/2009/3/layout/StepUpProcess"/>
    <dgm:cxn modelId="{62B8CF78-CB15-4380-A4EB-35C21B36FB32}" srcId="{A800F8E8-BE00-4047-B957-66513C4339F2}" destId="{3A3A000D-7402-4BDD-AD47-B10BEC15AC12}" srcOrd="2" destOrd="0" parTransId="{D8E5EC24-1D67-473E-BBEE-E8E84CEABF0A}" sibTransId="{02DB5228-9C58-43D5-83AE-92B95975A6A8}"/>
    <dgm:cxn modelId="{CBF82AA3-FF86-412A-85AF-E10F65B576AC}" type="presOf" srcId="{011855CC-E011-4274-99CE-E1F700071285}" destId="{E39CA246-1BE5-4D28-87F6-55EDEF1C5221}" srcOrd="0" destOrd="0" presId="urn:microsoft.com/office/officeart/2009/3/layout/StepUpProcess"/>
    <dgm:cxn modelId="{47360CEE-88FF-4ED7-AC06-5D8726A1C0D0}" type="presOf" srcId="{A800F8E8-BE00-4047-B957-66513C4339F2}" destId="{294F4EE9-58D4-41AA-9C06-B52D7C5F5E9A}" srcOrd="0" destOrd="0" presId="urn:microsoft.com/office/officeart/2009/3/layout/StepUpProcess"/>
    <dgm:cxn modelId="{9AAB55B6-850B-447F-A0D7-C07F75E676A7}" type="presParOf" srcId="{294F4EE9-58D4-41AA-9C06-B52D7C5F5E9A}" destId="{AE1D1C4C-9BE1-42C7-99D1-15E9C5455C0F}" srcOrd="0" destOrd="0" presId="urn:microsoft.com/office/officeart/2009/3/layout/StepUpProcess"/>
    <dgm:cxn modelId="{F59A5998-47EC-4373-8C9A-312A7F183791}" type="presParOf" srcId="{AE1D1C4C-9BE1-42C7-99D1-15E9C5455C0F}" destId="{D5EAD0CC-9E6C-4803-923C-2777CC65ACBD}" srcOrd="0" destOrd="0" presId="urn:microsoft.com/office/officeart/2009/3/layout/StepUpProcess"/>
    <dgm:cxn modelId="{845ECE52-9612-4854-8282-919C9B892EC1}" type="presParOf" srcId="{AE1D1C4C-9BE1-42C7-99D1-15E9C5455C0F}" destId="{E39CA246-1BE5-4D28-87F6-55EDEF1C5221}" srcOrd="1" destOrd="0" presId="urn:microsoft.com/office/officeart/2009/3/layout/StepUpProcess"/>
    <dgm:cxn modelId="{61FCDFDA-285C-41BA-8E1C-B3AD0F9E4092}" type="presParOf" srcId="{AE1D1C4C-9BE1-42C7-99D1-15E9C5455C0F}" destId="{AACCA053-36B7-479D-975F-5F708F2589F7}" srcOrd="2" destOrd="0" presId="urn:microsoft.com/office/officeart/2009/3/layout/StepUpProcess"/>
    <dgm:cxn modelId="{FBB248FB-533C-4187-BE5E-E6570818253C}" type="presParOf" srcId="{294F4EE9-58D4-41AA-9C06-B52D7C5F5E9A}" destId="{DF93DFE1-002C-4AB1-A0D8-92CFC66EFFBF}" srcOrd="1" destOrd="0" presId="urn:microsoft.com/office/officeart/2009/3/layout/StepUpProcess"/>
    <dgm:cxn modelId="{208123BA-1BE9-431A-A501-640A59838C7C}" type="presParOf" srcId="{DF93DFE1-002C-4AB1-A0D8-92CFC66EFFBF}" destId="{31A308C6-0C1B-441E-B7A8-8581EA50E378}" srcOrd="0" destOrd="0" presId="urn:microsoft.com/office/officeart/2009/3/layout/StepUpProcess"/>
    <dgm:cxn modelId="{8B3A21DE-0057-441B-82B7-C8C4A3310F5C}" type="presParOf" srcId="{294F4EE9-58D4-41AA-9C06-B52D7C5F5E9A}" destId="{A9E0B90F-DF18-4823-8917-8DC1C7188750}" srcOrd="2" destOrd="0" presId="urn:microsoft.com/office/officeart/2009/3/layout/StepUpProcess"/>
    <dgm:cxn modelId="{91A8575D-BAA8-4866-9613-9883FE0D66D3}" type="presParOf" srcId="{A9E0B90F-DF18-4823-8917-8DC1C7188750}" destId="{3CFDC626-554C-447E-8AF8-47FC28977F3C}" srcOrd="0" destOrd="0" presId="urn:microsoft.com/office/officeart/2009/3/layout/StepUpProcess"/>
    <dgm:cxn modelId="{0E33A77A-4C9E-4F1E-88AA-3F3D156BD06A}" type="presParOf" srcId="{A9E0B90F-DF18-4823-8917-8DC1C7188750}" destId="{F5363DCE-E7AB-42DF-BB9C-8BA38FC8E80A}" srcOrd="1" destOrd="0" presId="urn:microsoft.com/office/officeart/2009/3/layout/StepUpProcess"/>
    <dgm:cxn modelId="{A6EEF32D-2034-43B1-8EF5-8514C696AB96}" type="presParOf" srcId="{A9E0B90F-DF18-4823-8917-8DC1C7188750}" destId="{52143FB1-2150-47AC-A6AC-BD0524216FCC}" srcOrd="2" destOrd="0" presId="urn:microsoft.com/office/officeart/2009/3/layout/StepUpProcess"/>
    <dgm:cxn modelId="{EC5A543E-3E9A-423A-BB99-969CCA8BCE7E}" type="presParOf" srcId="{294F4EE9-58D4-41AA-9C06-B52D7C5F5E9A}" destId="{DC036BD2-EEEC-4554-9CA6-0EAC97E264B1}" srcOrd="3" destOrd="0" presId="urn:microsoft.com/office/officeart/2009/3/layout/StepUpProcess"/>
    <dgm:cxn modelId="{2735B48E-5C14-4F75-9B96-1844A06FA7F9}" type="presParOf" srcId="{DC036BD2-EEEC-4554-9CA6-0EAC97E264B1}" destId="{4B051C4D-EB33-40BF-AAE8-E91C5364FBDD}" srcOrd="0" destOrd="0" presId="urn:microsoft.com/office/officeart/2009/3/layout/StepUpProcess"/>
    <dgm:cxn modelId="{88E62143-D65C-4F96-ACEE-CBA16182A6DC}" type="presParOf" srcId="{294F4EE9-58D4-41AA-9C06-B52D7C5F5E9A}" destId="{E9B08A66-4969-4D05-A417-B059CA7E3933}" srcOrd="4" destOrd="0" presId="urn:microsoft.com/office/officeart/2009/3/layout/StepUpProcess"/>
    <dgm:cxn modelId="{12674B51-6A25-4E2E-A198-345EBB98EB93}" type="presParOf" srcId="{E9B08A66-4969-4D05-A417-B059CA7E3933}" destId="{5E9E1CBF-A764-49C8-8AD5-663A5449F8FE}" srcOrd="0" destOrd="0" presId="urn:microsoft.com/office/officeart/2009/3/layout/StepUpProcess"/>
    <dgm:cxn modelId="{01E92C32-5101-4F53-B1E7-AACF0B6AC7A4}" type="presParOf" srcId="{E9B08A66-4969-4D05-A417-B059CA7E3933}" destId="{A6259175-ABDE-4666-AEC2-F820CC2B71CE}" srcOrd="1" destOrd="0" presId="urn:microsoft.com/office/officeart/2009/3/layout/StepUpProcess"/>
    <dgm:cxn modelId="{74D121F4-8F46-4883-9E82-5D3E0DA8B16E}" type="presParOf" srcId="{E9B08A66-4969-4D05-A417-B059CA7E3933}" destId="{0C821BDF-D9EA-4168-BA69-86AB02BDCBCC}" srcOrd="2" destOrd="0" presId="urn:microsoft.com/office/officeart/2009/3/layout/StepUpProcess"/>
    <dgm:cxn modelId="{46563309-A7A4-43DB-8E55-6D94B5C84959}" type="presParOf" srcId="{294F4EE9-58D4-41AA-9C06-B52D7C5F5E9A}" destId="{AB39D9CD-A707-4E0D-8824-26CBFC68C1B5}" srcOrd="5" destOrd="0" presId="urn:microsoft.com/office/officeart/2009/3/layout/StepUpProcess"/>
    <dgm:cxn modelId="{5A3515A2-D27E-4B07-ACC0-AFA422E3CD44}" type="presParOf" srcId="{AB39D9CD-A707-4E0D-8824-26CBFC68C1B5}" destId="{B15F38D3-EAFD-475B-BADB-0C18501AE4EF}" srcOrd="0" destOrd="0" presId="urn:microsoft.com/office/officeart/2009/3/layout/StepUpProcess"/>
    <dgm:cxn modelId="{F07EFA4F-98A8-4DD8-A0B3-AE709F4C0A31}" type="presParOf" srcId="{294F4EE9-58D4-41AA-9C06-B52D7C5F5E9A}" destId="{B0C81C18-0DA5-42AE-9564-C9D25C10772F}" srcOrd="6" destOrd="0" presId="urn:microsoft.com/office/officeart/2009/3/layout/StepUpProcess"/>
    <dgm:cxn modelId="{AB3272C1-D62F-4364-AC12-DD3306F2829B}" type="presParOf" srcId="{B0C81C18-0DA5-42AE-9564-C9D25C10772F}" destId="{F1D61B22-2DA4-45C4-BDB3-93FEEAC9D244}" srcOrd="0" destOrd="0" presId="urn:microsoft.com/office/officeart/2009/3/layout/StepUpProcess"/>
    <dgm:cxn modelId="{5E3D8074-23F5-4D42-B1D9-33620C3CD2E7}" type="presParOf" srcId="{B0C81C18-0DA5-42AE-9564-C9D25C10772F}" destId="{63E408D0-66C9-46F4-85CB-C4B84D2097DC}"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8826BE-B9AA-4726-AD88-77B32F0F2472}"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bg-BG"/>
        </a:p>
      </dgm:t>
    </dgm:pt>
    <dgm:pt modelId="{40A7FC59-4E88-470A-AA02-BFE2135F4BE0}">
      <dgm:prSet phldrT="[Text]" custT="1"/>
      <dgm:spPr/>
      <dgm:t>
        <a:bodyPr/>
        <a:lstStyle/>
        <a:p>
          <a:r>
            <a:rPr lang="en-US" sz="2000" dirty="0">
              <a:latin typeface="+mn-lt"/>
            </a:rPr>
            <a:t>Formal and Direct communication</a:t>
          </a:r>
          <a:endParaRPr lang="bg-BG" sz="2000" dirty="0">
            <a:latin typeface="+mn-lt"/>
          </a:endParaRPr>
        </a:p>
      </dgm:t>
    </dgm:pt>
    <dgm:pt modelId="{C916B523-093A-44D0-9AA6-54086E4C0BAA}" type="parTrans" cxnId="{F11DD6DA-D248-4565-AD85-2DA4D3C18187}">
      <dgm:prSet/>
      <dgm:spPr/>
      <dgm:t>
        <a:bodyPr/>
        <a:lstStyle/>
        <a:p>
          <a:endParaRPr lang="bg-BG"/>
        </a:p>
      </dgm:t>
    </dgm:pt>
    <dgm:pt modelId="{60B3E3DB-1CF3-4D50-A402-9B9FFA3B2BAE}" type="sibTrans" cxnId="{F11DD6DA-D248-4565-AD85-2DA4D3C18187}">
      <dgm:prSet/>
      <dgm:spPr/>
      <dgm:t>
        <a:bodyPr/>
        <a:lstStyle/>
        <a:p>
          <a:endParaRPr lang="bg-BG"/>
        </a:p>
      </dgm:t>
    </dgm:pt>
    <dgm:pt modelId="{5EF7057C-BB7E-414E-96F0-064B79AB0DC5}">
      <dgm:prSet phldrT="[Text]" custT="1"/>
      <dgm:spPr/>
      <dgm:t>
        <a:bodyPr/>
        <a:lstStyle/>
        <a:p>
          <a:r>
            <a:rPr lang="en-US" sz="2000" dirty="0">
              <a:latin typeface="+mn-lt"/>
            </a:rPr>
            <a:t>Structured Meeting Formats</a:t>
          </a:r>
          <a:endParaRPr lang="bg-BG" sz="2000" dirty="0">
            <a:latin typeface="+mn-lt"/>
          </a:endParaRPr>
        </a:p>
      </dgm:t>
    </dgm:pt>
    <dgm:pt modelId="{C6986E04-73B3-4414-8A14-906E5DA3971C}" type="parTrans" cxnId="{4EF67080-9783-478F-B547-F6D00976A8F9}">
      <dgm:prSet/>
      <dgm:spPr/>
      <dgm:t>
        <a:bodyPr/>
        <a:lstStyle/>
        <a:p>
          <a:endParaRPr lang="bg-BG"/>
        </a:p>
      </dgm:t>
    </dgm:pt>
    <dgm:pt modelId="{6959E5D1-EF57-4741-B753-84D22E7FAFFD}" type="sibTrans" cxnId="{4EF67080-9783-478F-B547-F6D00976A8F9}">
      <dgm:prSet/>
      <dgm:spPr/>
      <dgm:t>
        <a:bodyPr/>
        <a:lstStyle/>
        <a:p>
          <a:endParaRPr lang="bg-BG"/>
        </a:p>
      </dgm:t>
    </dgm:pt>
    <dgm:pt modelId="{540CF05F-8C3C-4ADA-A8E6-3E4F13CB6902}">
      <dgm:prSet phldrT="[Text]" custT="1"/>
      <dgm:spPr/>
      <dgm:t>
        <a:bodyPr/>
        <a:lstStyle/>
        <a:p>
          <a:r>
            <a:rPr lang="en-US" sz="2000" dirty="0">
              <a:latin typeface="+mn-lt"/>
            </a:rPr>
            <a:t>Feedback Mechanisms </a:t>
          </a:r>
          <a:endParaRPr lang="bg-BG" sz="2000" dirty="0">
            <a:latin typeface="+mn-lt"/>
          </a:endParaRPr>
        </a:p>
      </dgm:t>
    </dgm:pt>
    <dgm:pt modelId="{BBA45DC3-CDF6-40FD-939C-3A0316AC259F}" type="parTrans" cxnId="{FF84AFB1-1C18-4B2C-9014-EB8BEAB24CC1}">
      <dgm:prSet/>
      <dgm:spPr/>
      <dgm:t>
        <a:bodyPr/>
        <a:lstStyle/>
        <a:p>
          <a:endParaRPr lang="bg-BG"/>
        </a:p>
      </dgm:t>
    </dgm:pt>
    <dgm:pt modelId="{EB8C9F0F-80A9-4C4C-B010-3CD0FBBB3A5E}" type="sibTrans" cxnId="{FF84AFB1-1C18-4B2C-9014-EB8BEAB24CC1}">
      <dgm:prSet/>
      <dgm:spPr/>
      <dgm:t>
        <a:bodyPr/>
        <a:lstStyle/>
        <a:p>
          <a:endParaRPr lang="bg-BG"/>
        </a:p>
      </dgm:t>
    </dgm:pt>
    <dgm:pt modelId="{97BCAC9F-F578-49EA-B343-C5B80746CB81}">
      <dgm:prSet phldrT="[Text]" custT="1"/>
      <dgm:spPr/>
      <dgm:t>
        <a:bodyPr/>
        <a:lstStyle/>
        <a:p>
          <a:r>
            <a:rPr lang="en-US" sz="2000" dirty="0">
              <a:latin typeface="+mn-lt"/>
            </a:rPr>
            <a:t>Technology and Tools </a:t>
          </a:r>
          <a:endParaRPr lang="bg-BG" sz="2000" dirty="0">
            <a:latin typeface="+mn-lt"/>
          </a:endParaRPr>
        </a:p>
      </dgm:t>
    </dgm:pt>
    <dgm:pt modelId="{A4EE6E06-972E-4907-8789-D09C54081B20}" type="parTrans" cxnId="{90DCDBBC-208F-4603-9182-EC23FEA2472D}">
      <dgm:prSet/>
      <dgm:spPr/>
      <dgm:t>
        <a:bodyPr/>
        <a:lstStyle/>
        <a:p>
          <a:endParaRPr lang="bg-BG"/>
        </a:p>
      </dgm:t>
    </dgm:pt>
    <dgm:pt modelId="{EAD74377-6D86-44CD-84D9-8542B40FB9FA}" type="sibTrans" cxnId="{90DCDBBC-208F-4603-9182-EC23FEA2472D}">
      <dgm:prSet/>
      <dgm:spPr/>
      <dgm:t>
        <a:bodyPr/>
        <a:lstStyle/>
        <a:p>
          <a:endParaRPr lang="bg-BG"/>
        </a:p>
      </dgm:t>
    </dgm:pt>
    <dgm:pt modelId="{1B962EF6-EC8A-4337-A00E-F0DDE74A592E}" type="pres">
      <dgm:prSet presAssocID="{F58826BE-B9AA-4726-AD88-77B32F0F2472}" presName="rootnode" presStyleCnt="0">
        <dgm:presLayoutVars>
          <dgm:chMax/>
          <dgm:chPref/>
          <dgm:dir/>
          <dgm:animLvl val="lvl"/>
        </dgm:presLayoutVars>
      </dgm:prSet>
      <dgm:spPr/>
    </dgm:pt>
    <dgm:pt modelId="{07F17B40-0FB3-4E49-80AB-C7B2E34D19E6}" type="pres">
      <dgm:prSet presAssocID="{40A7FC59-4E88-470A-AA02-BFE2135F4BE0}" presName="composite" presStyleCnt="0"/>
      <dgm:spPr/>
    </dgm:pt>
    <dgm:pt modelId="{55BD0718-D722-4BD2-A64E-D1DE39BEE9E3}" type="pres">
      <dgm:prSet presAssocID="{40A7FC59-4E88-470A-AA02-BFE2135F4BE0}" presName="ParentText" presStyleLbl="node1" presStyleIdx="0" presStyleCnt="1">
        <dgm:presLayoutVars>
          <dgm:chMax val="1"/>
          <dgm:chPref val="1"/>
          <dgm:bulletEnabled val="1"/>
        </dgm:presLayoutVars>
      </dgm:prSet>
      <dgm:spPr/>
    </dgm:pt>
    <dgm:pt modelId="{8CB9DFEB-461F-44C9-BB8F-FF89749223F9}" type="pres">
      <dgm:prSet presAssocID="{40A7FC59-4E88-470A-AA02-BFE2135F4BE0}" presName="FinalChildText" presStyleLbl="revTx" presStyleIdx="0" presStyleCnt="1">
        <dgm:presLayoutVars>
          <dgm:chMax val="0"/>
          <dgm:chPref val="0"/>
          <dgm:bulletEnabled val="1"/>
        </dgm:presLayoutVars>
      </dgm:prSet>
      <dgm:spPr/>
    </dgm:pt>
  </dgm:ptLst>
  <dgm:cxnLst>
    <dgm:cxn modelId="{2DD0740D-478C-4F1C-95F7-07160AB2AD71}" type="presOf" srcId="{5EF7057C-BB7E-414E-96F0-064B79AB0DC5}" destId="{8CB9DFEB-461F-44C9-BB8F-FF89749223F9}" srcOrd="0" destOrd="0" presId="urn:microsoft.com/office/officeart/2005/8/layout/StepDownProcess"/>
    <dgm:cxn modelId="{E4B9D326-2379-4059-BF72-F95DA0ADE4B3}" type="presOf" srcId="{F58826BE-B9AA-4726-AD88-77B32F0F2472}" destId="{1B962EF6-EC8A-4337-A00E-F0DDE74A592E}" srcOrd="0" destOrd="0" presId="urn:microsoft.com/office/officeart/2005/8/layout/StepDownProcess"/>
    <dgm:cxn modelId="{5985D93B-D1A4-4123-9D19-816BB8BA963D}" type="presOf" srcId="{40A7FC59-4E88-470A-AA02-BFE2135F4BE0}" destId="{55BD0718-D722-4BD2-A64E-D1DE39BEE9E3}" srcOrd="0" destOrd="0" presId="urn:microsoft.com/office/officeart/2005/8/layout/StepDownProcess"/>
    <dgm:cxn modelId="{4EF67080-9783-478F-B547-F6D00976A8F9}" srcId="{40A7FC59-4E88-470A-AA02-BFE2135F4BE0}" destId="{5EF7057C-BB7E-414E-96F0-064B79AB0DC5}" srcOrd="0" destOrd="0" parTransId="{C6986E04-73B3-4414-8A14-906E5DA3971C}" sibTransId="{6959E5D1-EF57-4741-B753-84D22E7FAFFD}"/>
    <dgm:cxn modelId="{33A1CCA4-14B1-4E3C-BE0B-36BB2A474171}" type="presOf" srcId="{97BCAC9F-F578-49EA-B343-C5B80746CB81}" destId="{8CB9DFEB-461F-44C9-BB8F-FF89749223F9}" srcOrd="0" destOrd="2" presId="urn:microsoft.com/office/officeart/2005/8/layout/StepDownProcess"/>
    <dgm:cxn modelId="{FF84AFB1-1C18-4B2C-9014-EB8BEAB24CC1}" srcId="{40A7FC59-4E88-470A-AA02-BFE2135F4BE0}" destId="{540CF05F-8C3C-4ADA-A8E6-3E4F13CB6902}" srcOrd="1" destOrd="0" parTransId="{BBA45DC3-CDF6-40FD-939C-3A0316AC259F}" sibTransId="{EB8C9F0F-80A9-4C4C-B010-3CD0FBBB3A5E}"/>
    <dgm:cxn modelId="{90DCDBBC-208F-4603-9182-EC23FEA2472D}" srcId="{40A7FC59-4E88-470A-AA02-BFE2135F4BE0}" destId="{97BCAC9F-F578-49EA-B343-C5B80746CB81}" srcOrd="2" destOrd="0" parTransId="{A4EE6E06-972E-4907-8789-D09C54081B20}" sibTransId="{EAD74377-6D86-44CD-84D9-8542B40FB9FA}"/>
    <dgm:cxn modelId="{DC3C3ED2-AB27-43A7-89D7-91A1C7653AA4}" type="presOf" srcId="{540CF05F-8C3C-4ADA-A8E6-3E4F13CB6902}" destId="{8CB9DFEB-461F-44C9-BB8F-FF89749223F9}" srcOrd="0" destOrd="1" presId="urn:microsoft.com/office/officeart/2005/8/layout/StepDownProcess"/>
    <dgm:cxn modelId="{F11DD6DA-D248-4565-AD85-2DA4D3C18187}" srcId="{F58826BE-B9AA-4726-AD88-77B32F0F2472}" destId="{40A7FC59-4E88-470A-AA02-BFE2135F4BE0}" srcOrd="0" destOrd="0" parTransId="{C916B523-093A-44D0-9AA6-54086E4C0BAA}" sibTransId="{60B3E3DB-1CF3-4D50-A402-9B9FFA3B2BAE}"/>
    <dgm:cxn modelId="{8D8453E5-8700-4CA1-93F2-D1DFC825ED33}" type="presParOf" srcId="{1B962EF6-EC8A-4337-A00E-F0DDE74A592E}" destId="{07F17B40-0FB3-4E49-80AB-C7B2E34D19E6}" srcOrd="0" destOrd="0" presId="urn:microsoft.com/office/officeart/2005/8/layout/StepDownProcess"/>
    <dgm:cxn modelId="{3182C99E-F7B5-490B-8CFF-3B43977AC55F}" type="presParOf" srcId="{07F17B40-0FB3-4E49-80AB-C7B2E34D19E6}" destId="{55BD0718-D722-4BD2-A64E-D1DE39BEE9E3}" srcOrd="0" destOrd="0" presId="urn:microsoft.com/office/officeart/2005/8/layout/StepDownProcess"/>
    <dgm:cxn modelId="{7CD71161-A88B-4BC8-8C7B-7E2C3235F070}" type="presParOf" srcId="{07F17B40-0FB3-4E49-80AB-C7B2E34D19E6}" destId="{8CB9DFEB-461F-44C9-BB8F-FF89749223F9}" srcOrd="1" destOrd="0" presId="urn:microsoft.com/office/officeart/2005/8/layout/StepDown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655C2-F6E4-4CEC-88B3-ECA7385552B7}">
      <dsp:nvSpPr>
        <dsp:cNvPr id="0" name=""/>
        <dsp:cNvSpPr/>
      </dsp:nvSpPr>
      <dsp:spPr>
        <a:xfrm>
          <a:off x="0" y="799838"/>
          <a:ext cx="5989370" cy="42822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Vision</a:t>
          </a:r>
          <a:endParaRPr lang="bg-BG" sz="2400" kern="1200" dirty="0"/>
        </a:p>
      </dsp:txBody>
      <dsp:txXfrm>
        <a:off x="20904" y="820742"/>
        <a:ext cx="5947562" cy="386417"/>
      </dsp:txXfrm>
    </dsp:sp>
    <dsp:sp modelId="{2F338D5E-23E4-4A15-AF5C-CF7ABE15298B}">
      <dsp:nvSpPr>
        <dsp:cNvPr id="0" name=""/>
        <dsp:cNvSpPr/>
      </dsp:nvSpPr>
      <dsp:spPr>
        <a:xfrm>
          <a:off x="0" y="1228063"/>
          <a:ext cx="5989370" cy="1266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162"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latin typeface="+mn-lt"/>
            </a:rPr>
            <a:t>Prominent for its flame-grilled </a:t>
          </a:r>
          <a:r>
            <a:rPr lang="en-US" sz="2400" kern="1200" dirty="0" err="1">
              <a:latin typeface="+mn-lt"/>
            </a:rPr>
            <a:t>PERi-PERi</a:t>
          </a:r>
          <a:r>
            <a:rPr lang="en-US" sz="2400" kern="1200" dirty="0">
              <a:latin typeface="+mn-lt"/>
            </a:rPr>
            <a:t> chicken and energetic dining experience, vision is the most appreciated restaurant brand worldwide.</a:t>
          </a:r>
          <a:endParaRPr lang="bg-BG" sz="2400" kern="1200" dirty="0">
            <a:latin typeface="+mn-lt"/>
          </a:endParaRPr>
        </a:p>
      </dsp:txBody>
      <dsp:txXfrm>
        <a:off x="0" y="1228063"/>
        <a:ext cx="5989370" cy="1266848"/>
      </dsp:txXfrm>
    </dsp:sp>
    <dsp:sp modelId="{9347F426-5F2C-4C3E-9A7E-22033064165F}">
      <dsp:nvSpPr>
        <dsp:cNvPr id="0" name=""/>
        <dsp:cNvSpPr/>
      </dsp:nvSpPr>
      <dsp:spPr>
        <a:xfrm>
          <a:off x="0" y="2247634"/>
          <a:ext cx="5989370" cy="33306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Mission </a:t>
          </a:r>
        </a:p>
      </dsp:txBody>
      <dsp:txXfrm>
        <a:off x="16259" y="2263893"/>
        <a:ext cx="5956852" cy="300543"/>
      </dsp:txXfrm>
    </dsp:sp>
    <dsp:sp modelId="{E8FA4547-DCE5-407A-A871-F4E229222A3F}">
      <dsp:nvSpPr>
        <dsp:cNvPr id="0" name=""/>
        <dsp:cNvSpPr/>
      </dsp:nvSpPr>
      <dsp:spPr>
        <a:xfrm>
          <a:off x="0" y="2827974"/>
          <a:ext cx="5989370" cy="1181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162"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latin typeface="+mn-lt"/>
            </a:rPr>
            <a:t>Using outstanding service, premium products, and a distinctive mix of Portuguese and African </a:t>
          </a:r>
          <a:r>
            <a:rPr lang="en-US" sz="2400" kern="1200" dirty="0" err="1">
              <a:latin typeface="+mn-lt"/>
            </a:rPr>
            <a:t>flavours</a:t>
          </a:r>
          <a:r>
            <a:rPr lang="en-US" sz="2400" kern="1200" dirty="0">
              <a:latin typeface="+mn-lt"/>
            </a:rPr>
            <a:t>, Nando seeks to provide unforgettable eating experiences and thereby build a community of foodies all around.</a:t>
          </a:r>
        </a:p>
      </dsp:txBody>
      <dsp:txXfrm>
        <a:off x="0" y="2827974"/>
        <a:ext cx="5989370" cy="11812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178136-FB18-4C3B-B1E0-5C2D43C7F606}">
      <dsp:nvSpPr>
        <dsp:cNvPr id="0" name=""/>
        <dsp:cNvSpPr/>
      </dsp:nvSpPr>
      <dsp:spPr>
        <a:xfrm>
          <a:off x="0" y="1000"/>
          <a:ext cx="10131425" cy="5410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Quality and Reliability</a:t>
          </a:r>
          <a:endParaRPr lang="bg-BG" sz="2400" kern="1200" dirty="0">
            <a:latin typeface="+mn-lt"/>
          </a:endParaRPr>
        </a:p>
      </dsp:txBody>
      <dsp:txXfrm>
        <a:off x="26410" y="27410"/>
        <a:ext cx="10078605" cy="488190"/>
      </dsp:txXfrm>
    </dsp:sp>
    <dsp:sp modelId="{4B9E6408-FF89-4BE1-BFCE-6ECF5A19A5AD}">
      <dsp:nvSpPr>
        <dsp:cNvPr id="0" name=""/>
        <dsp:cNvSpPr/>
      </dsp:nvSpPr>
      <dsp:spPr>
        <a:xfrm>
          <a:off x="0" y="542011"/>
          <a:ext cx="10131425" cy="306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6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mn-lt"/>
            </a:rPr>
            <a:t>Germans give dependability and quality in goods and services great value</a:t>
          </a:r>
          <a:r>
            <a:rPr lang="en-GB" sz="2000" kern="1200" dirty="0"/>
            <a:t>. </a:t>
          </a:r>
          <a:endParaRPr lang="bg-BG" sz="2000" kern="1200" dirty="0"/>
        </a:p>
      </dsp:txBody>
      <dsp:txXfrm>
        <a:off x="0" y="542011"/>
        <a:ext cx="10131425" cy="306295"/>
      </dsp:txXfrm>
    </dsp:sp>
    <dsp:sp modelId="{0E061C6B-285F-4F00-A131-1854A953C60A}">
      <dsp:nvSpPr>
        <dsp:cNvPr id="0" name=""/>
        <dsp:cNvSpPr/>
      </dsp:nvSpPr>
      <dsp:spPr>
        <a:xfrm>
          <a:off x="0" y="871474"/>
          <a:ext cx="10131425" cy="5410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Adaptation to Local Preferences</a:t>
          </a:r>
          <a:endParaRPr lang="bg-BG" sz="2400" kern="1200" dirty="0">
            <a:latin typeface="+mn-lt"/>
          </a:endParaRPr>
        </a:p>
      </dsp:txBody>
      <dsp:txXfrm>
        <a:off x="26410" y="897884"/>
        <a:ext cx="10078605" cy="488190"/>
      </dsp:txXfrm>
    </dsp:sp>
    <dsp:sp modelId="{610324D2-5D3F-4CEE-B979-C4AB1023B1C9}">
      <dsp:nvSpPr>
        <dsp:cNvPr id="0" name=""/>
        <dsp:cNvSpPr/>
      </dsp:nvSpPr>
      <dsp:spPr>
        <a:xfrm>
          <a:off x="0" y="1389317"/>
          <a:ext cx="10131425" cy="306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6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Crucially is knowledge of and adaptation for local tastes and preferences. </a:t>
          </a:r>
          <a:endParaRPr lang="bg-BG" sz="2000" kern="1200" dirty="0"/>
        </a:p>
      </dsp:txBody>
      <dsp:txXfrm>
        <a:off x="0" y="1389317"/>
        <a:ext cx="10131425" cy="306295"/>
      </dsp:txXfrm>
    </dsp:sp>
    <dsp:sp modelId="{248C6B9F-4A82-45AE-A65F-EE6360EA3EAD}">
      <dsp:nvSpPr>
        <dsp:cNvPr id="0" name=""/>
        <dsp:cNvSpPr/>
      </dsp:nvSpPr>
      <dsp:spPr>
        <a:xfrm>
          <a:off x="0" y="1695612"/>
          <a:ext cx="10131425" cy="5410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Regulatory Compliance </a:t>
          </a:r>
          <a:endParaRPr lang="bg-BG" sz="2400" kern="1200" dirty="0">
            <a:latin typeface="+mn-lt"/>
          </a:endParaRPr>
        </a:p>
      </dsp:txBody>
      <dsp:txXfrm>
        <a:off x="26410" y="1722022"/>
        <a:ext cx="10078605" cy="488190"/>
      </dsp:txXfrm>
    </dsp:sp>
    <dsp:sp modelId="{D8EEA2DA-F795-492C-92A5-08DC0B232629}">
      <dsp:nvSpPr>
        <dsp:cNvPr id="0" name=""/>
        <dsp:cNvSpPr/>
      </dsp:nvSpPr>
      <dsp:spPr>
        <a:xfrm>
          <a:off x="0" y="2236623"/>
          <a:ext cx="10131425" cy="306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6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Germany boasts strict rules, especially in labour laws and environmental criteria. </a:t>
          </a:r>
          <a:endParaRPr lang="bg-BG" sz="2000" kern="1200" dirty="0"/>
        </a:p>
      </dsp:txBody>
      <dsp:txXfrm>
        <a:off x="0" y="2236623"/>
        <a:ext cx="10131425" cy="306295"/>
      </dsp:txXfrm>
    </dsp:sp>
    <dsp:sp modelId="{F7EA139F-5BF8-4680-8132-A5AAB266B69C}">
      <dsp:nvSpPr>
        <dsp:cNvPr id="0" name=""/>
        <dsp:cNvSpPr/>
      </dsp:nvSpPr>
      <dsp:spPr>
        <a:xfrm>
          <a:off x="0" y="2558742"/>
          <a:ext cx="10131425" cy="5410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Efficient and Effective Communication </a:t>
          </a:r>
          <a:endParaRPr lang="bg-BG" sz="2400" kern="1200" dirty="0">
            <a:latin typeface="+mn-lt"/>
          </a:endParaRPr>
        </a:p>
      </dsp:txBody>
      <dsp:txXfrm>
        <a:off x="26410" y="2585152"/>
        <a:ext cx="10078605" cy="488190"/>
      </dsp:txXfrm>
    </dsp:sp>
    <dsp:sp modelId="{A2A33F02-388D-4E5D-8F64-A1139E661887}">
      <dsp:nvSpPr>
        <dsp:cNvPr id="0" name=""/>
        <dsp:cNvSpPr/>
      </dsp:nvSpPr>
      <dsp:spPr>
        <a:xfrm>
          <a:off x="0" y="3083929"/>
          <a:ext cx="10131425" cy="564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67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German corporate culture values clear, straightforward communication—that which defines effectiveness. </a:t>
          </a:r>
          <a:endParaRPr lang="bg-BG" sz="2000" kern="1200" dirty="0"/>
        </a:p>
      </dsp:txBody>
      <dsp:txXfrm>
        <a:off x="0" y="3083929"/>
        <a:ext cx="10131425" cy="564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EB0652-B8C7-44CA-AF83-4FB74A7BE585}">
      <dsp:nvSpPr>
        <dsp:cNvPr id="0" name=""/>
        <dsp:cNvSpPr/>
      </dsp:nvSpPr>
      <dsp:spPr>
        <a:xfrm>
          <a:off x="0" y="1782"/>
          <a:ext cx="1013142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18B9E-4B9C-4167-B06F-6EC12CE8FB99}">
      <dsp:nvSpPr>
        <dsp:cNvPr id="0" name=""/>
        <dsp:cNvSpPr/>
      </dsp:nvSpPr>
      <dsp:spPr>
        <a:xfrm>
          <a:off x="0" y="1782"/>
          <a:ext cx="2026285" cy="1215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mn-lt"/>
            </a:rPr>
            <a:t>Cultural Disagreements </a:t>
          </a:r>
          <a:endParaRPr lang="bg-BG" sz="2000" kern="1200" dirty="0">
            <a:latin typeface="+mn-lt"/>
          </a:endParaRPr>
        </a:p>
      </dsp:txBody>
      <dsp:txXfrm>
        <a:off x="0" y="1782"/>
        <a:ext cx="2026285" cy="1215365"/>
      </dsp:txXfrm>
    </dsp:sp>
    <dsp:sp modelId="{3E1D0669-53BB-4C0E-AA8B-1CF9CA4761F8}">
      <dsp:nvSpPr>
        <dsp:cNvPr id="0" name=""/>
        <dsp:cNvSpPr/>
      </dsp:nvSpPr>
      <dsp:spPr>
        <a:xfrm>
          <a:off x="2178256" y="56972"/>
          <a:ext cx="7953168" cy="110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n-lt"/>
            </a:rPr>
            <a:t>Ignorance of German cultural subtleties could cause a company to fail. </a:t>
          </a:r>
          <a:endParaRPr lang="bg-BG" sz="2000" kern="1200" dirty="0">
            <a:latin typeface="+mn-lt"/>
          </a:endParaRPr>
        </a:p>
      </dsp:txBody>
      <dsp:txXfrm>
        <a:off x="2178256" y="56972"/>
        <a:ext cx="7953168" cy="1103799"/>
      </dsp:txXfrm>
    </dsp:sp>
    <dsp:sp modelId="{F1996C8C-270D-4F65-914D-0469A56EE076}">
      <dsp:nvSpPr>
        <dsp:cNvPr id="0" name=""/>
        <dsp:cNvSpPr/>
      </dsp:nvSpPr>
      <dsp:spPr>
        <a:xfrm>
          <a:off x="2026285" y="1160771"/>
          <a:ext cx="8105140"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6E4CF7-6341-49D3-922D-50C1F5857648}">
      <dsp:nvSpPr>
        <dsp:cNvPr id="0" name=""/>
        <dsp:cNvSpPr/>
      </dsp:nvSpPr>
      <dsp:spPr>
        <a:xfrm>
          <a:off x="0" y="1217148"/>
          <a:ext cx="1013142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A2B028-5B87-4906-8EA5-C1CEA2A88629}">
      <dsp:nvSpPr>
        <dsp:cNvPr id="0" name=""/>
        <dsp:cNvSpPr/>
      </dsp:nvSpPr>
      <dsp:spPr>
        <a:xfrm>
          <a:off x="0" y="1217148"/>
          <a:ext cx="2026285" cy="1215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Underestimating Market Competition </a:t>
          </a:r>
          <a:endParaRPr lang="bg-BG" sz="2000" kern="1200" dirty="0"/>
        </a:p>
      </dsp:txBody>
      <dsp:txXfrm>
        <a:off x="0" y="1217148"/>
        <a:ext cx="2026285" cy="1215365"/>
      </dsp:txXfrm>
    </dsp:sp>
    <dsp:sp modelId="{E02351FF-BDE9-44F7-841B-09CB639B9689}">
      <dsp:nvSpPr>
        <dsp:cNvPr id="0" name=""/>
        <dsp:cNvSpPr/>
      </dsp:nvSpPr>
      <dsp:spPr>
        <a:xfrm>
          <a:off x="2178256" y="1272337"/>
          <a:ext cx="7953168" cy="110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n-lt"/>
            </a:rPr>
            <a:t>Germany boasts a very competitive market with established local and foreign companies. </a:t>
          </a:r>
          <a:endParaRPr lang="bg-BG" sz="2000" kern="1200" dirty="0">
            <a:latin typeface="+mn-lt"/>
          </a:endParaRPr>
        </a:p>
      </dsp:txBody>
      <dsp:txXfrm>
        <a:off x="2178256" y="1272337"/>
        <a:ext cx="7953168" cy="1103799"/>
      </dsp:txXfrm>
    </dsp:sp>
    <dsp:sp modelId="{7876467D-1700-4E5F-916D-75D7783CC346}">
      <dsp:nvSpPr>
        <dsp:cNvPr id="0" name=""/>
        <dsp:cNvSpPr/>
      </dsp:nvSpPr>
      <dsp:spPr>
        <a:xfrm>
          <a:off x="2026285" y="2376137"/>
          <a:ext cx="8105140"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08A800-C4D9-49DE-A6E2-DB138375908F}">
      <dsp:nvSpPr>
        <dsp:cNvPr id="0" name=""/>
        <dsp:cNvSpPr/>
      </dsp:nvSpPr>
      <dsp:spPr>
        <a:xfrm>
          <a:off x="0" y="2432513"/>
          <a:ext cx="1013142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4F36C1-E370-4003-9B13-40CAB97C1DF2}">
      <dsp:nvSpPr>
        <dsp:cNvPr id="0" name=""/>
        <dsp:cNvSpPr/>
      </dsp:nvSpPr>
      <dsp:spPr>
        <a:xfrm>
          <a:off x="0" y="2432513"/>
          <a:ext cx="2026285" cy="1215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Challenges for Regulations</a:t>
          </a:r>
          <a:endParaRPr lang="bg-BG" sz="2000" kern="1200" dirty="0"/>
        </a:p>
      </dsp:txBody>
      <dsp:txXfrm>
        <a:off x="0" y="2432513"/>
        <a:ext cx="2026285" cy="1215365"/>
      </dsp:txXfrm>
    </dsp:sp>
    <dsp:sp modelId="{6E511A25-2094-43DC-B2EF-708725B29E06}">
      <dsp:nvSpPr>
        <dsp:cNvPr id="0" name=""/>
        <dsp:cNvSpPr/>
      </dsp:nvSpPr>
      <dsp:spPr>
        <a:xfrm>
          <a:off x="2178256" y="2487703"/>
          <a:ext cx="7953168" cy="110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n-lt"/>
            </a:rPr>
            <a:t>Negotiating Germany's convoluted legal system may be difficult. </a:t>
          </a:r>
          <a:endParaRPr lang="bg-BG" sz="2000" kern="1200" dirty="0">
            <a:latin typeface="+mn-lt"/>
          </a:endParaRPr>
        </a:p>
      </dsp:txBody>
      <dsp:txXfrm>
        <a:off x="2178256" y="2487703"/>
        <a:ext cx="7953168" cy="1103799"/>
      </dsp:txXfrm>
    </dsp:sp>
    <dsp:sp modelId="{586DEDB0-9E88-49F0-8A5F-91C99C25210A}">
      <dsp:nvSpPr>
        <dsp:cNvPr id="0" name=""/>
        <dsp:cNvSpPr/>
      </dsp:nvSpPr>
      <dsp:spPr>
        <a:xfrm>
          <a:off x="2026285" y="3591503"/>
          <a:ext cx="8105140"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AD0CC-9E6C-4803-923C-2777CC65ACBD}">
      <dsp:nvSpPr>
        <dsp:cNvPr id="0" name=""/>
        <dsp:cNvSpPr/>
      </dsp:nvSpPr>
      <dsp:spPr>
        <a:xfrm rot="5400000">
          <a:off x="889360" y="1324763"/>
          <a:ext cx="1280997" cy="2131550"/>
        </a:xfrm>
        <a:prstGeom prst="corner">
          <a:avLst>
            <a:gd name="adj1" fmla="val 16120"/>
            <a:gd name="adj2" fmla="val 1611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w="9525" cap="rnd" cmpd="sng" algn="ctr">
          <a:solidFill>
            <a:schemeClr val="accent1">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39CA246-1BE5-4D28-87F6-55EDEF1C5221}">
      <dsp:nvSpPr>
        <dsp:cNvPr id="0" name=""/>
        <dsp:cNvSpPr/>
      </dsp:nvSpPr>
      <dsp:spPr>
        <a:xfrm>
          <a:off x="675530" y="1961637"/>
          <a:ext cx="1924375" cy="1686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mn-lt"/>
            </a:rPr>
            <a:t>Cultural Training for Employees</a:t>
          </a:r>
          <a:endParaRPr lang="bg-BG" sz="2000" kern="1200" dirty="0">
            <a:latin typeface="+mn-lt"/>
          </a:endParaRPr>
        </a:p>
      </dsp:txBody>
      <dsp:txXfrm>
        <a:off x="675530" y="1961637"/>
        <a:ext cx="1924375" cy="1686828"/>
      </dsp:txXfrm>
    </dsp:sp>
    <dsp:sp modelId="{AACCA053-36B7-479D-975F-5F708F2589F7}">
      <dsp:nvSpPr>
        <dsp:cNvPr id="0" name=""/>
        <dsp:cNvSpPr/>
      </dsp:nvSpPr>
      <dsp:spPr>
        <a:xfrm>
          <a:off x="2236816" y="1167836"/>
          <a:ext cx="363089" cy="363089"/>
        </a:xfrm>
        <a:prstGeom prst="triangle">
          <a:avLst>
            <a:gd name="adj" fmla="val 10000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w="9525" cap="rnd" cmpd="sng" algn="ctr">
          <a:solidFill>
            <a:schemeClr val="accent1">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CFDC626-554C-447E-8AF8-47FC28977F3C}">
      <dsp:nvSpPr>
        <dsp:cNvPr id="0" name=""/>
        <dsp:cNvSpPr/>
      </dsp:nvSpPr>
      <dsp:spPr>
        <a:xfrm rot="5400000">
          <a:off x="3245172" y="741815"/>
          <a:ext cx="1280997" cy="2131550"/>
        </a:xfrm>
        <a:prstGeom prst="corner">
          <a:avLst>
            <a:gd name="adj1" fmla="val 16120"/>
            <a:gd name="adj2" fmla="val 1611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w="9525" cap="rnd" cmpd="sng" algn="ctr">
          <a:solidFill>
            <a:schemeClr val="accent1">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5363DCE-E7AB-42DF-BB9C-8BA38FC8E80A}">
      <dsp:nvSpPr>
        <dsp:cNvPr id="0" name=""/>
        <dsp:cNvSpPr/>
      </dsp:nvSpPr>
      <dsp:spPr>
        <a:xfrm>
          <a:off x="3031341" y="1378689"/>
          <a:ext cx="1924375" cy="1686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mn-lt"/>
            </a:rPr>
            <a:t>Language Skills Development </a:t>
          </a:r>
          <a:endParaRPr lang="bg-BG" sz="2000" kern="1200" dirty="0">
            <a:latin typeface="+mn-lt"/>
          </a:endParaRPr>
        </a:p>
      </dsp:txBody>
      <dsp:txXfrm>
        <a:off x="3031341" y="1378689"/>
        <a:ext cx="1924375" cy="1686828"/>
      </dsp:txXfrm>
    </dsp:sp>
    <dsp:sp modelId="{52143FB1-2150-47AC-A6AC-BD0524216FCC}">
      <dsp:nvSpPr>
        <dsp:cNvPr id="0" name=""/>
        <dsp:cNvSpPr/>
      </dsp:nvSpPr>
      <dsp:spPr>
        <a:xfrm>
          <a:off x="4592627" y="584888"/>
          <a:ext cx="363089" cy="363089"/>
        </a:xfrm>
        <a:prstGeom prst="triangle">
          <a:avLst>
            <a:gd name="adj" fmla="val 10000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w="9525" cap="rnd" cmpd="sng" algn="ctr">
          <a:solidFill>
            <a:schemeClr val="accent1">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E9E1CBF-A764-49C8-8AD5-663A5449F8FE}">
      <dsp:nvSpPr>
        <dsp:cNvPr id="0" name=""/>
        <dsp:cNvSpPr/>
      </dsp:nvSpPr>
      <dsp:spPr>
        <a:xfrm rot="5400000">
          <a:off x="5600984" y="158867"/>
          <a:ext cx="1280997" cy="2131550"/>
        </a:xfrm>
        <a:prstGeom prst="corner">
          <a:avLst>
            <a:gd name="adj1" fmla="val 16120"/>
            <a:gd name="adj2" fmla="val 1611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w="9525" cap="rnd" cmpd="sng" algn="ctr">
          <a:solidFill>
            <a:schemeClr val="accent1">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6259175-ABDE-4666-AEC2-F820CC2B71CE}">
      <dsp:nvSpPr>
        <dsp:cNvPr id="0" name=""/>
        <dsp:cNvSpPr/>
      </dsp:nvSpPr>
      <dsp:spPr>
        <a:xfrm>
          <a:off x="5387153" y="795741"/>
          <a:ext cx="1924375" cy="1686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mn-lt"/>
            </a:rPr>
            <a:t>Adapting Business Practices</a:t>
          </a:r>
          <a:endParaRPr lang="bg-BG" sz="2000" kern="1200" dirty="0">
            <a:latin typeface="+mn-lt"/>
          </a:endParaRPr>
        </a:p>
      </dsp:txBody>
      <dsp:txXfrm>
        <a:off x="5387153" y="795741"/>
        <a:ext cx="1924375" cy="1686828"/>
      </dsp:txXfrm>
    </dsp:sp>
    <dsp:sp modelId="{0C821BDF-D9EA-4168-BA69-86AB02BDCBCC}">
      <dsp:nvSpPr>
        <dsp:cNvPr id="0" name=""/>
        <dsp:cNvSpPr/>
      </dsp:nvSpPr>
      <dsp:spPr>
        <a:xfrm>
          <a:off x="6948439" y="1940"/>
          <a:ext cx="363089" cy="363089"/>
        </a:xfrm>
        <a:prstGeom prst="triangle">
          <a:avLst>
            <a:gd name="adj" fmla="val 10000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w="9525" cap="rnd" cmpd="sng" algn="ctr">
          <a:solidFill>
            <a:schemeClr val="accent1">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1D61B22-2DA4-45C4-BDB3-93FEEAC9D244}">
      <dsp:nvSpPr>
        <dsp:cNvPr id="0" name=""/>
        <dsp:cNvSpPr/>
      </dsp:nvSpPr>
      <dsp:spPr>
        <a:xfrm rot="5400000">
          <a:off x="7956795" y="-424080"/>
          <a:ext cx="1280997" cy="2131550"/>
        </a:xfrm>
        <a:prstGeom prst="corner">
          <a:avLst>
            <a:gd name="adj1" fmla="val 16120"/>
            <a:gd name="adj2" fmla="val 1611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w="9525" cap="rnd" cmpd="sng" algn="ctr">
          <a:solidFill>
            <a:schemeClr val="accent1">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3E408D0-66C9-46F4-85CB-C4B84D2097DC}">
      <dsp:nvSpPr>
        <dsp:cNvPr id="0" name=""/>
        <dsp:cNvSpPr/>
      </dsp:nvSpPr>
      <dsp:spPr>
        <a:xfrm>
          <a:off x="7742965" y="212793"/>
          <a:ext cx="1924375" cy="1686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mn-lt"/>
            </a:rPr>
            <a:t>Regulatory Compliance </a:t>
          </a:r>
          <a:endParaRPr lang="bg-BG" sz="2000" kern="1200" dirty="0">
            <a:latin typeface="+mn-lt"/>
          </a:endParaRPr>
        </a:p>
      </dsp:txBody>
      <dsp:txXfrm>
        <a:off x="7742965" y="212793"/>
        <a:ext cx="1924375" cy="16868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D0718-D722-4BD2-A64E-D1DE39BEE9E3}">
      <dsp:nvSpPr>
        <dsp:cNvPr id="0" name=""/>
        <dsp:cNvSpPr/>
      </dsp:nvSpPr>
      <dsp:spPr>
        <a:xfrm>
          <a:off x="635753" y="737766"/>
          <a:ext cx="2061444" cy="1442944"/>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mn-lt"/>
            </a:rPr>
            <a:t>Formal and Direct communication</a:t>
          </a:r>
          <a:endParaRPr lang="bg-BG" sz="2000" kern="1200" dirty="0">
            <a:latin typeface="+mn-lt"/>
          </a:endParaRPr>
        </a:p>
      </dsp:txBody>
      <dsp:txXfrm>
        <a:off x="706204" y="808217"/>
        <a:ext cx="1920542" cy="1302042"/>
      </dsp:txXfrm>
    </dsp:sp>
    <dsp:sp modelId="{8CB9DFEB-461F-44C9-BB8F-FF89749223F9}">
      <dsp:nvSpPr>
        <dsp:cNvPr id="0" name=""/>
        <dsp:cNvSpPr/>
      </dsp:nvSpPr>
      <dsp:spPr>
        <a:xfrm>
          <a:off x="2697197" y="809914"/>
          <a:ext cx="1499298" cy="1166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latin typeface="+mn-lt"/>
            </a:rPr>
            <a:t>Structured Meeting Formats</a:t>
          </a:r>
          <a:endParaRPr lang="bg-BG" sz="2000" kern="1200" dirty="0">
            <a:latin typeface="+mn-lt"/>
          </a:endParaRPr>
        </a:p>
        <a:p>
          <a:pPr marL="228600" lvl="1" indent="-228600" algn="l" defTabSz="889000">
            <a:lnSpc>
              <a:spcPct val="90000"/>
            </a:lnSpc>
            <a:spcBef>
              <a:spcPct val="0"/>
            </a:spcBef>
            <a:spcAft>
              <a:spcPct val="15000"/>
            </a:spcAft>
            <a:buChar char="•"/>
          </a:pPr>
          <a:r>
            <a:rPr lang="en-US" sz="2000" kern="1200" dirty="0">
              <a:latin typeface="+mn-lt"/>
            </a:rPr>
            <a:t>Feedback Mechanisms </a:t>
          </a:r>
          <a:endParaRPr lang="bg-BG" sz="2000" kern="1200" dirty="0">
            <a:latin typeface="+mn-lt"/>
          </a:endParaRPr>
        </a:p>
        <a:p>
          <a:pPr marL="228600" lvl="1" indent="-228600" algn="l" defTabSz="889000">
            <a:lnSpc>
              <a:spcPct val="90000"/>
            </a:lnSpc>
            <a:spcBef>
              <a:spcPct val="0"/>
            </a:spcBef>
            <a:spcAft>
              <a:spcPct val="15000"/>
            </a:spcAft>
            <a:buChar char="•"/>
          </a:pPr>
          <a:r>
            <a:rPr lang="en-US" sz="2000" kern="1200" dirty="0">
              <a:latin typeface="+mn-lt"/>
            </a:rPr>
            <a:t>Technology and Tools </a:t>
          </a:r>
          <a:endParaRPr lang="bg-BG" sz="2000" kern="1200" dirty="0">
            <a:latin typeface="+mn-lt"/>
          </a:endParaRPr>
        </a:p>
      </dsp:txBody>
      <dsp:txXfrm>
        <a:off x="2697197" y="809914"/>
        <a:ext cx="1499298" cy="11662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03AF48-ED7F-4779-9AE7-322755A7CF75}" type="datetimeFigureOut">
              <a:rPr lang="bg-BG" smtClean="0"/>
              <a:t>22.7.2024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026F8F-A14A-4558-9BD2-5223D218E9EB}" type="slidenum">
              <a:rPr lang="bg-BG" smtClean="0"/>
              <a:t>‹#›</a:t>
            </a:fld>
            <a:endParaRPr lang="bg-BG"/>
          </a:p>
        </p:txBody>
      </p:sp>
    </p:spTree>
    <p:extLst>
      <p:ext uri="{BB962C8B-B14F-4D97-AF65-F5344CB8AC3E}">
        <p14:creationId xmlns:p14="http://schemas.microsoft.com/office/powerpoint/2010/main" val="1686764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026F8F-A14A-4558-9BD2-5223D218E9EB}" type="slidenum">
              <a:rPr lang="bg-BG" smtClean="0"/>
              <a:t>1</a:t>
            </a:fld>
            <a:endParaRPr lang="bg-BG"/>
          </a:p>
        </p:txBody>
      </p:sp>
    </p:spTree>
    <p:extLst>
      <p:ext uri="{BB962C8B-B14F-4D97-AF65-F5344CB8AC3E}">
        <p14:creationId xmlns:p14="http://schemas.microsoft.com/office/powerpoint/2010/main" val="913012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026F8F-A14A-4558-9BD2-5223D218E9EB}" type="slidenum">
              <a:rPr lang="bg-BG" smtClean="0"/>
              <a:t>2</a:t>
            </a:fld>
            <a:endParaRPr lang="bg-BG"/>
          </a:p>
        </p:txBody>
      </p:sp>
    </p:spTree>
    <p:extLst>
      <p:ext uri="{BB962C8B-B14F-4D97-AF65-F5344CB8AC3E}">
        <p14:creationId xmlns:p14="http://schemas.microsoft.com/office/powerpoint/2010/main" val="505020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6026F8F-A14A-4558-9BD2-5223D218E9EB}" type="slidenum">
              <a:rPr lang="bg-BG" smtClean="0"/>
              <a:t>4</a:t>
            </a:fld>
            <a:endParaRPr lang="bg-BG"/>
          </a:p>
        </p:txBody>
      </p:sp>
    </p:spTree>
    <p:extLst>
      <p:ext uri="{BB962C8B-B14F-4D97-AF65-F5344CB8AC3E}">
        <p14:creationId xmlns:p14="http://schemas.microsoft.com/office/powerpoint/2010/main" val="752439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6026F8F-A14A-4558-9BD2-5223D218E9EB}" type="slidenum">
              <a:rPr lang="bg-BG" smtClean="0"/>
              <a:t>5</a:t>
            </a:fld>
            <a:endParaRPr lang="bg-BG"/>
          </a:p>
        </p:txBody>
      </p:sp>
    </p:spTree>
    <p:extLst>
      <p:ext uri="{BB962C8B-B14F-4D97-AF65-F5344CB8AC3E}">
        <p14:creationId xmlns:p14="http://schemas.microsoft.com/office/powerpoint/2010/main" val="447159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6026F8F-A14A-4558-9BD2-5223D218E9EB}" type="slidenum">
              <a:rPr lang="bg-BG" smtClean="0"/>
              <a:t>6</a:t>
            </a:fld>
            <a:endParaRPr lang="bg-BG"/>
          </a:p>
        </p:txBody>
      </p:sp>
    </p:spTree>
    <p:extLst>
      <p:ext uri="{BB962C8B-B14F-4D97-AF65-F5344CB8AC3E}">
        <p14:creationId xmlns:p14="http://schemas.microsoft.com/office/powerpoint/2010/main" val="160440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6026F8F-A14A-4558-9BD2-5223D218E9EB}" type="slidenum">
              <a:rPr lang="bg-BG" smtClean="0"/>
              <a:t>7</a:t>
            </a:fld>
            <a:endParaRPr lang="bg-BG"/>
          </a:p>
        </p:txBody>
      </p:sp>
    </p:spTree>
    <p:extLst>
      <p:ext uri="{BB962C8B-B14F-4D97-AF65-F5344CB8AC3E}">
        <p14:creationId xmlns:p14="http://schemas.microsoft.com/office/powerpoint/2010/main" val="4156180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6026F8F-A14A-4558-9BD2-5223D218E9EB}" type="slidenum">
              <a:rPr lang="bg-BG" smtClean="0"/>
              <a:t>8</a:t>
            </a:fld>
            <a:endParaRPr lang="bg-BG"/>
          </a:p>
        </p:txBody>
      </p:sp>
    </p:spTree>
    <p:extLst>
      <p:ext uri="{BB962C8B-B14F-4D97-AF65-F5344CB8AC3E}">
        <p14:creationId xmlns:p14="http://schemas.microsoft.com/office/powerpoint/2010/main" val="3669624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6026F8F-A14A-4558-9BD2-5223D218E9EB}" type="slidenum">
              <a:rPr lang="bg-BG" smtClean="0"/>
              <a:t>9</a:t>
            </a:fld>
            <a:endParaRPr lang="bg-BG"/>
          </a:p>
        </p:txBody>
      </p:sp>
    </p:spTree>
    <p:extLst>
      <p:ext uri="{BB962C8B-B14F-4D97-AF65-F5344CB8AC3E}">
        <p14:creationId xmlns:p14="http://schemas.microsoft.com/office/powerpoint/2010/main" val="1066702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bg-BG"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D6026F8F-A14A-4558-9BD2-5223D218E9EB}" type="slidenum">
              <a:rPr lang="bg-BG" smtClean="0"/>
              <a:t>10</a:t>
            </a:fld>
            <a:endParaRPr lang="bg-BG"/>
          </a:p>
        </p:txBody>
      </p:sp>
    </p:spTree>
    <p:extLst>
      <p:ext uri="{BB962C8B-B14F-4D97-AF65-F5344CB8AC3E}">
        <p14:creationId xmlns:p14="http://schemas.microsoft.com/office/powerpoint/2010/main" val="3676770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026F8F-A14A-4558-9BD2-5223D218E9EB}" type="slidenum">
              <a:rPr lang="bg-BG" smtClean="0"/>
              <a:t>11</a:t>
            </a:fld>
            <a:endParaRPr lang="bg-BG"/>
          </a:p>
        </p:txBody>
      </p:sp>
    </p:spTree>
    <p:extLst>
      <p:ext uri="{BB962C8B-B14F-4D97-AF65-F5344CB8AC3E}">
        <p14:creationId xmlns:p14="http://schemas.microsoft.com/office/powerpoint/2010/main" val="4111786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026F8F-A14A-4558-9BD2-5223D218E9EB}" type="slidenum">
              <a:rPr lang="bg-BG" smtClean="0"/>
              <a:t>12</a:t>
            </a:fld>
            <a:endParaRPr lang="bg-BG"/>
          </a:p>
        </p:txBody>
      </p:sp>
    </p:spTree>
    <p:extLst>
      <p:ext uri="{BB962C8B-B14F-4D97-AF65-F5344CB8AC3E}">
        <p14:creationId xmlns:p14="http://schemas.microsoft.com/office/powerpoint/2010/main" val="21375036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a:xfrm>
            <a:off x="3962399" y="5870575"/>
            <a:ext cx="4893958" cy="377825"/>
          </a:xfrm>
        </p:spPr>
        <p:txBody>
          <a:bodyPr/>
          <a:lstStyle/>
          <a:p>
            <a:endParaRPr lang="bg-BG"/>
          </a:p>
        </p:txBody>
      </p:sp>
      <p:sp>
        <p:nvSpPr>
          <p:cNvPr id="6" name="Slide Number Placeholder 5"/>
          <p:cNvSpPr>
            <a:spLocks noGrp="1"/>
          </p:cNvSpPr>
          <p:nvPr>
            <p:ph type="sldNum" sz="quarter" idx="12"/>
          </p:nvPr>
        </p:nvSpPr>
        <p:spPr>
          <a:xfrm>
            <a:off x="10608958" y="5870575"/>
            <a:ext cx="551167" cy="377825"/>
          </a:xfrm>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28152463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1944973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760778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E6965F-AB6B-47DC-A4A4-2609D29BE3DC}" type="datetimeFigureOut">
              <a:rPr lang="bg-BG" smtClean="0"/>
              <a:t>22.7.2024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3371024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E6965F-AB6B-47DC-A4A4-2609D29BE3DC}" type="datetimeFigureOut">
              <a:rPr lang="bg-BG" smtClean="0"/>
              <a:t>22.7.2024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2030487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E6965F-AB6B-47DC-A4A4-2609D29BE3DC}" type="datetimeFigureOut">
              <a:rPr lang="bg-BG" smtClean="0"/>
              <a:t>22.7.2024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4045552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1CE6965F-AB6B-47DC-A4A4-2609D29BE3DC}" type="datetimeFigureOut">
              <a:rPr lang="bg-BG" smtClean="0"/>
              <a:t>22.7.2024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792292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E6965F-AB6B-47DC-A4A4-2609D29BE3DC}" type="datetimeFigureOut">
              <a:rPr lang="bg-BG" smtClean="0"/>
              <a:t>22.7.2024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2437221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E6965F-AB6B-47DC-A4A4-2609D29BE3DC}" type="datetimeFigureOut">
              <a:rPr lang="bg-BG" smtClean="0"/>
              <a:t>22.7.2024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1832310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E6965F-AB6B-47DC-A4A4-2609D29BE3DC}" type="datetimeFigureOut">
              <a:rPr lang="bg-BG" smtClean="0"/>
              <a:t>22.7.2024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804453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248931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24823733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667298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2749577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3181458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2883803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E6965F-AB6B-47DC-A4A4-2609D29BE3DC}" type="datetimeFigureOut">
              <a:rPr lang="bg-BG" smtClean="0"/>
              <a:t>22.7.2024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AE52263C-CD86-4E30-B4EE-AF56BF31791D}" type="slidenum">
              <a:rPr lang="bg-BG" smtClean="0"/>
              <a:t>‹#›</a:t>
            </a:fld>
            <a:endParaRPr lang="bg-BG"/>
          </a:p>
        </p:txBody>
      </p:sp>
    </p:spTree>
    <p:extLst>
      <p:ext uri="{BB962C8B-B14F-4D97-AF65-F5344CB8AC3E}">
        <p14:creationId xmlns:p14="http://schemas.microsoft.com/office/powerpoint/2010/main" val="472170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CE6965F-AB6B-47DC-A4A4-2609D29BE3DC}" type="datetimeFigureOut">
              <a:rPr lang="bg-BG" smtClean="0"/>
              <a:t>22.7.2024 г.</a:t>
            </a:fld>
            <a:endParaRPr lang="bg-BG"/>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bg-BG"/>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E52263C-CD86-4E30-B4EE-AF56BF31791D}" type="slidenum">
              <a:rPr lang="bg-BG" smtClean="0"/>
              <a:t>‹#›</a:t>
            </a:fld>
            <a:endParaRPr lang="bg-BG"/>
          </a:p>
        </p:txBody>
      </p:sp>
    </p:spTree>
    <p:extLst>
      <p:ext uri="{BB962C8B-B14F-4D97-AF65-F5344CB8AC3E}">
        <p14:creationId xmlns:p14="http://schemas.microsoft.com/office/powerpoint/2010/main" val="34960933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ecampusontario.pressbooks.pub/educationleadershipmanagement/chapter/7-4-corporate-culture/"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hyperlink" Target="https://en.wikipedia.org/wiki/Britishness" TargetMode="External"/><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pngall.com/versus-png/" TargetMode="External"/><Relationship Id="rId5" Type="http://schemas.openxmlformats.org/officeDocument/2006/relationships/image" Target="../media/image8.png"/><Relationship Id="rId4" Type="http://schemas.openxmlformats.org/officeDocument/2006/relationships/hyperlink" Target="https://en.wikipedia.org/wiki/Germany_at_the_2000_Summer_Olympics"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journalistsresource.org/education/multicultural-education-school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thebluediamondgallery.com/handwriting/c/conclusions.html"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8.xml"/><Relationship Id="rId4" Type="http://schemas.openxmlformats.org/officeDocument/2006/relationships/hyperlink" Target="https://pixabay.com/en/question-mark-question-response-10197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7E25EE39-7D40-3383-421E-50DC85B1FBCC}"/>
              </a:ext>
            </a:extLst>
          </p:cNvPr>
          <p:cNvSpPr>
            <a:spLocks noGrp="1"/>
          </p:cNvSpPr>
          <p:nvPr>
            <p:ph type="ctrTitle"/>
          </p:nvPr>
        </p:nvSpPr>
        <p:spPr>
          <a:xfrm>
            <a:off x="452228" y="1242092"/>
            <a:ext cx="5282678" cy="1690902"/>
          </a:xfrm>
        </p:spPr>
        <p:txBody>
          <a:bodyPr>
            <a:noAutofit/>
          </a:bodyPr>
          <a:lstStyle/>
          <a:p>
            <a:pPr algn="ctr">
              <a:lnSpc>
                <a:spcPct val="90000"/>
              </a:lnSpc>
            </a:pPr>
            <a:r>
              <a:rPr lang="en-US" sz="3200" b="1" dirty="0">
                <a:solidFill>
                  <a:srgbClr val="FFFFFF"/>
                </a:solidFill>
                <a:latin typeface="+mn-lt"/>
              </a:rPr>
              <a:t>Nando’ Cultural Differences in Business: </a:t>
            </a:r>
            <a:br>
              <a:rPr lang="en-US" sz="3200" b="1" dirty="0">
                <a:solidFill>
                  <a:srgbClr val="FFFFFF"/>
                </a:solidFill>
                <a:latin typeface="+mn-lt"/>
              </a:rPr>
            </a:br>
            <a:r>
              <a:rPr lang="en-US" sz="3200" b="1" dirty="0">
                <a:solidFill>
                  <a:srgbClr val="FFFFFF"/>
                </a:solidFill>
                <a:latin typeface="+mn-lt"/>
              </a:rPr>
              <a:t>Case Study s </a:t>
            </a:r>
            <a:endParaRPr lang="bg-BG" sz="3200" b="1" dirty="0">
              <a:solidFill>
                <a:srgbClr val="FFFFFF"/>
              </a:solidFill>
              <a:latin typeface="+mn-lt"/>
            </a:endParaRPr>
          </a:p>
        </p:txBody>
      </p:sp>
      <p:sp>
        <p:nvSpPr>
          <p:cNvPr id="3" name="Subtitle 2">
            <a:extLst>
              <a:ext uri="{FF2B5EF4-FFF2-40B4-BE49-F238E27FC236}">
                <a16:creationId xmlns:a16="http://schemas.microsoft.com/office/drawing/2014/main" id="{D4B543AB-19A4-FFD4-092F-FC6F83F42CEA}"/>
              </a:ext>
            </a:extLst>
          </p:cNvPr>
          <p:cNvSpPr>
            <a:spLocks noGrp="1"/>
          </p:cNvSpPr>
          <p:nvPr>
            <p:ph type="subTitle" idx="1"/>
          </p:nvPr>
        </p:nvSpPr>
        <p:spPr>
          <a:xfrm>
            <a:off x="550412" y="3423864"/>
            <a:ext cx="4979033" cy="2941480"/>
          </a:xfrm>
        </p:spPr>
        <p:txBody>
          <a:bodyPr>
            <a:noAutofit/>
          </a:bodyPr>
          <a:lstStyle/>
          <a:p>
            <a:pPr algn="l">
              <a:lnSpc>
                <a:spcPct val="90000"/>
              </a:lnSpc>
            </a:pPr>
            <a:r>
              <a:rPr lang="en-US" sz="2000" dirty="0">
                <a:solidFill>
                  <a:srgbClr val="FFFFFF"/>
                </a:solidFill>
              </a:rPr>
              <a:t>Student Name: Desislava Nikolova  </a:t>
            </a:r>
          </a:p>
          <a:p>
            <a:pPr algn="l">
              <a:lnSpc>
                <a:spcPct val="90000"/>
              </a:lnSpc>
            </a:pPr>
            <a:r>
              <a:rPr lang="en-US" sz="2000" dirty="0">
                <a:solidFill>
                  <a:srgbClr val="FFFFFF"/>
                </a:solidFill>
              </a:rPr>
              <a:t>Student ID: 2120861 </a:t>
            </a:r>
          </a:p>
          <a:p>
            <a:pPr algn="l">
              <a:lnSpc>
                <a:spcPct val="90000"/>
              </a:lnSpc>
            </a:pPr>
            <a:r>
              <a:rPr lang="en-US" sz="2000" dirty="0">
                <a:solidFill>
                  <a:srgbClr val="FFFFFF"/>
                </a:solidFill>
              </a:rPr>
              <a:t>Module: International Business Communications</a:t>
            </a:r>
          </a:p>
          <a:p>
            <a:pPr algn="l">
              <a:lnSpc>
                <a:spcPct val="90000"/>
              </a:lnSpc>
            </a:pPr>
            <a:r>
              <a:rPr lang="en-US" sz="2000" dirty="0">
                <a:solidFill>
                  <a:srgbClr val="FFFFFF"/>
                </a:solidFill>
              </a:rPr>
              <a:t>Module code: LCBB6001</a:t>
            </a:r>
          </a:p>
          <a:p>
            <a:pPr algn="l">
              <a:lnSpc>
                <a:spcPct val="90000"/>
              </a:lnSpc>
            </a:pPr>
            <a:r>
              <a:rPr lang="en-US" sz="2000" dirty="0">
                <a:solidFill>
                  <a:srgbClr val="FFFFFF"/>
                </a:solidFill>
              </a:rPr>
              <a:t>Lecturer: </a:t>
            </a:r>
            <a:r>
              <a:rPr lang="en-US" sz="2000" dirty="0" err="1">
                <a:solidFill>
                  <a:srgbClr val="FFFFFF"/>
                </a:solidFill>
              </a:rPr>
              <a:t>Dr.Lajla</a:t>
            </a:r>
            <a:r>
              <a:rPr lang="en-US" sz="2000" dirty="0">
                <a:solidFill>
                  <a:srgbClr val="FFFFFF"/>
                </a:solidFill>
              </a:rPr>
              <a:t> </a:t>
            </a:r>
            <a:r>
              <a:rPr lang="en-US" sz="2000" dirty="0" err="1">
                <a:solidFill>
                  <a:srgbClr val="FFFFFF"/>
                </a:solidFill>
              </a:rPr>
              <a:t>Maazouz</a:t>
            </a:r>
            <a:r>
              <a:rPr lang="en-US" sz="2000" dirty="0">
                <a:solidFill>
                  <a:srgbClr val="FFFFFF"/>
                </a:solidFill>
              </a:rPr>
              <a:t>  </a:t>
            </a:r>
            <a:endParaRPr lang="bg-BG" sz="2000" dirty="0">
              <a:solidFill>
                <a:srgbClr val="FFFFFF"/>
              </a:solidFill>
            </a:endParaRPr>
          </a:p>
        </p:txBody>
      </p:sp>
      <p:sp useBgFill="1">
        <p:nvSpPr>
          <p:cNvPr id="14"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6"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9" name="Straight Connector 18">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5" name="Picture 4" descr="A close-up of a logo&#10;&#10;Description automatically generated">
            <a:extLst>
              <a:ext uri="{FF2B5EF4-FFF2-40B4-BE49-F238E27FC236}">
                <a16:creationId xmlns:a16="http://schemas.microsoft.com/office/drawing/2014/main" id="{172978DF-43FE-A6C8-F5F9-0400D24716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64679" y="3065877"/>
            <a:ext cx="5124328" cy="1947244"/>
          </a:xfrm>
          <a:prstGeom prst="rect">
            <a:avLst/>
          </a:prstGeom>
        </p:spPr>
      </p:pic>
    </p:spTree>
    <p:extLst>
      <p:ext uri="{BB962C8B-B14F-4D97-AF65-F5344CB8AC3E}">
        <p14:creationId xmlns:p14="http://schemas.microsoft.com/office/powerpoint/2010/main" val="3885340822"/>
      </p:ext>
    </p:extLst>
  </p:cSld>
  <p:clrMapOvr>
    <a:overrideClrMapping bg1="lt1" tx1="dk1" bg2="lt2" tx2="dk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5983-B9DE-5D43-4C98-532131F9DC50}"/>
              </a:ext>
            </a:extLst>
          </p:cNvPr>
          <p:cNvSpPr>
            <a:spLocks noGrp="1"/>
          </p:cNvSpPr>
          <p:nvPr>
            <p:ph type="title"/>
          </p:nvPr>
        </p:nvSpPr>
        <p:spPr>
          <a:xfrm>
            <a:off x="876822" y="200880"/>
            <a:ext cx="9602202" cy="1456267"/>
          </a:xfrm>
        </p:spPr>
        <p:txBody>
          <a:bodyPr>
            <a:normAutofit/>
          </a:bodyPr>
          <a:lstStyle/>
          <a:p>
            <a:r>
              <a:rPr lang="en-US" sz="2800" b="1" dirty="0">
                <a:latin typeface="+mn-lt"/>
              </a:rPr>
              <a:t>Content</a:t>
            </a:r>
            <a:endParaRPr lang="bg-BG" sz="2800" b="1" dirty="0">
              <a:latin typeface="+mn-lt"/>
            </a:endParaRPr>
          </a:p>
        </p:txBody>
      </p:sp>
      <p:sp>
        <p:nvSpPr>
          <p:cNvPr id="3" name="Content Placeholder 2">
            <a:extLst>
              <a:ext uri="{FF2B5EF4-FFF2-40B4-BE49-F238E27FC236}">
                <a16:creationId xmlns:a16="http://schemas.microsoft.com/office/drawing/2014/main" id="{3CFD8BDC-4BC6-B70B-A429-2D50EABCD5F6}"/>
              </a:ext>
            </a:extLst>
          </p:cNvPr>
          <p:cNvSpPr>
            <a:spLocks noGrp="1"/>
          </p:cNvSpPr>
          <p:nvPr>
            <p:ph idx="1"/>
          </p:nvPr>
        </p:nvSpPr>
        <p:spPr>
          <a:xfrm>
            <a:off x="685801" y="1657147"/>
            <a:ext cx="10131425" cy="4134053"/>
          </a:xfrm>
        </p:spPr>
        <p:txBody>
          <a:bodyPr>
            <a:noAutofit/>
          </a:bodyPr>
          <a:lstStyle/>
          <a:p>
            <a:pPr marL="3657600" lvl="8" indent="0">
              <a:buNone/>
            </a:pPr>
            <a:r>
              <a:rPr lang="en-US" sz="1400" dirty="0">
                <a:cs typeface="Arial" panose="020B0604020202020204" pitchFamily="34" charset="0"/>
              </a:rPr>
              <a:t> </a:t>
            </a:r>
          </a:p>
          <a:p>
            <a:r>
              <a:rPr lang="en-US" sz="2400" dirty="0">
                <a:cs typeface="Arial" panose="020B0604020202020204" pitchFamily="34" charset="0"/>
              </a:rPr>
              <a:t>About Nando`s</a:t>
            </a:r>
          </a:p>
          <a:p>
            <a:r>
              <a:rPr lang="en-US" sz="2400" dirty="0">
                <a:cs typeface="Arial" panose="020B0604020202020204" pitchFamily="34" charset="0"/>
              </a:rPr>
              <a:t>Introduce the German Culture </a:t>
            </a:r>
          </a:p>
          <a:p>
            <a:r>
              <a:rPr lang="en-US" sz="2400" dirty="0">
                <a:cs typeface="Arial" panose="020B0604020202020204" pitchFamily="34" charset="0"/>
              </a:rPr>
              <a:t>Success Factors of Succeeding in Germany </a:t>
            </a:r>
          </a:p>
          <a:p>
            <a:r>
              <a:rPr lang="en-US" sz="2400" dirty="0">
                <a:cs typeface="Arial" panose="020B0604020202020204" pitchFamily="34" charset="0"/>
              </a:rPr>
              <a:t>Failure factor of succeeding in Germany </a:t>
            </a:r>
          </a:p>
          <a:p>
            <a:r>
              <a:rPr lang="en-US" sz="2400" dirty="0">
                <a:cs typeface="Arial" panose="020B0604020202020204" pitchFamily="34" charset="0"/>
              </a:rPr>
              <a:t>Cultural sensitivity in Germany </a:t>
            </a:r>
          </a:p>
          <a:p>
            <a:r>
              <a:rPr lang="en-US" sz="2400" dirty="0">
                <a:cs typeface="Arial" panose="020B0604020202020204" pitchFamily="34" charset="0"/>
              </a:rPr>
              <a:t>Hofstede Cultural Dimensions: UK and Germany </a:t>
            </a:r>
          </a:p>
          <a:p>
            <a:r>
              <a:rPr lang="en-US" sz="2400" dirty="0">
                <a:cs typeface="Arial" panose="020B0604020202020204" pitchFamily="34" charset="0"/>
              </a:rPr>
              <a:t>Recommendations </a:t>
            </a:r>
          </a:p>
          <a:p>
            <a:r>
              <a:rPr lang="en-US" sz="2400" dirty="0">
                <a:cs typeface="Arial" panose="020B0604020202020204" pitchFamily="34" charset="0"/>
              </a:rPr>
              <a:t>Conclusion </a:t>
            </a:r>
          </a:p>
          <a:p>
            <a:r>
              <a:rPr lang="en-US" sz="2400" dirty="0">
                <a:cs typeface="Arial" panose="020B0604020202020204" pitchFamily="34" charset="0"/>
              </a:rPr>
              <a:t>References </a:t>
            </a:r>
          </a:p>
        </p:txBody>
      </p:sp>
    </p:spTree>
    <p:extLst>
      <p:ext uri="{BB962C8B-B14F-4D97-AF65-F5344CB8AC3E}">
        <p14:creationId xmlns:p14="http://schemas.microsoft.com/office/powerpoint/2010/main" val="18527790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DD591-38FA-1E97-8120-FF90A246193C}"/>
              </a:ext>
            </a:extLst>
          </p:cNvPr>
          <p:cNvSpPr>
            <a:spLocks noGrp="1"/>
          </p:cNvSpPr>
          <p:nvPr>
            <p:ph type="title"/>
          </p:nvPr>
        </p:nvSpPr>
        <p:spPr>
          <a:xfrm>
            <a:off x="1030287" y="872647"/>
            <a:ext cx="10131425" cy="1456267"/>
          </a:xfrm>
        </p:spPr>
        <p:txBody>
          <a:bodyPr>
            <a:normAutofit/>
          </a:bodyPr>
          <a:lstStyle/>
          <a:p>
            <a:r>
              <a:rPr lang="en-US" sz="2800" dirty="0">
                <a:latin typeface="+mn-lt"/>
              </a:rPr>
              <a:t>I</a:t>
            </a:r>
            <a:r>
              <a:rPr lang="en-US" sz="2800" b="1" dirty="0">
                <a:latin typeface="+mn-lt"/>
              </a:rPr>
              <a:t>ntroduction</a:t>
            </a:r>
            <a:r>
              <a:rPr lang="en-US" sz="2800" dirty="0">
                <a:latin typeface="+mn-lt"/>
              </a:rPr>
              <a:t> </a:t>
            </a:r>
            <a:endParaRPr lang="bg-BG" sz="2800" dirty="0">
              <a:latin typeface="+mn-lt"/>
            </a:endParaRPr>
          </a:p>
        </p:txBody>
      </p:sp>
      <p:sp>
        <p:nvSpPr>
          <p:cNvPr id="3" name="Content Placeholder 2">
            <a:extLst>
              <a:ext uri="{FF2B5EF4-FFF2-40B4-BE49-F238E27FC236}">
                <a16:creationId xmlns:a16="http://schemas.microsoft.com/office/drawing/2014/main" id="{619646AA-B5B0-6BC9-454B-800C69FF3502}"/>
              </a:ext>
            </a:extLst>
          </p:cNvPr>
          <p:cNvSpPr>
            <a:spLocks noGrp="1"/>
          </p:cNvSpPr>
          <p:nvPr>
            <p:ph idx="1"/>
          </p:nvPr>
        </p:nvSpPr>
        <p:spPr>
          <a:xfrm>
            <a:off x="685801" y="1808238"/>
            <a:ext cx="4510313" cy="3649133"/>
          </a:xfrm>
        </p:spPr>
        <p:txBody>
          <a:bodyPr>
            <a:normAutofit/>
          </a:bodyPr>
          <a:lstStyle/>
          <a:p>
            <a:r>
              <a:rPr lang="en-US" sz="2400" dirty="0"/>
              <a:t>This presentation investigates the strategic issues facing a UK company Nando’s. </a:t>
            </a:r>
          </a:p>
          <a:p>
            <a:r>
              <a:rPr lang="en-US" sz="2400" dirty="0"/>
              <a:t>The company wants to grow its commercial activities in German</a:t>
            </a:r>
            <a:r>
              <a:rPr lang="en-US" sz="2000" dirty="0"/>
              <a:t>y. </a:t>
            </a:r>
            <a:endParaRPr lang="bg-BG" sz="2000" dirty="0"/>
          </a:p>
        </p:txBody>
      </p:sp>
      <p:pic>
        <p:nvPicPr>
          <p:cNvPr id="5" name="Picture 4">
            <a:extLst>
              <a:ext uri="{FF2B5EF4-FFF2-40B4-BE49-F238E27FC236}">
                <a16:creationId xmlns:a16="http://schemas.microsoft.com/office/drawing/2014/main" id="{15DD4A1D-57CE-1B78-3B43-DD54186D8C9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79308" y="2109116"/>
            <a:ext cx="6339966" cy="3535220"/>
          </a:xfrm>
          <a:prstGeom prst="rect">
            <a:avLst/>
          </a:prstGeom>
        </p:spPr>
      </p:pic>
    </p:spTree>
    <p:extLst>
      <p:ext uri="{BB962C8B-B14F-4D97-AF65-F5344CB8AC3E}">
        <p14:creationId xmlns:p14="http://schemas.microsoft.com/office/powerpoint/2010/main" val="1106806431"/>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27BB7-B61E-84A0-6A10-F7736BB7D990}"/>
              </a:ext>
            </a:extLst>
          </p:cNvPr>
          <p:cNvSpPr>
            <a:spLocks noGrp="1"/>
          </p:cNvSpPr>
          <p:nvPr>
            <p:ph type="title"/>
          </p:nvPr>
        </p:nvSpPr>
        <p:spPr>
          <a:xfrm>
            <a:off x="685802" y="125260"/>
            <a:ext cx="10131425" cy="585474"/>
          </a:xfrm>
        </p:spPr>
        <p:txBody>
          <a:bodyPr>
            <a:normAutofit/>
          </a:bodyPr>
          <a:lstStyle/>
          <a:p>
            <a:r>
              <a:rPr lang="en-US" sz="2800" b="1" dirty="0">
                <a:latin typeface="+mn-lt"/>
              </a:rPr>
              <a:t>About</a:t>
            </a:r>
            <a:r>
              <a:rPr lang="en-US" sz="2800" dirty="0">
                <a:latin typeface="+mn-lt"/>
              </a:rPr>
              <a:t> </a:t>
            </a:r>
            <a:endParaRPr lang="bg-BG" sz="2800" dirty="0">
              <a:latin typeface="+mn-lt"/>
            </a:endParaRPr>
          </a:p>
        </p:txBody>
      </p:sp>
      <p:sp>
        <p:nvSpPr>
          <p:cNvPr id="4" name="Content Placeholder 3">
            <a:extLst>
              <a:ext uri="{FF2B5EF4-FFF2-40B4-BE49-F238E27FC236}">
                <a16:creationId xmlns:a16="http://schemas.microsoft.com/office/drawing/2014/main" id="{7F707FAF-7185-6423-D921-44346C87CB19}"/>
              </a:ext>
            </a:extLst>
          </p:cNvPr>
          <p:cNvSpPr>
            <a:spLocks noGrp="1"/>
          </p:cNvSpPr>
          <p:nvPr>
            <p:ph sz="half" idx="1"/>
          </p:nvPr>
        </p:nvSpPr>
        <p:spPr>
          <a:xfrm>
            <a:off x="327922" y="1391335"/>
            <a:ext cx="4995862" cy="5150068"/>
          </a:xfrm>
        </p:spPr>
        <p:txBody>
          <a:bodyPr>
            <a:normAutofit fontScale="25000" lnSpcReduction="20000"/>
          </a:bodyPr>
          <a:lstStyle/>
          <a:p>
            <a:r>
              <a:rPr lang="en-US" sz="9600" dirty="0"/>
              <a:t>Originally started in 1987 by Fernando Duarte and Robert </a:t>
            </a:r>
            <a:r>
              <a:rPr lang="en-US" sz="9600" dirty="0" err="1"/>
              <a:t>Brozin</a:t>
            </a:r>
            <a:r>
              <a:rPr lang="en-US" sz="9600" dirty="0"/>
              <a:t>. </a:t>
            </a:r>
          </a:p>
          <a:p>
            <a:r>
              <a:rPr lang="en-US" sz="9600" dirty="0"/>
              <a:t>Nando's is a South African restaurant brand. </a:t>
            </a:r>
          </a:p>
          <a:p>
            <a:r>
              <a:rPr lang="en-US" sz="9600" dirty="0"/>
              <a:t>Renowned for its flame-grilled </a:t>
            </a:r>
            <a:r>
              <a:rPr lang="en-US" sz="9600" dirty="0" err="1"/>
              <a:t>PERi-PERi</a:t>
            </a:r>
            <a:r>
              <a:rPr lang="en-US" sz="9600" dirty="0"/>
              <a:t> chicken, </a:t>
            </a:r>
          </a:p>
          <a:p>
            <a:r>
              <a:rPr lang="en-US" sz="9600" dirty="0"/>
              <a:t>The brand has become well-known worldwide from more than 1,200 stores spread across 35 countries. </a:t>
            </a:r>
          </a:p>
          <a:p>
            <a:r>
              <a:rPr lang="en-US" sz="9600" dirty="0"/>
              <a:t>Nando's is a well-known brand of restaurants around the world. </a:t>
            </a:r>
          </a:p>
          <a:p>
            <a:r>
              <a:rPr lang="en-US" sz="9600" dirty="0"/>
              <a:t>Great food, a lively eating environment, dedication to quality and customer happiness define the organization’s brand.</a:t>
            </a:r>
          </a:p>
          <a:p>
            <a:r>
              <a:rPr lang="en-US" sz="9600" dirty="0"/>
              <a:t>. According </a:t>
            </a:r>
            <a:r>
              <a:rPr lang="en-GB" sz="9600" dirty="0"/>
              <a:t>to Nando's Annual Report 2021, their declared income for 2021 is</a:t>
            </a:r>
            <a:r>
              <a:rPr lang="en-US" sz="9600" dirty="0"/>
              <a:t> about £1 billion. </a:t>
            </a:r>
          </a:p>
          <a:p>
            <a:endParaRPr lang="bg-BG" dirty="0"/>
          </a:p>
        </p:txBody>
      </p:sp>
      <p:graphicFrame>
        <p:nvGraphicFramePr>
          <p:cNvPr id="6" name="Content Placeholder 5">
            <a:extLst>
              <a:ext uri="{FF2B5EF4-FFF2-40B4-BE49-F238E27FC236}">
                <a16:creationId xmlns:a16="http://schemas.microsoft.com/office/drawing/2014/main" id="{C6380E71-BF28-3E1C-6227-21E71AA568DE}"/>
              </a:ext>
            </a:extLst>
          </p:cNvPr>
          <p:cNvGraphicFramePr>
            <a:graphicFrameLocks noGrp="1"/>
          </p:cNvGraphicFramePr>
          <p:nvPr>
            <p:ph sz="half" idx="2"/>
            <p:extLst>
              <p:ext uri="{D42A27DB-BD31-4B8C-83A1-F6EECF244321}">
                <p14:modId xmlns:p14="http://schemas.microsoft.com/office/powerpoint/2010/main" val="3153607584"/>
              </p:ext>
            </p:extLst>
          </p:nvPr>
        </p:nvGraphicFramePr>
        <p:xfrm>
          <a:off x="5874707" y="1391335"/>
          <a:ext cx="5989370" cy="4809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Nando's Peri Peri at Arundel Mills® - A Shopping Center in Hanover, MD - A  Simon Property">
            <a:extLst>
              <a:ext uri="{FF2B5EF4-FFF2-40B4-BE49-F238E27FC236}">
                <a16:creationId xmlns:a16="http://schemas.microsoft.com/office/drawing/2014/main" id="{ABCB5844-1398-795C-ED9F-BC2DF7B445A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17934" y="-326451"/>
            <a:ext cx="2736398" cy="1856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263508"/>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0AA9F-A8B2-27FD-2EB2-FF39C0D79408}"/>
              </a:ext>
            </a:extLst>
          </p:cNvPr>
          <p:cNvSpPr>
            <a:spLocks noGrp="1"/>
          </p:cNvSpPr>
          <p:nvPr>
            <p:ph type="title"/>
          </p:nvPr>
        </p:nvSpPr>
        <p:spPr>
          <a:xfrm>
            <a:off x="137787" y="100713"/>
            <a:ext cx="8029184" cy="751057"/>
          </a:xfrm>
        </p:spPr>
        <p:txBody>
          <a:bodyPr>
            <a:normAutofit/>
          </a:bodyPr>
          <a:lstStyle/>
          <a:p>
            <a:r>
              <a:rPr lang="en-US" sz="2800" b="1" dirty="0">
                <a:latin typeface="+mn-lt"/>
              </a:rPr>
              <a:t>Introduce the German Culture </a:t>
            </a:r>
            <a:endParaRPr lang="bg-BG" sz="2800" b="1" dirty="0">
              <a:latin typeface="+mn-lt"/>
            </a:endParaRPr>
          </a:p>
        </p:txBody>
      </p:sp>
      <p:pic>
        <p:nvPicPr>
          <p:cNvPr id="5" name="Picture 4">
            <a:extLst>
              <a:ext uri="{FF2B5EF4-FFF2-40B4-BE49-F238E27FC236}">
                <a16:creationId xmlns:a16="http://schemas.microsoft.com/office/drawing/2014/main" id="{257192AC-B84F-6FF5-0FEE-1B6A871481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4546" y="1837616"/>
            <a:ext cx="2088443" cy="1253066"/>
          </a:xfrm>
          <a:prstGeom prst="rect">
            <a:avLst/>
          </a:prstGeom>
        </p:spPr>
      </p:pic>
      <p:pic>
        <p:nvPicPr>
          <p:cNvPr id="8" name="Picture 7">
            <a:extLst>
              <a:ext uri="{FF2B5EF4-FFF2-40B4-BE49-F238E27FC236}">
                <a16:creationId xmlns:a16="http://schemas.microsoft.com/office/drawing/2014/main" id="{0852BEC1-2A64-0ACE-DE8A-B80BB45DCFB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812886" y="3371318"/>
            <a:ext cx="1420206" cy="1452330"/>
          </a:xfrm>
          <a:prstGeom prst="rect">
            <a:avLst/>
          </a:prstGeom>
        </p:spPr>
      </p:pic>
      <p:pic>
        <p:nvPicPr>
          <p:cNvPr id="11" name="Picture 10">
            <a:extLst>
              <a:ext uri="{FF2B5EF4-FFF2-40B4-BE49-F238E27FC236}">
                <a16:creationId xmlns:a16="http://schemas.microsoft.com/office/drawing/2014/main" id="{F745937F-7096-21A3-FA3F-64D8E44E2ED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259780" y="4988835"/>
            <a:ext cx="2904660" cy="1452330"/>
          </a:xfrm>
          <a:prstGeom prst="rect">
            <a:avLst/>
          </a:prstGeom>
        </p:spPr>
      </p:pic>
      <p:sp>
        <p:nvSpPr>
          <p:cNvPr id="6" name="TextBox 5">
            <a:extLst>
              <a:ext uri="{FF2B5EF4-FFF2-40B4-BE49-F238E27FC236}">
                <a16:creationId xmlns:a16="http://schemas.microsoft.com/office/drawing/2014/main" id="{243D8B0A-3D19-AFF6-FB65-1327574A417B}"/>
              </a:ext>
            </a:extLst>
          </p:cNvPr>
          <p:cNvSpPr txBox="1"/>
          <p:nvPr/>
        </p:nvSpPr>
        <p:spPr>
          <a:xfrm>
            <a:off x="5164440" y="612844"/>
            <a:ext cx="6726621" cy="5632311"/>
          </a:xfrm>
          <a:prstGeom prst="rect">
            <a:avLst/>
          </a:prstGeom>
          <a:noFill/>
        </p:spPr>
        <p:txBody>
          <a:bodyPr wrap="square">
            <a:spAutoFit/>
          </a:bodyPr>
          <a:lstStyle/>
          <a:p>
            <a:pPr marL="285750" indent="-285750">
              <a:buFont typeface="Arial" panose="020B0604020202020204" pitchFamily="34" charset="0"/>
              <a:buChar char="•"/>
            </a:pPr>
            <a:r>
              <a:rPr lang="en-US" sz="2000" dirty="0"/>
              <a:t>German is the most often used language; regional dialects and variances abound. </a:t>
            </a:r>
          </a:p>
          <a:p>
            <a:pPr marL="285750" indent="-285750">
              <a:buFont typeface="Arial" panose="020B0604020202020204" pitchFamily="34" charset="0"/>
              <a:buChar char="•"/>
            </a:pPr>
            <a:r>
              <a:rPr lang="en-US" sz="2000" dirty="0"/>
              <a:t>With notable Turkish, Middle class (Trompenaars &amp; Hampden-Turner, 1997).</a:t>
            </a:r>
          </a:p>
          <a:p>
            <a:pPr marL="285750" indent="-285750">
              <a:buFont typeface="Arial" panose="020B0604020202020204" pitchFamily="34" charset="0"/>
              <a:buChar char="•"/>
            </a:pPr>
            <a:r>
              <a:rPr lang="en-US" sz="2000" dirty="0"/>
              <a:t>German corporate culture stresses accuracy, efficiency, and a hierarchical, ordered approach (Hofstede, 2001).</a:t>
            </a:r>
          </a:p>
          <a:p>
            <a:pPr marL="285750" indent="-285750">
              <a:buFont typeface="Arial" panose="020B0604020202020204" pitchFamily="34" charset="0"/>
              <a:buChar char="•"/>
            </a:pPr>
            <a:r>
              <a:rPr lang="en-US" sz="2000" dirty="0"/>
              <a:t>Both nations pledge democratic ideals, human rights, and </a:t>
            </a:r>
            <a:r>
              <a:rPr lang="en-US" sz="2000" dirty="0" err="1"/>
              <a:t>tolish</a:t>
            </a:r>
            <a:r>
              <a:rPr lang="en-US" sz="2000" dirty="0"/>
              <a:t>, and Middle Eastern groups, Germany has a rising cosmopolitan population (</a:t>
            </a:r>
            <a:r>
              <a:rPr lang="en-US" sz="2000" dirty="0" err="1"/>
              <a:t>Münz</a:t>
            </a:r>
            <a:r>
              <a:rPr lang="en-US" sz="2000" dirty="0"/>
              <a:t>, 2017). </a:t>
            </a:r>
          </a:p>
          <a:p>
            <a:pPr marL="285750" indent="-285750">
              <a:buFont typeface="Arial" panose="020B0604020202020204" pitchFamily="34" charset="0"/>
              <a:buChar char="•"/>
            </a:pPr>
            <a:r>
              <a:rPr lang="en-US" sz="2000" dirty="0" err="1"/>
              <a:t>Emphasising</a:t>
            </a:r>
            <a:r>
              <a:rPr lang="en-US" sz="2000" dirty="0"/>
              <a:t> socioeconomic equality, German society has a substantial rule of law. Although both societies respect diligence and output, they show this in different ways regarding corporate practices (Hofstede, 2001).</a:t>
            </a:r>
          </a:p>
          <a:p>
            <a:pPr marL="285750" indent="-285750">
              <a:buFont typeface="Arial" panose="020B0604020202020204" pitchFamily="34" charset="0"/>
              <a:buChar char="•"/>
            </a:pPr>
            <a:r>
              <a:rPr lang="en-US" sz="2000" dirty="0"/>
              <a:t>While Germans are renowned for their clear and plain communication, UK communication often is more subtle and courteous (Trompenaars &amp; Hampden-Turner, 1997). While the UK is somewhat more flexible with time, Germans regard accuracy and timeliness highly (Lewis, 2006).</a:t>
            </a:r>
          </a:p>
        </p:txBody>
      </p:sp>
    </p:spTree>
    <p:extLst>
      <p:ext uri="{BB962C8B-B14F-4D97-AF65-F5344CB8AC3E}">
        <p14:creationId xmlns:p14="http://schemas.microsoft.com/office/powerpoint/2010/main" val="199332604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CB2B2-EA03-789F-44D2-EC0AD38E4ACB}"/>
              </a:ext>
            </a:extLst>
          </p:cNvPr>
          <p:cNvSpPr>
            <a:spLocks noGrp="1"/>
          </p:cNvSpPr>
          <p:nvPr>
            <p:ph type="title"/>
          </p:nvPr>
        </p:nvSpPr>
        <p:spPr/>
        <p:txBody>
          <a:bodyPr>
            <a:normAutofit/>
          </a:bodyPr>
          <a:lstStyle/>
          <a:p>
            <a:r>
              <a:rPr lang="en-US" sz="2800" b="1" dirty="0">
                <a:latin typeface="+mn-lt"/>
              </a:rPr>
              <a:t>Success Factors of Succeeding in Germany </a:t>
            </a:r>
            <a:br>
              <a:rPr lang="en-US" b="1" dirty="0">
                <a:latin typeface="+mn-lt"/>
              </a:rPr>
            </a:br>
            <a:endParaRPr lang="bg-BG" b="1" dirty="0">
              <a:latin typeface="+mn-lt"/>
            </a:endParaRPr>
          </a:p>
        </p:txBody>
      </p:sp>
      <p:graphicFrame>
        <p:nvGraphicFramePr>
          <p:cNvPr id="4" name="Content Placeholder 3">
            <a:extLst>
              <a:ext uri="{FF2B5EF4-FFF2-40B4-BE49-F238E27FC236}">
                <a16:creationId xmlns:a16="http://schemas.microsoft.com/office/drawing/2014/main" id="{BB963E86-3735-E94E-A043-717190B8EE6D}"/>
              </a:ext>
            </a:extLst>
          </p:cNvPr>
          <p:cNvGraphicFramePr>
            <a:graphicFrameLocks noGrp="1"/>
          </p:cNvGraphicFramePr>
          <p:nvPr>
            <p:ph idx="1"/>
            <p:extLst>
              <p:ext uri="{D42A27DB-BD31-4B8C-83A1-F6EECF244321}">
                <p14:modId xmlns:p14="http://schemas.microsoft.com/office/powerpoint/2010/main" val="4229679609"/>
              </p:ext>
            </p:extLst>
          </p:nvPr>
        </p:nvGraphicFramePr>
        <p:xfrm>
          <a:off x="1168073" y="1802820"/>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986360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B860-B3D4-1365-FF25-A5B7356CCC6F}"/>
              </a:ext>
            </a:extLst>
          </p:cNvPr>
          <p:cNvSpPr>
            <a:spLocks noGrp="1"/>
          </p:cNvSpPr>
          <p:nvPr>
            <p:ph type="title"/>
          </p:nvPr>
        </p:nvSpPr>
        <p:spPr/>
        <p:txBody>
          <a:bodyPr>
            <a:normAutofit/>
          </a:bodyPr>
          <a:lstStyle/>
          <a:p>
            <a:r>
              <a:rPr lang="en-US" sz="2800" dirty="0">
                <a:latin typeface="+mn-lt"/>
              </a:rPr>
              <a:t>Failure factor of succeeding in Germany</a:t>
            </a:r>
            <a:endParaRPr lang="bg-BG" sz="2800" dirty="0">
              <a:latin typeface="+mn-lt"/>
            </a:endParaRPr>
          </a:p>
        </p:txBody>
      </p:sp>
      <p:graphicFrame>
        <p:nvGraphicFramePr>
          <p:cNvPr id="4" name="Content Placeholder 3">
            <a:extLst>
              <a:ext uri="{FF2B5EF4-FFF2-40B4-BE49-F238E27FC236}">
                <a16:creationId xmlns:a16="http://schemas.microsoft.com/office/drawing/2014/main" id="{8CD4B2A1-5230-A5CA-6533-84F4CD41901D}"/>
              </a:ext>
            </a:extLst>
          </p:cNvPr>
          <p:cNvGraphicFramePr>
            <a:graphicFrameLocks noGrp="1"/>
          </p:cNvGraphicFramePr>
          <p:nvPr>
            <p:ph idx="1"/>
            <p:extLst>
              <p:ext uri="{D42A27DB-BD31-4B8C-83A1-F6EECF244321}">
                <p14:modId xmlns:p14="http://schemas.microsoft.com/office/powerpoint/2010/main" val="2907121518"/>
              </p:ext>
            </p:extLst>
          </p:nvPr>
        </p:nvGraphicFramePr>
        <p:xfrm>
          <a:off x="685800" y="2141538"/>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0486905"/>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613E3-683F-2A84-DBF5-D0550BAE506C}"/>
              </a:ext>
            </a:extLst>
          </p:cNvPr>
          <p:cNvSpPr>
            <a:spLocks noGrp="1"/>
          </p:cNvSpPr>
          <p:nvPr>
            <p:ph type="title"/>
          </p:nvPr>
        </p:nvSpPr>
        <p:spPr>
          <a:xfrm>
            <a:off x="685801" y="609601"/>
            <a:ext cx="10131425" cy="725214"/>
          </a:xfrm>
        </p:spPr>
        <p:txBody>
          <a:bodyPr>
            <a:normAutofit/>
          </a:bodyPr>
          <a:lstStyle/>
          <a:p>
            <a:r>
              <a:rPr lang="en-US" sz="2800" b="1" dirty="0">
                <a:latin typeface="+mn-lt"/>
                <a:cs typeface="Arial" panose="020B0604020202020204" pitchFamily="34" charset="0"/>
              </a:rPr>
              <a:t>Cultural Sensitivity in Germany </a:t>
            </a:r>
            <a:endParaRPr lang="bg-BG" sz="2800"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913FBAC6-DA47-55EA-A328-80F7769BF2D3}"/>
              </a:ext>
            </a:extLst>
          </p:cNvPr>
          <p:cNvSpPr>
            <a:spLocks noGrp="1"/>
          </p:cNvSpPr>
          <p:nvPr>
            <p:ph sz="half" idx="1"/>
          </p:nvPr>
        </p:nvSpPr>
        <p:spPr>
          <a:xfrm>
            <a:off x="44670" y="1616471"/>
            <a:ext cx="5443057" cy="5717628"/>
          </a:xfrm>
        </p:spPr>
        <p:txBody>
          <a:bodyPr>
            <a:normAutofit/>
          </a:bodyPr>
          <a:lstStyle/>
          <a:p>
            <a:r>
              <a:rPr lang="en-GB" sz="2000" dirty="0">
                <a:effectLst/>
                <a:ea typeface="Calibri" panose="020F0502020204030204" pitchFamily="34" charset="0"/>
                <a:cs typeface="Times New Roman" panose="02020603050405020304" pitchFamily="18" charset="0"/>
              </a:rPr>
              <a:t>The UK and Germany respect democratic ideals, human rights, and the rule of law. </a:t>
            </a:r>
          </a:p>
          <a:p>
            <a:r>
              <a:rPr lang="en-GB" sz="2000" dirty="0">
                <a:effectLst/>
                <a:ea typeface="Calibri" panose="020F0502020204030204" pitchFamily="34" charset="0"/>
                <a:cs typeface="Times New Roman" panose="02020603050405020304" pitchFamily="18" charset="0"/>
              </a:rPr>
              <a:t>Values of the UK are individuality, creativity, and a more laid-back attitude to hierarchy.</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Germany stresses accuracy, economy, and a hierarchical, orderly approach (Hofstede, 2001).</a:t>
            </a:r>
          </a:p>
          <a:p>
            <a:r>
              <a:rPr lang="en-GB" sz="2000" dirty="0">
                <a:effectLst/>
                <a:ea typeface="Calibri" panose="020F0502020204030204" pitchFamily="34" charset="0"/>
                <a:cs typeface="Times New Roman" panose="02020603050405020304" pitchFamily="18" charset="0"/>
              </a:rPr>
              <a:t>Whereas Germans are known for their clear and plain communication, UK communication usually is more subtle and courteous (Trompenaars &amp; Hampden-Turner, 1997).</a:t>
            </a:r>
          </a:p>
          <a:p>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While the UK is somewhat more flexible with time, Germans regard accuracy and timeliness highly (Lewis, 2006).</a:t>
            </a:r>
            <a:br>
              <a:rPr lang="en-GB" sz="2000" dirty="0">
                <a:effectLst/>
                <a:ea typeface="Calibri" panose="020F0502020204030204" pitchFamily="34" charset="0"/>
                <a:cs typeface="Times New Roman" panose="02020603050405020304" pitchFamily="18" charset="0"/>
              </a:rPr>
            </a:br>
            <a:endParaRPr lang="en-GB" sz="2000" dirty="0">
              <a:effectLst/>
              <a:ea typeface="Calibri" panose="020F0502020204030204" pitchFamily="34" charset="0"/>
              <a:cs typeface="Times New Roman" panose="02020603050405020304" pitchFamily="18" charset="0"/>
            </a:endParaRPr>
          </a:p>
          <a:p>
            <a:endParaRPr lang="en-GB" sz="2000" dirty="0">
              <a:effectLst/>
              <a:ea typeface="Calibri" panose="020F0502020204030204" pitchFamily="34" charset="0"/>
              <a:cs typeface="Times New Roman" panose="02020603050405020304" pitchFamily="18" charset="0"/>
            </a:endParaRPr>
          </a:p>
          <a:p>
            <a:endParaRPr lang="bg-BG" dirty="0"/>
          </a:p>
        </p:txBody>
      </p:sp>
      <p:sp>
        <p:nvSpPr>
          <p:cNvPr id="4" name="Content Placeholder 3">
            <a:extLst>
              <a:ext uri="{FF2B5EF4-FFF2-40B4-BE49-F238E27FC236}">
                <a16:creationId xmlns:a16="http://schemas.microsoft.com/office/drawing/2014/main" id="{272FA0D3-26E8-106D-E15F-4FCF6335FE38}"/>
              </a:ext>
            </a:extLst>
          </p:cNvPr>
          <p:cNvSpPr>
            <a:spLocks noGrp="1"/>
          </p:cNvSpPr>
          <p:nvPr>
            <p:ph sz="half" idx="2"/>
          </p:nvPr>
        </p:nvSpPr>
        <p:spPr>
          <a:xfrm>
            <a:off x="5751513" y="1828800"/>
            <a:ext cx="4995332" cy="2646485"/>
          </a:xfrm>
        </p:spPr>
        <p:txBody>
          <a:bodyPr>
            <a:normAutofit/>
          </a:bodyPr>
          <a:lstStyle/>
          <a:p>
            <a:r>
              <a:rPr lang="en-GB" sz="2000" kern="100" dirty="0">
                <a:effectLst/>
                <a:ea typeface="Calibri" panose="020F0502020204030204" pitchFamily="34" charset="0"/>
                <a:cs typeface="Times New Roman" panose="02020603050405020304" pitchFamily="18" charset="0"/>
              </a:rPr>
              <a:t>Sometimes German criteria see UK customer service as evasive as it may call for more small conversation and politeness (Trompenaars &amp; Hampden-Turner, 1997).</a:t>
            </a:r>
            <a:br>
              <a:rPr lang="en-GB" sz="2000" kern="100" dirty="0">
                <a:effectLst/>
                <a:ea typeface="Calibri" panose="020F0502020204030204" pitchFamily="34" charset="0"/>
                <a:cs typeface="Times New Roman" panose="02020603050405020304" pitchFamily="18" charset="0"/>
              </a:rPr>
            </a:br>
            <a:r>
              <a:rPr lang="en-GB" sz="2000" kern="100" dirty="0">
                <a:effectLst/>
                <a:ea typeface="Calibri" panose="020F0502020204030204" pitchFamily="34" charset="0"/>
                <a:cs typeface="Times New Roman" panose="02020603050405020304" pitchFamily="18" charset="0"/>
              </a:rPr>
              <a:t>UK companies wishing for success in Germany have to first respect and grasp these cultural differences.</a:t>
            </a:r>
            <a:endParaRPr lang="bg-BG" sz="2000" kern="100" dirty="0">
              <a:effectLst/>
              <a:ea typeface="Calibri" panose="020F0502020204030204" pitchFamily="34" charset="0"/>
              <a:cs typeface="Times New Roman" panose="02020603050405020304" pitchFamily="18" charset="0"/>
            </a:endParaRPr>
          </a:p>
          <a:p>
            <a:endParaRPr lang="bg-BG" dirty="0"/>
          </a:p>
        </p:txBody>
      </p:sp>
      <p:pic>
        <p:nvPicPr>
          <p:cNvPr id="6" name="Picture 5">
            <a:extLst>
              <a:ext uri="{FF2B5EF4-FFF2-40B4-BE49-F238E27FC236}">
                <a16:creationId xmlns:a16="http://schemas.microsoft.com/office/drawing/2014/main" id="{4AECB938-A087-5BB5-CD87-CF91CFDF409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4183116"/>
            <a:ext cx="4168776" cy="23184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774619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4DA18-C2D5-7752-9F6F-D768FCD16BDA}"/>
              </a:ext>
            </a:extLst>
          </p:cNvPr>
          <p:cNvSpPr>
            <a:spLocks noGrp="1"/>
          </p:cNvSpPr>
          <p:nvPr>
            <p:ph type="title"/>
          </p:nvPr>
        </p:nvSpPr>
        <p:spPr>
          <a:xfrm>
            <a:off x="1030287" y="96033"/>
            <a:ext cx="10131425" cy="1456267"/>
          </a:xfrm>
        </p:spPr>
        <p:txBody>
          <a:bodyPr>
            <a:normAutofit/>
          </a:bodyPr>
          <a:lstStyle/>
          <a:p>
            <a:r>
              <a:rPr lang="en-US" sz="2800" b="1" dirty="0">
                <a:latin typeface="+mn-lt"/>
              </a:rPr>
              <a:t>Hofstede Cultural Dimensions: UK and Germany </a:t>
            </a:r>
            <a:br>
              <a:rPr lang="en-US" sz="2800" b="1" dirty="0">
                <a:latin typeface="+mn-lt"/>
              </a:rPr>
            </a:br>
            <a:endParaRPr lang="bg-BG" sz="2800" b="1" dirty="0">
              <a:latin typeface="+mn-lt"/>
            </a:endParaRPr>
          </a:p>
        </p:txBody>
      </p:sp>
      <p:pic>
        <p:nvPicPr>
          <p:cNvPr id="5" name="Content Placeholder 4">
            <a:extLst>
              <a:ext uri="{FF2B5EF4-FFF2-40B4-BE49-F238E27FC236}">
                <a16:creationId xmlns:a16="http://schemas.microsoft.com/office/drawing/2014/main" id="{B4AF8312-0F3B-152D-0315-FEE56A0E1A1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19660" y="1665129"/>
            <a:ext cx="6752680" cy="4715064"/>
          </a:xfrm>
        </p:spPr>
      </p:pic>
    </p:spTree>
    <p:extLst>
      <p:ext uri="{BB962C8B-B14F-4D97-AF65-F5344CB8AC3E}">
        <p14:creationId xmlns:p14="http://schemas.microsoft.com/office/powerpoint/2010/main" val="818341125"/>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1E73B-357A-F906-7974-7807EAE19DB3}"/>
              </a:ext>
            </a:extLst>
          </p:cNvPr>
          <p:cNvSpPr>
            <a:spLocks noGrp="1"/>
          </p:cNvSpPr>
          <p:nvPr>
            <p:ph type="title"/>
          </p:nvPr>
        </p:nvSpPr>
        <p:spPr/>
        <p:txBody>
          <a:bodyPr>
            <a:normAutofit/>
          </a:bodyPr>
          <a:lstStyle/>
          <a:p>
            <a:r>
              <a:rPr lang="en-US" sz="2800" b="1" dirty="0">
                <a:latin typeface="+mn-lt"/>
              </a:rPr>
              <a:t>Recommendations </a:t>
            </a:r>
            <a:endParaRPr lang="bg-BG" sz="2800" b="1" dirty="0">
              <a:latin typeface="+mn-lt"/>
            </a:endParaRPr>
          </a:p>
        </p:txBody>
      </p:sp>
      <p:graphicFrame>
        <p:nvGraphicFramePr>
          <p:cNvPr id="4" name="Content Placeholder 3">
            <a:extLst>
              <a:ext uri="{FF2B5EF4-FFF2-40B4-BE49-F238E27FC236}">
                <a16:creationId xmlns:a16="http://schemas.microsoft.com/office/drawing/2014/main" id="{F0A5F416-1EC2-E987-6017-6A8C4E77BFB2}"/>
              </a:ext>
            </a:extLst>
          </p:cNvPr>
          <p:cNvGraphicFramePr>
            <a:graphicFrameLocks noGrp="1"/>
          </p:cNvGraphicFramePr>
          <p:nvPr>
            <p:ph idx="1"/>
            <p:extLst>
              <p:ext uri="{D42A27DB-BD31-4B8C-83A1-F6EECF244321}">
                <p14:modId xmlns:p14="http://schemas.microsoft.com/office/powerpoint/2010/main" val="97345256"/>
              </p:ext>
            </p:extLst>
          </p:nvPr>
        </p:nvGraphicFramePr>
        <p:xfrm>
          <a:off x="685801" y="1531212"/>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0DDA8596-3FBD-8492-615A-C71E3850674E}"/>
              </a:ext>
            </a:extLst>
          </p:cNvPr>
          <p:cNvGraphicFramePr/>
          <p:nvPr>
            <p:extLst>
              <p:ext uri="{D42A27DB-BD31-4B8C-83A1-F6EECF244321}">
                <p14:modId xmlns:p14="http://schemas.microsoft.com/office/powerpoint/2010/main" val="3220566747"/>
              </p:ext>
            </p:extLst>
          </p:nvPr>
        </p:nvGraphicFramePr>
        <p:xfrm>
          <a:off x="6524016" y="3106186"/>
          <a:ext cx="4832249" cy="29184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421667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73C36-8B99-F50F-7154-B7F1AC9633AB}"/>
              </a:ext>
            </a:extLst>
          </p:cNvPr>
          <p:cNvSpPr>
            <a:spLocks noGrp="1"/>
          </p:cNvSpPr>
          <p:nvPr>
            <p:ph type="title"/>
          </p:nvPr>
        </p:nvSpPr>
        <p:spPr/>
        <p:txBody>
          <a:bodyPr>
            <a:normAutofit/>
          </a:bodyPr>
          <a:lstStyle/>
          <a:p>
            <a:r>
              <a:rPr lang="en-US" sz="2800" b="1" dirty="0">
                <a:latin typeface="+mn-lt"/>
              </a:rPr>
              <a:t>Conclusion</a:t>
            </a:r>
            <a:r>
              <a:rPr lang="en-US" sz="2800" dirty="0">
                <a:latin typeface="+mn-lt"/>
              </a:rPr>
              <a:t> </a:t>
            </a:r>
            <a:endParaRPr lang="bg-BG" sz="2800" dirty="0">
              <a:latin typeface="+mn-lt"/>
            </a:endParaRPr>
          </a:p>
        </p:txBody>
      </p:sp>
      <p:sp>
        <p:nvSpPr>
          <p:cNvPr id="3" name="Content Placeholder 2">
            <a:extLst>
              <a:ext uri="{FF2B5EF4-FFF2-40B4-BE49-F238E27FC236}">
                <a16:creationId xmlns:a16="http://schemas.microsoft.com/office/drawing/2014/main" id="{753A8D5D-D43F-8ADD-8344-708EDA269928}"/>
              </a:ext>
            </a:extLst>
          </p:cNvPr>
          <p:cNvSpPr>
            <a:spLocks noGrp="1"/>
          </p:cNvSpPr>
          <p:nvPr>
            <p:ph idx="1"/>
          </p:nvPr>
        </p:nvSpPr>
        <p:spPr>
          <a:xfrm>
            <a:off x="5353050" y="2065867"/>
            <a:ext cx="5464176" cy="3725333"/>
          </a:xfrm>
        </p:spPr>
        <p:txBody>
          <a:bodyPr>
            <a:normAutofit/>
          </a:bodyPr>
          <a:lstStyle/>
          <a:p>
            <a:r>
              <a:rPr lang="en-US" sz="2000" dirty="0"/>
              <a:t>Success for a British company establishing an office in Germany depends on knowing and appreciating cultural variations, changing business strategies, and guaranteeing direct and open communication. </a:t>
            </a:r>
          </a:p>
          <a:p>
            <a:r>
              <a:rPr lang="en-US" sz="2000" dirty="0"/>
              <a:t>The company may establish strong bonds and run effectively in the German market using cultural training, support of language acquisition, adherence to German business standards, and use of successful communication techniques.</a:t>
            </a:r>
            <a:endParaRPr lang="bg-BG" sz="2000" dirty="0"/>
          </a:p>
        </p:txBody>
      </p:sp>
      <p:pic>
        <p:nvPicPr>
          <p:cNvPr id="5" name="Picture 4">
            <a:extLst>
              <a:ext uri="{FF2B5EF4-FFF2-40B4-BE49-F238E27FC236}">
                <a16:creationId xmlns:a16="http://schemas.microsoft.com/office/drawing/2014/main" id="{4343742F-55FD-82A2-F758-6B12E977FF2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5801" y="2622234"/>
            <a:ext cx="3887687" cy="2591791"/>
          </a:xfrm>
          <a:prstGeom prst="rect">
            <a:avLst/>
          </a:prstGeom>
        </p:spPr>
      </p:pic>
    </p:spTree>
    <p:extLst>
      <p:ext uri="{BB962C8B-B14F-4D97-AF65-F5344CB8AC3E}">
        <p14:creationId xmlns:p14="http://schemas.microsoft.com/office/powerpoint/2010/main" val="3906188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39619-3FFE-C325-54AC-78C19ED62C26}"/>
              </a:ext>
            </a:extLst>
          </p:cNvPr>
          <p:cNvSpPr>
            <a:spLocks noGrp="1"/>
          </p:cNvSpPr>
          <p:nvPr>
            <p:ph type="title"/>
          </p:nvPr>
        </p:nvSpPr>
        <p:spPr>
          <a:xfrm>
            <a:off x="636315" y="-87682"/>
            <a:ext cx="10617529" cy="1019503"/>
          </a:xfrm>
        </p:spPr>
        <p:txBody>
          <a:bodyPr>
            <a:normAutofit/>
          </a:bodyPr>
          <a:lstStyle/>
          <a:p>
            <a:r>
              <a:rPr lang="en-US" sz="2400" b="1" dirty="0">
                <a:latin typeface="+mn-lt"/>
              </a:rPr>
              <a:t>References</a:t>
            </a:r>
            <a:endParaRPr lang="bg-BG" sz="2400" b="1" dirty="0">
              <a:latin typeface="+mn-lt"/>
            </a:endParaRPr>
          </a:p>
        </p:txBody>
      </p:sp>
      <p:sp>
        <p:nvSpPr>
          <p:cNvPr id="3" name="Content Placeholder 2">
            <a:extLst>
              <a:ext uri="{FF2B5EF4-FFF2-40B4-BE49-F238E27FC236}">
                <a16:creationId xmlns:a16="http://schemas.microsoft.com/office/drawing/2014/main" id="{EEDC8987-8165-F718-F17A-02254ADBB44E}"/>
              </a:ext>
            </a:extLst>
          </p:cNvPr>
          <p:cNvSpPr>
            <a:spLocks noGrp="1"/>
          </p:cNvSpPr>
          <p:nvPr>
            <p:ph idx="1"/>
          </p:nvPr>
        </p:nvSpPr>
        <p:spPr>
          <a:xfrm>
            <a:off x="0" y="776615"/>
            <a:ext cx="11022905" cy="5073040"/>
          </a:xfrm>
        </p:spPr>
        <p:txBody>
          <a:bodyPr>
            <a:noAutofit/>
          </a:bodyPr>
          <a:lstStyle/>
          <a:p>
            <a:pPr lvl="8">
              <a:lnSpc>
                <a:spcPct val="107000"/>
              </a:lnSpc>
              <a:spcAft>
                <a:spcPts val="800"/>
              </a:spcAft>
            </a:pPr>
            <a:endParaRPr lang="en-GB" sz="1600" kern="100" dirty="0">
              <a:effectLst/>
              <a:ea typeface="Calibri" panose="020F0502020204030204" pitchFamily="34" charset="0"/>
              <a:cs typeface="Arial" panose="020B0604020202020204" pitchFamily="34" charset="0"/>
            </a:endParaRPr>
          </a:p>
          <a:p>
            <a:pPr lvl="8">
              <a:lnSpc>
                <a:spcPct val="107000"/>
              </a:lnSpc>
              <a:spcAft>
                <a:spcPts val="800"/>
              </a:spcAft>
            </a:pPr>
            <a:r>
              <a:rPr lang="en-GB" sz="1600" kern="100" dirty="0">
                <a:effectLst/>
                <a:ea typeface="Calibri" panose="020F0502020204030204" pitchFamily="34" charset="0"/>
                <a:cs typeface="Arial" panose="020B0604020202020204" pitchFamily="34" charset="0"/>
              </a:rPr>
              <a:t>Burt, S. (2010). Retailing in Europe: 20 years on. International Journal of Retail &amp; Distribution Management, 38(11/12), 852-867.</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Carney, B. M. (2016). Uber's Rough Ride in Germany. The Wall Street Journal. Retrieved from WSJ</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Hofstede, G. (2001). Culture's Consequences: Comparing Values, </a:t>
            </a:r>
            <a:r>
              <a:rPr lang="en-GB" sz="1600" kern="100" dirty="0" err="1">
                <a:effectLst/>
                <a:ea typeface="Calibri" panose="020F0502020204030204" pitchFamily="34" charset="0"/>
                <a:cs typeface="Arial" panose="020B0604020202020204" pitchFamily="34" charset="0"/>
              </a:rPr>
              <a:t>Behaviors</a:t>
            </a:r>
            <a:r>
              <a:rPr lang="en-GB" sz="1600" kern="100" dirty="0">
                <a:effectLst/>
                <a:ea typeface="Calibri" panose="020F0502020204030204" pitchFamily="34" charset="0"/>
                <a:cs typeface="Arial" panose="020B0604020202020204" pitchFamily="34" charset="0"/>
              </a:rPr>
              <a:t>, Institutions, and Organizations Across Nations. Sage Publications.</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Hofstede Insights. (2021). Country Comparison. Retrieved from Hofstede Insights. ​</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Knorr, A., &amp; Arndt, A. (2003). Why did Wal-Mart fail in Germany?. International Journal of Retail &amp; Distribution Management, 31(2), 90-95.</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Lewis, R. D. (2006). When Cultures Collide: Leading Across Cultures. Nicholas Brealey Publishing.</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err="1">
                <a:effectLst/>
                <a:ea typeface="Calibri" panose="020F0502020204030204" pitchFamily="34" charset="0"/>
                <a:cs typeface="Arial" panose="020B0604020202020204" pitchFamily="34" charset="0"/>
              </a:rPr>
              <a:t>Münz</a:t>
            </a:r>
            <a:r>
              <a:rPr lang="en-GB" sz="1600" kern="100" dirty="0">
                <a:effectLst/>
                <a:ea typeface="Calibri" panose="020F0502020204030204" pitchFamily="34" charset="0"/>
                <a:cs typeface="Arial" panose="020B0604020202020204" pitchFamily="34" charset="0"/>
              </a:rPr>
              <a:t>, R. (2017). Migration, </a:t>
            </a:r>
            <a:r>
              <a:rPr lang="en-GB" sz="1600" kern="100" dirty="0" err="1">
                <a:effectLst/>
                <a:ea typeface="Calibri" panose="020F0502020204030204" pitchFamily="34" charset="0"/>
                <a:cs typeface="Arial" panose="020B0604020202020204" pitchFamily="34" charset="0"/>
              </a:rPr>
              <a:t>labor</a:t>
            </a:r>
            <a:r>
              <a:rPr lang="en-GB" sz="1600" kern="100" dirty="0">
                <a:effectLst/>
                <a:ea typeface="Calibri" panose="020F0502020204030204" pitchFamily="34" charset="0"/>
                <a:cs typeface="Arial" panose="020B0604020202020204" pitchFamily="34" charset="0"/>
              </a:rPr>
              <a:t> markets, and integration of migrants: An overview for Europe. European Journal of Development Research, 29(3), 356-372.</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Official Nando's Website. Retrieved from Nando's</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Pew Research </a:t>
            </a:r>
            <a:r>
              <a:rPr lang="en-GB" sz="1600" kern="100" dirty="0" err="1">
                <a:effectLst/>
                <a:ea typeface="Calibri" panose="020F0502020204030204" pitchFamily="34" charset="0"/>
                <a:cs typeface="Arial" panose="020B0604020202020204" pitchFamily="34" charset="0"/>
              </a:rPr>
              <a:t>Center</a:t>
            </a:r>
            <a:r>
              <a:rPr lang="en-GB" sz="1600" kern="100" dirty="0">
                <a:effectLst/>
                <a:ea typeface="Calibri" panose="020F0502020204030204" pitchFamily="34" charset="0"/>
                <a:cs typeface="Arial" panose="020B0604020202020204" pitchFamily="34" charset="0"/>
              </a:rPr>
              <a:t>. (2017). Religious Composition by Country, 2010-2050. Retrieved from Pew Research</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err="1">
                <a:effectLst/>
                <a:ea typeface="Calibri" panose="020F0502020204030204" pitchFamily="34" charset="0"/>
                <a:cs typeface="Arial" panose="020B0604020202020204" pitchFamily="34" charset="0"/>
              </a:rPr>
              <a:t>Rothlauf</a:t>
            </a:r>
            <a:r>
              <a:rPr lang="en-GB" sz="1600" kern="100" dirty="0">
                <a:effectLst/>
                <a:ea typeface="Calibri" panose="020F0502020204030204" pitchFamily="34" charset="0"/>
                <a:cs typeface="Arial" panose="020B0604020202020204" pitchFamily="34" charset="0"/>
              </a:rPr>
              <a:t>, J. (2014). A Global View on Intercultural Management: Challenges in a Globalized World. Walter de Gruyter GmbH.</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err="1">
                <a:effectLst/>
                <a:ea typeface="Calibri" panose="020F0502020204030204" pitchFamily="34" charset="0"/>
                <a:cs typeface="Arial" panose="020B0604020202020204" pitchFamily="34" charset="0"/>
              </a:rPr>
              <a:t>Pudelko</a:t>
            </a:r>
            <a:r>
              <a:rPr lang="en-GB" sz="1600" kern="100" dirty="0">
                <a:effectLst/>
                <a:ea typeface="Calibri" panose="020F0502020204030204" pitchFamily="34" charset="0"/>
                <a:cs typeface="Arial" panose="020B0604020202020204" pitchFamily="34" charset="0"/>
              </a:rPr>
              <a:t>, M. (2006). A Comparison of HRM Systems in the USA, Japan and Germany in their Socioeconomic Context. Human Resource Management Journal, 16(2), 123-153.</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Simon, H. (2009). Hidden Champions of the Twenty-First Century: The Success Strategies of Unknown World Market Leaders. Springer Science &amp; Business Media.</a:t>
            </a:r>
            <a:endParaRPr lang="bg-BG" sz="1600" kern="100" dirty="0">
              <a:effectLst/>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ea typeface="Calibri" panose="020F0502020204030204" pitchFamily="34" charset="0"/>
                <a:cs typeface="Arial" panose="020B0604020202020204" pitchFamily="34" charset="0"/>
              </a:rPr>
              <a:t>Trompenaars, F., &amp; Hampden-Turner, C. (1997). Riding the Waves of Culture: Understanding Diversity in Global Business. McGraw-Hill.</a:t>
            </a:r>
            <a:endParaRPr lang="bg-BG" sz="1600" kern="100" dirty="0">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527876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A1336-3F92-444B-EEC0-CAE80E9CA18C}"/>
              </a:ext>
            </a:extLst>
          </p:cNvPr>
          <p:cNvSpPr>
            <a:spLocks noGrp="1"/>
          </p:cNvSpPr>
          <p:nvPr>
            <p:ph type="title"/>
          </p:nvPr>
        </p:nvSpPr>
        <p:spPr/>
        <p:txBody>
          <a:bodyPr/>
          <a:lstStyle/>
          <a:p>
            <a:pPr algn="ctr"/>
            <a:r>
              <a:rPr lang="en-US" b="1" dirty="0">
                <a:latin typeface="+mn-lt"/>
              </a:rPr>
              <a:t>Q&amp;A </a:t>
            </a:r>
            <a:endParaRPr lang="bg-BG" b="1" dirty="0">
              <a:latin typeface="+mn-lt"/>
            </a:endParaRPr>
          </a:p>
        </p:txBody>
      </p:sp>
      <p:pic>
        <p:nvPicPr>
          <p:cNvPr id="6" name="Picture 5">
            <a:extLst>
              <a:ext uri="{FF2B5EF4-FFF2-40B4-BE49-F238E27FC236}">
                <a16:creationId xmlns:a16="http://schemas.microsoft.com/office/drawing/2014/main" id="{BADD5964-4C69-5453-CA66-79182C4E614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59085" y="-925287"/>
            <a:ext cx="6720115" cy="7783287"/>
          </a:xfrm>
          <a:prstGeom prst="rect">
            <a:avLst/>
          </a:prstGeom>
        </p:spPr>
      </p:pic>
    </p:spTree>
    <p:extLst>
      <p:ext uri="{BB962C8B-B14F-4D97-AF65-F5344CB8AC3E}">
        <p14:creationId xmlns:p14="http://schemas.microsoft.com/office/powerpoint/2010/main" val="274879397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281</TotalTime>
  <Words>1097</Words>
  <Application>Microsoft Office PowerPoint</Application>
  <PresentationFormat>Widescreen</PresentationFormat>
  <Paragraphs>102</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Celestial</vt:lpstr>
      <vt:lpstr>Nando’ Cultural Differences in Business:  Case Study s </vt:lpstr>
      <vt:lpstr>Content</vt:lpstr>
      <vt:lpstr>Introduction </vt:lpstr>
      <vt:lpstr>About </vt:lpstr>
      <vt:lpstr>Introduce the German Culture </vt:lpstr>
      <vt:lpstr>Success Factors of Succeeding in Germany  </vt:lpstr>
      <vt:lpstr>Failure factor of succeeding in Germany</vt:lpstr>
      <vt:lpstr>Cultural Sensitivity in Germany </vt:lpstr>
      <vt:lpstr>Hofstede Cultural Dimensions: UK and Germany  </vt:lpstr>
      <vt:lpstr>Recommendations </vt:lpstr>
      <vt:lpstr>Conclusion </vt:lpstr>
      <vt:lpstr>References</vt:lpstr>
      <vt:lpstr>Q&amp;A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ivche</dc:creator>
  <cp:lastModifiedBy>Desislava Nikolova</cp:lastModifiedBy>
  <cp:revision>14</cp:revision>
  <dcterms:created xsi:type="dcterms:W3CDTF">2024-07-18T16:37:57Z</dcterms:created>
  <dcterms:modified xsi:type="dcterms:W3CDTF">2024-07-22T12:14:40Z</dcterms:modified>
</cp:coreProperties>
</file>