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2" r:id="rId13"/>
    <p:sldId id="274" r:id="rId14"/>
    <p:sldId id="267" r:id="rId15"/>
    <p:sldId id="268" r:id="rId16"/>
    <p:sldId id="269" r:id="rId17"/>
    <p:sldId id="270" r:id="rId18"/>
    <p:sldId id="271" r:id="rId19"/>
    <p:sldId id="27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93A77-1132-72F5-B4B9-CF47575E6E0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25BFA-9A88-D5E9-1B99-D4A173F04A4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3F41F-85D6-AF29-3463-7AEE0E2295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E891D1-2CDA-463E-AD28-D6A60B2D05E5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AC338-B7D2-B371-C4DA-439304D1B2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A0235-A5F1-6B10-9949-9BF8C8806A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DCFB41-55D3-4BE3-9320-B078B0FEA8CC}" type="slidenum">
              <a:t>‹#›</a:t>
            </a:fld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229BC74A-2C4C-8ACA-88AB-60A48FCC9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6401583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7A36B-C35C-6F16-8A62-6B43F00E42A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28C1C-4BA7-9F69-83CD-5A878F9EFAA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0CAD9-156A-5031-7F40-5EC996DB82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D7F849-3C73-4E03-A99C-BA71138AE5DF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946E5-3FA1-A9F8-93BA-5A46A41237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0F836-AA9A-F310-97F9-C1F28C4A08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1D27BB-D38C-4992-BF24-490AE383D381}" type="slidenum">
              <a:t>‹#›</a:t>
            </a:fld>
            <a:endParaRPr lang="en-GB"/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B51351D8-1F4C-6702-B03F-9D52A04F76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11183882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34DF7-FCD3-FE83-B20E-398D0A8887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FE7AB6-EB28-569E-92D3-2FADC95C7C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AE70E-9441-40B9-75C4-5F85F8947A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65A419-2787-4FC1-ABA9-B5F8AB009DD9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0274B4-A2FB-18A7-C5A8-8D11561151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3DE28-15B8-C723-4479-30F5F1E97A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4746D6-DD8A-447A-870B-94D57D334DD0}" type="slidenum">
              <a:t>‹#›</a:t>
            </a:fld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28ADD2E2-A956-5379-0536-39E0362B2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1044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923CB-768E-5297-900E-1AB9F2C264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9847-4687-1FC1-8BD3-10C2306156C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E4C67-53DA-1F04-7BDE-33F4F06C619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BBC8F6-D687-54A5-F85B-F58F05359A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87FE3D-ED42-4F21-9DBF-9BA6EDFE7F49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AE758-7FA8-936D-F23B-871D1C3A2C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8064B-0D59-06A8-959F-1AE3653376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C7C0C8-872B-42E7-9AC4-7657A448551B}" type="slidenum">
              <a:t>‹#›</a:t>
            </a:fld>
            <a:endParaRPr lang="en-GB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AA34FFF-09A3-6C67-A038-4F7F6C75E6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121577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B748B-DD38-3EE7-2CDC-EC6761105A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903E6D-D286-FC6D-9721-5F0B78BCEF1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D78DE5-1870-C71B-B49A-9F55FDE252A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30BFC9-8078-461F-4D04-E4776FCAD7F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F5A4F6-5EF8-3E60-B46A-2A55D077AB4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1B6635-72E6-033E-C9B3-F20C4F8299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B3B18B-EE04-4F27-BCF2-E52AC335ECE7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6268D8-CF62-B6A4-4654-BEF97C6218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91835-D8DC-47CD-B4AE-3DAFB3D6C5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690BDE-992D-4991-BB7C-6E1C2952B77F}" type="slidenum">
              <a:t>‹#›</a:t>
            </a:fld>
            <a:endParaRPr lang="en-GB"/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5BAE3F41-DA79-5BE7-0950-2AA2E057A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43220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0BA6A-51FE-6B45-FC09-AF417B31C9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B10EDB-7294-5B18-CEAF-FC9114599D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4FFCFD-1D9F-4A39-9344-5CEA2D5AA66F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661E6-9FF5-6F71-7847-FF7C669DD6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C04DD4-07CC-DBEA-187E-585FB8948C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2ADC90-FFFF-4E59-B008-F742AC537190}" type="slidenum">
              <a:t>‹#›</a:t>
            </a:fld>
            <a:endParaRPr lang="en-GB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CD36E35-2B0E-FE8D-C85F-95450F3D9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411832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0505F2-672B-2D2B-8ECF-4A5EDABD55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FD4483-39A6-496B-AD44-629B297DC1C5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A608E8-5CE0-F868-B5BE-CA4A1E38CA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DC14-0AB1-6CD7-F11E-A2F1930830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FDFAA3-BFD1-4B42-8706-6262ABE73968}" type="slidenum">
              <a:t>‹#›</a:t>
            </a:fld>
            <a:endParaRPr lang="en-GB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8E97171-28E9-F877-8D32-02D262752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64463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A374-F21C-B144-3BD5-EFE0010224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F8263-FED3-905A-8607-A9A59B1E3DF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36F93-B1F0-DAEC-FF53-80336E5A191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E9B99E-41F5-D8F4-386D-9799045690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7EFC3F-1DFB-4275-9D14-D0A29754C7B2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13769E-959C-C746-85A5-AAFC096ED4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E9F00-A65C-F9DE-F91B-BEDC6F03B2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3874D3-CBFB-4D11-8479-C3F9CA9AC4C7}" type="slidenum">
              <a:t>‹#›</a:t>
            </a:fld>
            <a:endParaRPr lang="en-GB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147D2EB-655B-1BBF-5966-BCA0FC346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395506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B7F5C-C6BF-64D8-46A2-A6BB2DE4F0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C1E321-AA49-8D7E-F02D-8FF7349690C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19462F-1F9F-E134-197D-422BC29BF72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31D4D-54CE-FA1D-A287-1183D59F78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EFD58D-75A0-442D-A479-9B4FDBF38CCE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133D39-902B-B6D4-6DDB-FDC6C3F312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49079-D592-745D-0A53-27121D9FDE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EDE8C2-BA95-4C7B-BC61-E269D0E7BBF6}" type="slidenum">
              <a:t>‹#›</a:t>
            </a:fld>
            <a:endParaRPr lang="en-GB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2588051F-DE96-9CAB-5207-825F6CCDD3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203246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6BB1-7EA1-885C-2C35-0B21DFDBED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3A9508-3ADB-EE5D-76C0-6DD952795FE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A26A5-BDA9-9F92-B0A0-09A15DDD89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A9EA45-DF79-482E-86FD-5F7B1451D6B3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E3F54-9FF2-ABC2-F705-8D19B66DAE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AABBA-855E-B79D-6CF8-9148A6660E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81248D-4F21-4F17-982D-7E246D1E6D03}" type="slidenum">
              <a:t>‹#›</a:t>
            </a:fld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2BA9970C-9C63-E1EF-593B-35E731EE84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918563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88D5F-CAF9-9DED-DF0D-848DF13C057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A09E5A-9ADC-1C9D-FFF8-DD819810969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1A518-21C2-36AE-F58A-88776EAF17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9EB61E-0DB8-4D6C-A24C-03CB331E5340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A55F5-2B3D-3C32-BB6C-95A64A292B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F4EF82-BBAD-2E77-F830-E3A6A35A35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F5143C-9A81-4200-9BBC-4B0FE870B595}" type="slidenum">
              <a:t>‹#›</a:t>
            </a:fld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263DBD2B-0FCF-B1A2-D794-329090D8A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424" y="0"/>
            <a:ext cx="2359572" cy="94234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346896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7F201-6BEA-7AF9-58C7-8A5C4BAA39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671F0-7442-FC51-F48F-96355B7B6C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F8864-EC24-91A3-4E77-5DDEB536124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ED66805F-884B-4316-BD84-4CEE42F54008}" type="datetime1">
              <a:rPr lang="en-GB"/>
              <a:pPr lvl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36002-02CB-A781-04E4-A6F9B326085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F1E94-389F-5463-C12F-4EF2F43F786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18CF99E9-509A-4D03-8066-792FBA76F41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41401315-6EE2-1223-773B-4668EDD6343D}"/>
              </a:ext>
            </a:extLst>
          </p:cNvPr>
          <p:cNvSpPr txBox="1"/>
          <p:nvPr/>
        </p:nvSpPr>
        <p:spPr>
          <a:xfrm>
            <a:off x="0" y="394463"/>
            <a:ext cx="6760031" cy="580781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Module Name: Managing Enterprise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Name: Yahya Mader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Student ID: 2505772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Module code: BMSW4011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Lecturer: Mel Squire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Assignment Title: Business </a:t>
            </a:r>
            <a:r>
              <a:rPr lang="en-GB" sz="3200" b="1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Presentation 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Deadline: 22</a:t>
            </a:r>
            <a:r>
              <a:rPr lang="en-GB" sz="3200" b="1" i="0" u="none" strike="noStrike" kern="1200" cap="none" spc="0" baseline="3000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nd</a:t>
            </a: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 June 2026 </a:t>
            </a:r>
            <a:r>
              <a:rPr lang="en-GB" sz="3200" b="1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10:00am</a:t>
            </a: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DABCA2-5EDA-4241-5BD2-63FCB17630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554327" y="997454"/>
            <a:ext cx="4221254" cy="48630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08845-F8DC-4D01-8E21-49E484B9B89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Contents</a:t>
            </a:r>
            <a:r>
              <a:rPr lang="en-GB">
                <a:latin typeface="Arial" pitchFamily="34"/>
                <a:cs typeface="Arial" pitchFamily="34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0CAFD-4131-3F17-82CE-E097F1D3C02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1700">
                <a:solidFill>
                  <a:srgbClr val="FFFFFF"/>
                </a:solidFill>
                <a:latin typeface="Arial" pitchFamily="34"/>
                <a:cs typeface="Arial" pitchFamily="34"/>
              </a:rPr>
              <a:t>1.1 Description + Co. Name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1.2 My Story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1.3 Mission / Aims / SMART Objectives &amp; U.S.P.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1.4 Legal Structure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1.5 Location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1.6 HRM Strategy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1.7 Financial Overview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1.8 SWOT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1.9 Market Research </a:t>
            </a:r>
          </a:p>
          <a:p>
            <a:pPr lvl="0">
              <a:lnSpc>
                <a:spcPct val="70000"/>
              </a:lnSpc>
            </a:pPr>
            <a:r>
              <a:rPr lang="en-GB" sz="1700">
                <a:solidFill>
                  <a:srgbClr val="FFFFFF"/>
                </a:solidFill>
                <a:latin typeface="Arial" pitchFamily="34"/>
                <a:cs typeface="Arial" pitchFamily="34"/>
              </a:rPr>
              <a:t>2. Marketing Strategy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2.1 Marketing Examples</a:t>
            </a:r>
          </a:p>
          <a:p>
            <a:pPr lvl="0">
              <a:lnSpc>
                <a:spcPct val="70000"/>
              </a:lnSpc>
            </a:pPr>
            <a:r>
              <a:rPr lang="en-GB" sz="1700">
                <a:solidFill>
                  <a:srgbClr val="FFFFFF"/>
                </a:solidFill>
                <a:latin typeface="Arial" pitchFamily="34"/>
                <a:cs typeface="Arial" pitchFamily="34"/>
              </a:rPr>
              <a:t>3. Angel Investor 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3.1 Strengths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3.2 Entrepreneurial traits</a:t>
            </a:r>
          </a:p>
          <a:p>
            <a:pPr lvl="0">
              <a:lnSpc>
                <a:spcPct val="70000"/>
              </a:lnSpc>
            </a:pPr>
            <a:r>
              <a:rPr lang="en-GB" sz="1300">
                <a:solidFill>
                  <a:srgbClr val="FFFFFF"/>
                </a:solidFill>
                <a:latin typeface="Arial" pitchFamily="34"/>
                <a:cs typeface="Arial" pitchFamily="34"/>
              </a:rPr>
              <a:t> 3.3 Achievements, Experience, Passion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D6F0-9BC0-85EB-0400-D8BD2702DD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15687" y="313986"/>
            <a:ext cx="10515600" cy="1325559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Description + Co. Name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EA8ED-0CB8-550C-A0B2-8B0CEE204C0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2989" y="2459132"/>
            <a:ext cx="5257800" cy="1440088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400">
                <a:solidFill>
                  <a:srgbClr val="FFFFFF"/>
                </a:solidFill>
                <a:latin typeface="Arial" pitchFamily="34"/>
                <a:cs typeface="Arial" pitchFamily="34"/>
              </a:rPr>
              <a:t>A premium, cohort based online education platform for people who want upgrade their financial portfolio </a:t>
            </a:r>
          </a:p>
          <a:p>
            <a:pPr lvl="0">
              <a:lnSpc>
                <a:spcPct val="80000"/>
              </a:lnSpc>
            </a:pPr>
            <a:endParaRPr lang="en-GB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1400">
                <a:solidFill>
                  <a:srgbClr val="FFFFFF"/>
                </a:solidFill>
                <a:latin typeface="Arial" pitchFamily="34"/>
                <a:cs typeface="Arial" pitchFamily="34"/>
              </a:rPr>
              <a:t>The core offering is a mechanical, practical framework that lets a student design execute &amp; monitor automated wealth strategy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90D147B8-258A-14E7-E67A-39358C44D0DD}"/>
              </a:ext>
            </a:extLst>
          </p:cNvPr>
          <p:cNvSpPr txBox="1"/>
          <p:nvPr/>
        </p:nvSpPr>
        <p:spPr>
          <a:xfrm>
            <a:off x="996037" y="4250158"/>
            <a:ext cx="318406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On demand video modules</a:t>
            </a:r>
          </a:p>
        </p:txBody>
      </p:sp>
      <p:pic>
        <p:nvPicPr>
          <p:cNvPr id="5" name="Picture 7" descr="White Group Icon Png Transparent PNG ...">
            <a:extLst>
              <a:ext uri="{FF2B5EF4-FFF2-40B4-BE49-F238E27FC236}">
                <a16:creationId xmlns:a16="http://schemas.microsoft.com/office/drawing/2014/main" id="{F06CA9E1-4A2D-126A-7CB1-0F38E8404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05" t="17117" r="4444" b="17148"/>
          <a:stretch>
            <a:fillRect/>
          </a:stretch>
        </p:blipFill>
        <p:spPr>
          <a:xfrm>
            <a:off x="184050" y="4997424"/>
            <a:ext cx="753739" cy="57657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CAA65AC2-9A57-9101-E1EB-484773E605EB}"/>
              </a:ext>
            </a:extLst>
          </p:cNvPr>
          <p:cNvSpPr txBox="1"/>
          <p:nvPr/>
        </p:nvSpPr>
        <p:spPr>
          <a:xfrm>
            <a:off x="996037" y="5109209"/>
            <a:ext cx="318406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Active student community</a:t>
            </a:r>
          </a:p>
        </p:txBody>
      </p:sp>
      <p:sp>
        <p:nvSpPr>
          <p:cNvPr id="7" name="TextBox 11">
            <a:extLst>
              <a:ext uri="{FF2B5EF4-FFF2-40B4-BE49-F238E27FC236}">
                <a16:creationId xmlns:a16="http://schemas.microsoft.com/office/drawing/2014/main" id="{06ED3C18-5712-54FF-9D15-BEA66CCBDB36}"/>
              </a:ext>
            </a:extLst>
          </p:cNvPr>
          <p:cNvSpPr txBox="1"/>
          <p:nvPr/>
        </p:nvSpPr>
        <p:spPr>
          <a:xfrm>
            <a:off x="1055354" y="6158685"/>
            <a:ext cx="318406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Weekly live virtual classes </a:t>
            </a:r>
          </a:p>
        </p:txBody>
      </p:sp>
      <p:pic>
        <p:nvPicPr>
          <p:cNvPr id="8" name="Picture 12" descr="Virtual Classroom White Icon Set Design Stock Vector (Royalty Free)  2759020559 | Shutterstock">
            <a:extLst>
              <a:ext uri="{FF2B5EF4-FFF2-40B4-BE49-F238E27FC236}">
                <a16:creationId xmlns:a16="http://schemas.microsoft.com/office/drawing/2014/main" id="{45700ECF-8D06-A9DC-E650-5F450AC77A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772" t="19388" r="7021" b="22411"/>
          <a:stretch>
            <a:fillRect/>
          </a:stretch>
        </p:blipFill>
        <p:spPr>
          <a:xfrm>
            <a:off x="182989" y="5935132"/>
            <a:ext cx="872365" cy="8164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3" descr="Simple Video Camera Icon White Icon Stock Vector (Royalty Free) 1116216005  | Shutterstock">
            <a:extLst>
              <a:ext uri="{FF2B5EF4-FFF2-40B4-BE49-F238E27FC236}">
                <a16:creationId xmlns:a16="http://schemas.microsoft.com/office/drawing/2014/main" id="{39CB3473-6BB4-FC07-90FF-702D8A69CAA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004" t="13008" r="7975" b="22411"/>
          <a:stretch>
            <a:fillRect/>
          </a:stretch>
        </p:blipFill>
        <p:spPr>
          <a:xfrm>
            <a:off x="182989" y="4144079"/>
            <a:ext cx="753739" cy="6165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14">
            <a:extLst>
              <a:ext uri="{FF2B5EF4-FFF2-40B4-BE49-F238E27FC236}">
                <a16:creationId xmlns:a16="http://schemas.microsoft.com/office/drawing/2014/main" id="{495746E1-9A49-9C81-4062-F987D907C6C6}"/>
              </a:ext>
            </a:extLst>
          </p:cNvPr>
          <p:cNvSpPr/>
          <p:nvPr/>
        </p:nvSpPr>
        <p:spPr>
          <a:xfrm>
            <a:off x="8516511" y="3720080"/>
            <a:ext cx="3492495" cy="755870"/>
          </a:xfrm>
          <a:prstGeom prst="rect">
            <a:avLst/>
          </a:prstGeom>
          <a:solidFill>
            <a:srgbClr val="E97132"/>
          </a:solidFill>
          <a:ln w="19046" cap="flat">
            <a:solidFill>
              <a:srgbClr val="622C0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Automated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dividend growth</a:t>
            </a:r>
          </a:p>
        </p:txBody>
      </p:sp>
      <p:sp>
        <p:nvSpPr>
          <p:cNvPr id="11" name="Rectangle 16">
            <a:extLst>
              <a:ext uri="{FF2B5EF4-FFF2-40B4-BE49-F238E27FC236}">
                <a16:creationId xmlns:a16="http://schemas.microsoft.com/office/drawing/2014/main" id="{ECE7DB36-33EB-E990-CE06-CE83ABC5F2CC}"/>
              </a:ext>
            </a:extLst>
          </p:cNvPr>
          <p:cNvSpPr/>
          <p:nvPr/>
        </p:nvSpPr>
        <p:spPr>
          <a:xfrm>
            <a:off x="8515450" y="4639391"/>
            <a:ext cx="3492495" cy="755870"/>
          </a:xfrm>
          <a:prstGeom prst="rect">
            <a:avLst/>
          </a:prstGeom>
          <a:solidFill>
            <a:srgbClr val="E97132"/>
          </a:solidFill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Compounding</a:t>
            </a: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E137D6E4-5FBE-1E6B-1522-43C438B9E470}"/>
              </a:ext>
            </a:extLst>
          </p:cNvPr>
          <p:cNvSpPr/>
          <p:nvPr/>
        </p:nvSpPr>
        <p:spPr>
          <a:xfrm>
            <a:off x="8515450" y="5611663"/>
            <a:ext cx="3492495" cy="755870"/>
          </a:xfrm>
          <a:prstGeom prst="rect">
            <a:avLst/>
          </a:prstGeom>
          <a:solidFill>
            <a:srgbClr val="E97132"/>
          </a:solidFill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Strict rule-based trading </a:t>
            </a:r>
          </a:p>
        </p:txBody>
      </p:sp>
      <p:sp>
        <p:nvSpPr>
          <p:cNvPr id="13" name="Left Brace 19">
            <a:extLst>
              <a:ext uri="{FF2B5EF4-FFF2-40B4-BE49-F238E27FC236}">
                <a16:creationId xmlns:a16="http://schemas.microsoft.com/office/drawing/2014/main" id="{02BA64AA-AF18-EE97-3D1E-376A724FE0B9}"/>
              </a:ext>
            </a:extLst>
          </p:cNvPr>
          <p:cNvSpPr/>
          <p:nvPr/>
        </p:nvSpPr>
        <p:spPr>
          <a:xfrm>
            <a:off x="7232254" y="3464140"/>
            <a:ext cx="1856570" cy="3063870"/>
          </a:xfrm>
          <a:custGeom>
            <a:avLst>
              <a:gd name="f11" fmla="val 8333"/>
              <a:gd name="f12" fmla="val 500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ss"/>
              <a:gd name="f8" fmla="val 0"/>
              <a:gd name="f9" fmla="*/ 5419351 1 1725033"/>
              <a:gd name="f10" fmla="+- 0 0 5400000"/>
              <a:gd name="f11" fmla="val 8333"/>
              <a:gd name="f12" fmla="val 50000"/>
              <a:gd name="f13" fmla="+- 0 0 -180"/>
              <a:gd name="f14" fmla="+- 0 0 -270"/>
              <a:gd name="f15" fmla="+- 0 0 -360"/>
              <a:gd name="f16" fmla="abs f5"/>
              <a:gd name="f17" fmla="abs f6"/>
              <a:gd name="f18" fmla="abs f7"/>
              <a:gd name="f19" fmla="val f8"/>
              <a:gd name="f20" fmla="val f12"/>
              <a:gd name="f21" fmla="val f11"/>
              <a:gd name="f22" fmla="+- 2700000 f3 0"/>
              <a:gd name="f23" fmla="*/ f13 f2 1"/>
              <a:gd name="f24" fmla="*/ f14 f2 1"/>
              <a:gd name="f25" fmla="*/ f15 f2 1"/>
              <a:gd name="f26" fmla="?: f16 f5 1"/>
              <a:gd name="f27" fmla="?: f17 f6 1"/>
              <a:gd name="f28" fmla="?: f18 f7 1"/>
              <a:gd name="f29" fmla="*/ f22 f9 1"/>
              <a:gd name="f30" fmla="*/ f23 1 f4"/>
              <a:gd name="f31" fmla="*/ f24 1 f4"/>
              <a:gd name="f32" fmla="*/ f25 1 f4"/>
              <a:gd name="f33" fmla="*/ f26 1 21600"/>
              <a:gd name="f34" fmla="*/ f27 1 21600"/>
              <a:gd name="f35" fmla="*/ 21600 f26 1"/>
              <a:gd name="f36" fmla="*/ 21600 f27 1"/>
              <a:gd name="f37" fmla="*/ f29 1 f2"/>
              <a:gd name="f38" fmla="+- f30 0 f3"/>
              <a:gd name="f39" fmla="+- f31 0 f3"/>
              <a:gd name="f40" fmla="+- f32 0 f3"/>
              <a:gd name="f41" fmla="min f34 f33"/>
              <a:gd name="f42" fmla="*/ f35 1 f28"/>
              <a:gd name="f43" fmla="*/ f36 1 f28"/>
              <a:gd name="f44" fmla="+- 0 0 f37"/>
              <a:gd name="f45" fmla="val f42"/>
              <a:gd name="f46" fmla="val f43"/>
              <a:gd name="f47" fmla="+- 0 0 f44"/>
              <a:gd name="f48" fmla="*/ f19 f41 1"/>
              <a:gd name="f49" fmla="+- f46 0 f19"/>
              <a:gd name="f50" fmla="+- f45 0 f19"/>
              <a:gd name="f51" fmla="*/ f47 f2 1"/>
              <a:gd name="f52" fmla="*/ f45 f41 1"/>
              <a:gd name="f53" fmla="*/ f46 f41 1"/>
              <a:gd name="f54" fmla="*/ f50 1 2"/>
              <a:gd name="f55" fmla="min f50 f49"/>
              <a:gd name="f56" fmla="*/ f49 f20 1"/>
              <a:gd name="f57" fmla="*/ f51 1 f9"/>
              <a:gd name="f58" fmla="+- f19 f54 0"/>
              <a:gd name="f59" fmla="*/ f55 f21 1"/>
              <a:gd name="f60" fmla="*/ f56 1 100000"/>
              <a:gd name="f61" fmla="+- f57 0 f3"/>
              <a:gd name="f62" fmla="*/ f54 f41 1"/>
              <a:gd name="f63" fmla="*/ f59 1 100000"/>
              <a:gd name="f64" fmla="cos 1 f61"/>
              <a:gd name="f65" fmla="sin 1 f61"/>
              <a:gd name="f66" fmla="*/ f58 f41 1"/>
              <a:gd name="f67" fmla="*/ f60 f41 1"/>
              <a:gd name="f68" fmla="+- f60 f63 0"/>
              <a:gd name="f69" fmla="+- 0 0 f64"/>
              <a:gd name="f70" fmla="+- 0 0 f65"/>
              <a:gd name="f71" fmla="*/ f63 f41 1"/>
              <a:gd name="f72" fmla="+- 0 0 f69"/>
              <a:gd name="f73" fmla="+- 0 0 f70"/>
              <a:gd name="f74" fmla="*/ f68 f41 1"/>
              <a:gd name="f75" fmla="*/ f72 f54 1"/>
              <a:gd name="f76" fmla="*/ f73 f63 1"/>
              <a:gd name="f77" fmla="+- f45 0 f75"/>
              <a:gd name="f78" fmla="+- f63 0 f76"/>
              <a:gd name="f79" fmla="+- f46 f76 0"/>
              <a:gd name="f80" fmla="+- f79 0 f63"/>
              <a:gd name="f81" fmla="*/ f77 f41 1"/>
              <a:gd name="f82" fmla="*/ f78 f41 1"/>
              <a:gd name="f83" fmla="*/ f80 f4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52" y="f48"/>
              </a:cxn>
              <a:cxn ang="f39">
                <a:pos x="f48" y="f67"/>
              </a:cxn>
              <a:cxn ang="f40">
                <a:pos x="f52" y="f53"/>
              </a:cxn>
            </a:cxnLst>
            <a:rect l="f81" t="f82" r="f52" b="f83"/>
            <a:pathLst>
              <a:path stroke="0">
                <a:moveTo>
                  <a:pt x="f52" y="f53"/>
                </a:moveTo>
                <a:arcTo wR="f62" hR="f71" stAng="f3" swAng="f3"/>
                <a:lnTo>
                  <a:pt x="f66" y="f74"/>
                </a:lnTo>
                <a:arcTo wR="f62" hR="f71" stAng="f8" swAng="f10"/>
                <a:arcTo wR="f62" hR="f71" stAng="f3" swAng="f10"/>
                <a:lnTo>
                  <a:pt x="f66" y="f71"/>
                </a:lnTo>
                <a:arcTo wR="f62" hR="f71" stAng="f2" swAng="f3"/>
                <a:close/>
              </a:path>
              <a:path fill="none">
                <a:moveTo>
                  <a:pt x="f52" y="f53"/>
                </a:moveTo>
                <a:arcTo wR="f62" hR="f71" stAng="f3" swAng="f3"/>
                <a:lnTo>
                  <a:pt x="f66" y="f74"/>
                </a:lnTo>
                <a:arcTo wR="f62" hR="f71" stAng="f8" swAng="f10"/>
                <a:arcTo wR="f62" hR="f71" stAng="f3" swAng="f10"/>
                <a:lnTo>
                  <a:pt x="f66" y="f71"/>
                </a:lnTo>
                <a:arcTo wR="f62" hR="f71" stAng="f2" swAng="f3"/>
              </a:path>
            </a:pathLst>
          </a:custGeom>
          <a:noFill/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4" name="Rectangle 20">
            <a:extLst>
              <a:ext uri="{FF2B5EF4-FFF2-40B4-BE49-F238E27FC236}">
                <a16:creationId xmlns:a16="http://schemas.microsoft.com/office/drawing/2014/main" id="{6DFE2AFE-1DAB-F758-04B4-D24280A5AC66}"/>
              </a:ext>
            </a:extLst>
          </p:cNvPr>
          <p:cNvSpPr/>
          <p:nvPr/>
        </p:nvSpPr>
        <p:spPr>
          <a:xfrm>
            <a:off x="315687" y="1374919"/>
            <a:ext cx="6689649" cy="83099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The Clockwork Portfolio</a:t>
            </a:r>
          </a:p>
        </p:txBody>
      </p:sp>
      <p:sp>
        <p:nvSpPr>
          <p:cNvPr id="15" name="TextBox 21">
            <a:extLst>
              <a:ext uri="{FF2B5EF4-FFF2-40B4-BE49-F238E27FC236}">
                <a16:creationId xmlns:a16="http://schemas.microsoft.com/office/drawing/2014/main" id="{549742F1-2189-C6C4-7C09-C755568B6E5C}"/>
              </a:ext>
            </a:extLst>
          </p:cNvPr>
          <p:cNvSpPr txBox="1"/>
          <p:nvPr/>
        </p:nvSpPr>
        <p:spPr>
          <a:xfrm>
            <a:off x="6515292" y="4748927"/>
            <a:ext cx="149659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Three Frameworks</a:t>
            </a:r>
          </a:p>
        </p:txBody>
      </p:sp>
      <p:pic>
        <p:nvPicPr>
          <p:cNvPr id="16" name="Picture 23">
            <a:extLst>
              <a:ext uri="{FF2B5EF4-FFF2-40B4-BE49-F238E27FC236}">
                <a16:creationId xmlns:a16="http://schemas.microsoft.com/office/drawing/2014/main" id="{FD68D706-52C1-2A2F-4B19-B820EFBA50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7426381" y="751115"/>
            <a:ext cx="2058058" cy="23868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86404-51AA-4CD3-2046-B7B006EE6B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4174" y="239042"/>
            <a:ext cx="10515600" cy="1325559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My Story </a:t>
            </a: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4280226E-2EB4-FE08-2D6E-1BD5E8A5EE79}"/>
              </a:ext>
            </a:extLst>
          </p:cNvPr>
          <p:cNvSpPr/>
          <p:nvPr/>
        </p:nvSpPr>
        <p:spPr>
          <a:xfrm>
            <a:off x="0" y="4016831"/>
            <a:ext cx="3390896" cy="2841168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The problem I lied with: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</a:b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 fell victim to low tier trading courses promising overnight wealth. High risk &amp; volatile.</a:t>
            </a:r>
          </a:p>
        </p:txBody>
      </p:sp>
      <p:sp>
        <p:nvSpPr>
          <p:cNvPr id="4" name="Rectangle 17">
            <a:extLst>
              <a:ext uri="{FF2B5EF4-FFF2-40B4-BE49-F238E27FC236}">
                <a16:creationId xmlns:a16="http://schemas.microsoft.com/office/drawing/2014/main" id="{201014CB-9D42-64D5-7098-495E429547F0}"/>
              </a:ext>
            </a:extLst>
          </p:cNvPr>
          <p:cNvSpPr/>
          <p:nvPr/>
        </p:nvSpPr>
        <p:spPr>
          <a:xfrm>
            <a:off x="8801100" y="4016831"/>
            <a:ext cx="3390896" cy="2841168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The mission that I followed: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To hand other people the same stress-free blueprint. Protecting their capital from inflation while putting a hard ceiling on the time it costs them 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718B87D7-07E3-FDDD-802F-933D45041643}"/>
              </a:ext>
            </a:extLst>
          </p:cNvPr>
          <p:cNvSpPr/>
          <p:nvPr/>
        </p:nvSpPr>
        <p:spPr>
          <a:xfrm>
            <a:off x="4400549" y="-26151"/>
            <a:ext cx="3390896" cy="2841168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The system I built: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Rather than walk away, I systematically tested optimised and automated low risk strategies.</a:t>
            </a:r>
          </a:p>
        </p:txBody>
      </p:sp>
      <p:pic>
        <p:nvPicPr>
          <p:cNvPr id="6" name="Picture 20" descr="White warning 28 icon - Free white warning icons">
            <a:extLst>
              <a:ext uri="{FF2B5EF4-FFF2-40B4-BE49-F238E27FC236}">
                <a16:creationId xmlns:a16="http://schemas.microsoft.com/office/drawing/2014/main" id="{F6189E97-F719-BE16-8128-ED596D531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171" y="1743075"/>
            <a:ext cx="1685925" cy="16859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21" descr="White Settings Icon for Website and App Design">
            <a:extLst>
              <a:ext uri="{FF2B5EF4-FFF2-40B4-BE49-F238E27FC236}">
                <a16:creationId xmlns:a16="http://schemas.microsoft.com/office/drawing/2014/main" id="{A36F593D-DC7A-A141-0BC5-95F2F098AD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895" y="2749408"/>
            <a:ext cx="2281839" cy="22818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22" descr="White fire 2 icon - Free white fire icons">
            <a:extLst>
              <a:ext uri="{FF2B5EF4-FFF2-40B4-BE49-F238E27FC236}">
                <a16:creationId xmlns:a16="http://schemas.microsoft.com/office/drawing/2014/main" id="{3307740C-E833-8BE8-825B-53C62100AB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4985" y="1394432"/>
            <a:ext cx="2143125" cy="2143125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9" name="Straight Connector 24">
            <a:extLst>
              <a:ext uri="{FF2B5EF4-FFF2-40B4-BE49-F238E27FC236}">
                <a16:creationId xmlns:a16="http://schemas.microsoft.com/office/drawing/2014/main" id="{C860BEDA-FBBB-45AF-013D-E4E58BDB3760}"/>
              </a:ext>
            </a:extLst>
          </p:cNvPr>
          <p:cNvCxnSpPr/>
          <p:nvPr/>
        </p:nvCxnSpPr>
        <p:spPr>
          <a:xfrm>
            <a:off x="3959452" y="0"/>
            <a:ext cx="14027" cy="6858000"/>
          </a:xfrm>
          <a:prstGeom prst="straightConnector1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</p:cxnSp>
      <p:cxnSp>
        <p:nvCxnSpPr>
          <p:cNvPr id="10" name="Straight Connector 27">
            <a:extLst>
              <a:ext uri="{FF2B5EF4-FFF2-40B4-BE49-F238E27FC236}">
                <a16:creationId xmlns:a16="http://schemas.microsoft.com/office/drawing/2014/main" id="{BD45AF28-FE2C-F80C-B30E-A84A1F4C208A}"/>
              </a:ext>
            </a:extLst>
          </p:cNvPr>
          <p:cNvCxnSpPr/>
          <p:nvPr/>
        </p:nvCxnSpPr>
        <p:spPr>
          <a:xfrm>
            <a:off x="8507038" y="0"/>
            <a:ext cx="0" cy="6858000"/>
          </a:xfrm>
          <a:prstGeom prst="straightConnector1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</p:cxnSp>
      <p:sp>
        <p:nvSpPr>
          <p:cNvPr id="11" name="TextBox 31">
            <a:extLst>
              <a:ext uri="{FF2B5EF4-FFF2-40B4-BE49-F238E27FC236}">
                <a16:creationId xmlns:a16="http://schemas.microsoft.com/office/drawing/2014/main" id="{136B043C-C469-7470-FE12-6B57B04AC80B}"/>
              </a:ext>
            </a:extLst>
          </p:cNvPr>
          <p:cNvSpPr txBox="1"/>
          <p:nvPr/>
        </p:nvSpPr>
        <p:spPr>
          <a:xfrm>
            <a:off x="4699119" y="6339699"/>
            <a:ext cx="618467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(De Crescenzo et al., 2022)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cxnSp>
        <p:nvCxnSpPr>
          <p:cNvPr id="12" name="Straight Connector 33">
            <a:extLst>
              <a:ext uri="{FF2B5EF4-FFF2-40B4-BE49-F238E27FC236}">
                <a16:creationId xmlns:a16="http://schemas.microsoft.com/office/drawing/2014/main" id="{0D08C114-AFC0-338A-638A-BB781881ADCD}"/>
              </a:ext>
            </a:extLst>
          </p:cNvPr>
          <p:cNvCxnSpPr/>
          <p:nvPr/>
        </p:nvCxnSpPr>
        <p:spPr>
          <a:xfrm>
            <a:off x="3973479" y="6068287"/>
            <a:ext cx="4533559" cy="0"/>
          </a:xfrm>
          <a:prstGeom prst="straightConnector1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C8E37-B6D8-6F18-645C-F9693E642B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99813"/>
            <a:ext cx="10515600" cy="1325559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Mission/Aims/SMART Objectives/USP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42A0AF98-CC0D-A23C-B9B7-5F7DC5FAAE68}"/>
              </a:ext>
            </a:extLst>
          </p:cNvPr>
          <p:cNvSpPr/>
          <p:nvPr/>
        </p:nvSpPr>
        <p:spPr>
          <a:xfrm>
            <a:off x="73289" y="1625373"/>
            <a:ext cx="6958062" cy="46166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6C6AD"/>
                </a:solidFill>
                <a:uFillTx/>
                <a:latin typeface="Aptos"/>
              </a:rPr>
              <a:t>‘’Automate your investing. Secure your freedom’’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29E1033F-67D2-9FEE-F7CD-944BB103732C}"/>
              </a:ext>
            </a:extLst>
          </p:cNvPr>
          <p:cNvSpPr txBox="1"/>
          <p:nvPr/>
        </p:nvSpPr>
        <p:spPr>
          <a:xfrm>
            <a:off x="6389717" y="2109337"/>
            <a:ext cx="5430978" cy="42152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5000 free tier members and convert 250 of them into paid ‘Clockwork Pro’ monthly subscribers (£9/month).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342900" marR="0" lvl="0" indent="-34290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Achieve a 40% active engagement rate on the free foundational course and ensure at least 1000 users successfully configure their first trade within their first 30 days of signing up 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342900" marR="0" lvl="0" indent="-34290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Maintain student satisfaction rate of 90% or higher and generate 100 users platform reviews or social media success stories within 6 months of launch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342900" marR="0" lvl="0" indent="-34290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Maintain a monthly subscriber cancellation rate of less than 10% throughout first 12 months 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2940657B-1B31-85AC-D388-58768291DF7E}"/>
              </a:ext>
            </a:extLst>
          </p:cNvPr>
          <p:cNvSpPr txBox="1"/>
          <p:nvPr/>
        </p:nvSpPr>
        <p:spPr>
          <a:xfrm>
            <a:off x="554181" y="4583658"/>
            <a:ext cx="4294909" cy="2031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</a:rPr>
              <a:t>Unique Selling proposition: The markets only financial education program providing a fully automated, rules-based execution framework requiring less than 15 minutes of weekly screentime, backed by an absolute curriculum completion refund guarantee.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0260412C-DC79-90F5-9D94-C4AFD791816C}"/>
              </a:ext>
            </a:extLst>
          </p:cNvPr>
          <p:cNvSpPr txBox="1"/>
          <p:nvPr/>
        </p:nvSpPr>
        <p:spPr>
          <a:xfrm>
            <a:off x="127467" y="2455127"/>
            <a:ext cx="4616348" cy="166686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200" marR="0" lvl="0" indent="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To establish a premium, and accessible digital education that removes emotional bias and time consumption from wealth accumulation.: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F548F-AF4C-8E95-A39E-6641E60340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Legal Structure</a:t>
            </a:r>
          </a:p>
        </p:txBody>
      </p:sp>
      <p:sp>
        <p:nvSpPr>
          <p:cNvPr id="3" name="Teardrop 4">
            <a:extLst>
              <a:ext uri="{FF2B5EF4-FFF2-40B4-BE49-F238E27FC236}">
                <a16:creationId xmlns:a16="http://schemas.microsoft.com/office/drawing/2014/main" id="{CEAAF80C-661C-BCD1-1B3F-19BA3731C210}"/>
              </a:ext>
            </a:extLst>
          </p:cNvPr>
          <p:cNvSpPr/>
          <p:nvPr/>
        </p:nvSpPr>
        <p:spPr>
          <a:xfrm rot="3788053">
            <a:off x="1097275" y="2111191"/>
            <a:ext cx="399007" cy="448888"/>
          </a:xfrm>
          <a:custGeom>
            <a:avLst>
              <a:gd name="f10" fmla="val 100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sqrt 2"/>
              <a:gd name="f10" fmla="val 100000"/>
              <a:gd name="f11" fmla="+- 0 0 -18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10"/>
              <a:gd name="f18" fmla="+- 2700000 f2 0"/>
              <a:gd name="f19" fmla="*/ f11 f1 1"/>
              <a:gd name="f20" fmla="*/ f12 f1 1"/>
              <a:gd name="f21" fmla="?: f13 f4 1"/>
              <a:gd name="f22" fmla="?: f14 f5 1"/>
              <a:gd name="f23" fmla="?: f15 f6 1"/>
              <a:gd name="f24" fmla="*/ f18 f8 1"/>
              <a:gd name="f25" fmla="*/ f19 1 f3"/>
              <a:gd name="f26" fmla="*/ f20 1 f3"/>
              <a:gd name="f27" fmla="*/ f21 1 21600"/>
              <a:gd name="f28" fmla="*/ f22 1 21600"/>
              <a:gd name="f29" fmla="*/ 21600 f21 1"/>
              <a:gd name="f30" fmla="*/ 21600 f22 1"/>
              <a:gd name="f31" fmla="*/ f24 1 f1"/>
              <a:gd name="f32" fmla="+- f25 0 f2"/>
              <a:gd name="f33" fmla="+- f26 0 f2"/>
              <a:gd name="f34" fmla="min f28 f27"/>
              <a:gd name="f35" fmla="*/ f29 1 f23"/>
              <a:gd name="f36" fmla="*/ f30 1 f23"/>
              <a:gd name="f37" fmla="+- 0 0 f31"/>
              <a:gd name="f38" fmla="val f35"/>
              <a:gd name="f39" fmla="val f36"/>
              <a:gd name="f40" fmla="+- 0 0 f37"/>
              <a:gd name="f41" fmla="*/ f16 f34 1"/>
              <a:gd name="f42" fmla="+- f39 0 f16"/>
              <a:gd name="f43" fmla="+- f38 0 f16"/>
              <a:gd name="f44" fmla="*/ f40 f1 1"/>
              <a:gd name="f45" fmla="*/ f38 f34 1"/>
              <a:gd name="f46" fmla="*/ f42 1 2"/>
              <a:gd name="f47" fmla="*/ f43 1 2"/>
              <a:gd name="f48" fmla="*/ f44 1 f8"/>
              <a:gd name="f49" fmla="+- f16 f46 0"/>
              <a:gd name="f50" fmla="+- f16 f47 0"/>
              <a:gd name="f51" fmla="*/ f47 f9 1"/>
              <a:gd name="f52" fmla="*/ f46 f9 1"/>
              <a:gd name="f53" fmla="+- f48 0 f2"/>
              <a:gd name="f54" fmla="*/ f47 f34 1"/>
              <a:gd name="f55" fmla="*/ f46 f34 1"/>
              <a:gd name="f56" fmla="*/ f51 f17 1"/>
              <a:gd name="f57" fmla="*/ f52 f17 1"/>
              <a:gd name="f58" fmla="cos 1 f53"/>
              <a:gd name="f59" fmla="sin 1 f53"/>
              <a:gd name="f60" fmla="*/ f49 f34 1"/>
              <a:gd name="f61" fmla="*/ f56 1 100000"/>
              <a:gd name="f62" fmla="*/ f57 1 100000"/>
              <a:gd name="f63" fmla="+- 0 0 f58"/>
              <a:gd name="f64" fmla="+- 0 0 f59"/>
              <a:gd name="f65" fmla="+- 0 0 f63"/>
              <a:gd name="f66" fmla="+- 0 0 f64"/>
              <a:gd name="f67" fmla="*/ f65 f61 1"/>
              <a:gd name="f68" fmla="*/ f66 f62 1"/>
              <a:gd name="f69" fmla="*/ f65 f47 1"/>
              <a:gd name="f70" fmla="*/ f66 f46 1"/>
              <a:gd name="f71" fmla="+- f50 f67 0"/>
              <a:gd name="f72" fmla="+- f49 0 f68"/>
              <a:gd name="f73" fmla="+- f50 0 f69"/>
              <a:gd name="f74" fmla="+- f50 f69 0"/>
              <a:gd name="f75" fmla="+- f49 0 f70"/>
              <a:gd name="f76" fmla="+- f49 f70 0"/>
              <a:gd name="f77" fmla="+- f50 f71 0"/>
              <a:gd name="f78" fmla="+- f49 f72 0"/>
              <a:gd name="f79" fmla="*/ f73 f34 1"/>
              <a:gd name="f80" fmla="*/ f75 f34 1"/>
              <a:gd name="f81" fmla="*/ f74 f34 1"/>
              <a:gd name="f82" fmla="*/ f76 f34 1"/>
              <a:gd name="f83" fmla="*/ f71 f34 1"/>
              <a:gd name="f84" fmla="*/ f72 f34 1"/>
              <a:gd name="f85" fmla="*/ f77 1 2"/>
              <a:gd name="f86" fmla="*/ f78 1 2"/>
              <a:gd name="f87" fmla="*/ f85 f34 1"/>
              <a:gd name="f88" fmla="*/ f8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81" y="f82"/>
              </a:cxn>
              <a:cxn ang="f32">
                <a:pos x="f79" y="f82"/>
              </a:cxn>
              <a:cxn ang="f33">
                <a:pos x="f79" y="f80"/>
              </a:cxn>
              <a:cxn ang="f33">
                <a:pos x="f83" y="f84"/>
              </a:cxn>
            </a:cxnLst>
            <a:rect l="f79" t="f80" r="f81" b="f82"/>
            <a:pathLst>
              <a:path>
                <a:moveTo>
                  <a:pt x="f41" y="f60"/>
                </a:moveTo>
                <a:arcTo wR="f54" hR="f55" stAng="f1" swAng="f2"/>
                <a:quadBezTo>
                  <a:pt x="f87" y="f41"/>
                  <a:pt x="f83" y="f84"/>
                </a:quadBezTo>
                <a:quadBezTo>
                  <a:pt x="f45" y="f88"/>
                  <a:pt x="f45" y="f60"/>
                </a:quadBezTo>
                <a:arcTo wR="f54" hR="f55" stAng="f7" swAng="f1"/>
                <a:close/>
              </a:path>
            </a:pathLst>
          </a:custGeom>
          <a:solidFill>
            <a:srgbClr val="E8E8E8"/>
          </a:solidFill>
          <a:ln w="19046" cap="flat">
            <a:solidFill>
              <a:srgbClr val="92D05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eardrop 12">
            <a:extLst>
              <a:ext uri="{FF2B5EF4-FFF2-40B4-BE49-F238E27FC236}">
                <a16:creationId xmlns:a16="http://schemas.microsoft.com/office/drawing/2014/main" id="{21C7C932-B1D2-14F4-2684-73BD06C8D334}"/>
              </a:ext>
            </a:extLst>
          </p:cNvPr>
          <p:cNvSpPr/>
          <p:nvPr/>
        </p:nvSpPr>
        <p:spPr>
          <a:xfrm rot="3788053">
            <a:off x="1080652" y="2875072"/>
            <a:ext cx="399007" cy="448888"/>
          </a:xfrm>
          <a:custGeom>
            <a:avLst>
              <a:gd name="f10" fmla="val 100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sqrt 2"/>
              <a:gd name="f10" fmla="val 100000"/>
              <a:gd name="f11" fmla="+- 0 0 -18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10"/>
              <a:gd name="f18" fmla="+- 2700000 f2 0"/>
              <a:gd name="f19" fmla="*/ f11 f1 1"/>
              <a:gd name="f20" fmla="*/ f12 f1 1"/>
              <a:gd name="f21" fmla="?: f13 f4 1"/>
              <a:gd name="f22" fmla="?: f14 f5 1"/>
              <a:gd name="f23" fmla="?: f15 f6 1"/>
              <a:gd name="f24" fmla="*/ f18 f8 1"/>
              <a:gd name="f25" fmla="*/ f19 1 f3"/>
              <a:gd name="f26" fmla="*/ f20 1 f3"/>
              <a:gd name="f27" fmla="*/ f21 1 21600"/>
              <a:gd name="f28" fmla="*/ f22 1 21600"/>
              <a:gd name="f29" fmla="*/ 21600 f21 1"/>
              <a:gd name="f30" fmla="*/ 21600 f22 1"/>
              <a:gd name="f31" fmla="*/ f24 1 f1"/>
              <a:gd name="f32" fmla="+- f25 0 f2"/>
              <a:gd name="f33" fmla="+- f26 0 f2"/>
              <a:gd name="f34" fmla="min f28 f27"/>
              <a:gd name="f35" fmla="*/ f29 1 f23"/>
              <a:gd name="f36" fmla="*/ f30 1 f23"/>
              <a:gd name="f37" fmla="+- 0 0 f31"/>
              <a:gd name="f38" fmla="val f35"/>
              <a:gd name="f39" fmla="val f36"/>
              <a:gd name="f40" fmla="+- 0 0 f37"/>
              <a:gd name="f41" fmla="*/ f16 f34 1"/>
              <a:gd name="f42" fmla="+- f39 0 f16"/>
              <a:gd name="f43" fmla="+- f38 0 f16"/>
              <a:gd name="f44" fmla="*/ f40 f1 1"/>
              <a:gd name="f45" fmla="*/ f38 f34 1"/>
              <a:gd name="f46" fmla="*/ f42 1 2"/>
              <a:gd name="f47" fmla="*/ f43 1 2"/>
              <a:gd name="f48" fmla="*/ f44 1 f8"/>
              <a:gd name="f49" fmla="+- f16 f46 0"/>
              <a:gd name="f50" fmla="+- f16 f47 0"/>
              <a:gd name="f51" fmla="*/ f47 f9 1"/>
              <a:gd name="f52" fmla="*/ f46 f9 1"/>
              <a:gd name="f53" fmla="+- f48 0 f2"/>
              <a:gd name="f54" fmla="*/ f47 f34 1"/>
              <a:gd name="f55" fmla="*/ f46 f34 1"/>
              <a:gd name="f56" fmla="*/ f51 f17 1"/>
              <a:gd name="f57" fmla="*/ f52 f17 1"/>
              <a:gd name="f58" fmla="cos 1 f53"/>
              <a:gd name="f59" fmla="sin 1 f53"/>
              <a:gd name="f60" fmla="*/ f49 f34 1"/>
              <a:gd name="f61" fmla="*/ f56 1 100000"/>
              <a:gd name="f62" fmla="*/ f57 1 100000"/>
              <a:gd name="f63" fmla="+- 0 0 f58"/>
              <a:gd name="f64" fmla="+- 0 0 f59"/>
              <a:gd name="f65" fmla="+- 0 0 f63"/>
              <a:gd name="f66" fmla="+- 0 0 f64"/>
              <a:gd name="f67" fmla="*/ f65 f61 1"/>
              <a:gd name="f68" fmla="*/ f66 f62 1"/>
              <a:gd name="f69" fmla="*/ f65 f47 1"/>
              <a:gd name="f70" fmla="*/ f66 f46 1"/>
              <a:gd name="f71" fmla="+- f50 f67 0"/>
              <a:gd name="f72" fmla="+- f49 0 f68"/>
              <a:gd name="f73" fmla="+- f50 0 f69"/>
              <a:gd name="f74" fmla="+- f50 f69 0"/>
              <a:gd name="f75" fmla="+- f49 0 f70"/>
              <a:gd name="f76" fmla="+- f49 f70 0"/>
              <a:gd name="f77" fmla="+- f50 f71 0"/>
              <a:gd name="f78" fmla="+- f49 f72 0"/>
              <a:gd name="f79" fmla="*/ f73 f34 1"/>
              <a:gd name="f80" fmla="*/ f75 f34 1"/>
              <a:gd name="f81" fmla="*/ f74 f34 1"/>
              <a:gd name="f82" fmla="*/ f76 f34 1"/>
              <a:gd name="f83" fmla="*/ f71 f34 1"/>
              <a:gd name="f84" fmla="*/ f72 f34 1"/>
              <a:gd name="f85" fmla="*/ f77 1 2"/>
              <a:gd name="f86" fmla="*/ f78 1 2"/>
              <a:gd name="f87" fmla="*/ f85 f34 1"/>
              <a:gd name="f88" fmla="*/ f8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81" y="f82"/>
              </a:cxn>
              <a:cxn ang="f32">
                <a:pos x="f79" y="f82"/>
              </a:cxn>
              <a:cxn ang="f33">
                <a:pos x="f79" y="f80"/>
              </a:cxn>
              <a:cxn ang="f33">
                <a:pos x="f83" y="f84"/>
              </a:cxn>
            </a:cxnLst>
            <a:rect l="f79" t="f80" r="f81" b="f82"/>
            <a:pathLst>
              <a:path>
                <a:moveTo>
                  <a:pt x="f41" y="f60"/>
                </a:moveTo>
                <a:arcTo wR="f54" hR="f55" stAng="f1" swAng="f2"/>
                <a:quadBezTo>
                  <a:pt x="f87" y="f41"/>
                  <a:pt x="f83" y="f84"/>
                </a:quadBezTo>
                <a:quadBezTo>
                  <a:pt x="f45" y="f88"/>
                  <a:pt x="f45" y="f60"/>
                </a:quadBezTo>
                <a:arcTo wR="f54" hR="f55" stAng="f7" swAng="f1"/>
                <a:close/>
              </a:path>
            </a:pathLst>
          </a:custGeom>
          <a:solidFill>
            <a:srgbClr val="E8E8E8"/>
          </a:solidFill>
          <a:ln w="19046" cap="flat">
            <a:solidFill>
              <a:srgbClr val="92D05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eardrop 16">
            <a:extLst>
              <a:ext uri="{FF2B5EF4-FFF2-40B4-BE49-F238E27FC236}">
                <a16:creationId xmlns:a16="http://schemas.microsoft.com/office/drawing/2014/main" id="{12648496-AC0D-A1E6-9E12-4E163090A0B2}"/>
              </a:ext>
            </a:extLst>
          </p:cNvPr>
          <p:cNvSpPr/>
          <p:nvPr/>
        </p:nvSpPr>
        <p:spPr>
          <a:xfrm rot="3788053">
            <a:off x="1080652" y="3736875"/>
            <a:ext cx="399007" cy="448888"/>
          </a:xfrm>
          <a:custGeom>
            <a:avLst>
              <a:gd name="f10" fmla="val 100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sqrt 2"/>
              <a:gd name="f10" fmla="val 100000"/>
              <a:gd name="f11" fmla="+- 0 0 -18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10"/>
              <a:gd name="f18" fmla="+- 2700000 f2 0"/>
              <a:gd name="f19" fmla="*/ f11 f1 1"/>
              <a:gd name="f20" fmla="*/ f12 f1 1"/>
              <a:gd name="f21" fmla="?: f13 f4 1"/>
              <a:gd name="f22" fmla="?: f14 f5 1"/>
              <a:gd name="f23" fmla="?: f15 f6 1"/>
              <a:gd name="f24" fmla="*/ f18 f8 1"/>
              <a:gd name="f25" fmla="*/ f19 1 f3"/>
              <a:gd name="f26" fmla="*/ f20 1 f3"/>
              <a:gd name="f27" fmla="*/ f21 1 21600"/>
              <a:gd name="f28" fmla="*/ f22 1 21600"/>
              <a:gd name="f29" fmla="*/ 21600 f21 1"/>
              <a:gd name="f30" fmla="*/ 21600 f22 1"/>
              <a:gd name="f31" fmla="*/ f24 1 f1"/>
              <a:gd name="f32" fmla="+- f25 0 f2"/>
              <a:gd name="f33" fmla="+- f26 0 f2"/>
              <a:gd name="f34" fmla="min f28 f27"/>
              <a:gd name="f35" fmla="*/ f29 1 f23"/>
              <a:gd name="f36" fmla="*/ f30 1 f23"/>
              <a:gd name="f37" fmla="+- 0 0 f31"/>
              <a:gd name="f38" fmla="val f35"/>
              <a:gd name="f39" fmla="val f36"/>
              <a:gd name="f40" fmla="+- 0 0 f37"/>
              <a:gd name="f41" fmla="*/ f16 f34 1"/>
              <a:gd name="f42" fmla="+- f39 0 f16"/>
              <a:gd name="f43" fmla="+- f38 0 f16"/>
              <a:gd name="f44" fmla="*/ f40 f1 1"/>
              <a:gd name="f45" fmla="*/ f38 f34 1"/>
              <a:gd name="f46" fmla="*/ f42 1 2"/>
              <a:gd name="f47" fmla="*/ f43 1 2"/>
              <a:gd name="f48" fmla="*/ f44 1 f8"/>
              <a:gd name="f49" fmla="+- f16 f46 0"/>
              <a:gd name="f50" fmla="+- f16 f47 0"/>
              <a:gd name="f51" fmla="*/ f47 f9 1"/>
              <a:gd name="f52" fmla="*/ f46 f9 1"/>
              <a:gd name="f53" fmla="+- f48 0 f2"/>
              <a:gd name="f54" fmla="*/ f47 f34 1"/>
              <a:gd name="f55" fmla="*/ f46 f34 1"/>
              <a:gd name="f56" fmla="*/ f51 f17 1"/>
              <a:gd name="f57" fmla="*/ f52 f17 1"/>
              <a:gd name="f58" fmla="cos 1 f53"/>
              <a:gd name="f59" fmla="sin 1 f53"/>
              <a:gd name="f60" fmla="*/ f49 f34 1"/>
              <a:gd name="f61" fmla="*/ f56 1 100000"/>
              <a:gd name="f62" fmla="*/ f57 1 100000"/>
              <a:gd name="f63" fmla="+- 0 0 f58"/>
              <a:gd name="f64" fmla="+- 0 0 f59"/>
              <a:gd name="f65" fmla="+- 0 0 f63"/>
              <a:gd name="f66" fmla="+- 0 0 f64"/>
              <a:gd name="f67" fmla="*/ f65 f61 1"/>
              <a:gd name="f68" fmla="*/ f66 f62 1"/>
              <a:gd name="f69" fmla="*/ f65 f47 1"/>
              <a:gd name="f70" fmla="*/ f66 f46 1"/>
              <a:gd name="f71" fmla="+- f50 f67 0"/>
              <a:gd name="f72" fmla="+- f49 0 f68"/>
              <a:gd name="f73" fmla="+- f50 0 f69"/>
              <a:gd name="f74" fmla="+- f50 f69 0"/>
              <a:gd name="f75" fmla="+- f49 0 f70"/>
              <a:gd name="f76" fmla="+- f49 f70 0"/>
              <a:gd name="f77" fmla="+- f50 f71 0"/>
              <a:gd name="f78" fmla="+- f49 f72 0"/>
              <a:gd name="f79" fmla="*/ f73 f34 1"/>
              <a:gd name="f80" fmla="*/ f75 f34 1"/>
              <a:gd name="f81" fmla="*/ f74 f34 1"/>
              <a:gd name="f82" fmla="*/ f76 f34 1"/>
              <a:gd name="f83" fmla="*/ f71 f34 1"/>
              <a:gd name="f84" fmla="*/ f72 f34 1"/>
              <a:gd name="f85" fmla="*/ f77 1 2"/>
              <a:gd name="f86" fmla="*/ f78 1 2"/>
              <a:gd name="f87" fmla="*/ f85 f34 1"/>
              <a:gd name="f88" fmla="*/ f8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81" y="f82"/>
              </a:cxn>
              <a:cxn ang="f32">
                <a:pos x="f79" y="f82"/>
              </a:cxn>
              <a:cxn ang="f33">
                <a:pos x="f79" y="f80"/>
              </a:cxn>
              <a:cxn ang="f33">
                <a:pos x="f83" y="f84"/>
              </a:cxn>
            </a:cxnLst>
            <a:rect l="f79" t="f80" r="f81" b="f82"/>
            <a:pathLst>
              <a:path>
                <a:moveTo>
                  <a:pt x="f41" y="f60"/>
                </a:moveTo>
                <a:arcTo wR="f54" hR="f55" stAng="f1" swAng="f2"/>
                <a:quadBezTo>
                  <a:pt x="f87" y="f41"/>
                  <a:pt x="f83" y="f84"/>
                </a:quadBezTo>
                <a:quadBezTo>
                  <a:pt x="f45" y="f88"/>
                  <a:pt x="f45" y="f60"/>
                </a:quadBezTo>
                <a:arcTo wR="f54" hR="f55" stAng="f7" swAng="f1"/>
                <a:close/>
              </a:path>
            </a:pathLst>
          </a:custGeom>
          <a:solidFill>
            <a:srgbClr val="E8E8E8"/>
          </a:solidFill>
          <a:ln w="19046" cap="flat">
            <a:solidFill>
              <a:srgbClr val="92D05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eardrop 18">
            <a:extLst>
              <a:ext uri="{FF2B5EF4-FFF2-40B4-BE49-F238E27FC236}">
                <a16:creationId xmlns:a16="http://schemas.microsoft.com/office/drawing/2014/main" id="{69BFCC18-1BE1-580A-8A7D-C973402B9947}"/>
              </a:ext>
            </a:extLst>
          </p:cNvPr>
          <p:cNvSpPr/>
          <p:nvPr/>
        </p:nvSpPr>
        <p:spPr>
          <a:xfrm rot="3788053">
            <a:off x="6186871" y="2134984"/>
            <a:ext cx="399007" cy="448888"/>
          </a:xfrm>
          <a:custGeom>
            <a:avLst>
              <a:gd name="f10" fmla="val 100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sqrt 2"/>
              <a:gd name="f10" fmla="val 100000"/>
              <a:gd name="f11" fmla="+- 0 0 -18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10"/>
              <a:gd name="f18" fmla="+- 2700000 f2 0"/>
              <a:gd name="f19" fmla="*/ f11 f1 1"/>
              <a:gd name="f20" fmla="*/ f12 f1 1"/>
              <a:gd name="f21" fmla="?: f13 f4 1"/>
              <a:gd name="f22" fmla="?: f14 f5 1"/>
              <a:gd name="f23" fmla="?: f15 f6 1"/>
              <a:gd name="f24" fmla="*/ f18 f8 1"/>
              <a:gd name="f25" fmla="*/ f19 1 f3"/>
              <a:gd name="f26" fmla="*/ f20 1 f3"/>
              <a:gd name="f27" fmla="*/ f21 1 21600"/>
              <a:gd name="f28" fmla="*/ f22 1 21600"/>
              <a:gd name="f29" fmla="*/ 21600 f21 1"/>
              <a:gd name="f30" fmla="*/ 21600 f22 1"/>
              <a:gd name="f31" fmla="*/ f24 1 f1"/>
              <a:gd name="f32" fmla="+- f25 0 f2"/>
              <a:gd name="f33" fmla="+- f26 0 f2"/>
              <a:gd name="f34" fmla="min f28 f27"/>
              <a:gd name="f35" fmla="*/ f29 1 f23"/>
              <a:gd name="f36" fmla="*/ f30 1 f23"/>
              <a:gd name="f37" fmla="+- 0 0 f31"/>
              <a:gd name="f38" fmla="val f35"/>
              <a:gd name="f39" fmla="val f36"/>
              <a:gd name="f40" fmla="+- 0 0 f37"/>
              <a:gd name="f41" fmla="*/ f16 f34 1"/>
              <a:gd name="f42" fmla="+- f39 0 f16"/>
              <a:gd name="f43" fmla="+- f38 0 f16"/>
              <a:gd name="f44" fmla="*/ f40 f1 1"/>
              <a:gd name="f45" fmla="*/ f38 f34 1"/>
              <a:gd name="f46" fmla="*/ f42 1 2"/>
              <a:gd name="f47" fmla="*/ f43 1 2"/>
              <a:gd name="f48" fmla="*/ f44 1 f8"/>
              <a:gd name="f49" fmla="+- f16 f46 0"/>
              <a:gd name="f50" fmla="+- f16 f47 0"/>
              <a:gd name="f51" fmla="*/ f47 f9 1"/>
              <a:gd name="f52" fmla="*/ f46 f9 1"/>
              <a:gd name="f53" fmla="+- f48 0 f2"/>
              <a:gd name="f54" fmla="*/ f47 f34 1"/>
              <a:gd name="f55" fmla="*/ f46 f34 1"/>
              <a:gd name="f56" fmla="*/ f51 f17 1"/>
              <a:gd name="f57" fmla="*/ f52 f17 1"/>
              <a:gd name="f58" fmla="cos 1 f53"/>
              <a:gd name="f59" fmla="sin 1 f53"/>
              <a:gd name="f60" fmla="*/ f49 f34 1"/>
              <a:gd name="f61" fmla="*/ f56 1 100000"/>
              <a:gd name="f62" fmla="*/ f57 1 100000"/>
              <a:gd name="f63" fmla="+- 0 0 f58"/>
              <a:gd name="f64" fmla="+- 0 0 f59"/>
              <a:gd name="f65" fmla="+- 0 0 f63"/>
              <a:gd name="f66" fmla="+- 0 0 f64"/>
              <a:gd name="f67" fmla="*/ f65 f61 1"/>
              <a:gd name="f68" fmla="*/ f66 f62 1"/>
              <a:gd name="f69" fmla="*/ f65 f47 1"/>
              <a:gd name="f70" fmla="*/ f66 f46 1"/>
              <a:gd name="f71" fmla="+- f50 f67 0"/>
              <a:gd name="f72" fmla="+- f49 0 f68"/>
              <a:gd name="f73" fmla="+- f50 0 f69"/>
              <a:gd name="f74" fmla="+- f50 f69 0"/>
              <a:gd name="f75" fmla="+- f49 0 f70"/>
              <a:gd name="f76" fmla="+- f49 f70 0"/>
              <a:gd name="f77" fmla="+- f50 f71 0"/>
              <a:gd name="f78" fmla="+- f49 f72 0"/>
              <a:gd name="f79" fmla="*/ f73 f34 1"/>
              <a:gd name="f80" fmla="*/ f75 f34 1"/>
              <a:gd name="f81" fmla="*/ f74 f34 1"/>
              <a:gd name="f82" fmla="*/ f76 f34 1"/>
              <a:gd name="f83" fmla="*/ f71 f34 1"/>
              <a:gd name="f84" fmla="*/ f72 f34 1"/>
              <a:gd name="f85" fmla="*/ f77 1 2"/>
              <a:gd name="f86" fmla="*/ f78 1 2"/>
              <a:gd name="f87" fmla="*/ f85 f34 1"/>
              <a:gd name="f88" fmla="*/ f8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81" y="f82"/>
              </a:cxn>
              <a:cxn ang="f32">
                <a:pos x="f79" y="f82"/>
              </a:cxn>
              <a:cxn ang="f33">
                <a:pos x="f79" y="f80"/>
              </a:cxn>
              <a:cxn ang="f33">
                <a:pos x="f83" y="f84"/>
              </a:cxn>
            </a:cxnLst>
            <a:rect l="f79" t="f80" r="f81" b="f82"/>
            <a:pathLst>
              <a:path>
                <a:moveTo>
                  <a:pt x="f41" y="f60"/>
                </a:moveTo>
                <a:arcTo wR="f54" hR="f55" stAng="f1" swAng="f2"/>
                <a:quadBezTo>
                  <a:pt x="f87" y="f41"/>
                  <a:pt x="f83" y="f84"/>
                </a:quadBezTo>
                <a:quadBezTo>
                  <a:pt x="f45" y="f88"/>
                  <a:pt x="f45" y="f60"/>
                </a:quadBezTo>
                <a:arcTo wR="f54" hR="f55" stAng="f7" swAng="f1"/>
                <a:close/>
              </a:path>
            </a:pathLst>
          </a:custGeom>
          <a:solidFill>
            <a:srgbClr val="E8E8E8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ardrop 22">
            <a:extLst>
              <a:ext uri="{FF2B5EF4-FFF2-40B4-BE49-F238E27FC236}">
                <a16:creationId xmlns:a16="http://schemas.microsoft.com/office/drawing/2014/main" id="{3601DC1A-8F42-CDE6-6FB2-60F28043AB85}"/>
              </a:ext>
            </a:extLst>
          </p:cNvPr>
          <p:cNvSpPr/>
          <p:nvPr/>
        </p:nvSpPr>
        <p:spPr>
          <a:xfrm rot="3788053">
            <a:off x="6186862" y="2925153"/>
            <a:ext cx="399007" cy="448888"/>
          </a:xfrm>
          <a:custGeom>
            <a:avLst>
              <a:gd name="f10" fmla="val 100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sqrt 2"/>
              <a:gd name="f10" fmla="val 100000"/>
              <a:gd name="f11" fmla="+- 0 0 -18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10"/>
              <a:gd name="f18" fmla="+- 2700000 f2 0"/>
              <a:gd name="f19" fmla="*/ f11 f1 1"/>
              <a:gd name="f20" fmla="*/ f12 f1 1"/>
              <a:gd name="f21" fmla="?: f13 f4 1"/>
              <a:gd name="f22" fmla="?: f14 f5 1"/>
              <a:gd name="f23" fmla="?: f15 f6 1"/>
              <a:gd name="f24" fmla="*/ f18 f8 1"/>
              <a:gd name="f25" fmla="*/ f19 1 f3"/>
              <a:gd name="f26" fmla="*/ f20 1 f3"/>
              <a:gd name="f27" fmla="*/ f21 1 21600"/>
              <a:gd name="f28" fmla="*/ f22 1 21600"/>
              <a:gd name="f29" fmla="*/ 21600 f21 1"/>
              <a:gd name="f30" fmla="*/ 21600 f22 1"/>
              <a:gd name="f31" fmla="*/ f24 1 f1"/>
              <a:gd name="f32" fmla="+- f25 0 f2"/>
              <a:gd name="f33" fmla="+- f26 0 f2"/>
              <a:gd name="f34" fmla="min f28 f27"/>
              <a:gd name="f35" fmla="*/ f29 1 f23"/>
              <a:gd name="f36" fmla="*/ f30 1 f23"/>
              <a:gd name="f37" fmla="+- 0 0 f31"/>
              <a:gd name="f38" fmla="val f35"/>
              <a:gd name="f39" fmla="val f36"/>
              <a:gd name="f40" fmla="+- 0 0 f37"/>
              <a:gd name="f41" fmla="*/ f16 f34 1"/>
              <a:gd name="f42" fmla="+- f39 0 f16"/>
              <a:gd name="f43" fmla="+- f38 0 f16"/>
              <a:gd name="f44" fmla="*/ f40 f1 1"/>
              <a:gd name="f45" fmla="*/ f38 f34 1"/>
              <a:gd name="f46" fmla="*/ f42 1 2"/>
              <a:gd name="f47" fmla="*/ f43 1 2"/>
              <a:gd name="f48" fmla="*/ f44 1 f8"/>
              <a:gd name="f49" fmla="+- f16 f46 0"/>
              <a:gd name="f50" fmla="+- f16 f47 0"/>
              <a:gd name="f51" fmla="*/ f47 f9 1"/>
              <a:gd name="f52" fmla="*/ f46 f9 1"/>
              <a:gd name="f53" fmla="+- f48 0 f2"/>
              <a:gd name="f54" fmla="*/ f47 f34 1"/>
              <a:gd name="f55" fmla="*/ f46 f34 1"/>
              <a:gd name="f56" fmla="*/ f51 f17 1"/>
              <a:gd name="f57" fmla="*/ f52 f17 1"/>
              <a:gd name="f58" fmla="cos 1 f53"/>
              <a:gd name="f59" fmla="sin 1 f53"/>
              <a:gd name="f60" fmla="*/ f49 f34 1"/>
              <a:gd name="f61" fmla="*/ f56 1 100000"/>
              <a:gd name="f62" fmla="*/ f57 1 100000"/>
              <a:gd name="f63" fmla="+- 0 0 f58"/>
              <a:gd name="f64" fmla="+- 0 0 f59"/>
              <a:gd name="f65" fmla="+- 0 0 f63"/>
              <a:gd name="f66" fmla="+- 0 0 f64"/>
              <a:gd name="f67" fmla="*/ f65 f61 1"/>
              <a:gd name="f68" fmla="*/ f66 f62 1"/>
              <a:gd name="f69" fmla="*/ f65 f47 1"/>
              <a:gd name="f70" fmla="*/ f66 f46 1"/>
              <a:gd name="f71" fmla="+- f50 f67 0"/>
              <a:gd name="f72" fmla="+- f49 0 f68"/>
              <a:gd name="f73" fmla="+- f50 0 f69"/>
              <a:gd name="f74" fmla="+- f50 f69 0"/>
              <a:gd name="f75" fmla="+- f49 0 f70"/>
              <a:gd name="f76" fmla="+- f49 f70 0"/>
              <a:gd name="f77" fmla="+- f50 f71 0"/>
              <a:gd name="f78" fmla="+- f49 f72 0"/>
              <a:gd name="f79" fmla="*/ f73 f34 1"/>
              <a:gd name="f80" fmla="*/ f75 f34 1"/>
              <a:gd name="f81" fmla="*/ f74 f34 1"/>
              <a:gd name="f82" fmla="*/ f76 f34 1"/>
              <a:gd name="f83" fmla="*/ f71 f34 1"/>
              <a:gd name="f84" fmla="*/ f72 f34 1"/>
              <a:gd name="f85" fmla="*/ f77 1 2"/>
              <a:gd name="f86" fmla="*/ f78 1 2"/>
              <a:gd name="f87" fmla="*/ f85 f34 1"/>
              <a:gd name="f88" fmla="*/ f8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81" y="f82"/>
              </a:cxn>
              <a:cxn ang="f32">
                <a:pos x="f79" y="f82"/>
              </a:cxn>
              <a:cxn ang="f33">
                <a:pos x="f79" y="f80"/>
              </a:cxn>
              <a:cxn ang="f33">
                <a:pos x="f83" y="f84"/>
              </a:cxn>
            </a:cxnLst>
            <a:rect l="f79" t="f80" r="f81" b="f82"/>
            <a:pathLst>
              <a:path>
                <a:moveTo>
                  <a:pt x="f41" y="f60"/>
                </a:moveTo>
                <a:arcTo wR="f54" hR="f55" stAng="f1" swAng="f2"/>
                <a:quadBezTo>
                  <a:pt x="f87" y="f41"/>
                  <a:pt x="f83" y="f84"/>
                </a:quadBezTo>
                <a:quadBezTo>
                  <a:pt x="f45" y="f88"/>
                  <a:pt x="f45" y="f60"/>
                </a:quadBezTo>
                <a:arcTo wR="f54" hR="f55" stAng="f7" swAng="f1"/>
                <a:close/>
              </a:path>
            </a:pathLst>
          </a:custGeom>
          <a:solidFill>
            <a:srgbClr val="E8E8E8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ardrop 24">
            <a:extLst>
              <a:ext uri="{FF2B5EF4-FFF2-40B4-BE49-F238E27FC236}">
                <a16:creationId xmlns:a16="http://schemas.microsoft.com/office/drawing/2014/main" id="{8B2B3903-247D-95C8-0826-EB19921E9497}"/>
              </a:ext>
            </a:extLst>
          </p:cNvPr>
          <p:cNvSpPr/>
          <p:nvPr/>
        </p:nvSpPr>
        <p:spPr>
          <a:xfrm rot="3788053">
            <a:off x="6196811" y="3831607"/>
            <a:ext cx="399007" cy="448888"/>
          </a:xfrm>
          <a:custGeom>
            <a:avLst>
              <a:gd name="f10" fmla="val 100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sqrt 2"/>
              <a:gd name="f10" fmla="val 100000"/>
              <a:gd name="f11" fmla="+- 0 0 -18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10"/>
              <a:gd name="f18" fmla="+- 2700000 f2 0"/>
              <a:gd name="f19" fmla="*/ f11 f1 1"/>
              <a:gd name="f20" fmla="*/ f12 f1 1"/>
              <a:gd name="f21" fmla="?: f13 f4 1"/>
              <a:gd name="f22" fmla="?: f14 f5 1"/>
              <a:gd name="f23" fmla="?: f15 f6 1"/>
              <a:gd name="f24" fmla="*/ f18 f8 1"/>
              <a:gd name="f25" fmla="*/ f19 1 f3"/>
              <a:gd name="f26" fmla="*/ f20 1 f3"/>
              <a:gd name="f27" fmla="*/ f21 1 21600"/>
              <a:gd name="f28" fmla="*/ f22 1 21600"/>
              <a:gd name="f29" fmla="*/ 21600 f21 1"/>
              <a:gd name="f30" fmla="*/ 21600 f22 1"/>
              <a:gd name="f31" fmla="*/ f24 1 f1"/>
              <a:gd name="f32" fmla="+- f25 0 f2"/>
              <a:gd name="f33" fmla="+- f26 0 f2"/>
              <a:gd name="f34" fmla="min f28 f27"/>
              <a:gd name="f35" fmla="*/ f29 1 f23"/>
              <a:gd name="f36" fmla="*/ f30 1 f23"/>
              <a:gd name="f37" fmla="+- 0 0 f31"/>
              <a:gd name="f38" fmla="val f35"/>
              <a:gd name="f39" fmla="val f36"/>
              <a:gd name="f40" fmla="+- 0 0 f37"/>
              <a:gd name="f41" fmla="*/ f16 f34 1"/>
              <a:gd name="f42" fmla="+- f39 0 f16"/>
              <a:gd name="f43" fmla="+- f38 0 f16"/>
              <a:gd name="f44" fmla="*/ f40 f1 1"/>
              <a:gd name="f45" fmla="*/ f38 f34 1"/>
              <a:gd name="f46" fmla="*/ f42 1 2"/>
              <a:gd name="f47" fmla="*/ f43 1 2"/>
              <a:gd name="f48" fmla="*/ f44 1 f8"/>
              <a:gd name="f49" fmla="+- f16 f46 0"/>
              <a:gd name="f50" fmla="+- f16 f47 0"/>
              <a:gd name="f51" fmla="*/ f47 f9 1"/>
              <a:gd name="f52" fmla="*/ f46 f9 1"/>
              <a:gd name="f53" fmla="+- f48 0 f2"/>
              <a:gd name="f54" fmla="*/ f47 f34 1"/>
              <a:gd name="f55" fmla="*/ f46 f34 1"/>
              <a:gd name="f56" fmla="*/ f51 f17 1"/>
              <a:gd name="f57" fmla="*/ f52 f17 1"/>
              <a:gd name="f58" fmla="cos 1 f53"/>
              <a:gd name="f59" fmla="sin 1 f53"/>
              <a:gd name="f60" fmla="*/ f49 f34 1"/>
              <a:gd name="f61" fmla="*/ f56 1 100000"/>
              <a:gd name="f62" fmla="*/ f57 1 100000"/>
              <a:gd name="f63" fmla="+- 0 0 f58"/>
              <a:gd name="f64" fmla="+- 0 0 f59"/>
              <a:gd name="f65" fmla="+- 0 0 f63"/>
              <a:gd name="f66" fmla="+- 0 0 f64"/>
              <a:gd name="f67" fmla="*/ f65 f61 1"/>
              <a:gd name="f68" fmla="*/ f66 f62 1"/>
              <a:gd name="f69" fmla="*/ f65 f47 1"/>
              <a:gd name="f70" fmla="*/ f66 f46 1"/>
              <a:gd name="f71" fmla="+- f50 f67 0"/>
              <a:gd name="f72" fmla="+- f49 0 f68"/>
              <a:gd name="f73" fmla="+- f50 0 f69"/>
              <a:gd name="f74" fmla="+- f50 f69 0"/>
              <a:gd name="f75" fmla="+- f49 0 f70"/>
              <a:gd name="f76" fmla="+- f49 f70 0"/>
              <a:gd name="f77" fmla="+- f50 f71 0"/>
              <a:gd name="f78" fmla="+- f49 f72 0"/>
              <a:gd name="f79" fmla="*/ f73 f34 1"/>
              <a:gd name="f80" fmla="*/ f75 f34 1"/>
              <a:gd name="f81" fmla="*/ f74 f34 1"/>
              <a:gd name="f82" fmla="*/ f76 f34 1"/>
              <a:gd name="f83" fmla="*/ f71 f34 1"/>
              <a:gd name="f84" fmla="*/ f72 f34 1"/>
              <a:gd name="f85" fmla="*/ f77 1 2"/>
              <a:gd name="f86" fmla="*/ f78 1 2"/>
              <a:gd name="f87" fmla="*/ f85 f34 1"/>
              <a:gd name="f88" fmla="*/ f8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81" y="f82"/>
              </a:cxn>
              <a:cxn ang="f32">
                <a:pos x="f79" y="f82"/>
              </a:cxn>
              <a:cxn ang="f33">
                <a:pos x="f79" y="f80"/>
              </a:cxn>
              <a:cxn ang="f33">
                <a:pos x="f83" y="f84"/>
              </a:cxn>
            </a:cxnLst>
            <a:rect l="f79" t="f80" r="f81" b="f82"/>
            <a:pathLst>
              <a:path>
                <a:moveTo>
                  <a:pt x="f41" y="f60"/>
                </a:moveTo>
                <a:arcTo wR="f54" hR="f55" stAng="f1" swAng="f2"/>
                <a:quadBezTo>
                  <a:pt x="f87" y="f41"/>
                  <a:pt x="f83" y="f84"/>
                </a:quadBezTo>
                <a:quadBezTo>
                  <a:pt x="f45" y="f88"/>
                  <a:pt x="f45" y="f60"/>
                </a:quadBezTo>
                <a:arcTo wR="f54" hR="f55" stAng="f7" swAng="f1"/>
                <a:close/>
              </a:path>
            </a:pathLst>
          </a:custGeom>
          <a:solidFill>
            <a:srgbClr val="E8E8E8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9" name="TextBox 25">
            <a:extLst>
              <a:ext uri="{FF2B5EF4-FFF2-40B4-BE49-F238E27FC236}">
                <a16:creationId xmlns:a16="http://schemas.microsoft.com/office/drawing/2014/main" id="{E8A34637-754D-2110-E412-8B273B5585A3}"/>
              </a:ext>
            </a:extLst>
          </p:cNvPr>
          <p:cNvSpPr txBox="1"/>
          <p:nvPr/>
        </p:nvSpPr>
        <p:spPr>
          <a:xfrm>
            <a:off x="1637041" y="2164997"/>
            <a:ext cx="32918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Reduced personal liability</a:t>
            </a:r>
          </a:p>
        </p:txBody>
      </p:sp>
      <p:sp>
        <p:nvSpPr>
          <p:cNvPr id="10" name="TextBox 27">
            <a:extLst>
              <a:ext uri="{FF2B5EF4-FFF2-40B4-BE49-F238E27FC236}">
                <a16:creationId xmlns:a16="http://schemas.microsoft.com/office/drawing/2014/main" id="{3A48C1F8-2996-2E87-ACC7-20EEB2A79D08}"/>
              </a:ext>
            </a:extLst>
          </p:cNvPr>
          <p:cNvSpPr txBox="1"/>
          <p:nvPr/>
        </p:nvSpPr>
        <p:spPr>
          <a:xfrm>
            <a:off x="1675830" y="2954499"/>
            <a:ext cx="32918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Personal income flexibility</a:t>
            </a:r>
          </a:p>
        </p:txBody>
      </p:sp>
      <p:sp>
        <p:nvSpPr>
          <p:cNvPr id="11" name="TextBox 29">
            <a:extLst>
              <a:ext uri="{FF2B5EF4-FFF2-40B4-BE49-F238E27FC236}">
                <a16:creationId xmlns:a16="http://schemas.microsoft.com/office/drawing/2014/main" id="{01E40545-CA78-4020-20D2-1AECD215EF69}"/>
              </a:ext>
            </a:extLst>
          </p:cNvPr>
          <p:cNvSpPr txBox="1"/>
          <p:nvPr/>
        </p:nvSpPr>
        <p:spPr>
          <a:xfrm>
            <a:off x="6863541" y="2239201"/>
            <a:ext cx="32918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Higher set up costs </a:t>
            </a:r>
          </a:p>
        </p:txBody>
      </p:sp>
      <p:sp>
        <p:nvSpPr>
          <p:cNvPr id="12" name="TextBox 31">
            <a:extLst>
              <a:ext uri="{FF2B5EF4-FFF2-40B4-BE49-F238E27FC236}">
                <a16:creationId xmlns:a16="http://schemas.microsoft.com/office/drawing/2014/main" id="{044190C3-5779-7372-0BEE-8AAD4BAD6F78}"/>
              </a:ext>
            </a:extLst>
          </p:cNvPr>
          <p:cNvSpPr txBox="1"/>
          <p:nvPr/>
        </p:nvSpPr>
        <p:spPr>
          <a:xfrm>
            <a:off x="6863541" y="3871386"/>
            <a:ext cx="32918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Heavier administrative burden</a:t>
            </a:r>
          </a:p>
        </p:txBody>
      </p:sp>
      <p:sp>
        <p:nvSpPr>
          <p:cNvPr id="13" name="TextBox 33">
            <a:extLst>
              <a:ext uri="{FF2B5EF4-FFF2-40B4-BE49-F238E27FC236}">
                <a16:creationId xmlns:a16="http://schemas.microsoft.com/office/drawing/2014/main" id="{7C357769-8F08-A7F7-3511-F2025A9A6CD5}"/>
              </a:ext>
            </a:extLst>
          </p:cNvPr>
          <p:cNvSpPr txBox="1"/>
          <p:nvPr/>
        </p:nvSpPr>
        <p:spPr>
          <a:xfrm>
            <a:off x="6863541" y="3009573"/>
            <a:ext cx="32918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Greater public scrutiny </a:t>
            </a:r>
          </a:p>
        </p:txBody>
      </p:sp>
      <p:sp>
        <p:nvSpPr>
          <p:cNvPr id="14" name="TextBox 35">
            <a:extLst>
              <a:ext uri="{FF2B5EF4-FFF2-40B4-BE49-F238E27FC236}">
                <a16:creationId xmlns:a16="http://schemas.microsoft.com/office/drawing/2014/main" id="{D4C7A410-C546-BBE9-1739-CD0A71D008DC}"/>
              </a:ext>
            </a:extLst>
          </p:cNvPr>
          <p:cNvSpPr txBox="1"/>
          <p:nvPr/>
        </p:nvSpPr>
        <p:spPr>
          <a:xfrm>
            <a:off x="1637041" y="3871386"/>
            <a:ext cx="349134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Easier accesses to growth funds </a:t>
            </a:r>
          </a:p>
        </p:txBody>
      </p:sp>
      <p:sp>
        <p:nvSpPr>
          <p:cNvPr id="15" name="TextBox 37">
            <a:extLst>
              <a:ext uri="{FF2B5EF4-FFF2-40B4-BE49-F238E27FC236}">
                <a16:creationId xmlns:a16="http://schemas.microsoft.com/office/drawing/2014/main" id="{4C9E11A7-8E73-C34F-D4CA-65C695E927F8}"/>
              </a:ext>
            </a:extLst>
          </p:cNvPr>
          <p:cNvSpPr txBox="1"/>
          <p:nvPr/>
        </p:nvSpPr>
        <p:spPr>
          <a:xfrm>
            <a:off x="234955" y="6236756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(Bracht, Mahieu and Vanhaverbeke, 2024)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6" name="Rectangle 38">
            <a:extLst>
              <a:ext uri="{FF2B5EF4-FFF2-40B4-BE49-F238E27FC236}">
                <a16:creationId xmlns:a16="http://schemas.microsoft.com/office/drawing/2014/main" id="{E3062AD6-57B5-A2FD-CE90-93F9BDDC4322}"/>
              </a:ext>
            </a:extLst>
          </p:cNvPr>
          <p:cNvSpPr/>
          <p:nvPr/>
        </p:nvSpPr>
        <p:spPr>
          <a:xfrm>
            <a:off x="838203" y="1508677"/>
            <a:ext cx="8191496" cy="485016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Chosen for the legal sensitivities that come with operating in financial decision.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2BCAA-8E76-5E1C-C735-107BCAF58F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Location</a:t>
            </a:r>
          </a:p>
        </p:txBody>
      </p:sp>
      <p:pic>
        <p:nvPicPr>
          <p:cNvPr id="3" name="Picture 7" descr="Cloud large resolution 8000x4717 PNG picture — Transparent Background,  8000x4717 | PNGimg">
            <a:extLst>
              <a:ext uri="{FF2B5EF4-FFF2-40B4-BE49-F238E27FC236}">
                <a16:creationId xmlns:a16="http://schemas.microsoft.com/office/drawing/2014/main" id="{00BB368F-C1C0-4A08-3B29-0024E2E07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7" y="1383386"/>
            <a:ext cx="3715664" cy="21908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Arrow: Down 8">
            <a:extLst>
              <a:ext uri="{FF2B5EF4-FFF2-40B4-BE49-F238E27FC236}">
                <a16:creationId xmlns:a16="http://schemas.microsoft.com/office/drawing/2014/main" id="{DE7B3294-E4E9-EEF6-4A6B-6697D9C028A5}"/>
              </a:ext>
            </a:extLst>
          </p:cNvPr>
          <p:cNvSpPr/>
          <p:nvPr/>
        </p:nvSpPr>
        <p:spPr>
          <a:xfrm>
            <a:off x="1655667" y="4108225"/>
            <a:ext cx="578495" cy="968532"/>
          </a:xfrm>
          <a:custGeom>
            <a:avLst>
              <a:gd name="f0" fmla="val 15149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5" name="Picture 12" descr="White Group Icon Png Transparent PNG ...">
            <a:extLst>
              <a:ext uri="{FF2B5EF4-FFF2-40B4-BE49-F238E27FC236}">
                <a16:creationId xmlns:a16="http://schemas.microsoft.com/office/drawing/2014/main" id="{A44316B3-EEDA-DEBD-06F8-B0E40EEDC8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05" t="17117" r="4444" b="17148"/>
          <a:stretch>
            <a:fillRect/>
          </a:stretch>
        </p:blipFill>
        <p:spPr>
          <a:xfrm>
            <a:off x="1551745" y="5610758"/>
            <a:ext cx="786338" cy="57657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3" descr="Team PNGs for Free Download">
            <a:extLst>
              <a:ext uri="{FF2B5EF4-FFF2-40B4-BE49-F238E27FC236}">
                <a16:creationId xmlns:a16="http://schemas.microsoft.com/office/drawing/2014/main" id="{05FB557C-9045-33DA-847E-6E92351E02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3" y="4346134"/>
            <a:ext cx="4829175" cy="18411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Arrow: Down 14">
            <a:extLst>
              <a:ext uri="{FF2B5EF4-FFF2-40B4-BE49-F238E27FC236}">
                <a16:creationId xmlns:a16="http://schemas.microsoft.com/office/drawing/2014/main" id="{AEE1D93C-A67E-8090-5F62-227F929CA838}"/>
              </a:ext>
            </a:extLst>
          </p:cNvPr>
          <p:cNvSpPr/>
          <p:nvPr/>
        </p:nvSpPr>
        <p:spPr>
          <a:xfrm rot="18752255">
            <a:off x="6954825" y="3578464"/>
            <a:ext cx="429210" cy="950189"/>
          </a:xfrm>
          <a:custGeom>
            <a:avLst>
              <a:gd name="f0" fmla="val 1672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Arrow: Down 16">
            <a:extLst>
              <a:ext uri="{FF2B5EF4-FFF2-40B4-BE49-F238E27FC236}">
                <a16:creationId xmlns:a16="http://schemas.microsoft.com/office/drawing/2014/main" id="{FBCB1822-211D-4B2E-0AE7-7D9637EE631F}"/>
              </a:ext>
            </a:extLst>
          </p:cNvPr>
          <p:cNvSpPr/>
          <p:nvPr/>
        </p:nvSpPr>
        <p:spPr>
          <a:xfrm>
            <a:off x="8427649" y="2953905"/>
            <a:ext cx="429210" cy="950189"/>
          </a:xfrm>
          <a:custGeom>
            <a:avLst>
              <a:gd name="f0" fmla="val 1672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9" name="Arrow: Down 18">
            <a:extLst>
              <a:ext uri="{FF2B5EF4-FFF2-40B4-BE49-F238E27FC236}">
                <a16:creationId xmlns:a16="http://schemas.microsoft.com/office/drawing/2014/main" id="{2965F15D-498E-0605-7185-6E95AF1149B1}"/>
              </a:ext>
            </a:extLst>
          </p:cNvPr>
          <p:cNvSpPr/>
          <p:nvPr/>
        </p:nvSpPr>
        <p:spPr>
          <a:xfrm rot="2285758">
            <a:off x="9859498" y="3339858"/>
            <a:ext cx="429210" cy="950189"/>
          </a:xfrm>
          <a:custGeom>
            <a:avLst>
              <a:gd name="f0" fmla="val 1672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" name="Picture 23" descr="5-Person Offices in Reigate | Flexible &amp; Efficient Work Environments">
            <a:extLst>
              <a:ext uri="{FF2B5EF4-FFF2-40B4-BE49-F238E27FC236}">
                <a16:creationId xmlns:a16="http://schemas.microsoft.com/office/drawing/2014/main" id="{F708C3E3-B6AD-A733-F23A-6B34D32549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7031" y="975984"/>
            <a:ext cx="2389610" cy="15930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24" descr="eos-office-medium - serviced office reigate">
            <a:extLst>
              <a:ext uri="{FF2B5EF4-FFF2-40B4-BE49-F238E27FC236}">
                <a16:creationId xmlns:a16="http://schemas.microsoft.com/office/drawing/2014/main" id="{237DFFFA-661E-709E-0A4D-15DBBCDE43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1477" y="1690689"/>
            <a:ext cx="2389610" cy="1593076"/>
          </a:xfrm>
          <a:prstGeom prst="rect">
            <a:avLst/>
          </a:prstGeom>
          <a:solidFill>
            <a:srgbClr val="EDEDED"/>
          </a:solidFill>
          <a:ln cap="flat">
            <a:noFill/>
          </a:ln>
        </p:spPr>
      </p:pic>
      <p:pic>
        <p:nvPicPr>
          <p:cNvPr id="12" name="Picture 25" descr="eos-kitchen - serviced office reigate">
            <a:extLst>
              <a:ext uri="{FF2B5EF4-FFF2-40B4-BE49-F238E27FC236}">
                <a16:creationId xmlns:a16="http://schemas.microsoft.com/office/drawing/2014/main" id="{34845555-0CDD-427F-F765-5DD45048F8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29660" y="1575026"/>
            <a:ext cx="2062877" cy="16382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Oval 26">
            <a:extLst>
              <a:ext uri="{FF2B5EF4-FFF2-40B4-BE49-F238E27FC236}">
                <a16:creationId xmlns:a16="http://schemas.microsoft.com/office/drawing/2014/main" id="{C1830591-727B-0CFD-C86B-296A4C6ACE95}"/>
              </a:ext>
            </a:extLst>
          </p:cNvPr>
          <p:cNvSpPr/>
          <p:nvPr/>
        </p:nvSpPr>
        <p:spPr>
          <a:xfrm>
            <a:off x="4541477" y="189189"/>
            <a:ext cx="2312554" cy="105628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Cardiff City Centre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F24FD-1631-2ED9-652F-F18F7F804D3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Human Recourses Strategy </a:t>
            </a:r>
          </a:p>
        </p:txBody>
      </p:sp>
      <p:pic>
        <p:nvPicPr>
          <p:cNvPr id="3" name="Picture 10">
            <a:extLst>
              <a:ext uri="{FF2B5EF4-FFF2-40B4-BE49-F238E27FC236}">
                <a16:creationId xmlns:a16="http://schemas.microsoft.com/office/drawing/2014/main" id="{996817D0-5EA4-83F8-3140-31725411A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20" y="1605293"/>
            <a:ext cx="3011420" cy="1693926"/>
          </a:xfrm>
          <a:prstGeom prst="rect">
            <a:avLst/>
          </a:prstGeom>
          <a:solidFill>
            <a:srgbClr val="FFFFFF"/>
          </a:solidFill>
          <a:ln w="76196" cap="sq">
            <a:solidFill>
              <a:srgbClr val="EAEAEA"/>
            </a:solidFill>
            <a:prstDash val="solid"/>
            <a:miter/>
          </a:ln>
        </p:spPr>
      </p:pic>
      <p:pic>
        <p:nvPicPr>
          <p:cNvPr id="4" name="Picture 12">
            <a:extLst>
              <a:ext uri="{FF2B5EF4-FFF2-40B4-BE49-F238E27FC236}">
                <a16:creationId xmlns:a16="http://schemas.microsoft.com/office/drawing/2014/main" id="{3CF2D705-5FEF-BE13-D9AE-4CFD8D5E3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8323" y="4233800"/>
            <a:ext cx="3118103" cy="2443734"/>
          </a:xfrm>
          <a:prstGeom prst="rect">
            <a:avLst/>
          </a:prstGeom>
          <a:solidFill>
            <a:srgbClr val="FFFFFF"/>
          </a:solidFill>
          <a:ln w="76196" cap="sq">
            <a:solidFill>
              <a:srgbClr val="EAEAEA"/>
            </a:solidFill>
            <a:prstDash val="solid"/>
            <a:miter/>
          </a:ln>
        </p:spPr>
      </p:pic>
      <p:pic>
        <p:nvPicPr>
          <p:cNvPr id="5" name="Picture 14">
            <a:extLst>
              <a:ext uri="{FF2B5EF4-FFF2-40B4-BE49-F238E27FC236}">
                <a16:creationId xmlns:a16="http://schemas.microsoft.com/office/drawing/2014/main" id="{80DE73D8-84A8-01FD-5D19-276564D8F1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35564" y="1501618"/>
            <a:ext cx="3011420" cy="1822508"/>
          </a:xfrm>
          <a:prstGeom prst="rect">
            <a:avLst/>
          </a:prstGeom>
          <a:solidFill>
            <a:srgbClr val="FFFFFF"/>
          </a:solidFill>
          <a:ln w="76196" cap="sq">
            <a:solidFill>
              <a:srgbClr val="EAEAEA"/>
            </a:solidFill>
            <a:prstDash val="solid"/>
            <a:miter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7555210D-C8FF-2B48-5409-A58A5AD8CF8A}"/>
              </a:ext>
            </a:extLst>
          </p:cNvPr>
          <p:cNvSpPr txBox="1"/>
          <p:nvPr/>
        </p:nvSpPr>
        <p:spPr>
          <a:xfrm>
            <a:off x="8698979" y="6308207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(Bakke and Johansen, 2024)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9FCE5F8A-FFA0-2786-A376-AB38930E3EAC}"/>
              </a:ext>
            </a:extLst>
          </p:cNvPr>
          <p:cNvSpPr txBox="1"/>
          <p:nvPr/>
        </p:nvSpPr>
        <p:spPr>
          <a:xfrm>
            <a:off x="8735564" y="4460616"/>
            <a:ext cx="301142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 specialised team of ten takes the platform into its second phase.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034A1F73-1A43-4D9E-BC96-976E0EB41E78}"/>
              </a:ext>
            </a:extLst>
          </p:cNvPr>
          <p:cNvSpPr txBox="1"/>
          <p:nvPr/>
        </p:nvSpPr>
        <p:spPr>
          <a:xfrm>
            <a:off x="4459656" y="2219971"/>
            <a:ext cx="301142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The team scales to exactly five people as the platform finds its footing.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A6EA4ED3-9BE8-5A15-9F69-2BA74F48C831}"/>
              </a:ext>
            </a:extLst>
          </p:cNvPr>
          <p:cNvSpPr txBox="1"/>
          <p:nvPr/>
        </p:nvSpPr>
        <p:spPr>
          <a:xfrm>
            <a:off x="577471" y="4539374"/>
            <a:ext cx="2746519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I will operate across content, instructional delivery, marketing and admin.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FBBB40BD-6D0D-D9A9-3FDA-9A0E0663D2F9}"/>
              </a:ext>
            </a:extLst>
          </p:cNvPr>
          <p:cNvSpPr txBox="1"/>
          <p:nvPr/>
        </p:nvSpPr>
        <p:spPr>
          <a:xfrm>
            <a:off x="-1380753" y="3734629"/>
            <a:ext cx="68988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Launch - Solopreneur</a:t>
            </a:r>
          </a:p>
        </p:txBody>
      </p:sp>
      <p:sp>
        <p:nvSpPr>
          <p:cNvPr id="11" name="TextBox 17">
            <a:extLst>
              <a:ext uri="{FF2B5EF4-FFF2-40B4-BE49-F238E27FC236}">
                <a16:creationId xmlns:a16="http://schemas.microsoft.com/office/drawing/2014/main" id="{F47015EF-C37C-C172-D30D-D2F158EDE156}"/>
              </a:ext>
            </a:extLst>
          </p:cNvPr>
          <p:cNvSpPr txBox="1"/>
          <p:nvPr/>
        </p:nvSpPr>
        <p:spPr>
          <a:xfrm>
            <a:off x="2515962" y="3609895"/>
            <a:ext cx="68988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Growth – 5 specialists</a:t>
            </a:r>
          </a:p>
        </p:txBody>
      </p:sp>
      <p:sp>
        <p:nvSpPr>
          <p:cNvPr id="12" name="TextBox 19">
            <a:extLst>
              <a:ext uri="{FF2B5EF4-FFF2-40B4-BE49-F238E27FC236}">
                <a16:creationId xmlns:a16="http://schemas.microsoft.com/office/drawing/2014/main" id="{342049A1-1F77-4BA0-7C71-AF0989643766}"/>
              </a:ext>
            </a:extLst>
          </p:cNvPr>
          <p:cNvSpPr txBox="1"/>
          <p:nvPr/>
        </p:nvSpPr>
        <p:spPr>
          <a:xfrm>
            <a:off x="6891393" y="3697303"/>
            <a:ext cx="68988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Scale – 10 specialists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B0536-2AC2-F146-2BC0-7BEC09B7AF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41256"/>
            <a:ext cx="10515600" cy="1325559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Financial Overview</a:t>
            </a:r>
          </a:p>
        </p:txBody>
      </p:sp>
      <p:sp>
        <p:nvSpPr>
          <p:cNvPr id="3" name="Cube 4">
            <a:extLst>
              <a:ext uri="{FF2B5EF4-FFF2-40B4-BE49-F238E27FC236}">
                <a16:creationId xmlns:a16="http://schemas.microsoft.com/office/drawing/2014/main" id="{20D9C2A8-3A26-BE69-CC01-48B5B1B77328}"/>
              </a:ext>
            </a:extLst>
          </p:cNvPr>
          <p:cNvSpPr/>
          <p:nvPr/>
        </p:nvSpPr>
        <p:spPr>
          <a:xfrm>
            <a:off x="1504608" y="3985000"/>
            <a:ext cx="8478984" cy="935184"/>
          </a:xfrm>
          <a:custGeom>
            <a:avLst>
              <a:gd name="f8" fmla="val 25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25000"/>
              <a:gd name="f9" fmla="+- 0 0 -360"/>
              <a:gd name="f10" fmla="+- 0 0 -270"/>
              <a:gd name="f11" fmla="+- 0 0 -180"/>
              <a:gd name="f12" fmla="+- 0 0 -9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*/ f16 f37 1"/>
              <a:gd name="f43" fmla="+- f41 0 f16"/>
              <a:gd name="f44" fmla="+- f40 0 f16"/>
              <a:gd name="f45" fmla="*/ f41 f37 1"/>
              <a:gd name="f46" fmla="*/ f40 f37 1"/>
              <a:gd name="f47" fmla="min f44 f43"/>
              <a:gd name="f48" fmla="*/ f47 f17 1"/>
              <a:gd name="f49" fmla="*/ f48 1 100000"/>
              <a:gd name="f50" fmla="+- f41 0 f49"/>
              <a:gd name="f51" fmla="+- f49 f41 0"/>
              <a:gd name="f52" fmla="+- f40 0 f49"/>
              <a:gd name="f53" fmla="+- f49 f40 0"/>
              <a:gd name="f54" fmla="*/ f49 f37 1"/>
              <a:gd name="f55" fmla="*/ f50 1 2"/>
              <a:gd name="f56" fmla="*/ f51 1 2"/>
              <a:gd name="f57" fmla="*/ f52 1 2"/>
              <a:gd name="f58" fmla="*/ f53 1 2"/>
              <a:gd name="f59" fmla="*/ f52 f37 1"/>
              <a:gd name="f60" fmla="*/ f50 f37 1"/>
              <a:gd name="f61" fmla="*/ f58 f37 1"/>
              <a:gd name="f62" fmla="*/ f57 f37 1"/>
              <a:gd name="f63" fmla="*/ f56 f37 1"/>
              <a:gd name="f64" fmla="*/ f55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1" y="f42"/>
              </a:cxn>
              <a:cxn ang="f33">
                <a:pos x="f62" y="f54"/>
              </a:cxn>
              <a:cxn ang="f34">
                <a:pos x="f42" y="f63"/>
              </a:cxn>
              <a:cxn ang="f35">
                <a:pos x="f62" y="f45"/>
              </a:cxn>
              <a:cxn ang="f36">
                <a:pos x="f59" y="f63"/>
              </a:cxn>
              <a:cxn ang="f36">
                <a:pos x="f46" y="f64"/>
              </a:cxn>
            </a:cxnLst>
            <a:rect l="f42" t="f54" r="f59" b="f45"/>
            <a:pathLst>
              <a:path stroke="0">
                <a:moveTo>
                  <a:pt x="f42" y="f54"/>
                </a:moveTo>
                <a:lnTo>
                  <a:pt x="f59" y="f54"/>
                </a:lnTo>
                <a:lnTo>
                  <a:pt x="f59" y="f45"/>
                </a:lnTo>
                <a:lnTo>
                  <a:pt x="f42" y="f45"/>
                </a:lnTo>
                <a:close/>
              </a:path>
              <a:path stroke="0">
                <a:moveTo>
                  <a:pt x="f59" y="f54"/>
                </a:moveTo>
                <a:lnTo>
                  <a:pt x="f46" y="f42"/>
                </a:lnTo>
                <a:lnTo>
                  <a:pt x="f46" y="f60"/>
                </a:lnTo>
                <a:lnTo>
                  <a:pt x="f59" y="f45"/>
                </a:lnTo>
                <a:close/>
              </a:path>
              <a:path stroke="0">
                <a:moveTo>
                  <a:pt x="f42" y="f54"/>
                </a:moveTo>
                <a:lnTo>
                  <a:pt x="f54" y="f42"/>
                </a:lnTo>
                <a:lnTo>
                  <a:pt x="f46" y="f42"/>
                </a:lnTo>
                <a:lnTo>
                  <a:pt x="f59" y="f54"/>
                </a:lnTo>
                <a:close/>
              </a:path>
              <a:path fill="none">
                <a:moveTo>
                  <a:pt x="f42" y="f54"/>
                </a:moveTo>
                <a:lnTo>
                  <a:pt x="f54" y="f42"/>
                </a:lnTo>
                <a:lnTo>
                  <a:pt x="f46" y="f42"/>
                </a:lnTo>
                <a:lnTo>
                  <a:pt x="f46" y="f60"/>
                </a:lnTo>
                <a:lnTo>
                  <a:pt x="f59" y="f45"/>
                </a:lnTo>
                <a:lnTo>
                  <a:pt x="f42" y="f45"/>
                </a:lnTo>
                <a:close/>
                <a:moveTo>
                  <a:pt x="f42" y="f54"/>
                </a:moveTo>
                <a:lnTo>
                  <a:pt x="f59" y="f54"/>
                </a:lnTo>
                <a:lnTo>
                  <a:pt x="f46" y="f42"/>
                </a:lnTo>
                <a:moveTo>
                  <a:pt x="f59" y="f54"/>
                </a:moveTo>
                <a:lnTo>
                  <a:pt x="f59" y="f45"/>
                </a:lnTo>
              </a:path>
            </a:pathLst>
          </a:custGeom>
          <a:solidFill>
            <a:srgbClr val="000000"/>
          </a:solidFill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Pro subscription (£9/month) Grows from 50 paid users in Month 1 up to 5000 active paid members. I assume a conservative 10% monthly subscriber cancellation rate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Cube 6">
            <a:extLst>
              <a:ext uri="{FF2B5EF4-FFF2-40B4-BE49-F238E27FC236}">
                <a16:creationId xmlns:a16="http://schemas.microsoft.com/office/drawing/2014/main" id="{075D4AFC-56BE-3E50-CACB-5E14D848E447}"/>
              </a:ext>
            </a:extLst>
          </p:cNvPr>
          <p:cNvSpPr/>
          <p:nvPr/>
        </p:nvSpPr>
        <p:spPr>
          <a:xfrm>
            <a:off x="1504608" y="4846374"/>
            <a:ext cx="8478984" cy="935184"/>
          </a:xfrm>
          <a:custGeom>
            <a:avLst>
              <a:gd name="f8" fmla="val 25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25000"/>
              <a:gd name="f9" fmla="+- 0 0 -360"/>
              <a:gd name="f10" fmla="+- 0 0 -270"/>
              <a:gd name="f11" fmla="+- 0 0 -180"/>
              <a:gd name="f12" fmla="+- 0 0 -9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*/ f16 f37 1"/>
              <a:gd name="f43" fmla="+- f41 0 f16"/>
              <a:gd name="f44" fmla="+- f40 0 f16"/>
              <a:gd name="f45" fmla="*/ f41 f37 1"/>
              <a:gd name="f46" fmla="*/ f40 f37 1"/>
              <a:gd name="f47" fmla="min f44 f43"/>
              <a:gd name="f48" fmla="*/ f47 f17 1"/>
              <a:gd name="f49" fmla="*/ f48 1 100000"/>
              <a:gd name="f50" fmla="+- f41 0 f49"/>
              <a:gd name="f51" fmla="+- f49 f41 0"/>
              <a:gd name="f52" fmla="+- f40 0 f49"/>
              <a:gd name="f53" fmla="+- f49 f40 0"/>
              <a:gd name="f54" fmla="*/ f49 f37 1"/>
              <a:gd name="f55" fmla="*/ f50 1 2"/>
              <a:gd name="f56" fmla="*/ f51 1 2"/>
              <a:gd name="f57" fmla="*/ f52 1 2"/>
              <a:gd name="f58" fmla="*/ f53 1 2"/>
              <a:gd name="f59" fmla="*/ f52 f37 1"/>
              <a:gd name="f60" fmla="*/ f50 f37 1"/>
              <a:gd name="f61" fmla="*/ f58 f37 1"/>
              <a:gd name="f62" fmla="*/ f57 f37 1"/>
              <a:gd name="f63" fmla="*/ f56 f37 1"/>
              <a:gd name="f64" fmla="*/ f55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1" y="f42"/>
              </a:cxn>
              <a:cxn ang="f33">
                <a:pos x="f62" y="f54"/>
              </a:cxn>
              <a:cxn ang="f34">
                <a:pos x="f42" y="f63"/>
              </a:cxn>
              <a:cxn ang="f35">
                <a:pos x="f62" y="f45"/>
              </a:cxn>
              <a:cxn ang="f36">
                <a:pos x="f59" y="f63"/>
              </a:cxn>
              <a:cxn ang="f36">
                <a:pos x="f46" y="f64"/>
              </a:cxn>
            </a:cxnLst>
            <a:rect l="f42" t="f54" r="f59" b="f45"/>
            <a:pathLst>
              <a:path stroke="0">
                <a:moveTo>
                  <a:pt x="f42" y="f54"/>
                </a:moveTo>
                <a:lnTo>
                  <a:pt x="f59" y="f54"/>
                </a:lnTo>
                <a:lnTo>
                  <a:pt x="f59" y="f45"/>
                </a:lnTo>
                <a:lnTo>
                  <a:pt x="f42" y="f45"/>
                </a:lnTo>
                <a:close/>
              </a:path>
              <a:path stroke="0">
                <a:moveTo>
                  <a:pt x="f59" y="f54"/>
                </a:moveTo>
                <a:lnTo>
                  <a:pt x="f46" y="f42"/>
                </a:lnTo>
                <a:lnTo>
                  <a:pt x="f46" y="f60"/>
                </a:lnTo>
                <a:lnTo>
                  <a:pt x="f59" y="f45"/>
                </a:lnTo>
                <a:close/>
              </a:path>
              <a:path stroke="0">
                <a:moveTo>
                  <a:pt x="f42" y="f54"/>
                </a:moveTo>
                <a:lnTo>
                  <a:pt x="f54" y="f42"/>
                </a:lnTo>
                <a:lnTo>
                  <a:pt x="f46" y="f42"/>
                </a:lnTo>
                <a:lnTo>
                  <a:pt x="f59" y="f54"/>
                </a:lnTo>
                <a:close/>
              </a:path>
              <a:path fill="none">
                <a:moveTo>
                  <a:pt x="f42" y="f54"/>
                </a:moveTo>
                <a:lnTo>
                  <a:pt x="f54" y="f42"/>
                </a:lnTo>
                <a:lnTo>
                  <a:pt x="f46" y="f42"/>
                </a:lnTo>
                <a:lnTo>
                  <a:pt x="f46" y="f60"/>
                </a:lnTo>
                <a:lnTo>
                  <a:pt x="f59" y="f45"/>
                </a:lnTo>
                <a:lnTo>
                  <a:pt x="f42" y="f45"/>
                </a:lnTo>
                <a:close/>
                <a:moveTo>
                  <a:pt x="f42" y="f54"/>
                </a:moveTo>
                <a:lnTo>
                  <a:pt x="f59" y="f54"/>
                </a:lnTo>
                <a:lnTo>
                  <a:pt x="f46" y="f42"/>
                </a:lnTo>
                <a:moveTo>
                  <a:pt x="f59" y="f54"/>
                </a:moveTo>
                <a:lnTo>
                  <a:pt x="f59" y="f45"/>
                </a:lnTo>
              </a:path>
            </a:pathLst>
          </a:custGeom>
          <a:solidFill>
            <a:srgbClr val="000000"/>
          </a:solidFill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Live accelerator cohorts (£149): Run strictly every two months (Months 2, 4, 6, 8, ,10 ,12)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ube 8">
            <a:extLst>
              <a:ext uri="{FF2B5EF4-FFF2-40B4-BE49-F238E27FC236}">
                <a16:creationId xmlns:a16="http://schemas.microsoft.com/office/drawing/2014/main" id="{75DF7082-723C-C00B-97F9-9DD748803887}"/>
              </a:ext>
            </a:extLst>
          </p:cNvPr>
          <p:cNvSpPr/>
          <p:nvPr/>
        </p:nvSpPr>
        <p:spPr>
          <a:xfrm>
            <a:off x="1504608" y="5781559"/>
            <a:ext cx="8478984" cy="935184"/>
          </a:xfrm>
          <a:custGeom>
            <a:avLst>
              <a:gd name="f8" fmla="val 250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25000"/>
              <a:gd name="f9" fmla="+- 0 0 -360"/>
              <a:gd name="f10" fmla="+- 0 0 -270"/>
              <a:gd name="f11" fmla="+- 0 0 -180"/>
              <a:gd name="f12" fmla="+- 0 0 -9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*/ f16 f37 1"/>
              <a:gd name="f43" fmla="+- f41 0 f16"/>
              <a:gd name="f44" fmla="+- f40 0 f16"/>
              <a:gd name="f45" fmla="*/ f41 f37 1"/>
              <a:gd name="f46" fmla="*/ f40 f37 1"/>
              <a:gd name="f47" fmla="min f44 f43"/>
              <a:gd name="f48" fmla="*/ f47 f17 1"/>
              <a:gd name="f49" fmla="*/ f48 1 100000"/>
              <a:gd name="f50" fmla="+- f41 0 f49"/>
              <a:gd name="f51" fmla="+- f49 f41 0"/>
              <a:gd name="f52" fmla="+- f40 0 f49"/>
              <a:gd name="f53" fmla="+- f49 f40 0"/>
              <a:gd name="f54" fmla="*/ f49 f37 1"/>
              <a:gd name="f55" fmla="*/ f50 1 2"/>
              <a:gd name="f56" fmla="*/ f51 1 2"/>
              <a:gd name="f57" fmla="*/ f52 1 2"/>
              <a:gd name="f58" fmla="*/ f53 1 2"/>
              <a:gd name="f59" fmla="*/ f52 f37 1"/>
              <a:gd name="f60" fmla="*/ f50 f37 1"/>
              <a:gd name="f61" fmla="*/ f58 f37 1"/>
              <a:gd name="f62" fmla="*/ f57 f37 1"/>
              <a:gd name="f63" fmla="*/ f56 f37 1"/>
              <a:gd name="f64" fmla="*/ f55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1" y="f42"/>
              </a:cxn>
              <a:cxn ang="f33">
                <a:pos x="f62" y="f54"/>
              </a:cxn>
              <a:cxn ang="f34">
                <a:pos x="f42" y="f63"/>
              </a:cxn>
              <a:cxn ang="f35">
                <a:pos x="f62" y="f45"/>
              </a:cxn>
              <a:cxn ang="f36">
                <a:pos x="f59" y="f63"/>
              </a:cxn>
              <a:cxn ang="f36">
                <a:pos x="f46" y="f64"/>
              </a:cxn>
            </a:cxnLst>
            <a:rect l="f42" t="f54" r="f59" b="f45"/>
            <a:pathLst>
              <a:path stroke="0">
                <a:moveTo>
                  <a:pt x="f42" y="f54"/>
                </a:moveTo>
                <a:lnTo>
                  <a:pt x="f59" y="f54"/>
                </a:lnTo>
                <a:lnTo>
                  <a:pt x="f59" y="f45"/>
                </a:lnTo>
                <a:lnTo>
                  <a:pt x="f42" y="f45"/>
                </a:lnTo>
                <a:close/>
              </a:path>
              <a:path stroke="0">
                <a:moveTo>
                  <a:pt x="f59" y="f54"/>
                </a:moveTo>
                <a:lnTo>
                  <a:pt x="f46" y="f42"/>
                </a:lnTo>
                <a:lnTo>
                  <a:pt x="f46" y="f60"/>
                </a:lnTo>
                <a:lnTo>
                  <a:pt x="f59" y="f45"/>
                </a:lnTo>
                <a:close/>
              </a:path>
              <a:path stroke="0">
                <a:moveTo>
                  <a:pt x="f42" y="f54"/>
                </a:moveTo>
                <a:lnTo>
                  <a:pt x="f54" y="f42"/>
                </a:lnTo>
                <a:lnTo>
                  <a:pt x="f46" y="f42"/>
                </a:lnTo>
                <a:lnTo>
                  <a:pt x="f59" y="f54"/>
                </a:lnTo>
                <a:close/>
              </a:path>
              <a:path fill="none">
                <a:moveTo>
                  <a:pt x="f42" y="f54"/>
                </a:moveTo>
                <a:lnTo>
                  <a:pt x="f54" y="f42"/>
                </a:lnTo>
                <a:lnTo>
                  <a:pt x="f46" y="f42"/>
                </a:lnTo>
                <a:lnTo>
                  <a:pt x="f46" y="f60"/>
                </a:lnTo>
                <a:lnTo>
                  <a:pt x="f59" y="f45"/>
                </a:lnTo>
                <a:lnTo>
                  <a:pt x="f42" y="f45"/>
                </a:lnTo>
                <a:close/>
                <a:moveTo>
                  <a:pt x="f42" y="f54"/>
                </a:moveTo>
                <a:lnTo>
                  <a:pt x="f59" y="f54"/>
                </a:lnTo>
                <a:lnTo>
                  <a:pt x="f46" y="f42"/>
                </a:lnTo>
                <a:moveTo>
                  <a:pt x="f59" y="f54"/>
                </a:moveTo>
                <a:lnTo>
                  <a:pt x="f59" y="f45"/>
                </a:lnTo>
              </a:path>
            </a:pathLst>
          </a:custGeom>
          <a:solidFill>
            <a:srgbClr val="000000"/>
          </a:solidFill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Operating outflows: Software scales as web traffic grows and payment processing scale strictly at an estimated 4% of gross transactions.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E201391C-B997-F038-E3A7-EFDCE34C9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608" y="1213655"/>
            <a:ext cx="8478984" cy="27198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13">
            <a:extLst>
              <a:ext uri="{FF2B5EF4-FFF2-40B4-BE49-F238E27FC236}">
                <a16:creationId xmlns:a16="http://schemas.microsoft.com/office/drawing/2014/main" id="{773EC535-4920-207E-52AC-0AAF3F64984B}"/>
              </a:ext>
            </a:extLst>
          </p:cNvPr>
          <p:cNvSpPr txBox="1"/>
          <p:nvPr/>
        </p:nvSpPr>
        <p:spPr>
          <a:xfrm>
            <a:off x="10270668" y="6249146"/>
            <a:ext cx="3551813" cy="8138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(Dennis, 2023).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just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Aptos" pitchFamily="34"/>
                <a:cs typeface="Times New Roman" pitchFamily="18"/>
              </a:rPr>
              <a:t> 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-form: Shape 56">
            <a:extLst>
              <a:ext uri="{FF2B5EF4-FFF2-40B4-BE49-F238E27FC236}">
                <a16:creationId xmlns:a16="http://schemas.microsoft.com/office/drawing/2014/main" id="{9280F253-2D01-F31C-F310-5032936DF5C3}"/>
              </a:ext>
            </a:extLst>
          </p:cNvPr>
          <p:cNvSpPr/>
          <p:nvPr/>
        </p:nvSpPr>
        <p:spPr>
          <a:xfrm>
            <a:off x="7744620" y="4309585"/>
            <a:ext cx="53839" cy="550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790"/>
              <a:gd name="f7" fmla="val 834"/>
              <a:gd name="f8" fmla="val 556"/>
              <a:gd name="f9" fmla="val 7770"/>
              <a:gd name="f10" fmla="val 547"/>
              <a:gd name="f11" fmla="+- 0 0 -90"/>
              <a:gd name="f12" fmla="*/ f3 1 15790"/>
              <a:gd name="f13" fmla="*/ f4 1 834"/>
              <a:gd name="f14" fmla="val f5"/>
              <a:gd name="f15" fmla="val f6"/>
              <a:gd name="f16" fmla="val f7"/>
              <a:gd name="f17" fmla="*/ f11 f0 1"/>
              <a:gd name="f18" fmla="+- f16 0 f14"/>
              <a:gd name="f19" fmla="+- f15 0 f14"/>
              <a:gd name="f20" fmla="*/ f17 1 f2"/>
              <a:gd name="f21" fmla="*/ f19 1 15790"/>
              <a:gd name="f22" fmla="*/ f18 1 834"/>
              <a:gd name="f23" fmla="*/ 15790 f19 1"/>
              <a:gd name="f24" fmla="*/ 0 f18 1"/>
              <a:gd name="f25" fmla="*/ 556 f18 1"/>
              <a:gd name="f26" fmla="*/ 7770 f19 1"/>
              <a:gd name="f27" fmla="*/ 834 f18 1"/>
              <a:gd name="f28" fmla="*/ 0 f19 1"/>
              <a:gd name="f29" fmla="*/ 547 f18 1"/>
              <a:gd name="f30" fmla="+- f20 0 f1"/>
              <a:gd name="f31" fmla="*/ f23 1 15790"/>
              <a:gd name="f32" fmla="*/ f24 1 834"/>
              <a:gd name="f33" fmla="*/ f25 1 834"/>
              <a:gd name="f34" fmla="*/ f26 1 15790"/>
              <a:gd name="f35" fmla="*/ f27 1 834"/>
              <a:gd name="f36" fmla="*/ f28 1 15790"/>
              <a:gd name="f37" fmla="*/ f29 1 834"/>
              <a:gd name="f38" fmla="*/ f14 1 f21"/>
              <a:gd name="f39" fmla="*/ f15 1 f21"/>
              <a:gd name="f40" fmla="*/ f14 1 f22"/>
              <a:gd name="f41" fmla="*/ f16 1 f22"/>
              <a:gd name="f42" fmla="*/ f31 1 f21"/>
              <a:gd name="f43" fmla="*/ f32 1 f22"/>
              <a:gd name="f44" fmla="*/ f33 1 f22"/>
              <a:gd name="f45" fmla="*/ f34 1 f21"/>
              <a:gd name="f46" fmla="*/ f35 1 f22"/>
              <a:gd name="f47" fmla="*/ f36 1 f21"/>
              <a:gd name="f48" fmla="*/ f37 1 f22"/>
              <a:gd name="f49" fmla="*/ f38 f12 1"/>
              <a:gd name="f50" fmla="*/ f39 f12 1"/>
              <a:gd name="f51" fmla="*/ f41 f13 1"/>
              <a:gd name="f52" fmla="*/ f40 f13 1"/>
              <a:gd name="f53" fmla="*/ f42 f12 1"/>
              <a:gd name="f54" fmla="*/ f43 f13 1"/>
              <a:gd name="f55" fmla="*/ f44 f13 1"/>
              <a:gd name="f56" fmla="*/ f45 f12 1"/>
              <a:gd name="f57" fmla="*/ f46 f13 1"/>
              <a:gd name="f58" fmla="*/ f47 f12 1"/>
              <a:gd name="f59" fmla="*/ f48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3" y="f54"/>
              </a:cxn>
              <a:cxn ang="f30">
                <a:pos x="f53" y="f55"/>
              </a:cxn>
              <a:cxn ang="f30">
                <a:pos x="f56" y="f57"/>
              </a:cxn>
              <a:cxn ang="f30">
                <a:pos x="f58" y="f59"/>
              </a:cxn>
              <a:cxn ang="f30">
                <a:pos x="f53" y="f54"/>
              </a:cxn>
            </a:cxnLst>
            <a:rect l="f49" t="f52" r="f50" b="f51"/>
            <a:pathLst>
              <a:path w="15790" h="834">
                <a:moveTo>
                  <a:pt x="f6" y="f5"/>
                </a:moveTo>
                <a:lnTo>
                  <a:pt x="f6" y="f8"/>
                </a:lnTo>
                <a:lnTo>
                  <a:pt x="f9" y="f7"/>
                </a:lnTo>
                <a:lnTo>
                  <a:pt x="f5" y="f10"/>
                </a:lnTo>
                <a:lnTo>
                  <a:pt x="f6" y="f5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extBox 107">
            <a:extLst>
              <a:ext uri="{FF2B5EF4-FFF2-40B4-BE49-F238E27FC236}">
                <a16:creationId xmlns:a16="http://schemas.microsoft.com/office/drawing/2014/main" id="{AF89E5D3-580D-153C-E052-BDE52ACB5B6B}"/>
              </a:ext>
            </a:extLst>
          </p:cNvPr>
          <p:cNvSpPr txBox="1"/>
          <p:nvPr/>
        </p:nvSpPr>
        <p:spPr>
          <a:xfrm>
            <a:off x="581887" y="527928"/>
            <a:ext cx="5087392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SWOT</a:t>
            </a:r>
          </a:p>
        </p:txBody>
      </p:sp>
      <p:sp>
        <p:nvSpPr>
          <p:cNvPr id="4" name="TextBox 109">
            <a:extLst>
              <a:ext uri="{FF2B5EF4-FFF2-40B4-BE49-F238E27FC236}">
                <a16:creationId xmlns:a16="http://schemas.microsoft.com/office/drawing/2014/main" id="{FE0207AA-EF6D-BD54-1707-0206FA3FBC3F}"/>
              </a:ext>
            </a:extLst>
          </p:cNvPr>
          <p:cNvSpPr txBox="1"/>
          <p:nvPr/>
        </p:nvSpPr>
        <p:spPr>
          <a:xfrm>
            <a:off x="3501146" y="6256205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(Antoniadou and Kanellopoulou, 2024)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 118">
            <a:extLst>
              <a:ext uri="{FF2B5EF4-FFF2-40B4-BE49-F238E27FC236}">
                <a16:creationId xmlns:a16="http://schemas.microsoft.com/office/drawing/2014/main" id="{BD062AA9-1996-387C-DD5F-AD0A9DD90E8A}"/>
              </a:ext>
            </a:extLst>
          </p:cNvPr>
          <p:cNvSpPr/>
          <p:nvPr/>
        </p:nvSpPr>
        <p:spPr>
          <a:xfrm>
            <a:off x="380929" y="1297369"/>
            <a:ext cx="4066455" cy="2204353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84E29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Strengths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Founder credibility, tested experience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Fully digital cost efficient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Refund guarantee  </a:t>
            </a:r>
          </a:p>
        </p:txBody>
      </p:sp>
      <p:sp>
        <p:nvSpPr>
          <p:cNvPr id="6" name="Rectangle 120">
            <a:extLst>
              <a:ext uri="{FF2B5EF4-FFF2-40B4-BE49-F238E27FC236}">
                <a16:creationId xmlns:a16="http://schemas.microsoft.com/office/drawing/2014/main" id="{2F0FB790-FA84-FD58-4DC4-2B022DFD3E84}"/>
              </a:ext>
            </a:extLst>
          </p:cNvPr>
          <p:cNvSpPr/>
          <p:nvPr/>
        </p:nvSpPr>
        <p:spPr>
          <a:xfrm>
            <a:off x="380929" y="3776792"/>
            <a:ext cx="4066455" cy="2204353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Opportunities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More evidence comes out about trading prior to 5 years ago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Community building </a:t>
            </a:r>
          </a:p>
        </p:txBody>
      </p:sp>
      <p:sp>
        <p:nvSpPr>
          <p:cNvPr id="7" name="Rectangle 122">
            <a:extLst>
              <a:ext uri="{FF2B5EF4-FFF2-40B4-BE49-F238E27FC236}">
                <a16:creationId xmlns:a16="http://schemas.microsoft.com/office/drawing/2014/main" id="{AAB19FBF-7BF5-EE70-0D8B-22B316CC3B79}"/>
              </a:ext>
            </a:extLst>
          </p:cNvPr>
          <p:cNvSpPr/>
          <p:nvPr/>
        </p:nvSpPr>
        <p:spPr>
          <a:xfrm>
            <a:off x="6808375" y="3776792"/>
            <a:ext cx="4066455" cy="2204353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74747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Threats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Regulatory sensitivity around financial education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Liability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Rectangle 124">
            <a:extLst>
              <a:ext uri="{FF2B5EF4-FFF2-40B4-BE49-F238E27FC236}">
                <a16:creationId xmlns:a16="http://schemas.microsoft.com/office/drawing/2014/main" id="{F4EB7AD7-F64A-EB79-262B-AAEACFFF2077}"/>
              </a:ext>
            </a:extLst>
          </p:cNvPr>
          <p:cNvSpPr/>
          <p:nvPr/>
        </p:nvSpPr>
        <p:spPr>
          <a:xfrm>
            <a:off x="6808375" y="1297369"/>
            <a:ext cx="4066455" cy="2204353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Weaknesses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Single operator delivery keep person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Only USP claim is not yet competitor benchmarked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052E9-4483-C6F7-BEB3-BAF4BC9F25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Market Research</a:t>
            </a:r>
          </a:p>
        </p:txBody>
      </p:sp>
      <p:sp>
        <p:nvSpPr>
          <p:cNvPr id="3" name="Rectangle: Rounded Corners 52">
            <a:extLst>
              <a:ext uri="{FF2B5EF4-FFF2-40B4-BE49-F238E27FC236}">
                <a16:creationId xmlns:a16="http://schemas.microsoft.com/office/drawing/2014/main" id="{59BD34B6-4CB0-A6AA-7D16-92BA6A988565}"/>
              </a:ext>
            </a:extLst>
          </p:cNvPr>
          <p:cNvSpPr/>
          <p:nvPr/>
        </p:nvSpPr>
        <p:spPr>
          <a:xfrm>
            <a:off x="557564" y="3091202"/>
            <a:ext cx="3459266" cy="2346213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E8E8E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of young investors feel forced into risk they didn’t choose </a:t>
            </a:r>
          </a:p>
        </p:txBody>
      </p:sp>
      <p:sp>
        <p:nvSpPr>
          <p:cNvPr id="4" name="Rectangle: Rounded Corners 54">
            <a:extLst>
              <a:ext uri="{FF2B5EF4-FFF2-40B4-BE49-F238E27FC236}">
                <a16:creationId xmlns:a16="http://schemas.microsoft.com/office/drawing/2014/main" id="{16FC9028-8466-9748-2210-86D6295B087B}"/>
              </a:ext>
            </a:extLst>
          </p:cNvPr>
          <p:cNvSpPr/>
          <p:nvPr/>
        </p:nvSpPr>
        <p:spPr>
          <a:xfrm>
            <a:off x="7897846" y="3142061"/>
            <a:ext cx="3094521" cy="2346213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Of time spent researching a stock before buying</a:t>
            </a:r>
          </a:p>
        </p:txBody>
      </p:sp>
      <p:sp>
        <p:nvSpPr>
          <p:cNvPr id="5" name="Rectangle: Rounded Corners 56">
            <a:extLst>
              <a:ext uri="{FF2B5EF4-FFF2-40B4-BE49-F238E27FC236}">
                <a16:creationId xmlns:a16="http://schemas.microsoft.com/office/drawing/2014/main" id="{4CF521A9-1073-3053-F420-78AAA901A5F2}"/>
              </a:ext>
            </a:extLst>
          </p:cNvPr>
          <p:cNvSpPr/>
          <p:nvPr/>
        </p:nvSpPr>
        <p:spPr>
          <a:xfrm>
            <a:off x="4302325" y="3091202"/>
            <a:ext cx="3094521" cy="2346213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engage in high-risk option trading as a result</a:t>
            </a:r>
          </a:p>
        </p:txBody>
      </p:sp>
      <p:sp>
        <p:nvSpPr>
          <p:cNvPr id="6" name="TextBox 60">
            <a:extLst>
              <a:ext uri="{FF2B5EF4-FFF2-40B4-BE49-F238E27FC236}">
                <a16:creationId xmlns:a16="http://schemas.microsoft.com/office/drawing/2014/main" id="{C3C38955-99AD-1822-7CCA-AB155797F70A}"/>
              </a:ext>
            </a:extLst>
          </p:cNvPr>
          <p:cNvSpPr txBox="1"/>
          <p:nvPr/>
        </p:nvSpPr>
        <p:spPr>
          <a:xfrm>
            <a:off x="838203" y="5698668"/>
            <a:ext cx="609971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((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Finra.org, 2025)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xtBox 62">
            <a:extLst>
              <a:ext uri="{FF2B5EF4-FFF2-40B4-BE49-F238E27FC236}">
                <a16:creationId xmlns:a16="http://schemas.microsoft.com/office/drawing/2014/main" id="{0C3AFEAC-C8D1-F17E-34BE-B1F633F4BED6}"/>
              </a:ext>
            </a:extLst>
          </p:cNvPr>
          <p:cNvSpPr txBox="1"/>
          <p:nvPr/>
        </p:nvSpPr>
        <p:spPr>
          <a:xfrm>
            <a:off x="4847993" y="5682483"/>
            <a:ext cx="609971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(Finra.org, 2025)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Rectangle 63">
            <a:extLst>
              <a:ext uri="{FF2B5EF4-FFF2-40B4-BE49-F238E27FC236}">
                <a16:creationId xmlns:a16="http://schemas.microsoft.com/office/drawing/2014/main" id="{38434344-6BF0-97D1-14CB-3E217DDAB4A3}"/>
              </a:ext>
            </a:extLst>
          </p:cNvPr>
          <p:cNvSpPr/>
          <p:nvPr/>
        </p:nvSpPr>
        <p:spPr>
          <a:xfrm>
            <a:off x="1627567" y="3310374"/>
            <a:ext cx="1497522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ptos"/>
              </a:rPr>
              <a:t>62%</a:t>
            </a:r>
          </a:p>
        </p:txBody>
      </p:sp>
      <p:sp>
        <p:nvSpPr>
          <p:cNvPr id="9" name="Rectangle 65">
            <a:extLst>
              <a:ext uri="{FF2B5EF4-FFF2-40B4-BE49-F238E27FC236}">
                <a16:creationId xmlns:a16="http://schemas.microsoft.com/office/drawing/2014/main" id="{2E9C4C4E-25F7-9829-58BD-6A1904F7F13E}"/>
              </a:ext>
            </a:extLst>
          </p:cNvPr>
          <p:cNvSpPr/>
          <p:nvPr/>
        </p:nvSpPr>
        <p:spPr>
          <a:xfrm>
            <a:off x="5100815" y="3340979"/>
            <a:ext cx="1497522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ptos"/>
              </a:rPr>
              <a:t>43%</a:t>
            </a:r>
          </a:p>
        </p:txBody>
      </p:sp>
      <p:sp>
        <p:nvSpPr>
          <p:cNvPr id="10" name="Rectangle 67">
            <a:extLst>
              <a:ext uri="{FF2B5EF4-FFF2-40B4-BE49-F238E27FC236}">
                <a16:creationId xmlns:a16="http://schemas.microsoft.com/office/drawing/2014/main" id="{DB6A8A6B-8F44-8BD0-BFBD-4390E693A229}"/>
              </a:ext>
            </a:extLst>
          </p:cNvPr>
          <p:cNvSpPr/>
          <p:nvPr/>
        </p:nvSpPr>
        <p:spPr>
          <a:xfrm>
            <a:off x="8528032" y="3310374"/>
            <a:ext cx="1834158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ptos"/>
              </a:rPr>
              <a:t>6 min</a:t>
            </a:r>
          </a:p>
        </p:txBody>
      </p:sp>
      <p:sp>
        <p:nvSpPr>
          <p:cNvPr id="11" name="TextBox 69">
            <a:extLst>
              <a:ext uri="{FF2B5EF4-FFF2-40B4-BE49-F238E27FC236}">
                <a16:creationId xmlns:a16="http://schemas.microsoft.com/office/drawing/2014/main" id="{59CA5E8C-AEA9-66D6-8E2B-61D682BB721C}"/>
              </a:ext>
            </a:extLst>
          </p:cNvPr>
          <p:cNvSpPr txBox="1"/>
          <p:nvPr/>
        </p:nvSpPr>
        <p:spPr>
          <a:xfrm>
            <a:off x="8878604" y="5610804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(Mackay, 2025)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2" name="Picture 70" descr="Why Stocks Keep Rising Despite the Bad ...">
            <a:extLst>
              <a:ext uri="{FF2B5EF4-FFF2-40B4-BE49-F238E27FC236}">
                <a16:creationId xmlns:a16="http://schemas.microsoft.com/office/drawing/2014/main" id="{2F8A6EFC-49DD-EAFA-3B86-AA76D3D87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5177" y="1493791"/>
            <a:ext cx="2171434" cy="144498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71" descr="Mobile Trading: Trade Markets from Your Phone | Evest">
            <a:extLst>
              <a:ext uri="{FF2B5EF4-FFF2-40B4-BE49-F238E27FC236}">
                <a16:creationId xmlns:a16="http://schemas.microsoft.com/office/drawing/2014/main" id="{6116C25B-0F14-7764-BCDA-D854250D32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7542" y="1208599"/>
            <a:ext cx="2695139" cy="18493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72" descr="Trading Risk Management 1% Rule Explained">
            <a:extLst>
              <a:ext uri="{FF2B5EF4-FFF2-40B4-BE49-F238E27FC236}">
                <a16:creationId xmlns:a16="http://schemas.microsoft.com/office/drawing/2014/main" id="{68E8C48B-ED76-3BF6-91E4-387B321B89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7993" y="1540736"/>
            <a:ext cx="2418240" cy="13300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84D7-3A15-E4B1-AA9D-A2DEBB9B85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Marketing Strategy</a:t>
            </a:r>
          </a:p>
        </p:txBody>
      </p:sp>
      <p:pic>
        <p:nvPicPr>
          <p:cNvPr id="3" name="Picture 4" descr="Simple Video Camera Icon White Icon Stock Vector (Royalty Free) 1116216005  | Shutterstock">
            <a:extLst>
              <a:ext uri="{FF2B5EF4-FFF2-40B4-BE49-F238E27FC236}">
                <a16:creationId xmlns:a16="http://schemas.microsoft.com/office/drawing/2014/main" id="{C7A5E664-AEAA-AAFD-7718-9E86DB48A4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04" t="13008" r="7975" b="22411"/>
          <a:stretch>
            <a:fillRect/>
          </a:stretch>
        </p:blipFill>
        <p:spPr>
          <a:xfrm>
            <a:off x="1308826" y="1869701"/>
            <a:ext cx="1768915" cy="14470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0" descr="Meta logo Transparent HQ PNG Download | FreePNGimg">
            <a:extLst>
              <a:ext uri="{FF2B5EF4-FFF2-40B4-BE49-F238E27FC236}">
                <a16:creationId xmlns:a16="http://schemas.microsoft.com/office/drawing/2014/main" id="{AFB4CE5B-F557-AA23-69BE-C208706684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70" t="9481" r="4961" b="11490"/>
          <a:stretch>
            <a:fillRect/>
          </a:stretch>
        </p:blipFill>
        <p:spPr>
          <a:xfrm>
            <a:off x="7580778" y="1972900"/>
            <a:ext cx="1336221" cy="1199043"/>
          </a:xfrm>
          <a:prstGeom prst="rect">
            <a:avLst/>
          </a:prstGeom>
          <a:solidFill>
            <a:srgbClr val="EDEDED"/>
          </a:solidFill>
          <a:ln w="8889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</p:pic>
      <p:pic>
        <p:nvPicPr>
          <p:cNvPr id="5" name="Picture 11" descr="LinkedIn App Icon SVG Vector &amp; PNG Free Download | UXWing">
            <a:extLst>
              <a:ext uri="{FF2B5EF4-FFF2-40B4-BE49-F238E27FC236}">
                <a16:creationId xmlns:a16="http://schemas.microsoft.com/office/drawing/2014/main" id="{F2FCF0BB-FCD5-CFC7-F0E7-EC55D61FF6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085" t="7862" r="11433" b="9487"/>
          <a:stretch>
            <a:fillRect/>
          </a:stretch>
        </p:blipFill>
        <p:spPr>
          <a:xfrm>
            <a:off x="8916991" y="1690689"/>
            <a:ext cx="1589309" cy="17634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13">
            <a:extLst>
              <a:ext uri="{FF2B5EF4-FFF2-40B4-BE49-F238E27FC236}">
                <a16:creationId xmlns:a16="http://schemas.microsoft.com/office/drawing/2014/main" id="{C78605BD-4E1C-9397-5C03-4AB3E4C217C1}"/>
              </a:ext>
            </a:extLst>
          </p:cNvPr>
          <p:cNvSpPr txBox="1"/>
          <p:nvPr/>
        </p:nvSpPr>
        <p:spPr>
          <a:xfrm>
            <a:off x="3941960" y="5986997"/>
            <a:ext cx="609971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((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Ana Rita Lopes and Casais, 2022)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01AD4ECF-CCFE-8B0F-77B2-CF188A0C5E9C}"/>
              </a:ext>
            </a:extLst>
          </p:cNvPr>
          <p:cNvSpPr txBox="1"/>
          <p:nvPr/>
        </p:nvSpPr>
        <p:spPr>
          <a:xfrm>
            <a:off x="538846" y="3454155"/>
            <a:ext cx="3673931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 free 45-minute livestream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Run multiple times across month, It costs nothing in media spend and act as an educational bridge</a:t>
            </a:r>
          </a:p>
        </p:txBody>
      </p:sp>
      <p:sp>
        <p:nvSpPr>
          <p:cNvPr id="8" name="TextBox 16">
            <a:extLst>
              <a:ext uri="{FF2B5EF4-FFF2-40B4-BE49-F238E27FC236}">
                <a16:creationId xmlns:a16="http://schemas.microsoft.com/office/drawing/2014/main" id="{C8A16147-5BCC-B7FC-2BEC-3A3737FC1458}"/>
              </a:ext>
            </a:extLst>
          </p:cNvPr>
          <p:cNvSpPr txBox="1"/>
          <p:nvPr/>
        </p:nvSpPr>
        <p:spPr>
          <a:xfrm>
            <a:off x="7580778" y="3454155"/>
            <a:ext cx="3673931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LinkedIn + Meta adverting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Targeted directly at the time constrained, People who don’t free time but are serious.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9B83E-719D-D4A3-C458-C2BBA23D8B2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Marketing Examples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7887B-80FF-D3C7-5044-B0157F0C8D8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76062" y="6254523"/>
            <a:ext cx="3439881" cy="476704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800">
                <a:solidFill>
                  <a:srgbClr val="FFFFFF"/>
                </a:solidFill>
                <a:latin typeface="Arial" pitchFamily="34"/>
                <a:cs typeface="Arial" pitchFamily="34"/>
              </a:rPr>
              <a:t>(Saeidi &amp; Hollensen, 2024).</a:t>
            </a:r>
          </a:p>
          <a:p>
            <a:pPr lvl="0">
              <a:lnSpc>
                <a:spcPct val="70000"/>
              </a:lnSpc>
            </a:pPr>
            <a:br>
              <a:rPr lang="en-GB" sz="500">
                <a:solidFill>
                  <a:srgbClr val="FFFFFF"/>
                </a:solidFill>
                <a:latin typeface="Arial" pitchFamily="34"/>
                <a:cs typeface="Arial" pitchFamily="34"/>
              </a:rPr>
            </a:br>
            <a:endParaRPr lang="en-GB" sz="500">
              <a:solidFill>
                <a:srgbClr val="FFFFFF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4" name="Picture 3" descr="Live Stream PNGs for Free Download">
            <a:extLst>
              <a:ext uri="{FF2B5EF4-FFF2-40B4-BE49-F238E27FC236}">
                <a16:creationId xmlns:a16="http://schemas.microsoft.com/office/drawing/2014/main" id="{602C9563-B22B-B4C7-3C07-21489D8EC6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9"/>
            <a:ext cx="2499622" cy="132555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AADA6C5-E6FF-3A4D-1103-A3170C6A7DF5}"/>
              </a:ext>
            </a:extLst>
          </p:cNvPr>
          <p:cNvSpPr/>
          <p:nvPr/>
        </p:nvSpPr>
        <p:spPr>
          <a:xfrm>
            <a:off x="365760" y="3429000"/>
            <a:ext cx="2277688" cy="1159623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Free live stream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Zero cost lead generation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2FD0712-35C2-8431-5C5A-EC62F8B15BAA}"/>
              </a:ext>
            </a:extLst>
          </p:cNvPr>
          <p:cNvSpPr/>
          <p:nvPr/>
        </p:nvSpPr>
        <p:spPr>
          <a:xfrm>
            <a:off x="9388108" y="3415146"/>
            <a:ext cx="2277688" cy="843744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Clockwork Pro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250 of 5000 convert to paid 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4C920DA-92EB-C4C5-2F7A-468242EBCF7F}"/>
              </a:ext>
            </a:extLst>
          </p:cNvPr>
          <p:cNvSpPr/>
          <p:nvPr/>
        </p:nvSpPr>
        <p:spPr>
          <a:xfrm>
            <a:off x="6353964" y="3415146"/>
            <a:ext cx="2277688" cy="843744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First trade placed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1000 users within 30 days</a:t>
            </a:r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AB553ADF-4C24-5C85-1745-2FD80DD069C6}"/>
              </a:ext>
            </a:extLst>
          </p:cNvPr>
          <p:cNvSpPr/>
          <p:nvPr/>
        </p:nvSpPr>
        <p:spPr>
          <a:xfrm>
            <a:off x="3319811" y="3429000"/>
            <a:ext cx="2277688" cy="1845423"/>
          </a:xfrm>
          <a:prstGeom prst="rect">
            <a:avLst/>
          </a:pr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Foundational course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40%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active engagement target</a:t>
            </a:r>
          </a:p>
        </p:txBody>
      </p:sp>
      <p:pic>
        <p:nvPicPr>
          <p:cNvPr id="9" name="Picture 12" descr="Simple Video Camera Icon White Icon Stock Vector (Royalty Free) 1116216005  | Shutterstock">
            <a:extLst>
              <a:ext uri="{FF2B5EF4-FFF2-40B4-BE49-F238E27FC236}">
                <a16:creationId xmlns:a16="http://schemas.microsoft.com/office/drawing/2014/main" id="{E062A1E0-8C3C-CB2B-3908-1153A76721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04" t="13008" r="7975" b="22411"/>
          <a:stretch>
            <a:fillRect/>
          </a:stretch>
        </p:blipFill>
        <p:spPr>
          <a:xfrm>
            <a:off x="3574197" y="1684608"/>
            <a:ext cx="1768915" cy="14470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3" descr="White rocket icon - Free white rocket icons">
            <a:extLst>
              <a:ext uri="{FF2B5EF4-FFF2-40B4-BE49-F238E27FC236}">
                <a16:creationId xmlns:a16="http://schemas.microsoft.com/office/drawing/2014/main" id="{9E8233B1-D745-EFD9-2E12-5883844901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376" y="1681508"/>
            <a:ext cx="1334740" cy="133474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5" descr="Download Achievements - Achievement Icon White Png PNG Image with No  Background - PNGkey.com">
            <a:extLst>
              <a:ext uri="{FF2B5EF4-FFF2-40B4-BE49-F238E27FC236}">
                <a16:creationId xmlns:a16="http://schemas.microsoft.com/office/drawing/2014/main" id="{8BA0ABCF-5EC4-896D-D852-A659C6E4F7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4460" y="1690689"/>
            <a:ext cx="1244983" cy="132555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31749-0664-8215-EDB3-4229C0B0517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Strengths</a:t>
            </a:r>
            <a:r>
              <a:rPr lang="en-GB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peech Bubble: Oval 3">
            <a:extLst>
              <a:ext uri="{FF2B5EF4-FFF2-40B4-BE49-F238E27FC236}">
                <a16:creationId xmlns:a16="http://schemas.microsoft.com/office/drawing/2014/main" id="{C813C176-9B25-7BF7-4563-9803FFF73B76}"/>
              </a:ext>
            </a:extLst>
          </p:cNvPr>
          <p:cNvSpPr/>
          <p:nvPr/>
        </p:nvSpPr>
        <p:spPr>
          <a:xfrm>
            <a:off x="3233400" y="731062"/>
            <a:ext cx="3208318" cy="1652366"/>
          </a:xfrm>
          <a:custGeom>
            <a:avLst>
              <a:gd name="f0" fmla="val 13911"/>
              <a:gd name="f1" fmla="val 26473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+- 0 0 180"/>
              <a:gd name="f15" fmla="+- 0 0 -194"/>
              <a:gd name="f16" fmla="*/ f6 1 21600"/>
              <a:gd name="f17" fmla="*/ f7 1 21600"/>
              <a:gd name="f18" fmla="*/ f8 1 180"/>
              <a:gd name="f19" fmla="pin -2147483647 f0 2147483647"/>
              <a:gd name="f20" fmla="pin -2147483647 f1 2147483647"/>
              <a:gd name="f21" fmla="+- f12 0 f11"/>
              <a:gd name="f22" fmla="*/ f13 f3 1"/>
              <a:gd name="f23" fmla="*/ f14 f3 1"/>
              <a:gd name="f24" fmla="*/ f15 f3 1"/>
              <a:gd name="f25" fmla="+- f19 0 10800"/>
              <a:gd name="f26" fmla="+- f20 0 10800"/>
              <a:gd name="f27" fmla="*/ f19 f16 1"/>
              <a:gd name="f28" fmla="*/ f20 f17 1"/>
              <a:gd name="f29" fmla="*/ 3200 f16 1"/>
              <a:gd name="f30" fmla="*/ 18400 f16 1"/>
              <a:gd name="f31" fmla="*/ 18400 f17 1"/>
              <a:gd name="f32" fmla="*/ 3200 f17 1"/>
              <a:gd name="f33" fmla="*/ f21 1 2"/>
              <a:gd name="f34" fmla="*/ 3160 f16 1"/>
              <a:gd name="f35" fmla="*/ 3160 f17 1"/>
              <a:gd name="f36" fmla="*/ f22 1 f5"/>
              <a:gd name="f37" fmla="*/ 18440 f17 1"/>
              <a:gd name="f38" fmla="*/ f23 1 f5"/>
              <a:gd name="f39" fmla="*/ 18440 f16 1"/>
              <a:gd name="f40" fmla="*/ f24 1 f5"/>
              <a:gd name="f41" fmla="*/ f25 f25 1"/>
              <a:gd name="f42" fmla="*/ f26 f26 1"/>
              <a:gd name="f43" fmla="+- 0 0 f26"/>
              <a:gd name="f44" fmla="+- 0 0 f25"/>
              <a:gd name="f45" fmla="+- f11 f33 0"/>
              <a:gd name="f46" fmla="*/ f33 f33 1"/>
              <a:gd name="f47" fmla="+- f36 0 f4"/>
              <a:gd name="f48" fmla="+- f38 0 f4"/>
              <a:gd name="f49" fmla="+- f40 0 f4"/>
              <a:gd name="f50" fmla="+- f41 f42 0"/>
              <a:gd name="f51" fmla="at2 f43 f44"/>
              <a:gd name="f52" fmla="sqrt f50"/>
              <a:gd name="f53" fmla="+- f51 f4 0"/>
              <a:gd name="f54" fmla="+- f52 0 10800"/>
              <a:gd name="f55" fmla="*/ f53 f8 1"/>
              <a:gd name="f56" fmla="*/ f55 1 f3"/>
              <a:gd name="f57" fmla="+- 0 0 f56"/>
              <a:gd name="f58" fmla="val f57"/>
              <a:gd name="f59" fmla="*/ f58 1 f18"/>
              <a:gd name="f60" fmla="+- f59 0 10"/>
              <a:gd name="f61" fmla="+- f59 10 0"/>
              <a:gd name="f62" fmla="*/ f59 f18 1"/>
              <a:gd name="f63" fmla="+- 0 0 f62"/>
              <a:gd name="f64" fmla="*/ f60 f18 1"/>
              <a:gd name="f65" fmla="*/ f61 f18 1"/>
              <a:gd name="f66" fmla="*/ f63 f3 1"/>
              <a:gd name="f67" fmla="+- 0 0 f64"/>
              <a:gd name="f68" fmla="+- 0 0 f65"/>
              <a:gd name="f69" fmla="*/ f66 1 f8"/>
              <a:gd name="f70" fmla="*/ f67 f3 1"/>
              <a:gd name="f71" fmla="*/ f68 f3 1"/>
              <a:gd name="f72" fmla="+- f69 0 f4"/>
              <a:gd name="f73" fmla="*/ f70 1 f8"/>
              <a:gd name="f74" fmla="*/ f71 1 f8"/>
              <a:gd name="f75" fmla="sin 1 f72"/>
              <a:gd name="f76" fmla="cos 1 f72"/>
              <a:gd name="f77" fmla="+- f73 0 f4"/>
              <a:gd name="f78" fmla="+- f74 0 f4"/>
              <a:gd name="f79" fmla="+- 0 0 f75"/>
              <a:gd name="f80" fmla="+- 0 0 f76"/>
              <a:gd name="f81" fmla="sin 1 f77"/>
              <a:gd name="f82" fmla="cos 1 f77"/>
              <a:gd name="f83" fmla="sin 1 f78"/>
              <a:gd name="f84" fmla="cos 1 f78"/>
              <a:gd name="f85" fmla="*/ 10800 f79 1"/>
              <a:gd name="f86" fmla="*/ 10800 f80 1"/>
              <a:gd name="f87" fmla="+- 0 0 f81"/>
              <a:gd name="f88" fmla="+- 0 0 f82"/>
              <a:gd name="f89" fmla="+- 0 0 f83"/>
              <a:gd name="f90" fmla="+- 0 0 f84"/>
              <a:gd name="f91" fmla="+- f85 10800 0"/>
              <a:gd name="f92" fmla="+- f86 10800 0"/>
              <a:gd name="f93" fmla="*/ 10800 f87 1"/>
              <a:gd name="f94" fmla="*/ 10800 f88 1"/>
              <a:gd name="f95" fmla="*/ 10800 f89 1"/>
              <a:gd name="f96" fmla="*/ 10800 f90 1"/>
              <a:gd name="f97" fmla="?: f54 f19 f91"/>
              <a:gd name="f98" fmla="?: f54 f20 f92"/>
              <a:gd name="f99" fmla="+- f93 10800 0"/>
              <a:gd name="f100" fmla="+- f94 10800 0"/>
              <a:gd name="f101" fmla="+- f95 10800 0"/>
              <a:gd name="f102" fmla="+- f96 10800 0"/>
              <a:gd name="f103" fmla="+- f101 0 f45"/>
              <a:gd name="f104" fmla="+- f102 0 f45"/>
              <a:gd name="f105" fmla="+- f99 0 f45"/>
              <a:gd name="f106" fmla="+- f100 0 f45"/>
              <a:gd name="f107" fmla="*/ f97 f16 1"/>
              <a:gd name="f108" fmla="*/ f98 f17 1"/>
              <a:gd name="f109" fmla="at2 f103 f104"/>
              <a:gd name="f110" fmla="at2 f105 f106"/>
              <a:gd name="f111" fmla="+- f109 f4 0"/>
              <a:gd name="f112" fmla="+- f110 f4 0"/>
              <a:gd name="f113" fmla="*/ f111 f8 1"/>
              <a:gd name="f114" fmla="*/ f112 f8 1"/>
              <a:gd name="f115" fmla="*/ f113 1 f3"/>
              <a:gd name="f116" fmla="*/ f114 1 f3"/>
              <a:gd name="f117" fmla="+- 0 0 f115"/>
              <a:gd name="f118" fmla="+- 0 0 f116"/>
              <a:gd name="f119" fmla="+- 0 0 f117"/>
              <a:gd name="f120" fmla="+- 0 0 f118"/>
              <a:gd name="f121" fmla="*/ f119 f3 1"/>
              <a:gd name="f122" fmla="*/ f120 f3 1"/>
              <a:gd name="f123" fmla="*/ f121 1 f8"/>
              <a:gd name="f124" fmla="*/ f122 1 f8"/>
              <a:gd name="f125" fmla="+- f123 0 f4"/>
              <a:gd name="f126" fmla="+- f124 0 f4"/>
              <a:gd name="f127" fmla="cos 1 f125"/>
              <a:gd name="f128" fmla="sin 1 f125"/>
              <a:gd name="f129" fmla="+- f126 0 f125"/>
              <a:gd name="f130" fmla="+- 0 0 f127"/>
              <a:gd name="f131" fmla="+- 0 0 f128"/>
              <a:gd name="f132" fmla="+- f129 f2 0"/>
              <a:gd name="f133" fmla="*/ f33 f130 1"/>
              <a:gd name="f134" fmla="*/ f33 f131 1"/>
              <a:gd name="f135" fmla="?: f129 f129 f132"/>
              <a:gd name="f136" fmla="*/ f133 f133 1"/>
              <a:gd name="f137" fmla="*/ f134 f134 1"/>
              <a:gd name="f138" fmla="+- f136 f137 0"/>
              <a:gd name="f139" fmla="sqrt f138"/>
              <a:gd name="f140" fmla="*/ f46 1 f139"/>
              <a:gd name="f141" fmla="*/ f130 f140 1"/>
              <a:gd name="f142" fmla="*/ f131 f140 1"/>
              <a:gd name="f143" fmla="+- f45 0 f141"/>
              <a:gd name="f144" fmla="+- f45 0 f142"/>
            </a:gdLst>
            <a:ahLst>
              <a:ahXY gdRefX="f0" minX="f9" maxX="f10" gdRefY="f1" minY="f9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4" y="f35"/>
              </a:cxn>
              <a:cxn ang="f48">
                <a:pos x="f34" y="f37"/>
              </a:cxn>
              <a:cxn ang="f48">
                <a:pos x="f39" y="f37"/>
              </a:cxn>
              <a:cxn ang="f47">
                <a:pos x="f39" y="f35"/>
              </a:cxn>
              <a:cxn ang="f49">
                <a:pos x="f107" y="f108"/>
              </a:cxn>
            </a:cxnLst>
            <a:rect l="f29" t="f32" r="f30" b="f31"/>
            <a:pathLst>
              <a:path w="21600" h="21600">
                <a:moveTo>
                  <a:pt x="f143" y="f144"/>
                </a:moveTo>
                <a:arcTo wR="f33" hR="f33" stAng="f125" swAng="f135"/>
                <a:lnTo>
                  <a:pt x="f97" y="f98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Mindset</a:t>
            </a:r>
          </a:p>
        </p:txBody>
      </p:sp>
      <p:sp>
        <p:nvSpPr>
          <p:cNvPr id="4" name="Speech Bubble: Oval 5">
            <a:extLst>
              <a:ext uri="{FF2B5EF4-FFF2-40B4-BE49-F238E27FC236}">
                <a16:creationId xmlns:a16="http://schemas.microsoft.com/office/drawing/2014/main" id="{561B7069-3142-1260-2703-9E6D890F72EE}"/>
              </a:ext>
            </a:extLst>
          </p:cNvPr>
          <p:cNvSpPr/>
          <p:nvPr/>
        </p:nvSpPr>
        <p:spPr>
          <a:xfrm>
            <a:off x="6035158" y="1210875"/>
            <a:ext cx="3208318" cy="1652366"/>
          </a:xfrm>
          <a:custGeom>
            <a:avLst>
              <a:gd name="f0" fmla="val 480"/>
              <a:gd name="f1" fmla="val 16259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+- 0 0 180"/>
              <a:gd name="f15" fmla="+- 0 0 -194"/>
              <a:gd name="f16" fmla="*/ f6 1 21600"/>
              <a:gd name="f17" fmla="*/ f7 1 21600"/>
              <a:gd name="f18" fmla="*/ f8 1 180"/>
              <a:gd name="f19" fmla="pin -2147483647 f0 2147483647"/>
              <a:gd name="f20" fmla="pin -2147483647 f1 2147483647"/>
              <a:gd name="f21" fmla="+- f12 0 f11"/>
              <a:gd name="f22" fmla="*/ f13 f3 1"/>
              <a:gd name="f23" fmla="*/ f14 f3 1"/>
              <a:gd name="f24" fmla="*/ f15 f3 1"/>
              <a:gd name="f25" fmla="+- f19 0 10800"/>
              <a:gd name="f26" fmla="+- f20 0 10800"/>
              <a:gd name="f27" fmla="*/ f19 f16 1"/>
              <a:gd name="f28" fmla="*/ f20 f17 1"/>
              <a:gd name="f29" fmla="*/ 3200 f16 1"/>
              <a:gd name="f30" fmla="*/ 18400 f16 1"/>
              <a:gd name="f31" fmla="*/ 18400 f17 1"/>
              <a:gd name="f32" fmla="*/ 3200 f17 1"/>
              <a:gd name="f33" fmla="*/ f21 1 2"/>
              <a:gd name="f34" fmla="*/ 3160 f16 1"/>
              <a:gd name="f35" fmla="*/ 3160 f17 1"/>
              <a:gd name="f36" fmla="*/ f22 1 f5"/>
              <a:gd name="f37" fmla="*/ 18440 f17 1"/>
              <a:gd name="f38" fmla="*/ f23 1 f5"/>
              <a:gd name="f39" fmla="*/ 18440 f16 1"/>
              <a:gd name="f40" fmla="*/ f24 1 f5"/>
              <a:gd name="f41" fmla="*/ f25 f25 1"/>
              <a:gd name="f42" fmla="*/ f26 f26 1"/>
              <a:gd name="f43" fmla="+- 0 0 f26"/>
              <a:gd name="f44" fmla="+- 0 0 f25"/>
              <a:gd name="f45" fmla="+- f11 f33 0"/>
              <a:gd name="f46" fmla="*/ f33 f33 1"/>
              <a:gd name="f47" fmla="+- f36 0 f4"/>
              <a:gd name="f48" fmla="+- f38 0 f4"/>
              <a:gd name="f49" fmla="+- f40 0 f4"/>
              <a:gd name="f50" fmla="+- f41 f42 0"/>
              <a:gd name="f51" fmla="at2 f43 f44"/>
              <a:gd name="f52" fmla="sqrt f50"/>
              <a:gd name="f53" fmla="+- f51 f4 0"/>
              <a:gd name="f54" fmla="+- f52 0 10800"/>
              <a:gd name="f55" fmla="*/ f53 f8 1"/>
              <a:gd name="f56" fmla="*/ f55 1 f3"/>
              <a:gd name="f57" fmla="+- 0 0 f56"/>
              <a:gd name="f58" fmla="val f57"/>
              <a:gd name="f59" fmla="*/ f58 1 f18"/>
              <a:gd name="f60" fmla="+- f59 0 10"/>
              <a:gd name="f61" fmla="+- f59 10 0"/>
              <a:gd name="f62" fmla="*/ f59 f18 1"/>
              <a:gd name="f63" fmla="+- 0 0 f62"/>
              <a:gd name="f64" fmla="*/ f60 f18 1"/>
              <a:gd name="f65" fmla="*/ f61 f18 1"/>
              <a:gd name="f66" fmla="*/ f63 f3 1"/>
              <a:gd name="f67" fmla="+- 0 0 f64"/>
              <a:gd name="f68" fmla="+- 0 0 f65"/>
              <a:gd name="f69" fmla="*/ f66 1 f8"/>
              <a:gd name="f70" fmla="*/ f67 f3 1"/>
              <a:gd name="f71" fmla="*/ f68 f3 1"/>
              <a:gd name="f72" fmla="+- f69 0 f4"/>
              <a:gd name="f73" fmla="*/ f70 1 f8"/>
              <a:gd name="f74" fmla="*/ f71 1 f8"/>
              <a:gd name="f75" fmla="sin 1 f72"/>
              <a:gd name="f76" fmla="cos 1 f72"/>
              <a:gd name="f77" fmla="+- f73 0 f4"/>
              <a:gd name="f78" fmla="+- f74 0 f4"/>
              <a:gd name="f79" fmla="+- 0 0 f75"/>
              <a:gd name="f80" fmla="+- 0 0 f76"/>
              <a:gd name="f81" fmla="sin 1 f77"/>
              <a:gd name="f82" fmla="cos 1 f77"/>
              <a:gd name="f83" fmla="sin 1 f78"/>
              <a:gd name="f84" fmla="cos 1 f78"/>
              <a:gd name="f85" fmla="*/ 10800 f79 1"/>
              <a:gd name="f86" fmla="*/ 10800 f80 1"/>
              <a:gd name="f87" fmla="+- 0 0 f81"/>
              <a:gd name="f88" fmla="+- 0 0 f82"/>
              <a:gd name="f89" fmla="+- 0 0 f83"/>
              <a:gd name="f90" fmla="+- 0 0 f84"/>
              <a:gd name="f91" fmla="+- f85 10800 0"/>
              <a:gd name="f92" fmla="+- f86 10800 0"/>
              <a:gd name="f93" fmla="*/ 10800 f87 1"/>
              <a:gd name="f94" fmla="*/ 10800 f88 1"/>
              <a:gd name="f95" fmla="*/ 10800 f89 1"/>
              <a:gd name="f96" fmla="*/ 10800 f90 1"/>
              <a:gd name="f97" fmla="?: f54 f19 f91"/>
              <a:gd name="f98" fmla="?: f54 f20 f92"/>
              <a:gd name="f99" fmla="+- f93 10800 0"/>
              <a:gd name="f100" fmla="+- f94 10800 0"/>
              <a:gd name="f101" fmla="+- f95 10800 0"/>
              <a:gd name="f102" fmla="+- f96 10800 0"/>
              <a:gd name="f103" fmla="+- f101 0 f45"/>
              <a:gd name="f104" fmla="+- f102 0 f45"/>
              <a:gd name="f105" fmla="+- f99 0 f45"/>
              <a:gd name="f106" fmla="+- f100 0 f45"/>
              <a:gd name="f107" fmla="*/ f97 f16 1"/>
              <a:gd name="f108" fmla="*/ f98 f17 1"/>
              <a:gd name="f109" fmla="at2 f103 f104"/>
              <a:gd name="f110" fmla="at2 f105 f106"/>
              <a:gd name="f111" fmla="+- f109 f4 0"/>
              <a:gd name="f112" fmla="+- f110 f4 0"/>
              <a:gd name="f113" fmla="*/ f111 f8 1"/>
              <a:gd name="f114" fmla="*/ f112 f8 1"/>
              <a:gd name="f115" fmla="*/ f113 1 f3"/>
              <a:gd name="f116" fmla="*/ f114 1 f3"/>
              <a:gd name="f117" fmla="+- 0 0 f115"/>
              <a:gd name="f118" fmla="+- 0 0 f116"/>
              <a:gd name="f119" fmla="+- 0 0 f117"/>
              <a:gd name="f120" fmla="+- 0 0 f118"/>
              <a:gd name="f121" fmla="*/ f119 f3 1"/>
              <a:gd name="f122" fmla="*/ f120 f3 1"/>
              <a:gd name="f123" fmla="*/ f121 1 f8"/>
              <a:gd name="f124" fmla="*/ f122 1 f8"/>
              <a:gd name="f125" fmla="+- f123 0 f4"/>
              <a:gd name="f126" fmla="+- f124 0 f4"/>
              <a:gd name="f127" fmla="cos 1 f125"/>
              <a:gd name="f128" fmla="sin 1 f125"/>
              <a:gd name="f129" fmla="+- f126 0 f125"/>
              <a:gd name="f130" fmla="+- 0 0 f127"/>
              <a:gd name="f131" fmla="+- 0 0 f128"/>
              <a:gd name="f132" fmla="+- f129 f2 0"/>
              <a:gd name="f133" fmla="*/ f33 f130 1"/>
              <a:gd name="f134" fmla="*/ f33 f131 1"/>
              <a:gd name="f135" fmla="?: f129 f129 f132"/>
              <a:gd name="f136" fmla="*/ f133 f133 1"/>
              <a:gd name="f137" fmla="*/ f134 f134 1"/>
              <a:gd name="f138" fmla="+- f136 f137 0"/>
              <a:gd name="f139" fmla="sqrt f138"/>
              <a:gd name="f140" fmla="*/ f46 1 f139"/>
              <a:gd name="f141" fmla="*/ f130 f140 1"/>
              <a:gd name="f142" fmla="*/ f131 f140 1"/>
              <a:gd name="f143" fmla="+- f45 0 f141"/>
              <a:gd name="f144" fmla="+- f45 0 f142"/>
            </a:gdLst>
            <a:ahLst>
              <a:ahXY gdRefX="f0" minX="f9" maxX="f10" gdRefY="f1" minY="f9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4" y="f35"/>
              </a:cxn>
              <a:cxn ang="f48">
                <a:pos x="f34" y="f37"/>
              </a:cxn>
              <a:cxn ang="f48">
                <a:pos x="f39" y="f37"/>
              </a:cxn>
              <a:cxn ang="f47">
                <a:pos x="f39" y="f35"/>
              </a:cxn>
              <a:cxn ang="f49">
                <a:pos x="f107" y="f108"/>
              </a:cxn>
            </a:cxnLst>
            <a:rect l="f29" t="f32" r="f30" b="f31"/>
            <a:pathLst>
              <a:path w="21600" h="21600">
                <a:moveTo>
                  <a:pt x="f143" y="f144"/>
                </a:moveTo>
                <a:arcTo wR="f33" hR="f33" stAng="f125" swAng="f135"/>
                <a:lnTo>
                  <a:pt x="f97" y="f98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‘Lived in the market’</a:t>
            </a:r>
          </a:p>
        </p:txBody>
      </p:sp>
      <p:sp>
        <p:nvSpPr>
          <p:cNvPr id="5" name="Speech Bubble: Oval 7">
            <a:extLst>
              <a:ext uri="{FF2B5EF4-FFF2-40B4-BE49-F238E27FC236}">
                <a16:creationId xmlns:a16="http://schemas.microsoft.com/office/drawing/2014/main" id="{9FAD77B0-21DB-235A-B02A-0ED7FC901362}"/>
              </a:ext>
            </a:extLst>
          </p:cNvPr>
          <p:cNvSpPr/>
          <p:nvPr/>
        </p:nvSpPr>
        <p:spPr>
          <a:xfrm>
            <a:off x="8695111" y="1690689"/>
            <a:ext cx="3350123" cy="1652366"/>
          </a:xfrm>
          <a:custGeom>
            <a:avLst>
              <a:gd name="f0" fmla="val -2919"/>
              <a:gd name="f1" fmla="val 20388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+- 0 0 180"/>
              <a:gd name="f15" fmla="+- 0 0 -194"/>
              <a:gd name="f16" fmla="*/ f6 1 21600"/>
              <a:gd name="f17" fmla="*/ f7 1 21600"/>
              <a:gd name="f18" fmla="*/ f8 1 180"/>
              <a:gd name="f19" fmla="pin -2147483647 f0 2147483647"/>
              <a:gd name="f20" fmla="pin -2147483647 f1 2147483647"/>
              <a:gd name="f21" fmla="+- f12 0 f11"/>
              <a:gd name="f22" fmla="*/ f13 f3 1"/>
              <a:gd name="f23" fmla="*/ f14 f3 1"/>
              <a:gd name="f24" fmla="*/ f15 f3 1"/>
              <a:gd name="f25" fmla="+- f19 0 10800"/>
              <a:gd name="f26" fmla="+- f20 0 10800"/>
              <a:gd name="f27" fmla="*/ f19 f16 1"/>
              <a:gd name="f28" fmla="*/ f20 f17 1"/>
              <a:gd name="f29" fmla="*/ 3200 f16 1"/>
              <a:gd name="f30" fmla="*/ 18400 f16 1"/>
              <a:gd name="f31" fmla="*/ 18400 f17 1"/>
              <a:gd name="f32" fmla="*/ 3200 f17 1"/>
              <a:gd name="f33" fmla="*/ f21 1 2"/>
              <a:gd name="f34" fmla="*/ 3160 f16 1"/>
              <a:gd name="f35" fmla="*/ 3160 f17 1"/>
              <a:gd name="f36" fmla="*/ f22 1 f5"/>
              <a:gd name="f37" fmla="*/ 18440 f17 1"/>
              <a:gd name="f38" fmla="*/ f23 1 f5"/>
              <a:gd name="f39" fmla="*/ 18440 f16 1"/>
              <a:gd name="f40" fmla="*/ f24 1 f5"/>
              <a:gd name="f41" fmla="*/ f25 f25 1"/>
              <a:gd name="f42" fmla="*/ f26 f26 1"/>
              <a:gd name="f43" fmla="+- 0 0 f26"/>
              <a:gd name="f44" fmla="+- 0 0 f25"/>
              <a:gd name="f45" fmla="+- f11 f33 0"/>
              <a:gd name="f46" fmla="*/ f33 f33 1"/>
              <a:gd name="f47" fmla="+- f36 0 f4"/>
              <a:gd name="f48" fmla="+- f38 0 f4"/>
              <a:gd name="f49" fmla="+- f40 0 f4"/>
              <a:gd name="f50" fmla="+- f41 f42 0"/>
              <a:gd name="f51" fmla="at2 f43 f44"/>
              <a:gd name="f52" fmla="sqrt f50"/>
              <a:gd name="f53" fmla="+- f51 f4 0"/>
              <a:gd name="f54" fmla="+- f52 0 10800"/>
              <a:gd name="f55" fmla="*/ f53 f8 1"/>
              <a:gd name="f56" fmla="*/ f55 1 f3"/>
              <a:gd name="f57" fmla="+- 0 0 f56"/>
              <a:gd name="f58" fmla="val f57"/>
              <a:gd name="f59" fmla="*/ f58 1 f18"/>
              <a:gd name="f60" fmla="+- f59 0 10"/>
              <a:gd name="f61" fmla="+- f59 10 0"/>
              <a:gd name="f62" fmla="*/ f59 f18 1"/>
              <a:gd name="f63" fmla="+- 0 0 f62"/>
              <a:gd name="f64" fmla="*/ f60 f18 1"/>
              <a:gd name="f65" fmla="*/ f61 f18 1"/>
              <a:gd name="f66" fmla="*/ f63 f3 1"/>
              <a:gd name="f67" fmla="+- 0 0 f64"/>
              <a:gd name="f68" fmla="+- 0 0 f65"/>
              <a:gd name="f69" fmla="*/ f66 1 f8"/>
              <a:gd name="f70" fmla="*/ f67 f3 1"/>
              <a:gd name="f71" fmla="*/ f68 f3 1"/>
              <a:gd name="f72" fmla="+- f69 0 f4"/>
              <a:gd name="f73" fmla="*/ f70 1 f8"/>
              <a:gd name="f74" fmla="*/ f71 1 f8"/>
              <a:gd name="f75" fmla="sin 1 f72"/>
              <a:gd name="f76" fmla="cos 1 f72"/>
              <a:gd name="f77" fmla="+- f73 0 f4"/>
              <a:gd name="f78" fmla="+- f74 0 f4"/>
              <a:gd name="f79" fmla="+- 0 0 f75"/>
              <a:gd name="f80" fmla="+- 0 0 f76"/>
              <a:gd name="f81" fmla="sin 1 f77"/>
              <a:gd name="f82" fmla="cos 1 f77"/>
              <a:gd name="f83" fmla="sin 1 f78"/>
              <a:gd name="f84" fmla="cos 1 f78"/>
              <a:gd name="f85" fmla="*/ 10800 f79 1"/>
              <a:gd name="f86" fmla="*/ 10800 f80 1"/>
              <a:gd name="f87" fmla="+- 0 0 f81"/>
              <a:gd name="f88" fmla="+- 0 0 f82"/>
              <a:gd name="f89" fmla="+- 0 0 f83"/>
              <a:gd name="f90" fmla="+- 0 0 f84"/>
              <a:gd name="f91" fmla="+- f85 10800 0"/>
              <a:gd name="f92" fmla="+- f86 10800 0"/>
              <a:gd name="f93" fmla="*/ 10800 f87 1"/>
              <a:gd name="f94" fmla="*/ 10800 f88 1"/>
              <a:gd name="f95" fmla="*/ 10800 f89 1"/>
              <a:gd name="f96" fmla="*/ 10800 f90 1"/>
              <a:gd name="f97" fmla="?: f54 f19 f91"/>
              <a:gd name="f98" fmla="?: f54 f20 f92"/>
              <a:gd name="f99" fmla="+- f93 10800 0"/>
              <a:gd name="f100" fmla="+- f94 10800 0"/>
              <a:gd name="f101" fmla="+- f95 10800 0"/>
              <a:gd name="f102" fmla="+- f96 10800 0"/>
              <a:gd name="f103" fmla="+- f101 0 f45"/>
              <a:gd name="f104" fmla="+- f102 0 f45"/>
              <a:gd name="f105" fmla="+- f99 0 f45"/>
              <a:gd name="f106" fmla="+- f100 0 f45"/>
              <a:gd name="f107" fmla="*/ f97 f16 1"/>
              <a:gd name="f108" fmla="*/ f98 f17 1"/>
              <a:gd name="f109" fmla="at2 f103 f104"/>
              <a:gd name="f110" fmla="at2 f105 f106"/>
              <a:gd name="f111" fmla="+- f109 f4 0"/>
              <a:gd name="f112" fmla="+- f110 f4 0"/>
              <a:gd name="f113" fmla="*/ f111 f8 1"/>
              <a:gd name="f114" fmla="*/ f112 f8 1"/>
              <a:gd name="f115" fmla="*/ f113 1 f3"/>
              <a:gd name="f116" fmla="*/ f114 1 f3"/>
              <a:gd name="f117" fmla="+- 0 0 f115"/>
              <a:gd name="f118" fmla="+- 0 0 f116"/>
              <a:gd name="f119" fmla="+- 0 0 f117"/>
              <a:gd name="f120" fmla="+- 0 0 f118"/>
              <a:gd name="f121" fmla="*/ f119 f3 1"/>
              <a:gd name="f122" fmla="*/ f120 f3 1"/>
              <a:gd name="f123" fmla="*/ f121 1 f8"/>
              <a:gd name="f124" fmla="*/ f122 1 f8"/>
              <a:gd name="f125" fmla="+- f123 0 f4"/>
              <a:gd name="f126" fmla="+- f124 0 f4"/>
              <a:gd name="f127" fmla="cos 1 f125"/>
              <a:gd name="f128" fmla="sin 1 f125"/>
              <a:gd name="f129" fmla="+- f126 0 f125"/>
              <a:gd name="f130" fmla="+- 0 0 f127"/>
              <a:gd name="f131" fmla="+- 0 0 f128"/>
              <a:gd name="f132" fmla="+- f129 f2 0"/>
              <a:gd name="f133" fmla="*/ f33 f130 1"/>
              <a:gd name="f134" fmla="*/ f33 f131 1"/>
              <a:gd name="f135" fmla="?: f129 f129 f132"/>
              <a:gd name="f136" fmla="*/ f133 f133 1"/>
              <a:gd name="f137" fmla="*/ f134 f134 1"/>
              <a:gd name="f138" fmla="+- f136 f137 0"/>
              <a:gd name="f139" fmla="sqrt f138"/>
              <a:gd name="f140" fmla="*/ f46 1 f139"/>
              <a:gd name="f141" fmla="*/ f130 f140 1"/>
              <a:gd name="f142" fmla="*/ f131 f140 1"/>
              <a:gd name="f143" fmla="+- f45 0 f141"/>
              <a:gd name="f144" fmla="+- f45 0 f142"/>
            </a:gdLst>
            <a:ahLst>
              <a:ahXY gdRefX="f0" minX="f9" maxX="f10" gdRefY="f1" minY="f9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4" y="f35"/>
              </a:cxn>
              <a:cxn ang="f48">
                <a:pos x="f34" y="f37"/>
              </a:cxn>
              <a:cxn ang="f48">
                <a:pos x="f39" y="f37"/>
              </a:cxn>
              <a:cxn ang="f47">
                <a:pos x="f39" y="f35"/>
              </a:cxn>
              <a:cxn ang="f49">
                <a:pos x="f107" y="f108"/>
              </a:cxn>
            </a:cxnLst>
            <a:rect l="f29" t="f32" r="f30" b="f31"/>
            <a:pathLst>
              <a:path w="21600" h="21600">
                <a:moveTo>
                  <a:pt x="f143" y="f144"/>
                </a:moveTo>
                <a:arcTo wR="f33" hR="f33" stAng="f125" swAng="f135"/>
                <a:lnTo>
                  <a:pt x="f97" y="f98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Financial  planning literacy </a:t>
            </a:r>
          </a:p>
        </p:txBody>
      </p:sp>
      <p:sp>
        <p:nvSpPr>
          <p:cNvPr id="6" name="Speech Bubble: Oval 9">
            <a:extLst>
              <a:ext uri="{FF2B5EF4-FFF2-40B4-BE49-F238E27FC236}">
                <a16:creationId xmlns:a16="http://schemas.microsoft.com/office/drawing/2014/main" id="{26BA6E2B-5EA3-EB1B-E9B2-9A574B1F4481}"/>
              </a:ext>
            </a:extLst>
          </p:cNvPr>
          <p:cNvSpPr/>
          <p:nvPr/>
        </p:nvSpPr>
        <p:spPr>
          <a:xfrm>
            <a:off x="1629250" y="1554918"/>
            <a:ext cx="3208318" cy="1652366"/>
          </a:xfrm>
          <a:custGeom>
            <a:avLst>
              <a:gd name="f0" fmla="val 23090"/>
              <a:gd name="f1" fmla="val 15389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+- 0 0 180"/>
              <a:gd name="f15" fmla="+- 0 0 -194"/>
              <a:gd name="f16" fmla="*/ f6 1 21600"/>
              <a:gd name="f17" fmla="*/ f7 1 21600"/>
              <a:gd name="f18" fmla="*/ f8 1 180"/>
              <a:gd name="f19" fmla="pin -2147483647 f0 2147483647"/>
              <a:gd name="f20" fmla="pin -2147483647 f1 2147483647"/>
              <a:gd name="f21" fmla="+- f12 0 f11"/>
              <a:gd name="f22" fmla="*/ f13 f3 1"/>
              <a:gd name="f23" fmla="*/ f14 f3 1"/>
              <a:gd name="f24" fmla="*/ f15 f3 1"/>
              <a:gd name="f25" fmla="+- f19 0 10800"/>
              <a:gd name="f26" fmla="+- f20 0 10800"/>
              <a:gd name="f27" fmla="*/ f19 f16 1"/>
              <a:gd name="f28" fmla="*/ f20 f17 1"/>
              <a:gd name="f29" fmla="*/ 3200 f16 1"/>
              <a:gd name="f30" fmla="*/ 18400 f16 1"/>
              <a:gd name="f31" fmla="*/ 18400 f17 1"/>
              <a:gd name="f32" fmla="*/ 3200 f17 1"/>
              <a:gd name="f33" fmla="*/ f21 1 2"/>
              <a:gd name="f34" fmla="*/ 3160 f16 1"/>
              <a:gd name="f35" fmla="*/ 3160 f17 1"/>
              <a:gd name="f36" fmla="*/ f22 1 f5"/>
              <a:gd name="f37" fmla="*/ 18440 f17 1"/>
              <a:gd name="f38" fmla="*/ f23 1 f5"/>
              <a:gd name="f39" fmla="*/ 18440 f16 1"/>
              <a:gd name="f40" fmla="*/ f24 1 f5"/>
              <a:gd name="f41" fmla="*/ f25 f25 1"/>
              <a:gd name="f42" fmla="*/ f26 f26 1"/>
              <a:gd name="f43" fmla="+- 0 0 f26"/>
              <a:gd name="f44" fmla="+- 0 0 f25"/>
              <a:gd name="f45" fmla="+- f11 f33 0"/>
              <a:gd name="f46" fmla="*/ f33 f33 1"/>
              <a:gd name="f47" fmla="+- f36 0 f4"/>
              <a:gd name="f48" fmla="+- f38 0 f4"/>
              <a:gd name="f49" fmla="+- f40 0 f4"/>
              <a:gd name="f50" fmla="+- f41 f42 0"/>
              <a:gd name="f51" fmla="at2 f43 f44"/>
              <a:gd name="f52" fmla="sqrt f50"/>
              <a:gd name="f53" fmla="+- f51 f4 0"/>
              <a:gd name="f54" fmla="+- f52 0 10800"/>
              <a:gd name="f55" fmla="*/ f53 f8 1"/>
              <a:gd name="f56" fmla="*/ f55 1 f3"/>
              <a:gd name="f57" fmla="+- 0 0 f56"/>
              <a:gd name="f58" fmla="val f57"/>
              <a:gd name="f59" fmla="*/ f58 1 f18"/>
              <a:gd name="f60" fmla="+- f59 0 10"/>
              <a:gd name="f61" fmla="+- f59 10 0"/>
              <a:gd name="f62" fmla="*/ f59 f18 1"/>
              <a:gd name="f63" fmla="+- 0 0 f62"/>
              <a:gd name="f64" fmla="*/ f60 f18 1"/>
              <a:gd name="f65" fmla="*/ f61 f18 1"/>
              <a:gd name="f66" fmla="*/ f63 f3 1"/>
              <a:gd name="f67" fmla="+- 0 0 f64"/>
              <a:gd name="f68" fmla="+- 0 0 f65"/>
              <a:gd name="f69" fmla="*/ f66 1 f8"/>
              <a:gd name="f70" fmla="*/ f67 f3 1"/>
              <a:gd name="f71" fmla="*/ f68 f3 1"/>
              <a:gd name="f72" fmla="+- f69 0 f4"/>
              <a:gd name="f73" fmla="*/ f70 1 f8"/>
              <a:gd name="f74" fmla="*/ f71 1 f8"/>
              <a:gd name="f75" fmla="sin 1 f72"/>
              <a:gd name="f76" fmla="cos 1 f72"/>
              <a:gd name="f77" fmla="+- f73 0 f4"/>
              <a:gd name="f78" fmla="+- f74 0 f4"/>
              <a:gd name="f79" fmla="+- 0 0 f75"/>
              <a:gd name="f80" fmla="+- 0 0 f76"/>
              <a:gd name="f81" fmla="sin 1 f77"/>
              <a:gd name="f82" fmla="cos 1 f77"/>
              <a:gd name="f83" fmla="sin 1 f78"/>
              <a:gd name="f84" fmla="cos 1 f78"/>
              <a:gd name="f85" fmla="*/ 10800 f79 1"/>
              <a:gd name="f86" fmla="*/ 10800 f80 1"/>
              <a:gd name="f87" fmla="+- 0 0 f81"/>
              <a:gd name="f88" fmla="+- 0 0 f82"/>
              <a:gd name="f89" fmla="+- 0 0 f83"/>
              <a:gd name="f90" fmla="+- 0 0 f84"/>
              <a:gd name="f91" fmla="+- f85 10800 0"/>
              <a:gd name="f92" fmla="+- f86 10800 0"/>
              <a:gd name="f93" fmla="*/ 10800 f87 1"/>
              <a:gd name="f94" fmla="*/ 10800 f88 1"/>
              <a:gd name="f95" fmla="*/ 10800 f89 1"/>
              <a:gd name="f96" fmla="*/ 10800 f90 1"/>
              <a:gd name="f97" fmla="?: f54 f19 f91"/>
              <a:gd name="f98" fmla="?: f54 f20 f92"/>
              <a:gd name="f99" fmla="+- f93 10800 0"/>
              <a:gd name="f100" fmla="+- f94 10800 0"/>
              <a:gd name="f101" fmla="+- f95 10800 0"/>
              <a:gd name="f102" fmla="+- f96 10800 0"/>
              <a:gd name="f103" fmla="+- f101 0 f45"/>
              <a:gd name="f104" fmla="+- f102 0 f45"/>
              <a:gd name="f105" fmla="+- f99 0 f45"/>
              <a:gd name="f106" fmla="+- f100 0 f45"/>
              <a:gd name="f107" fmla="*/ f97 f16 1"/>
              <a:gd name="f108" fmla="*/ f98 f17 1"/>
              <a:gd name="f109" fmla="at2 f103 f104"/>
              <a:gd name="f110" fmla="at2 f105 f106"/>
              <a:gd name="f111" fmla="+- f109 f4 0"/>
              <a:gd name="f112" fmla="+- f110 f4 0"/>
              <a:gd name="f113" fmla="*/ f111 f8 1"/>
              <a:gd name="f114" fmla="*/ f112 f8 1"/>
              <a:gd name="f115" fmla="*/ f113 1 f3"/>
              <a:gd name="f116" fmla="*/ f114 1 f3"/>
              <a:gd name="f117" fmla="+- 0 0 f115"/>
              <a:gd name="f118" fmla="+- 0 0 f116"/>
              <a:gd name="f119" fmla="+- 0 0 f117"/>
              <a:gd name="f120" fmla="+- 0 0 f118"/>
              <a:gd name="f121" fmla="*/ f119 f3 1"/>
              <a:gd name="f122" fmla="*/ f120 f3 1"/>
              <a:gd name="f123" fmla="*/ f121 1 f8"/>
              <a:gd name="f124" fmla="*/ f122 1 f8"/>
              <a:gd name="f125" fmla="+- f123 0 f4"/>
              <a:gd name="f126" fmla="+- f124 0 f4"/>
              <a:gd name="f127" fmla="cos 1 f125"/>
              <a:gd name="f128" fmla="sin 1 f125"/>
              <a:gd name="f129" fmla="+- f126 0 f125"/>
              <a:gd name="f130" fmla="+- 0 0 f127"/>
              <a:gd name="f131" fmla="+- 0 0 f128"/>
              <a:gd name="f132" fmla="+- f129 f2 0"/>
              <a:gd name="f133" fmla="*/ f33 f130 1"/>
              <a:gd name="f134" fmla="*/ f33 f131 1"/>
              <a:gd name="f135" fmla="?: f129 f129 f132"/>
              <a:gd name="f136" fmla="*/ f133 f133 1"/>
              <a:gd name="f137" fmla="*/ f134 f134 1"/>
              <a:gd name="f138" fmla="+- f136 f137 0"/>
              <a:gd name="f139" fmla="sqrt f138"/>
              <a:gd name="f140" fmla="*/ f46 1 f139"/>
              <a:gd name="f141" fmla="*/ f130 f140 1"/>
              <a:gd name="f142" fmla="*/ f131 f140 1"/>
              <a:gd name="f143" fmla="+- f45 0 f141"/>
              <a:gd name="f144" fmla="+- f45 0 f142"/>
            </a:gdLst>
            <a:ahLst>
              <a:ahXY gdRefX="f0" minX="f9" maxX="f10" gdRefY="f1" minY="f9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4" y="f35"/>
              </a:cxn>
              <a:cxn ang="f48">
                <a:pos x="f34" y="f37"/>
              </a:cxn>
              <a:cxn ang="f48">
                <a:pos x="f39" y="f37"/>
              </a:cxn>
              <a:cxn ang="f47">
                <a:pos x="f39" y="f35"/>
              </a:cxn>
              <a:cxn ang="f49">
                <a:pos x="f107" y="f108"/>
              </a:cxn>
            </a:cxnLst>
            <a:rect l="f29" t="f32" r="f30" b="f31"/>
            <a:pathLst>
              <a:path w="21600" h="21600">
                <a:moveTo>
                  <a:pt x="f143" y="f144"/>
                </a:moveTo>
                <a:arcTo wR="f33" hR="f33" stAng="f125" swAng="f135"/>
                <a:lnTo>
                  <a:pt x="f97" y="f98"/>
                </a:lnTo>
                <a:close/>
              </a:path>
            </a:pathLst>
          </a:custGeom>
          <a:solidFill>
            <a:srgbClr val="000000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Capital efficient model</a:t>
            </a:r>
          </a:p>
        </p:txBody>
      </p:sp>
      <p:pic>
        <p:nvPicPr>
          <p:cNvPr id="7" name="Graphic 11" descr="Man wearing shirt with pattern">
            <a:extLst>
              <a:ext uri="{FF2B5EF4-FFF2-40B4-BE49-F238E27FC236}">
                <a16:creationId xmlns:a16="http://schemas.microsoft.com/office/drawing/2014/main" id="{8A013179-2298-F9B0-938C-CC0FB9AA69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62546" y="1928551"/>
            <a:ext cx="1866903" cy="47039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31202-600B-0824-0946-471C0537A0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Entrepreneur Traits </a:t>
            </a: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1946C62C-9BE3-64A7-E488-54BB19DC28B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Tested and automated my own strategy rather than walking away from a bad experience.</a:t>
            </a:r>
          </a:p>
          <a:p>
            <a:pPr marL="0" lvl="0" indent="0">
              <a:buNone/>
            </a:pP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Treated a poor outcome as something I could fix through my own process, not bad luck.</a:t>
            </a:r>
          </a:p>
          <a:p>
            <a:pPr marL="0" lvl="0" indent="0">
              <a:buNone/>
            </a:pP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Turned a personal fix into a venture with defined SMART targets.</a:t>
            </a:r>
          </a:p>
          <a:p>
            <a:pPr marL="0" lvl="0" indent="0">
              <a:buNone/>
            </a:pP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1D59B-6CDB-C2CE-68B0-31A3B26A62B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Achievements, Experience and Passion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ED19456-4DFA-0963-4770-6E42539E83AD}"/>
              </a:ext>
            </a:extLst>
          </p:cNvPr>
          <p:cNvSpPr txBox="1"/>
          <p:nvPr/>
        </p:nvSpPr>
        <p:spPr>
          <a:xfrm>
            <a:off x="838203" y="6308207"/>
            <a:ext cx="60987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(Fu et al., 2022)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4" name="Picture 6" descr="White graduation cap icon - Free white graduation cap icons">
            <a:extLst>
              <a:ext uri="{FF2B5EF4-FFF2-40B4-BE49-F238E27FC236}">
                <a16:creationId xmlns:a16="http://schemas.microsoft.com/office/drawing/2014/main" id="{32A62895-227E-E88D-BED5-573CBD177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998" y="1821932"/>
            <a:ext cx="1211598" cy="1211598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5" name="Straight Arrow Connector 8">
            <a:extLst>
              <a:ext uri="{FF2B5EF4-FFF2-40B4-BE49-F238E27FC236}">
                <a16:creationId xmlns:a16="http://schemas.microsoft.com/office/drawing/2014/main" id="{9D1070EE-25FD-6C3B-20AC-AEC0E6A80AB6}"/>
              </a:ext>
            </a:extLst>
          </p:cNvPr>
          <p:cNvCxnSpPr/>
          <p:nvPr/>
        </p:nvCxnSpPr>
        <p:spPr>
          <a:xfrm>
            <a:off x="3283409" y="2736332"/>
            <a:ext cx="604153" cy="0"/>
          </a:xfrm>
          <a:prstGeom prst="straightConnector1">
            <a:avLst/>
          </a:prstGeom>
          <a:noFill/>
          <a:ln w="19046" cap="flat">
            <a:solidFill>
              <a:srgbClr val="156082"/>
            </a:solidFill>
            <a:prstDash val="solid"/>
            <a:miter/>
            <a:tailEnd type="arrow"/>
          </a:ln>
        </p:spPr>
      </p:cxnSp>
      <p:sp>
        <p:nvSpPr>
          <p:cNvPr id="6" name="TextBox 12">
            <a:extLst>
              <a:ext uri="{FF2B5EF4-FFF2-40B4-BE49-F238E27FC236}">
                <a16:creationId xmlns:a16="http://schemas.microsoft.com/office/drawing/2014/main" id="{3DCD7810-B1F3-A76B-DD82-8078D31DE97F}"/>
              </a:ext>
            </a:extLst>
          </p:cNvPr>
          <p:cNvSpPr txBox="1"/>
          <p:nvPr/>
        </p:nvSpPr>
        <p:spPr>
          <a:xfrm>
            <a:off x="226542" y="3778950"/>
            <a:ext cx="2746519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Hands on strategy testing, then building the full , financial and marketing behind this plan solo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7" name="TextBox 16">
            <a:extLst>
              <a:ext uri="{FF2B5EF4-FFF2-40B4-BE49-F238E27FC236}">
                <a16:creationId xmlns:a16="http://schemas.microsoft.com/office/drawing/2014/main" id="{9BBF53A5-3C8B-629F-0F4C-CE05C9A0E70C}"/>
              </a:ext>
            </a:extLst>
          </p:cNvPr>
          <p:cNvSpPr txBox="1"/>
          <p:nvPr/>
        </p:nvSpPr>
        <p:spPr>
          <a:xfrm>
            <a:off x="8418441" y="3640454"/>
            <a:ext cx="2746519" cy="2031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The stress-free blueprint mission from own my story – protecting other people time the way I wished mine had been protected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8" name="TextBox 18">
            <a:extLst>
              <a:ext uri="{FF2B5EF4-FFF2-40B4-BE49-F238E27FC236}">
                <a16:creationId xmlns:a16="http://schemas.microsoft.com/office/drawing/2014/main" id="{941AD2BB-17EE-905D-20A1-9A91CC81887C}"/>
              </a:ext>
            </a:extLst>
          </p:cNvPr>
          <p:cNvSpPr txBox="1"/>
          <p:nvPr/>
        </p:nvSpPr>
        <p:spPr>
          <a:xfrm>
            <a:off x="4461897" y="3729609"/>
            <a:ext cx="2746519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This venture itself: a structurally sound plan, built and stress tested under genuine scrutiny.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cxnSp>
        <p:nvCxnSpPr>
          <p:cNvPr id="9" name="Straight Arrow Connector 20">
            <a:extLst>
              <a:ext uri="{FF2B5EF4-FFF2-40B4-BE49-F238E27FC236}">
                <a16:creationId xmlns:a16="http://schemas.microsoft.com/office/drawing/2014/main" id="{0B1B4C68-C2D3-3D80-A4FB-954544E754C2}"/>
              </a:ext>
            </a:extLst>
          </p:cNvPr>
          <p:cNvCxnSpPr/>
          <p:nvPr/>
        </p:nvCxnSpPr>
        <p:spPr>
          <a:xfrm>
            <a:off x="7216737" y="2917566"/>
            <a:ext cx="604153" cy="0"/>
          </a:xfrm>
          <a:prstGeom prst="straightConnector1">
            <a:avLst/>
          </a:prstGeom>
          <a:noFill/>
          <a:ln w="19046" cap="flat">
            <a:solidFill>
              <a:srgbClr val="156082"/>
            </a:solidFill>
            <a:prstDash val="solid"/>
            <a:miter/>
            <a:tailEnd type="arrow"/>
          </a:ln>
        </p:spPr>
      </p:cxnSp>
      <p:pic>
        <p:nvPicPr>
          <p:cNvPr id="10" name="Picture 21" descr="Download Achievements - Achievement Icon White Png PNG Image with No  Background - PNGkey.com">
            <a:extLst>
              <a:ext uri="{FF2B5EF4-FFF2-40B4-BE49-F238E27FC236}">
                <a16:creationId xmlns:a16="http://schemas.microsoft.com/office/drawing/2014/main" id="{5AEC9471-2328-C30C-503F-3AAD6850B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59" y="1852181"/>
            <a:ext cx="1244983" cy="132555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Content Placeholder 4" descr="Fire outline">
            <a:extLst>
              <a:ext uri="{FF2B5EF4-FFF2-40B4-BE49-F238E27FC236}">
                <a16:creationId xmlns:a16="http://schemas.microsoft.com/office/drawing/2014/main" id="{9BBFD26F-9CAF-010F-ADDE-5B1AC24F8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34496" y="1821932"/>
            <a:ext cx="914400" cy="91440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B4488-D8EE-DACA-F7A7-8BB2EF22010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AI</a:t>
            </a:r>
            <a:r>
              <a:rPr lang="en-GB">
                <a:latin typeface="Arial" pitchFamily="34"/>
                <a:cs typeface="Arial" pitchFamily="34"/>
              </a:rPr>
              <a:t> </a:t>
            </a: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Acknowledgement</a:t>
            </a:r>
            <a:r>
              <a:rPr lang="en-GB">
                <a:latin typeface="Arial" pitchFamily="34"/>
                <a:cs typeface="Arial" pitchFamily="34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CF409-2762-18BC-A767-81488A93C88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I can confirm that no AI tools were used in this assignment. The work submitted is entirely my own.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8FE89-8B6F-B6A4-0DFC-F6E31F0F467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References List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4DE97F95-3253-234A-BE21-A41AFA6CEF0C}"/>
              </a:ext>
            </a:extLst>
          </p:cNvPr>
          <p:cNvSpPr txBox="1"/>
          <p:nvPr/>
        </p:nvSpPr>
        <p:spPr>
          <a:xfrm>
            <a:off x="409578" y="1976439"/>
            <a:ext cx="11372850" cy="361579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Ana Rita Lopes and Casais, B. (2022). </a:t>
            </a:r>
            <a:r>
              <a:rPr lang="en-GB" sz="11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Digital Content Marketing: Conceptual Review and Recommendations for Practitioners</a:t>
            </a: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. [online] ResearchGate. Available at: https://www.researchgate.net/publication/357746605_Digital_Content_Marketing_Conceptual_Review_and_Recommendations_for_Practitioners.</a:t>
            </a: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Antoniadou, M. and Kanellopoulou, A. (2024). Educational Approach: Application of SWOT Analysis for Assessing Entrepreneurial Goals . </a:t>
            </a:r>
            <a:r>
              <a:rPr lang="en-GB" sz="11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European Journal of Investigation in Health, Psychology and Education</a:t>
            </a: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, 14(3), pp.753–766. doi:https://doi.org/10.3390/ejihpe14030049.</a:t>
            </a: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Bakke, A.L. and Johansen, A. (2024). How Do Teams Become high-performing teams? </a:t>
            </a:r>
            <a:r>
              <a:rPr lang="en-GB" sz="11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Procedia Computer Science</a:t>
            </a: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, 239, pp.659–666. doi:https://doi.org/10.1016/j.procs.2024.06.221.</a:t>
            </a: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Bracht, F., Mahieu, J. and Vanhaverbeke, S. (2024). The signaling value of legal form in entrepreneurial debt financing. </a:t>
            </a:r>
            <a:r>
              <a:rPr lang="en-GB" sz="11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Journal of Business Venturing</a:t>
            </a: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, [online] 39(3), p.106380. </a:t>
            </a: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doi:https://doi.org/10.1016/j.jbusvent.2024.106380.</a:t>
            </a: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  <a:p>
            <a:pPr marL="228600" marR="0" lvl="0" indent="-22860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De Crescenzo, V., Bonfanti, A., Castellani, P. and Vargas-Sánchez, A. (2022). Effective entrepreneurial narrative design in reward crowdfunding campaigns for social ventures. </a:t>
            </a:r>
            <a:r>
              <a:rPr lang="en-GB" sz="11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International Entrepreneurship and Management Journal</a:t>
            </a:r>
            <a:r>
              <a: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, 18(2), pp.773–800. doi:https://doi.org/10.1007/s11365-021-00774-2.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82EF0-681D-EA00-815F-D5F624651B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36BC7-5213-4779-5E4D-6780FCAD0A7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30000"/>
              </a:lnSpc>
              <a:buNone/>
            </a:pPr>
            <a:endParaRPr lang="en-GB" sz="900">
              <a:solidFill>
                <a:srgbClr val="FFFFFF"/>
              </a:solidFill>
              <a:latin typeface="Arial" pitchFamily="34"/>
            </a:endParaRPr>
          </a:p>
          <a:p>
            <a:pPr marL="0" lvl="0" indent="0">
              <a:lnSpc>
                <a:spcPct val="130000"/>
              </a:lnSpc>
              <a:buNone/>
            </a:pPr>
            <a:r>
              <a:rPr lang="en-GB" sz="900">
                <a:solidFill>
                  <a:srgbClr val="FFFFFF"/>
                </a:solidFill>
                <a:latin typeface="Arial" pitchFamily="34"/>
              </a:rPr>
              <a:t>6.  Dennis, N. (2023). THE ROLE OF CASH FLOW FORECASTING SKILLS IN THE DEVELOPMENT OF ENTREPRENEURSHIP: AN EMPIRICAL STUDY OF ENTREPRENEURS IN THE COSMETICS ECOSYSTEM. </a:t>
            </a:r>
            <a:r>
              <a:rPr lang="en-GB" sz="900" i="1">
                <a:solidFill>
                  <a:srgbClr val="FFFFFF"/>
                </a:solidFill>
                <a:latin typeface="Arial" pitchFamily="34"/>
              </a:rPr>
              <a:t>Journal of Advance Research in Business Management and Accounting (ISSN: 2456-3544)</a:t>
            </a:r>
            <a:r>
              <a:rPr lang="en-GB" sz="900">
                <a:solidFill>
                  <a:srgbClr val="FFFFFF"/>
                </a:solidFill>
                <a:latin typeface="Arial" pitchFamily="34"/>
              </a:rPr>
              <a:t>, 9(3), pp.12–15. doi:https://doi.org/10.53555/nnbma.v9i3.1603.</a:t>
            </a:r>
          </a:p>
          <a:p>
            <a:pPr marL="514350" lvl="0" indent="-514350">
              <a:lnSpc>
                <a:spcPct val="130000"/>
              </a:lnSpc>
              <a:buFont typeface="Aptos Display"/>
              <a:buAutoNum type="arabicPeriod"/>
            </a:pPr>
            <a:endParaRPr lang="en-GB" sz="900">
              <a:solidFill>
                <a:srgbClr val="FFFFFF"/>
              </a:solidFill>
              <a:latin typeface="Arial" pitchFamily="34"/>
            </a:endParaRPr>
          </a:p>
          <a:p>
            <a:pPr marL="0" lvl="0" indent="0">
              <a:lnSpc>
                <a:spcPct val="130000"/>
              </a:lnSpc>
              <a:buNone/>
            </a:pPr>
            <a:r>
              <a:rPr lang="en-GB" sz="900">
                <a:solidFill>
                  <a:srgbClr val="FFFFFF"/>
                </a:solidFill>
                <a:latin typeface="Arial" pitchFamily="34"/>
              </a:rPr>
              <a:t>7. Finra.org. (2025). </a:t>
            </a:r>
            <a:r>
              <a:rPr lang="en-GB" sz="900" i="1">
                <a:solidFill>
                  <a:srgbClr val="FFFFFF"/>
                </a:solidFill>
                <a:latin typeface="Arial" pitchFamily="34"/>
              </a:rPr>
              <a:t>New FINRA Foundation Research Examines Shifting Investor Behaviors, Preferences and Attitudes | FINRA.org</a:t>
            </a:r>
            <a:r>
              <a:rPr lang="en-GB" sz="900">
                <a:solidFill>
                  <a:srgbClr val="FFFFFF"/>
                </a:solidFill>
                <a:latin typeface="Arial" pitchFamily="34"/>
              </a:rPr>
              <a:t>. [online] Available at: https://www.finra.org/media-center/newsreleases/2025/new-finra-foundation-research-examines-shifting-investor-behaviors.</a:t>
            </a:r>
          </a:p>
          <a:p>
            <a:pPr marL="514350" lvl="0" indent="-514350">
              <a:lnSpc>
                <a:spcPct val="130000"/>
              </a:lnSpc>
              <a:buFont typeface="Aptos Display"/>
              <a:buAutoNum type="arabicPeriod"/>
            </a:pPr>
            <a:endParaRPr lang="en-GB" sz="900">
              <a:solidFill>
                <a:srgbClr val="FFFFFF"/>
              </a:solidFill>
              <a:latin typeface="Arial" pitchFamily="34"/>
            </a:endParaRPr>
          </a:p>
          <a:p>
            <a:pPr marL="0" lvl="0" indent="0">
              <a:lnSpc>
                <a:spcPct val="130000"/>
              </a:lnSpc>
              <a:buNone/>
            </a:pPr>
            <a:r>
              <a:rPr lang="en-GB" sz="900">
                <a:solidFill>
                  <a:srgbClr val="FFFFFF"/>
                </a:solidFill>
                <a:latin typeface="Arial" pitchFamily="34"/>
              </a:rPr>
              <a:t>8. Fu, H., Xiao, X.-H., Li, Y., Köseoglu, M.A., Pan, Z. and Luo, H. (2022). Effects of entrepreneur passion on persuasion: Study of venture capitalist funding decisions toward hospitality and tourism business plan presentation. </a:t>
            </a:r>
            <a:r>
              <a:rPr lang="en-GB" sz="900" i="1">
                <a:solidFill>
                  <a:srgbClr val="FFFFFF"/>
                </a:solidFill>
                <a:latin typeface="Arial" pitchFamily="34"/>
              </a:rPr>
              <a:t>Tourism Management Perspectives</a:t>
            </a:r>
            <a:r>
              <a:rPr lang="en-GB" sz="900">
                <a:solidFill>
                  <a:srgbClr val="FFFFFF"/>
                </a:solidFill>
                <a:latin typeface="Arial" pitchFamily="34"/>
              </a:rPr>
              <a:t>, 44, p.101008. doi:https://doi.org/10.1016/j.tmp.2022.101008.</a:t>
            </a:r>
          </a:p>
          <a:p>
            <a:pPr marL="514350" lvl="0" indent="-514350">
              <a:lnSpc>
                <a:spcPct val="130000"/>
              </a:lnSpc>
              <a:buFont typeface="Aptos Display"/>
              <a:buAutoNum type="arabicPeriod"/>
            </a:pPr>
            <a:endParaRPr lang="en-GB" sz="900">
              <a:solidFill>
                <a:srgbClr val="FFFFFF"/>
              </a:solidFill>
              <a:latin typeface="Arial" pitchFamily="34"/>
            </a:endParaRPr>
          </a:p>
          <a:p>
            <a:pPr marL="0" lvl="0" indent="0">
              <a:lnSpc>
                <a:spcPct val="130000"/>
              </a:lnSpc>
              <a:buNone/>
            </a:pPr>
            <a:r>
              <a:rPr lang="en-GB" sz="900">
                <a:solidFill>
                  <a:srgbClr val="FFFFFF"/>
                </a:solidFill>
                <a:latin typeface="Arial" pitchFamily="34"/>
              </a:rPr>
              <a:t>9. Mackay, K. (2025). </a:t>
            </a:r>
            <a:r>
              <a:rPr lang="en-GB" sz="900" i="1">
                <a:solidFill>
                  <a:srgbClr val="FFFFFF"/>
                </a:solidFill>
                <a:latin typeface="Arial" pitchFamily="34"/>
              </a:rPr>
              <a:t>Why You Should Have A Retail Investor Strategy | Digitonic Ltd</a:t>
            </a:r>
            <a:r>
              <a:rPr lang="en-GB" sz="900">
                <a:solidFill>
                  <a:srgbClr val="FFFFFF"/>
                </a:solidFill>
                <a:latin typeface="Arial" pitchFamily="34"/>
              </a:rPr>
              <a:t>. [online] Digitonic Ltd. Available at: https://www.digitonic.com/insights/why-you-should-have-a-retail-investor-strategy [Accessed 19 Jun. 2026].</a:t>
            </a:r>
          </a:p>
          <a:p>
            <a:pPr marL="514350" lvl="0" indent="-514350">
              <a:lnSpc>
                <a:spcPct val="130000"/>
              </a:lnSpc>
              <a:buFont typeface="Aptos Display"/>
              <a:buAutoNum type="arabicPeriod"/>
            </a:pPr>
            <a:endParaRPr lang="en-GB" sz="900">
              <a:solidFill>
                <a:srgbClr val="FFFFFF"/>
              </a:solidFill>
              <a:latin typeface="Arial" pitchFamily="34"/>
            </a:endParaRPr>
          </a:p>
          <a:p>
            <a:pPr marL="0" lvl="0" indent="0">
              <a:lnSpc>
                <a:spcPct val="130000"/>
              </a:lnSpc>
              <a:buNone/>
            </a:pPr>
            <a:r>
              <a:rPr lang="en-GB" sz="900">
                <a:solidFill>
                  <a:srgbClr val="FFFFFF"/>
                </a:solidFill>
                <a:latin typeface="Arial" pitchFamily="34"/>
              </a:rPr>
              <a:t>10.Saeidi, S. and Hollensen, S. (2024). Digital Marketing on LinkedIn: In-Depth Strategies for Lead Generation. </a:t>
            </a:r>
            <a:r>
              <a:rPr lang="en-GB" sz="900" i="1">
                <a:solidFill>
                  <a:srgbClr val="FFFFFF"/>
                </a:solidFill>
                <a:latin typeface="Arial" pitchFamily="34"/>
              </a:rPr>
              <a:t>American Journal of Industrial and Business Management</a:t>
            </a:r>
            <a:r>
              <a:rPr lang="en-GB" sz="900">
                <a:solidFill>
                  <a:srgbClr val="FFFFFF"/>
                </a:solidFill>
                <a:latin typeface="Arial" pitchFamily="34"/>
              </a:rPr>
              <a:t>, [online] 14(5), pp.655–668. doi:https://doi.org/10.4236/ajibm.2024.145033.</a:t>
            </a:r>
          </a:p>
          <a:p>
            <a:pPr lvl="0">
              <a:lnSpc>
                <a:spcPct val="70000"/>
              </a:lnSpc>
            </a:pPr>
            <a:endParaRPr lang="en-GB" sz="9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A3BF85BA-9AEA-06C6-A955-B19693A42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4674" y="1385745"/>
            <a:ext cx="5962646" cy="408650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4203</TotalTime>
  <Words>1558</Words>
  <Application>Microsoft Office PowerPoint</Application>
  <PresentationFormat>Widescreen</PresentationFormat>
  <Paragraphs>171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PowerPoint Presentation</vt:lpstr>
      <vt:lpstr>Contents </vt:lpstr>
      <vt:lpstr>Description + Co. Name </vt:lpstr>
      <vt:lpstr>My Story </vt:lpstr>
      <vt:lpstr>Mission/Aims/SMART Objectives/USP</vt:lpstr>
      <vt:lpstr>Legal Structure</vt:lpstr>
      <vt:lpstr>Location</vt:lpstr>
      <vt:lpstr>Human Recourses Strategy </vt:lpstr>
      <vt:lpstr>Financial Overview</vt:lpstr>
      <vt:lpstr>PowerPoint Presentation</vt:lpstr>
      <vt:lpstr>Market Research</vt:lpstr>
      <vt:lpstr>Marketing Strategy</vt:lpstr>
      <vt:lpstr>Marketing Examples </vt:lpstr>
      <vt:lpstr>Strengths </vt:lpstr>
      <vt:lpstr>Entrepreneur Traits </vt:lpstr>
      <vt:lpstr>Achievements, Experience and Passion </vt:lpstr>
      <vt:lpstr>AI Acknowledgement </vt:lpstr>
      <vt:lpstr>References List</vt:lpstr>
      <vt:lpstr>Reference List.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Yahya Mader</dc:creator>
  <cp:lastModifiedBy>Yahya Mader</cp:lastModifiedBy>
  <cp:revision>46</cp:revision>
  <dcterms:created xsi:type="dcterms:W3CDTF">2026-06-18T16:24:10Z</dcterms:created>
  <dcterms:modified xsi:type="dcterms:W3CDTF">2026-06-22T03:25:18Z</dcterms:modified>
</cp:coreProperties>
</file>