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84" r:id="rId5"/>
    <p:sldId id="309" r:id="rId6"/>
    <p:sldId id="280" r:id="rId7"/>
    <p:sldId id="286" r:id="rId8"/>
    <p:sldId id="287" r:id="rId9"/>
    <p:sldId id="288" r:id="rId10"/>
    <p:sldId id="258" r:id="rId11"/>
    <p:sldId id="262" r:id="rId12"/>
    <p:sldId id="276" r:id="rId13"/>
    <p:sldId id="305" r:id="rId14"/>
    <p:sldId id="289" r:id="rId15"/>
    <p:sldId id="290" r:id="rId16"/>
    <p:sldId id="291" r:id="rId17"/>
    <p:sldId id="275" r:id="rId18"/>
    <p:sldId id="265" r:id="rId19"/>
    <p:sldId id="292" r:id="rId20"/>
    <p:sldId id="293" r:id="rId21"/>
    <p:sldId id="294" r:id="rId22"/>
    <p:sldId id="298" r:id="rId23"/>
    <p:sldId id="299" r:id="rId24"/>
    <p:sldId id="300" r:id="rId25"/>
    <p:sldId id="295" r:id="rId26"/>
    <p:sldId id="296" r:id="rId27"/>
    <p:sldId id="297" r:id="rId28"/>
    <p:sldId id="301" r:id="rId29"/>
    <p:sldId id="306" r:id="rId30"/>
    <p:sldId id="261" r:id="rId31"/>
    <p:sldId id="268" r:id="rId32"/>
    <p:sldId id="266" r:id="rId33"/>
    <p:sldId id="26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9AD"/>
    <a:srgbClr val="EEE412"/>
    <a:srgbClr val="F2E70E"/>
    <a:srgbClr val="C9C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25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3.m4a"/><Relationship Id="rId7" Type="http://schemas.openxmlformats.org/officeDocument/2006/relationships/image" Target="../media/image6.png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4.m4a"/><Relationship Id="rId7" Type="http://schemas.openxmlformats.org/officeDocument/2006/relationships/image" Target="../media/image6.png"/><Relationship Id="rId2" Type="http://schemas.microsoft.com/office/2007/relationships/media" Target="../media/media4.m4a"/><Relationship Id="rId1" Type="http://schemas.openxmlformats.org/officeDocument/2006/relationships/tags" Target="../tags/tag2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7.m4a"/><Relationship Id="rId7" Type="http://schemas.openxmlformats.org/officeDocument/2006/relationships/image" Target="../media/image6.png"/><Relationship Id="rId2" Type="http://schemas.microsoft.com/office/2007/relationships/media" Target="../media/media7.m4a"/><Relationship Id="rId1" Type="http://schemas.openxmlformats.org/officeDocument/2006/relationships/tags" Target="../tags/tag3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8.m4a"/><Relationship Id="rId7" Type="http://schemas.openxmlformats.org/officeDocument/2006/relationships/image" Target="../media/image6.png"/><Relationship Id="rId2" Type="http://schemas.microsoft.com/office/2007/relationships/media" Target="../media/media8.m4a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4.m4a"/><Relationship Id="rId7" Type="http://schemas.openxmlformats.org/officeDocument/2006/relationships/image" Target="../media/image6.png"/><Relationship Id="rId2" Type="http://schemas.microsoft.com/office/2007/relationships/media" Target="../media/media14.m4a"/><Relationship Id="rId1" Type="http://schemas.openxmlformats.org/officeDocument/2006/relationships/tags" Target="../tags/tag5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5.m4a"/><Relationship Id="rId7" Type="http://schemas.openxmlformats.org/officeDocument/2006/relationships/image" Target="../media/image6.png"/><Relationship Id="rId2" Type="http://schemas.microsoft.com/office/2007/relationships/media" Target="../media/media15.m4a"/><Relationship Id="rId1" Type="http://schemas.openxmlformats.org/officeDocument/2006/relationships/tags" Target="../tags/tag6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9.m4a"/><Relationship Id="rId7" Type="http://schemas.openxmlformats.org/officeDocument/2006/relationships/image" Target="../media/image6.png"/><Relationship Id="rId2" Type="http://schemas.microsoft.com/office/2007/relationships/media" Target="../media/media19.m4a"/><Relationship Id="rId1" Type="http://schemas.openxmlformats.org/officeDocument/2006/relationships/tags" Target="../tags/tag7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20.m4a"/><Relationship Id="rId7" Type="http://schemas.openxmlformats.org/officeDocument/2006/relationships/image" Target="../media/image6.png"/><Relationship Id="rId2" Type="http://schemas.microsoft.com/office/2007/relationships/media" Target="../media/media20.m4a"/><Relationship Id="rId1" Type="http://schemas.openxmlformats.org/officeDocument/2006/relationships/tags" Target="../tags/tag8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22.m4a"/><Relationship Id="rId7" Type="http://schemas.openxmlformats.org/officeDocument/2006/relationships/image" Target="../media/image6.png"/><Relationship Id="rId2" Type="http://schemas.microsoft.com/office/2007/relationships/media" Target="../media/media22.m4a"/><Relationship Id="rId1" Type="http://schemas.openxmlformats.org/officeDocument/2006/relationships/tags" Target="../tags/tag9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23.m4a"/><Relationship Id="rId7" Type="http://schemas.openxmlformats.org/officeDocument/2006/relationships/image" Target="../media/image6.png"/><Relationship Id="rId2" Type="http://schemas.microsoft.com/office/2007/relationships/media" Target="../media/media23.m4a"/><Relationship Id="rId1" Type="http://schemas.openxmlformats.org/officeDocument/2006/relationships/tags" Target="../tags/tag10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25.m4a"/><Relationship Id="rId7" Type="http://schemas.openxmlformats.org/officeDocument/2006/relationships/image" Target="../media/image6.png"/><Relationship Id="rId2" Type="http://schemas.microsoft.com/office/2007/relationships/media" Target="../media/media25.m4a"/><Relationship Id="rId1" Type="http://schemas.openxmlformats.org/officeDocument/2006/relationships/tags" Target="../tags/tag11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26.m4a"/><Relationship Id="rId7" Type="http://schemas.openxmlformats.org/officeDocument/2006/relationships/image" Target="../media/image6.png"/><Relationship Id="rId2" Type="http://schemas.microsoft.com/office/2007/relationships/media" Target="../media/media26.m4a"/><Relationship Id="rId1" Type="http://schemas.openxmlformats.org/officeDocument/2006/relationships/tags" Target="../tags/tag12.xml"/><Relationship Id="rId6" Type="http://schemas.openxmlformats.org/officeDocument/2006/relationships/image" Target="../media/image5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28.m4a"/><Relationship Id="rId7" Type="http://schemas.openxmlformats.org/officeDocument/2006/relationships/image" Target="../media/image6.png"/><Relationship Id="rId2" Type="http://schemas.microsoft.com/office/2007/relationships/media" Target="../media/media28.m4a"/><Relationship Id="rId1" Type="http://schemas.openxmlformats.org/officeDocument/2006/relationships/tags" Target="../tags/tag13.xml"/><Relationship Id="rId6" Type="http://schemas.openxmlformats.org/officeDocument/2006/relationships/image" Target="../media/image10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beta.companieshouse.gov.uk/company/SC419789/filing-history/MzE4NjYyMTMyN2FkaXF6a2N4/document?format=pdf&amp;download=0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://cookeaquaculturescotland.com/" TargetMode="Externa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hyperlink" Target="https://www.cov.com/files/Uploads/Documents/China_Export_Controls_Article_2013-07-22.pdf" TargetMode="External"/><Relationship Id="rId5" Type="http://schemas.openxmlformats.org/officeDocument/2006/relationships/hyperlink" Target="https://www.shippingsolutions.com/blog/import-export-due-diligence-assessing-country-and-customer-risk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sciencedirect.com/science/article/pii/S2405851317302271" TargetMode="External"/><Relationship Id="rId9" Type="http://schemas.openxmlformats.org/officeDocument/2006/relationships/hyperlink" Target="https://www2.deloitte.com/content/dam/Deloitte/us/Documents/manufacturing/us-mfg-mapi-risk-assessment-paper-single-page-040715.pdf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mp.com/news/china/economy/article/2124529/china-risks-escalating-trade-row-us-and-eu-after-it-cuts-export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beta.companieshouse.gov.uk/company/SC419789/filing-history" TargetMode="Externa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hyperlink" Target="https://www.fishfarmingexpert.com/news/soaring-salmon-sales-boost-uk-exports/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s://www.gov.uk/government/publications/overseas-business-risk-china/overseas-business-risk-china" TargetMode="External"/><Relationship Id="rId10" Type="http://schemas.openxmlformats.org/officeDocument/2006/relationships/hyperlink" Target="https://www.fishfarmingexpert.com/news/cooke-operating-profit-leaps-70-to-23m-for-2016/" TargetMode="External"/><Relationship Id="rId4" Type="http://schemas.openxmlformats.org/officeDocument/2006/relationships/hyperlink" Target="https://brage.bibsys.no/xmlui/bitstream/handle/11250/2460803/fanwenlei.pdf?sequence=1" TargetMode="External"/><Relationship Id="rId9" Type="http://schemas.openxmlformats.org/officeDocument/2006/relationships/hyperlink" Target="http://www.bqlive.co.uk/international-trade/2017/03/16/news/around-the-world-in-80-trades-cooke-aquaculture-25303/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dercurrentnews.com/2017/12/20/cooke-aquaculture-ready-to-fight-surprise-salmon-pen-shutdown/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gov.uk/guidance/exporting-to-china" TargetMode="Externa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hyperlink" Target="http://www.oecd.org/china/China-AGR-Outlook-country-note.pdf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://www.oecd.org/eco/outlook/economic-forecast-summary-china-oecd-economic-outlook.pdf" TargetMode="External"/><Relationship Id="rId10" Type="http://schemas.openxmlformats.org/officeDocument/2006/relationships/hyperlink" Target="http://www.industryweek.com/supply-chain/viewpoint-managing-currency-risk-supply-chain" TargetMode="External"/><Relationship Id="rId4" Type="http://schemas.openxmlformats.org/officeDocument/2006/relationships/hyperlink" Target="http://www.oecd.org/global-relations/keypartners/chinainfocuslessonsandchallenges.htm" TargetMode="External"/><Relationship Id="rId9" Type="http://schemas.openxmlformats.org/officeDocument/2006/relationships/hyperlink" Target="http://foodvaluechain.unimelb.edu.au/__data/assets/pdf_file/0005/2127983/Risks-of-Export-Premium-Australia-Foods-draft-30-May-2016-v2.pdf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hyperlink" Target="https://www.sciencedirect.com/science/article/pii/S0001706X17300372" TargetMode="External"/><Relationship Id="rId5" Type="http://schemas.openxmlformats.org/officeDocument/2006/relationships/hyperlink" Target="https://www.inderscienceonline.com/doi/abs/10.1504/IJARGE.2017.086999" TargetMode="External"/><Relationship Id="rId4" Type="http://schemas.openxmlformats.org/officeDocument/2006/relationships/hyperlink" Target="https://www.sciencedirect.com/journal/aquacultu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3600"/>
            <a:ext cx="7772400" cy="1470025"/>
          </a:xfrm>
        </p:spPr>
        <p:txBody>
          <a:bodyPr/>
          <a:lstStyle/>
          <a:p>
            <a:r>
              <a:rPr lang="en-GB" dirty="0"/>
              <a:t>Should Cooke Aquaculture export into China?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10200" y="77638"/>
            <a:ext cx="3657600" cy="381000"/>
          </a:xfrm>
        </p:spPr>
        <p:txBody>
          <a:bodyPr>
            <a:normAutofit fontScale="70000" lnSpcReduction="20000"/>
          </a:bodyPr>
          <a:lstStyle/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57200"/>
            <a:ext cx="26479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9140894-F0FF-499C-A7F2-C9D3CD628B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4052" y="420128"/>
            <a:ext cx="3103133" cy="1322947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48831D9A-4A89-45C9-A856-A8BABFBC572B}"/>
              </a:ext>
            </a:extLst>
          </p:cNvPr>
          <p:cNvSpPr txBox="1">
            <a:spLocks/>
          </p:cNvSpPr>
          <p:nvPr/>
        </p:nvSpPr>
        <p:spPr>
          <a:xfrm>
            <a:off x="381000" y="3886200"/>
            <a:ext cx="8610600" cy="2667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rgbClr val="00B050"/>
                </a:solidFill>
              </a:rPr>
              <a:t>Executive summary:</a:t>
            </a:r>
          </a:p>
          <a:p>
            <a:pPr algn="l"/>
            <a:r>
              <a:rPr lang="en-GB" b="1" dirty="0">
                <a:solidFill>
                  <a:srgbClr val="00B050"/>
                </a:solidFill>
              </a:rPr>
              <a:t>There are strong economic prospects for early entrants into the Chinese Salmon market. Significant risks, particularly political and legal, should be factored into planning.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919BCC1-EFDB-4F41-ABCF-E09390D0F3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781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581"/>
    </mc:Choice>
    <mc:Fallback>
      <p:transition spd="slow" advTm="31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43075"/>
            <a:ext cx="7772400" cy="860425"/>
          </a:xfrm>
        </p:spPr>
        <p:txBody>
          <a:bodyPr/>
          <a:lstStyle/>
          <a:p>
            <a:r>
              <a:rPr lang="en-GB" dirty="0"/>
              <a:t>Method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78175"/>
            <a:ext cx="6172200" cy="2438400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A PESTEL analysis was undertaken of relevant recent literature, including OECD, FCO and academic works, to give as broad an analysis as possible of the risks and market situation. 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An overall conclusion and recommendations are made at the end</a:t>
            </a:r>
            <a:r>
              <a:rPr lang="en-GB" dirty="0"/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57200"/>
            <a:ext cx="26479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2" t="14423" r="3056" b="13095"/>
          <a:stretch/>
        </p:blipFill>
        <p:spPr bwMode="auto">
          <a:xfrm>
            <a:off x="5693434" y="381000"/>
            <a:ext cx="3081289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F48314-4749-47A8-A0E8-B227552AD2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19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017"/>
    </mc:Choice>
    <mc:Fallback>
      <p:transition spd="slow" advTm="230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F3E2D1D-D614-442F-805C-A6FE869374D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819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22"/>
    </mc:Choice>
    <mc:Fallback>
      <p:transition spd="slow" advTm="2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6848343-E19F-4B63-9F33-C16D24F1D76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04626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68"/>
    </mc:Choice>
    <mc:Fallback>
      <p:transition spd="slow" advTm="2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0DD759B-51ED-4525-A390-A89E82BA0081}"/>
              </a:ext>
            </a:extLst>
          </p:cNvPr>
          <p:cNvSpPr/>
          <p:nvPr/>
        </p:nvSpPr>
        <p:spPr>
          <a:xfrm>
            <a:off x="3657599" y="2133600"/>
            <a:ext cx="1981201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Political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B38C72-E6DB-4D62-8C1A-433D1F80DFE3}"/>
              </a:ext>
            </a:extLst>
          </p:cNvPr>
          <p:cNvSpPr/>
          <p:nvPr/>
        </p:nvSpPr>
        <p:spPr>
          <a:xfrm>
            <a:off x="217480" y="3013550"/>
            <a:ext cx="8850320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China is controlled; get local politicians on side with necessary permissions passed</a:t>
            </a:r>
          </a:p>
          <a:p>
            <a:pPr marL="571500" indent="-5715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UK government encourage and help businesses with UK Export Finance – credit agency provide credit</a:t>
            </a:r>
          </a:p>
          <a:p>
            <a:pPr marL="571500" indent="-5715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China 5-year plan (2016-2020) for development and quality drives growth. However, these plans are political not free market. China is ranked mediocre in ease of doing business and competitiveness</a:t>
            </a:r>
          </a:p>
          <a:p>
            <a:pPr>
              <a:spcAft>
                <a:spcPts val="1200"/>
              </a:spcAft>
            </a:pPr>
            <a:r>
              <a:rPr lang="en-GB" sz="2000" dirty="0"/>
              <a:t>Source: Foreign and Commonwealth Office (2017)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B57C36B-1438-4963-826C-CAD1A0186B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592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68"/>
    </mc:Choice>
    <mc:Fallback>
      <p:transition spd="slow" advTm="45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185" y="1735886"/>
            <a:ext cx="7772400" cy="781050"/>
          </a:xfrm>
        </p:spPr>
        <p:txBody>
          <a:bodyPr>
            <a:normAutofit fontScale="90000"/>
          </a:bodyPr>
          <a:lstStyle/>
          <a:p>
            <a:r>
              <a:rPr lang="en-GB" dirty="0"/>
              <a:t>Currency and trade is a political risk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014" y="2516936"/>
            <a:ext cx="8442385" cy="4263426"/>
          </a:xfrm>
        </p:spPr>
        <p:txBody>
          <a:bodyPr>
            <a:normAutofit fontScale="55000" lnSpcReduction="20000"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800" dirty="0">
                <a:solidFill>
                  <a:schemeClr val="tx1"/>
                </a:solidFill>
              </a:rPr>
              <a:t>The Yuan is government controlled. Organising and paying for Yuan conversion is not on the open market – but options are improving (</a:t>
            </a:r>
            <a:r>
              <a:rPr lang="en-GB" sz="3800" dirty="0" err="1">
                <a:solidFill>
                  <a:schemeClr val="tx1"/>
                </a:solidFill>
              </a:rPr>
              <a:t>Vrondas</a:t>
            </a:r>
            <a:r>
              <a:rPr lang="en-GB" sz="3800" dirty="0">
                <a:solidFill>
                  <a:schemeClr val="tx1"/>
                </a:solidFill>
              </a:rPr>
              <a:t>, 2018)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800" dirty="0">
                <a:solidFill>
                  <a:schemeClr val="tx1"/>
                </a:solidFill>
              </a:rPr>
              <a:t>Risk of natural appreciation or government controlled devaluation- effecting Cooke’s costs and profits. Appreciation could make the growing home supply market much more attractive.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800" dirty="0">
                <a:solidFill>
                  <a:schemeClr val="tx1"/>
                </a:solidFill>
              </a:rPr>
              <a:t>US steel tariffs could spark a trade war and the UK might get caught up in it in some way (</a:t>
            </a:r>
            <a:r>
              <a:rPr lang="en-GB" sz="3800" dirty="0" err="1">
                <a:solidFill>
                  <a:schemeClr val="tx1"/>
                </a:solidFill>
              </a:rPr>
              <a:t>Leng</a:t>
            </a:r>
            <a:r>
              <a:rPr lang="en-GB" sz="3800" dirty="0">
                <a:solidFill>
                  <a:schemeClr val="tx1"/>
                </a:solidFill>
              </a:rPr>
              <a:t>, 2017)</a:t>
            </a:r>
          </a:p>
          <a:p>
            <a:pPr algn="l"/>
            <a:endParaRPr lang="en-GB" sz="3800" dirty="0">
              <a:solidFill>
                <a:schemeClr val="tx1"/>
              </a:solidFill>
            </a:endParaRPr>
          </a:p>
          <a:p>
            <a:pPr algn="l"/>
            <a:r>
              <a:rPr lang="en-GB" sz="3800" i="1" dirty="0">
                <a:solidFill>
                  <a:schemeClr val="tx1"/>
                </a:solidFill>
              </a:rPr>
              <a:t>Appreciation of currency – when combined with Chinese processing, could lead to a 40% growth in the Chinese production sector with a 7% appreciation in the Yuan – damaging imports competitiveness </a:t>
            </a:r>
          </a:p>
          <a:p>
            <a:pPr algn="l"/>
            <a:r>
              <a:rPr lang="en-GB" sz="3800" i="1" dirty="0">
                <a:solidFill>
                  <a:schemeClr val="tx1"/>
                </a:solidFill>
              </a:rPr>
              <a:t>Source: Zhang, </a:t>
            </a:r>
            <a:r>
              <a:rPr lang="en-GB" sz="3800" i="1" dirty="0" err="1">
                <a:solidFill>
                  <a:schemeClr val="tx1"/>
                </a:solidFill>
              </a:rPr>
              <a:t>Xie</a:t>
            </a:r>
            <a:r>
              <a:rPr lang="en-GB" sz="3800" i="1" dirty="0">
                <a:solidFill>
                  <a:schemeClr val="tx1"/>
                </a:solidFill>
              </a:rPr>
              <a:t> &amp; </a:t>
            </a:r>
            <a:r>
              <a:rPr lang="en-GB" sz="3800" i="1" dirty="0" err="1">
                <a:solidFill>
                  <a:schemeClr val="tx1"/>
                </a:solidFill>
              </a:rPr>
              <a:t>Myrland</a:t>
            </a:r>
            <a:r>
              <a:rPr lang="en-GB" sz="3800" i="1" dirty="0">
                <a:solidFill>
                  <a:schemeClr val="tx1"/>
                </a:solidFill>
              </a:rPr>
              <a:t> (2017) </a:t>
            </a:r>
          </a:p>
          <a:p>
            <a:pPr algn="l"/>
            <a:endParaRPr lang="en-GB" sz="3800" dirty="0"/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D7BD4-4924-4C2C-A3CC-A9B95DA116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4200" y="-28575"/>
            <a:ext cx="2540000" cy="19050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E4AC864-584C-4900-9B40-1B0EF95F6C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369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193"/>
    </mc:Choice>
    <mc:Fallback>
      <p:transition spd="slow" advTm="77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1AAAD68-B5E4-4697-8DEA-222746547E9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64476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48"/>
    </mc:Choice>
    <mc:Fallback>
      <p:transition spd="slow" advTm="31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8811965-9B9F-41F5-939F-AE4D5BD3219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53689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7"/>
    </mc:Choice>
    <mc:Fallback>
      <p:transition spd="slow" advTm="1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0DD759B-51ED-4525-A390-A89E82BA0081}"/>
              </a:ext>
            </a:extLst>
          </p:cNvPr>
          <p:cNvSpPr/>
          <p:nvPr/>
        </p:nvSpPr>
        <p:spPr>
          <a:xfrm>
            <a:off x="3657599" y="2133600"/>
            <a:ext cx="1981201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Economic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E8AE00E-5649-4BE9-B616-6AFB363219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787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85"/>
    </mc:Choice>
    <mc:Fallback>
      <p:transition spd="slow" advTm="2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1"/>
            <a:ext cx="7772400" cy="857250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Salmon world sales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1676400"/>
            <a:ext cx="8534400" cy="5103962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Globalisation of fish market with increased trade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Stagnation of wild fish landings; increase in ‘aquaculture’ technology and farmed fish stocks;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Per Capita consumption increase, globally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Modern logistics and marketing applied creating commodities of the main fish species/ groups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Source: Anderson, </a:t>
            </a:r>
            <a:r>
              <a:rPr lang="en-GB" dirty="0" err="1">
                <a:solidFill>
                  <a:schemeClr val="tx1"/>
                </a:solidFill>
              </a:rPr>
              <a:t>Asche</a:t>
            </a:r>
            <a:r>
              <a:rPr lang="en-GB" dirty="0">
                <a:solidFill>
                  <a:schemeClr val="tx1"/>
                </a:solidFill>
              </a:rPr>
              <a:t> &amp; Garlock (2017) 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Main Salmon Export increases: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tx1"/>
                </a:solidFill>
              </a:rPr>
              <a:t>South Korea (+40.3 per cent)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tx1"/>
                </a:solidFill>
              </a:rPr>
              <a:t>Belgium (+37.3 per cent)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tx1"/>
                </a:solidFill>
              </a:rPr>
              <a:t>South Africa (+31.2 per cent)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300" dirty="0">
                <a:solidFill>
                  <a:schemeClr val="tx1"/>
                </a:solidFill>
              </a:rPr>
              <a:t>Overall, EU markets are 65% of exports</a:t>
            </a:r>
          </a:p>
          <a:p>
            <a:pPr algn="l"/>
            <a:r>
              <a:rPr lang="en-GB" sz="3300" dirty="0">
                <a:solidFill>
                  <a:schemeClr val="tx1"/>
                </a:solidFill>
              </a:rPr>
              <a:t>Source: Hoyle (2017) 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57201"/>
            <a:ext cx="1524000" cy="740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DFE7D1F-BCDE-44D9-B815-C7A4F6004D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19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804"/>
    </mc:Choice>
    <mc:Fallback>
      <p:transition spd="slow" advTm="39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96525F2-A331-4954-8509-B1B2A393F8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038067"/>
              </p:ext>
            </p:extLst>
          </p:nvPr>
        </p:nvGraphicFramePr>
        <p:xfrm>
          <a:off x="0" y="1896308"/>
          <a:ext cx="9144000" cy="43520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91158">
                  <a:extLst>
                    <a:ext uri="{9D8B030D-6E8A-4147-A177-3AD203B41FA5}">
                      <a16:colId xmlns:a16="http://schemas.microsoft.com/office/drawing/2014/main" val="425019169"/>
                    </a:ext>
                  </a:extLst>
                </a:gridCol>
                <a:gridCol w="1290172">
                  <a:extLst>
                    <a:ext uri="{9D8B030D-6E8A-4147-A177-3AD203B41FA5}">
                      <a16:colId xmlns:a16="http://schemas.microsoft.com/office/drawing/2014/main" val="2523463648"/>
                    </a:ext>
                  </a:extLst>
                </a:gridCol>
                <a:gridCol w="1290172">
                  <a:extLst>
                    <a:ext uri="{9D8B030D-6E8A-4147-A177-3AD203B41FA5}">
                      <a16:colId xmlns:a16="http://schemas.microsoft.com/office/drawing/2014/main" val="2628542584"/>
                    </a:ext>
                  </a:extLst>
                </a:gridCol>
                <a:gridCol w="1290172">
                  <a:extLst>
                    <a:ext uri="{9D8B030D-6E8A-4147-A177-3AD203B41FA5}">
                      <a16:colId xmlns:a16="http://schemas.microsoft.com/office/drawing/2014/main" val="3221930720"/>
                    </a:ext>
                  </a:extLst>
                </a:gridCol>
                <a:gridCol w="1291163">
                  <a:extLst>
                    <a:ext uri="{9D8B030D-6E8A-4147-A177-3AD203B41FA5}">
                      <a16:colId xmlns:a16="http://schemas.microsoft.com/office/drawing/2014/main" val="1685661475"/>
                    </a:ext>
                  </a:extLst>
                </a:gridCol>
                <a:gridCol w="1291163">
                  <a:extLst>
                    <a:ext uri="{9D8B030D-6E8A-4147-A177-3AD203B41FA5}">
                      <a16:colId xmlns:a16="http://schemas.microsoft.com/office/drawing/2014/main" val="1898647786"/>
                    </a:ext>
                  </a:extLst>
                </a:gridCol>
              </a:tblGrid>
              <a:tr h="11955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Average 2014-2016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Estimate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2021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Estimate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2026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Growth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2007-2016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Growth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2017-2026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4250625"/>
                  </a:ext>
                </a:extLst>
              </a:tr>
              <a:tr h="7653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Production kt (tonnes 000)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64860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76565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81451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4.44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1.81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37911921"/>
                  </a:ext>
                </a:extLst>
              </a:tr>
              <a:tr h="5977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Consumption kt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56746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68327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71017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4.78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1.56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20289938"/>
                  </a:ext>
                </a:extLst>
              </a:tr>
              <a:tr h="5977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Per Capita kg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41.2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48.6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50.2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4.24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1.34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82485888"/>
                  </a:ext>
                </a:extLst>
              </a:tr>
              <a:tr h="5977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Exports kt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7867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9963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9963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1.84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3.31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5372875"/>
                  </a:ext>
                </a:extLst>
              </a:tr>
              <a:tr h="5977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Imports kt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3428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2496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2486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-3.19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30650045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210E5B0D-6F4C-46CA-B5CF-A7AB4F7974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944" y="542091"/>
            <a:ext cx="8246791" cy="135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Fish and fish products medium term growth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prospects in China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Source: OECD (2017)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B6D56D9-C023-480F-881E-D9D45178C4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289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384"/>
    </mc:Choice>
    <mc:Fallback>
      <p:transition spd="slow" advTm="38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1676400"/>
            <a:ext cx="8534400" cy="5103962"/>
          </a:xfrm>
        </p:spPr>
        <p:txBody>
          <a:bodyPr>
            <a:normAutofit/>
          </a:bodyPr>
          <a:lstStyle/>
          <a:p>
            <a:pPr algn="l"/>
            <a:endParaRPr lang="en-GB" dirty="0">
              <a:solidFill>
                <a:srgbClr val="002060"/>
              </a:solidFill>
            </a:endParaRPr>
          </a:p>
          <a:p>
            <a:endParaRPr lang="en-GB" dirty="0"/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3CBAF6-57F4-4B95-AF05-85C2F68AF1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574" y="402768"/>
            <a:ext cx="5915025" cy="38250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7F01217-E783-4675-AF5C-26ADE14659EE}"/>
              </a:ext>
            </a:extLst>
          </p:cNvPr>
          <p:cNvSpPr/>
          <p:nvPr/>
        </p:nvSpPr>
        <p:spPr>
          <a:xfrm>
            <a:off x="352425" y="4476084"/>
            <a:ext cx="856297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Seafood sector in good shape:</a:t>
            </a:r>
          </a:p>
          <a:p>
            <a:r>
              <a:rPr lang="en-GB" sz="2000" dirty="0"/>
              <a:t>China’s top suppliers are almost all situated around the Pacific basin. In 2013, Russia was in first place with a 17.8% share followed by the US (15.3%), Peru (12.1%), Chile (5.3%), Norway (5.1%) and Canada (4.8%), with other seafood imports being sourced from over 100 other countries.</a:t>
            </a:r>
          </a:p>
          <a:p>
            <a:r>
              <a:rPr lang="en-GB" sz="2000" dirty="0"/>
              <a:t>Source: </a:t>
            </a:r>
            <a:r>
              <a:rPr lang="en-GB" sz="2000" dirty="0" err="1"/>
              <a:t>Timestrip</a:t>
            </a:r>
            <a:r>
              <a:rPr lang="en-GB" sz="2000" dirty="0"/>
              <a:t> (2016)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DAFDDBB-23CA-4274-997B-7EA46C486E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577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211"/>
    </mc:Choice>
    <mc:Fallback>
      <p:transition spd="slow" advTm="18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0637" y="485777"/>
            <a:ext cx="7772400" cy="8572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Cooke Market 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1676400"/>
            <a:ext cx="8534400" cy="5103962"/>
          </a:xfrm>
        </p:spPr>
        <p:txBody>
          <a:bodyPr>
            <a:normAutofit/>
          </a:bodyPr>
          <a:lstStyle/>
          <a:p>
            <a:pPr algn="l"/>
            <a:endParaRPr lang="en-GB" sz="2400" dirty="0">
              <a:solidFill>
                <a:srgbClr val="002060"/>
              </a:solidFill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Operating profit leaps 70% at Cooke (Moore, 2017)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Sales (2016) total £124m – 50% to Eurozone; £22m to rest of world; £39m to UK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Total £52m debt – serviceable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Significant wages bill increase (2017)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Overall debts are in UK £s and on floating interest rates - risk</a:t>
            </a: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Source: Cooke Aquaculture Scotland Limited (2017) </a:t>
            </a:r>
          </a:p>
          <a:p>
            <a:pPr algn="l"/>
            <a:endParaRPr lang="en-GB" dirty="0">
              <a:solidFill>
                <a:srgbClr val="002060"/>
              </a:solidFill>
            </a:endParaRP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574379"/>
            <a:ext cx="1524000" cy="740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352047E-8D27-4B04-A430-66DE7A6630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702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741"/>
    </mc:Choice>
    <mc:Fallback>
      <p:transition spd="slow" advTm="34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83A6510-F28B-4251-84FD-01ADE5AFFF5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79228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26"/>
    </mc:Choice>
    <mc:Fallback>
      <p:transition spd="slow" advTm="3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A8E37B9-CF67-4CB8-A5E5-F727E976248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9860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2"/>
    </mc:Choice>
    <mc:Fallback>
      <p:transition spd="slow" advTm="3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0DD759B-51ED-4525-A390-A89E82BA0081}"/>
              </a:ext>
            </a:extLst>
          </p:cNvPr>
          <p:cNvSpPr/>
          <p:nvPr/>
        </p:nvSpPr>
        <p:spPr>
          <a:xfrm>
            <a:off x="3657599" y="2133600"/>
            <a:ext cx="1981201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Social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D4444C8-7916-47E3-9A8E-594038CB8BD9}"/>
              </a:ext>
            </a:extLst>
          </p:cNvPr>
          <p:cNvSpPr/>
          <p:nvPr/>
        </p:nvSpPr>
        <p:spPr>
          <a:xfrm>
            <a:off x="111330" y="3048000"/>
            <a:ext cx="8956469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China ranked 90th UN’s Human Development Index</a:t>
            </a:r>
          </a:p>
          <a:p>
            <a:r>
              <a:rPr lang="en-GB" sz="2000" dirty="0"/>
              <a:t>Incomes lag behind west</a:t>
            </a:r>
          </a:p>
          <a:p>
            <a:r>
              <a:rPr lang="en-GB" sz="2000" dirty="0"/>
              <a:t>Source: Foreign and Commonwealth Office (2017)</a:t>
            </a:r>
          </a:p>
          <a:p>
            <a:endParaRPr lang="en-GB" sz="2000" dirty="0"/>
          </a:p>
          <a:p>
            <a:r>
              <a:rPr lang="en-GB" sz="2000" dirty="0"/>
              <a:t>However, largest world food market; import growth average 15% </a:t>
            </a:r>
          </a:p>
          <a:p>
            <a:r>
              <a:rPr lang="en-GB" sz="2000" dirty="0"/>
              <a:t>Multi-tier layers of market – substantial middle class as well as rural poor</a:t>
            </a:r>
          </a:p>
          <a:p>
            <a:r>
              <a:rPr lang="en-GB" sz="2000" dirty="0"/>
              <a:t>Phenomenal use of social networking</a:t>
            </a:r>
          </a:p>
          <a:p>
            <a:r>
              <a:rPr lang="en-GB" sz="2000" dirty="0"/>
              <a:t>Source: The University of Melbourne (2016) </a:t>
            </a:r>
          </a:p>
          <a:p>
            <a:endParaRPr lang="en-GB" sz="2000" dirty="0"/>
          </a:p>
          <a:p>
            <a:r>
              <a:rPr lang="en-GB" sz="2000" dirty="0"/>
              <a:t>China is complex: Mandarin and Cultural variation</a:t>
            </a:r>
          </a:p>
          <a:p>
            <a:r>
              <a:rPr lang="en-GB" sz="2000" dirty="0"/>
              <a:t>Joint local ventures may work well, help penetrate local networks.</a:t>
            </a:r>
          </a:p>
          <a:p>
            <a:r>
              <a:rPr lang="en-GB" sz="2000" dirty="0"/>
              <a:t>Source: </a:t>
            </a:r>
            <a:r>
              <a:rPr lang="en-GB" sz="2000" dirty="0" err="1"/>
              <a:t>Vrondas</a:t>
            </a:r>
            <a:r>
              <a:rPr lang="en-GB" sz="2000" dirty="0"/>
              <a:t>, 2018</a:t>
            </a:r>
          </a:p>
          <a:p>
            <a:endParaRPr lang="en-GB" dirty="0"/>
          </a:p>
          <a:p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973C0CE-054E-461E-B0F6-F6B269F091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22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59"/>
    </mc:Choice>
    <mc:Fallback>
      <p:transition spd="slow" advTm="41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0637" y="485777"/>
            <a:ext cx="7772400" cy="8572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Social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1657350"/>
            <a:ext cx="8534400" cy="5103962"/>
          </a:xfrm>
        </p:spPr>
        <p:txBody>
          <a:bodyPr>
            <a:normAutofit/>
          </a:bodyPr>
          <a:lstStyle/>
          <a:p>
            <a:pPr algn="l"/>
            <a:r>
              <a:rPr lang="en-GB" sz="2100" dirty="0">
                <a:solidFill>
                  <a:schemeClr val="tx1"/>
                </a:solidFill>
              </a:rPr>
              <a:t>Cooke Aquaculture’s social setup: 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Centralised HQ operations in Scotland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Aim: target markets outside of traditional areas. 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Different perceptions of the product in different countries (Miller, 2017) 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This is a risk, as diverse markets need to be understood.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Importance of owning risk – board presence (Deloitte, 2015)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Enterprise Risk Management (ERM) needs to be integrated into decision making (</a:t>
            </a:r>
            <a:r>
              <a:rPr lang="en-GB" sz="2100" dirty="0" err="1">
                <a:solidFill>
                  <a:schemeClr val="tx1"/>
                </a:solidFill>
              </a:rPr>
              <a:t>Bergami</a:t>
            </a:r>
            <a:r>
              <a:rPr lang="en-GB" sz="2100" dirty="0">
                <a:solidFill>
                  <a:schemeClr val="tx1"/>
                </a:solidFill>
              </a:rPr>
              <a:t>, 2017)</a:t>
            </a:r>
          </a:p>
          <a:p>
            <a:pPr algn="l"/>
            <a:endParaRPr lang="en-GB" sz="2100" dirty="0">
              <a:solidFill>
                <a:schemeClr val="tx1"/>
              </a:solidFill>
            </a:endParaRP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Understanding social motivations: 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Branding was important for Norwegian Salmon success: emphasise quality, safety, health.  Above average incomes within China are the key market.</a:t>
            </a:r>
          </a:p>
          <a:p>
            <a:pPr algn="l"/>
            <a:r>
              <a:rPr lang="en-GB" sz="2100" dirty="0">
                <a:solidFill>
                  <a:schemeClr val="tx1"/>
                </a:solidFill>
              </a:rPr>
              <a:t>Source: Fen (2017) </a:t>
            </a:r>
          </a:p>
          <a:p>
            <a:pPr algn="l"/>
            <a:endParaRPr lang="en-GB" sz="21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rgbClr val="002060"/>
              </a:solidFill>
            </a:endParaRP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574379"/>
            <a:ext cx="1524000" cy="740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4B4701E-506A-46A0-9ED0-C5CCFD33B2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50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224"/>
    </mc:Choice>
    <mc:Fallback>
      <p:transition spd="slow" advTm="48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67399" y="685800"/>
            <a:ext cx="2600325" cy="3276600"/>
          </a:xfrm>
        </p:spPr>
        <p:txBody>
          <a:bodyPr>
            <a:normAutofit/>
          </a:bodyPr>
          <a:lstStyle/>
          <a:p>
            <a:r>
              <a:rPr lang="en-GB" dirty="0"/>
              <a:t>Social:  warning signs in China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40109" y="4953000"/>
            <a:ext cx="6400800" cy="52531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Source: OECD (2017) Economic forecast </a:t>
            </a: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CB5837-A4D8-49A9-86B8-2C4E3D11BA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253905"/>
            <a:ext cx="5065291" cy="416569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088A9FB-65D5-4667-90AA-081AB6AAA6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6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88"/>
    </mc:Choice>
    <mc:Fallback>
      <p:transition spd="slow" advTm="15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26BB94F-2A68-4852-8A12-41BB0311E14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72218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30"/>
    </mc:Choice>
    <mc:Fallback>
      <p:transition spd="slow" advTm="29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FBE6640-D20E-47A0-85A6-2FC0A14B4DC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49285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3"/>
    </mc:Choice>
    <mc:Fallback>
      <p:transition spd="slow" advTm="2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0DD759B-51ED-4525-A390-A89E82BA0081}"/>
              </a:ext>
            </a:extLst>
          </p:cNvPr>
          <p:cNvSpPr/>
          <p:nvPr/>
        </p:nvSpPr>
        <p:spPr>
          <a:xfrm>
            <a:off x="3657599" y="2133600"/>
            <a:ext cx="1981201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b="1" dirty="0"/>
              <a:t>Environmental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4B7C21C-3A8E-4BC8-BEAD-8ED3444B3A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1" y="3048000"/>
            <a:ext cx="8493064" cy="3577626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2700" dirty="0">
                <a:solidFill>
                  <a:schemeClr val="tx1"/>
                </a:solidFill>
              </a:rPr>
              <a:t>Cooke Aquaculture Report and Auditors declare these environmental risks: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chemeClr val="tx1"/>
                </a:solidFill>
              </a:rPr>
              <a:t>Under/over supply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chemeClr val="tx1"/>
                </a:solidFill>
              </a:rPr>
              <a:t>Size of fish harvested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chemeClr val="tx1"/>
                </a:solidFill>
              </a:rPr>
              <a:t>Weather extremes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chemeClr val="tx1"/>
                </a:solidFill>
              </a:rPr>
              <a:t>Sea lice/ Diseases, viruses</a:t>
            </a:r>
          </a:p>
          <a:p>
            <a:pPr algn="l"/>
            <a:r>
              <a:rPr lang="en-GB" sz="2700" dirty="0">
                <a:solidFill>
                  <a:schemeClr val="tx1"/>
                </a:solidFill>
              </a:rPr>
              <a:t>Cooke Aquaculture Scotland Limited (2017) </a:t>
            </a:r>
          </a:p>
          <a:p>
            <a:pPr algn="l"/>
            <a:r>
              <a:rPr lang="en-GB" sz="2700" dirty="0">
                <a:solidFill>
                  <a:schemeClr val="tx1"/>
                </a:solidFill>
              </a:rPr>
              <a:t>Logistics of fresh product exports (Miller, 2017)</a:t>
            </a:r>
          </a:p>
          <a:p>
            <a:pPr algn="l"/>
            <a:r>
              <a:rPr lang="en-GB" sz="2700" dirty="0">
                <a:solidFill>
                  <a:schemeClr val="tx1"/>
                </a:solidFill>
              </a:rPr>
              <a:t>Infection: suspected in 2016 outbreak from Norwegian imports to China (Zhu et al, 2017) </a:t>
            </a:r>
          </a:p>
          <a:p>
            <a:pPr algn="l"/>
            <a:r>
              <a:rPr lang="en-GB" sz="2700" dirty="0">
                <a:solidFill>
                  <a:schemeClr val="tx1"/>
                </a:solidFill>
              </a:rPr>
              <a:t>Led to shutdown of Cooke by authorities in Canada (Undercurrent, 2017)</a:t>
            </a:r>
          </a:p>
          <a:p>
            <a:pPr algn="l"/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720FD12-289A-4E70-80CF-AD4D8E3CC9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982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38"/>
    </mc:Choice>
    <mc:Fallback>
      <p:transition spd="slow" advTm="28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45664F5-75EF-4E12-B046-A26FB61550C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46634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39"/>
    </mc:Choice>
    <mc:Fallback>
      <p:transition spd="slow" advTm="4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964E947-505B-4FE6-87B5-DF505285310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59584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6"/>
    </mc:Choice>
    <mc:Fallback>
      <p:transition spd="slow" advTm="2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0DD759B-51ED-4525-A390-A89E82BA0081}"/>
              </a:ext>
            </a:extLst>
          </p:cNvPr>
          <p:cNvSpPr/>
          <p:nvPr/>
        </p:nvSpPr>
        <p:spPr>
          <a:xfrm>
            <a:off x="3657599" y="2133600"/>
            <a:ext cx="1981201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b="1" dirty="0"/>
              <a:t>Technological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AC2BD2C-ACCC-437D-AD1F-26F95B9047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3200400"/>
            <a:ext cx="8458200" cy="3579962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sz="3800" dirty="0">
                <a:solidFill>
                  <a:schemeClr val="tx1"/>
                </a:solidFill>
              </a:rPr>
              <a:t>Cooke have a reputation based on quality products with sustainable management using proven technology – but will it work in warmer Asian seas?</a:t>
            </a:r>
          </a:p>
          <a:p>
            <a:pPr algn="l"/>
            <a:r>
              <a:rPr lang="en-GB" sz="3800" dirty="0">
                <a:solidFill>
                  <a:schemeClr val="tx1"/>
                </a:solidFill>
              </a:rPr>
              <a:t>Source: Miller (2017) </a:t>
            </a:r>
          </a:p>
          <a:p>
            <a:pPr algn="l"/>
            <a:endParaRPr lang="en-GB" sz="3800" dirty="0">
              <a:solidFill>
                <a:schemeClr val="tx1"/>
              </a:solidFill>
            </a:endParaRPr>
          </a:p>
          <a:p>
            <a:pPr algn="l"/>
            <a:r>
              <a:rPr lang="en-GB" sz="3800" dirty="0">
                <a:solidFill>
                  <a:schemeClr val="tx1"/>
                </a:solidFill>
              </a:rPr>
              <a:t>Operating profit leaps 70% at Cooke (Moore, 2017)</a:t>
            </a:r>
          </a:p>
          <a:p>
            <a:pPr algn="l"/>
            <a:r>
              <a:rPr lang="en-GB" sz="3800" dirty="0">
                <a:solidFill>
                  <a:schemeClr val="tx1"/>
                </a:solidFill>
              </a:rPr>
              <a:t>Expanding capacity at new </a:t>
            </a:r>
            <a:r>
              <a:rPr lang="en-GB" sz="3800" dirty="0" err="1">
                <a:solidFill>
                  <a:schemeClr val="tx1"/>
                </a:solidFill>
              </a:rPr>
              <a:t>Unst</a:t>
            </a:r>
            <a:r>
              <a:rPr lang="en-GB" sz="3800" dirty="0">
                <a:solidFill>
                  <a:schemeClr val="tx1"/>
                </a:solidFill>
              </a:rPr>
              <a:t> plant and re-equipping pens – costs at the same time as operational expansion costs for China distribution.</a:t>
            </a:r>
          </a:p>
          <a:p>
            <a:pPr algn="l"/>
            <a:r>
              <a:rPr lang="en-GB" sz="3800" dirty="0">
                <a:solidFill>
                  <a:schemeClr val="tx1"/>
                </a:solidFill>
              </a:rPr>
              <a:t>Source: Cooke Aquaculture Scotland Limited (2017) 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D1D3C4C-09EE-49B6-A72A-935F1F7AAA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277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20"/>
    </mc:Choice>
    <mc:Fallback>
      <p:transition spd="slow" advTm="35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0855812-5ED6-41AF-8643-16394A74B53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7458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66"/>
    </mc:Choice>
    <mc:Fallback>
      <p:transition spd="slow" advTm="2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73252"/>
            <a:ext cx="6934199" cy="531333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0FF0B4E-C73A-49A6-B878-BDE77550686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0607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5"/>
    </mc:Choice>
    <mc:Fallback>
      <p:transition spd="slow" advTm="2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Risk assessment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0DD759B-51ED-4525-A390-A89E82BA0081}"/>
              </a:ext>
            </a:extLst>
          </p:cNvPr>
          <p:cNvSpPr/>
          <p:nvPr/>
        </p:nvSpPr>
        <p:spPr>
          <a:xfrm>
            <a:off x="3657599" y="2133600"/>
            <a:ext cx="1981201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Legal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1D880BC-381C-4046-8FD6-38A86F36D3E6}"/>
              </a:ext>
            </a:extLst>
          </p:cNvPr>
          <p:cNvSpPr/>
          <p:nvPr/>
        </p:nvSpPr>
        <p:spPr>
          <a:xfrm>
            <a:off x="228600" y="2728912"/>
            <a:ext cx="66294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Centralised HQ operations in Scotland</a:t>
            </a:r>
          </a:p>
          <a:p>
            <a:r>
              <a:rPr lang="en-GB" dirty="0"/>
              <a:t>Risk of customer bankruptcy (credit insurance held)</a:t>
            </a:r>
          </a:p>
          <a:p>
            <a:r>
              <a:rPr lang="en-GB" dirty="0"/>
              <a:t>Integrated international setup – but lack expertise in China</a:t>
            </a:r>
          </a:p>
          <a:p>
            <a:endParaRPr lang="en-GB" dirty="0"/>
          </a:p>
          <a:p>
            <a:r>
              <a:rPr lang="en-GB" dirty="0"/>
              <a:t>General legal risks: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Local disputes increasing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Arbitration difficult – better to add terms in contract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Chop system: seals fraud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Directors liability/ travel bans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Intellectual property disputes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Labour laws, ethical issues and human rights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IT security/ cyber attack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Bribery, forgery and scams</a:t>
            </a:r>
          </a:p>
          <a:p>
            <a:r>
              <a:rPr lang="en-GB" dirty="0"/>
              <a:t>Source: Foreign and Commonwealth Office (2017) </a:t>
            </a: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CB3EAE4-6028-4313-9C3F-461621BFAC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696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372"/>
    </mc:Choice>
    <mc:Fallback>
      <p:transition spd="slow" advTm="883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145" y="418605"/>
            <a:ext cx="7772400" cy="78105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450"/>
            <a:ext cx="2397331" cy="116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" t="15625" r="8121" b="12801"/>
          <a:stretch/>
        </p:blipFill>
        <p:spPr bwMode="auto">
          <a:xfrm>
            <a:off x="6746670" y="428130"/>
            <a:ext cx="2421142" cy="111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3CE45-ED74-406B-A152-7E06966C45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1587540"/>
            <a:ext cx="6934199" cy="531333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8F917C79-871C-4A78-B639-505F80E11416}"/>
              </a:ext>
            </a:extLst>
          </p:cNvPr>
          <p:cNvSpPr/>
          <p:nvPr/>
        </p:nvSpPr>
        <p:spPr>
          <a:xfrm>
            <a:off x="4343400" y="2590800"/>
            <a:ext cx="457200" cy="381000"/>
          </a:xfrm>
          <a:prstGeom prst="ellipse">
            <a:avLst/>
          </a:prstGeom>
          <a:solidFill>
            <a:srgbClr val="EEE4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8804552-4FE6-4D39-9076-617A16888408}"/>
              </a:ext>
            </a:extLst>
          </p:cNvPr>
          <p:cNvSpPr/>
          <p:nvPr/>
        </p:nvSpPr>
        <p:spPr>
          <a:xfrm>
            <a:off x="2168731" y="3581400"/>
            <a:ext cx="457200" cy="3810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7614A6F-4312-4F7E-A3EC-3823092DA0D5}"/>
              </a:ext>
            </a:extLst>
          </p:cNvPr>
          <p:cNvSpPr/>
          <p:nvPr/>
        </p:nvSpPr>
        <p:spPr>
          <a:xfrm>
            <a:off x="6703807" y="5410200"/>
            <a:ext cx="457200" cy="381000"/>
          </a:xfrm>
          <a:prstGeom prst="ellipse">
            <a:avLst/>
          </a:prstGeom>
          <a:pattFill prst="wdUpDiag">
            <a:fgClr>
              <a:srgbClr val="FFFF00"/>
            </a:fgClr>
            <a:bgClr>
              <a:srgbClr val="92D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295F0A-5840-4B3A-BAF0-5ED2D08FBE5F}"/>
              </a:ext>
            </a:extLst>
          </p:cNvPr>
          <p:cNvSpPr/>
          <p:nvPr/>
        </p:nvSpPr>
        <p:spPr>
          <a:xfrm>
            <a:off x="4343400" y="6248895"/>
            <a:ext cx="457200" cy="3810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46385D8-CCD2-4863-9ECF-5CBE4C6DF7EA}"/>
              </a:ext>
            </a:extLst>
          </p:cNvPr>
          <p:cNvSpPr/>
          <p:nvPr/>
        </p:nvSpPr>
        <p:spPr>
          <a:xfrm>
            <a:off x="2168731" y="5314242"/>
            <a:ext cx="457200" cy="38100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B8C5F85-F231-457A-882D-9B6DFF36B028}"/>
              </a:ext>
            </a:extLst>
          </p:cNvPr>
          <p:cNvSpPr/>
          <p:nvPr/>
        </p:nvSpPr>
        <p:spPr>
          <a:xfrm>
            <a:off x="4343399" y="4418220"/>
            <a:ext cx="457200" cy="381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C77B062-64F2-46A3-A31B-5ADA5B69A6F4}"/>
              </a:ext>
            </a:extLst>
          </p:cNvPr>
          <p:cNvSpPr/>
          <p:nvPr/>
        </p:nvSpPr>
        <p:spPr>
          <a:xfrm>
            <a:off x="6703807" y="3575930"/>
            <a:ext cx="457200" cy="381000"/>
          </a:xfrm>
          <a:prstGeom prst="ellipse">
            <a:avLst/>
          </a:prstGeom>
          <a:pattFill prst="wdDnDiag">
            <a:fgClr>
              <a:srgbClr val="92D050"/>
            </a:fgClr>
            <a:bgClr>
              <a:srgbClr val="FFFF0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2FE901C-162B-4178-B607-DB81457A060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69799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96"/>
    </mc:Choice>
    <mc:Fallback>
      <p:transition spd="slow" advTm="43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43075"/>
            <a:ext cx="7772400" cy="781050"/>
          </a:xfrm>
        </p:spPr>
        <p:txBody>
          <a:bodyPr>
            <a:normAutofit fontScale="90000"/>
          </a:bodyPr>
          <a:lstStyle/>
          <a:p>
            <a:r>
              <a:rPr lang="en-GB" dirty="0"/>
              <a:t>Conclusion and recommendations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2932262"/>
            <a:ext cx="8013940" cy="3848100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Great potential but above medium level of risk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Political risks affect currency – use hedging and spread risks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Economic medium term risks make short term gains the best – expand quickly to gain dominance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Ensure regulations are adhered to, maintain quality and image to avoid environmental/ disease risks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Mark the brand carefully to the Chinese middle class as a healthy, sustainable, quality product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Own risks at board level and consider a less centralised culture at Cooke – a Chinese partnership which also owns the risk will bring knowledge and make the important relationships needed to penetrate the market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57200"/>
            <a:ext cx="26479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" t="17717" r="6474" b="14910"/>
          <a:stretch/>
        </p:blipFill>
        <p:spPr bwMode="auto">
          <a:xfrm>
            <a:off x="5814211" y="457199"/>
            <a:ext cx="2961729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BC813A7-27DF-4875-AB9F-8987BA908B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752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944"/>
    </mc:Choice>
    <mc:Fallback>
      <p:transition spd="slow" advTm="66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68138"/>
            <a:ext cx="7772400" cy="7810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" y="1049188"/>
            <a:ext cx="8839200" cy="5715000"/>
          </a:xfrm>
        </p:spPr>
        <p:txBody>
          <a:bodyPr>
            <a:normAutofit/>
          </a:bodyPr>
          <a:lstStyle/>
          <a:p>
            <a:pPr algn="l"/>
            <a:r>
              <a:rPr lang="en-GB" sz="1600" dirty="0"/>
              <a:t>Anderson, J. </a:t>
            </a:r>
            <a:r>
              <a:rPr lang="en-GB" sz="1600" dirty="0" err="1"/>
              <a:t>Asche</a:t>
            </a:r>
            <a:r>
              <a:rPr lang="en-GB" sz="1600" dirty="0"/>
              <a:t>, F. &amp; Garlock T. (2017) Globalization and commoditization: The transformation of the seafood market. Journal of Commodity Markets Vol. 8 12/2017. Available online at: </a:t>
            </a:r>
            <a:r>
              <a:rPr lang="en-GB" sz="1600" u="sng" dirty="0">
                <a:hlinkClick r:id="rId4"/>
              </a:rPr>
              <a:t>https://www.sciencedirect.com/science/article/pii/S2405851317302271</a:t>
            </a:r>
            <a:r>
              <a:rPr lang="en-GB" sz="1600" dirty="0"/>
              <a:t> [Accessed 22/02/2018] </a:t>
            </a:r>
          </a:p>
          <a:p>
            <a:pPr algn="l"/>
            <a:r>
              <a:rPr lang="en-GB" sz="1600" dirty="0" err="1"/>
              <a:t>Bergami</a:t>
            </a:r>
            <a:r>
              <a:rPr lang="en-GB" sz="1600" dirty="0"/>
              <a:t>, R. (2017) Import-Export Due Diligence: Assessing Country and Customer Risk. </a:t>
            </a:r>
            <a:r>
              <a:rPr lang="en-GB" sz="1600" i="1" dirty="0"/>
              <a:t>International Trade Blog 26/06/2017. </a:t>
            </a:r>
            <a:r>
              <a:rPr lang="en-GB" sz="1600" dirty="0"/>
              <a:t>Available online at: </a:t>
            </a:r>
            <a:r>
              <a:rPr lang="en-GB" sz="1600" u="sng" dirty="0">
                <a:hlinkClick r:id="rId5"/>
              </a:rPr>
              <a:t>https://www.shippingsolutions.com/blog/import-export-due-diligence-assessing-country-and-customer-risk</a:t>
            </a:r>
            <a:r>
              <a:rPr lang="en-GB" sz="1600" dirty="0"/>
              <a:t> [Accessed 20/02/2018]</a:t>
            </a:r>
          </a:p>
          <a:p>
            <a:pPr algn="l"/>
            <a:r>
              <a:rPr lang="en-GB" sz="1600" dirty="0"/>
              <a:t>Bruce, F. (2018) ‘Exchange rate theory.’ Forum message to Week 3, Activity 6, 21/02/2018.</a:t>
            </a:r>
          </a:p>
          <a:p>
            <a:pPr algn="l"/>
            <a:r>
              <a:rPr lang="en-GB" sz="1600" dirty="0"/>
              <a:t>Bruce, F. (2018) ‘To protect or not to protect local business, that is the question.’ Forum message to Week 2, Activity 8, 11/02/2018. </a:t>
            </a:r>
          </a:p>
          <a:p>
            <a:pPr algn="l"/>
            <a:r>
              <a:rPr lang="en-GB" sz="1600" dirty="0"/>
              <a:t>Carlson, E. &amp; </a:t>
            </a:r>
            <a:r>
              <a:rPr lang="en-GB" sz="1600" dirty="0" err="1"/>
              <a:t>Lichtenbaum,P</a:t>
            </a:r>
            <a:r>
              <a:rPr lang="en-GB" sz="1600" dirty="0"/>
              <a:t>. (2016) China-Related Export Control Risks. Available online at: </a:t>
            </a:r>
            <a:r>
              <a:rPr lang="en-GB" sz="1600" u="sng" dirty="0">
                <a:hlinkClick r:id="rId6"/>
              </a:rPr>
              <a:t>https://www.cov.com/files/Uploads/Documents/China_Export_Controls_Article_2013-07-22.pdf</a:t>
            </a:r>
            <a:r>
              <a:rPr lang="en-GB" sz="1600" dirty="0"/>
              <a:t> [Accessed 22/02/2018]</a:t>
            </a:r>
          </a:p>
          <a:p>
            <a:pPr algn="l"/>
            <a:r>
              <a:rPr lang="en-GB" sz="1600" dirty="0"/>
              <a:t>Cooke Aquaculture (2018) Our philosophy – homepage. Available online at  </a:t>
            </a:r>
            <a:r>
              <a:rPr lang="en-GB" sz="1600" u="sng" dirty="0">
                <a:hlinkClick r:id="rId7"/>
              </a:rPr>
              <a:t>http://cookeaquaculturescotland.com/</a:t>
            </a:r>
            <a:r>
              <a:rPr lang="en-GB" sz="1600" dirty="0"/>
              <a:t> [Accessed 22/02/2018]</a:t>
            </a:r>
          </a:p>
          <a:p>
            <a:pPr algn="l"/>
            <a:r>
              <a:rPr lang="en-GB" sz="1600" dirty="0"/>
              <a:t>Cooke Aquaculture Scotland Limited (2017) Financial Statements and Annual Report Cooke Aquaculture Scotland Limited Year ended 31/12/2016. Available online at: </a:t>
            </a:r>
            <a:r>
              <a:rPr lang="en-GB" sz="1600" u="sng" dirty="0">
                <a:hlinkClick r:id="rId8"/>
              </a:rPr>
              <a:t>https://beta.companieshouse.gov.uk/company/SC419789/filing-history/MzE4NjYyMTMyN2FkaXF6a2N4/document?format=pdf&amp;download=0</a:t>
            </a:r>
            <a:r>
              <a:rPr lang="en-GB" sz="1600" dirty="0"/>
              <a:t> [Accessed 22/02/2018]</a:t>
            </a:r>
          </a:p>
          <a:p>
            <a:pPr algn="l"/>
            <a:r>
              <a:rPr lang="en-GB" sz="1600" dirty="0"/>
              <a:t>Deloitte (2015) Understanding risk assessment practices at manufacturing companies. Available online at: </a:t>
            </a:r>
            <a:r>
              <a:rPr lang="en-GB" sz="1600" u="sng" dirty="0">
                <a:hlinkClick r:id="rId9"/>
              </a:rPr>
              <a:t>https://www2.deloitte.com/content/dam/Deloitte/us/Documents/manufacturing/us-mfg-mapi-risk-assessment-paper-single-page-040715.pdf</a:t>
            </a:r>
            <a:r>
              <a:rPr lang="en-GB" sz="1600" dirty="0"/>
              <a:t> [Accessed 26/02/2018]</a:t>
            </a: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92FF5A2-87E4-416B-98CA-6B7365EACB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729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51"/>
    </mc:Choice>
    <mc:Fallback>
      <p:transition spd="slow" advTm="3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68138"/>
            <a:ext cx="7772400" cy="7810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1066800"/>
            <a:ext cx="8839200" cy="5715000"/>
          </a:xfrm>
        </p:spPr>
        <p:txBody>
          <a:bodyPr>
            <a:normAutofit/>
          </a:bodyPr>
          <a:lstStyle/>
          <a:p>
            <a:pPr algn="l"/>
            <a:r>
              <a:rPr lang="en-GB" sz="1600" dirty="0"/>
              <a:t>Fen, W. (2017) How does the brand image affect the Norwegian salmon export to China. Available online at: </a:t>
            </a:r>
            <a:r>
              <a:rPr lang="en-GB" sz="1600" u="sng" dirty="0">
                <a:hlinkClick r:id="rId4"/>
              </a:rPr>
              <a:t>https://brage.bibsys.no/xmlui/bitstream/handle/11250/2460803/fanwenlei.pdf?sequence=1</a:t>
            </a:r>
            <a:r>
              <a:rPr lang="en-GB" sz="1600" dirty="0"/>
              <a:t> [Accessed 23/02/2018] </a:t>
            </a:r>
          </a:p>
          <a:p>
            <a:pPr algn="l"/>
            <a:r>
              <a:rPr lang="en-GB" sz="1600" dirty="0"/>
              <a:t>Foreign and Commonwealth Office (2017) Overseas Business Risk – China. Available online at: </a:t>
            </a:r>
            <a:r>
              <a:rPr lang="en-GB" sz="1600" u="sng" dirty="0">
                <a:hlinkClick r:id="rId5"/>
              </a:rPr>
              <a:t>https://www.gov.uk/government/publications/overseas-business-risk-china/overseas-business-risk-china</a:t>
            </a:r>
            <a:r>
              <a:rPr lang="en-GB" sz="1600" dirty="0"/>
              <a:t> [Accessed 22/02/2018] </a:t>
            </a:r>
          </a:p>
          <a:p>
            <a:pPr algn="l"/>
            <a:r>
              <a:rPr lang="en-GB" sz="1600" dirty="0"/>
              <a:t>Hoyle, A. (2017) Soaring salmon sales boost UK exports. </a:t>
            </a:r>
            <a:r>
              <a:rPr lang="en-GB" sz="1600" i="1" dirty="0"/>
              <a:t>Fish Farming Expert 31/05/2017</a:t>
            </a:r>
            <a:r>
              <a:rPr lang="en-GB" sz="1600" dirty="0"/>
              <a:t>. Available online at: </a:t>
            </a:r>
            <a:r>
              <a:rPr lang="en-GB" sz="1600" u="sng" dirty="0">
                <a:hlinkClick r:id="rId6"/>
              </a:rPr>
              <a:t>https://www.fishfarmingexpert.com/news/soaring-salmon-sales-boost-uk-exports/</a:t>
            </a:r>
            <a:r>
              <a:rPr lang="en-GB" sz="1600" dirty="0"/>
              <a:t> [Accessed 18/02/2018] </a:t>
            </a:r>
          </a:p>
          <a:p>
            <a:pPr algn="l"/>
            <a:r>
              <a:rPr lang="en-GB" sz="1600" u="sng" dirty="0">
                <a:hlinkClick r:id="rId7"/>
              </a:rPr>
              <a:t>https://beta.companieshouse.gov.uk/company/SC419789/filing-history</a:t>
            </a:r>
            <a:r>
              <a:rPr lang="en-GB" sz="1600" dirty="0"/>
              <a:t> [Accessed 18/02/2018]</a:t>
            </a:r>
          </a:p>
          <a:p>
            <a:pPr algn="l"/>
            <a:r>
              <a:rPr lang="en-GB" sz="1600" dirty="0" err="1"/>
              <a:t>Leng</a:t>
            </a:r>
            <a:r>
              <a:rPr lang="en-GB" sz="1600" dirty="0"/>
              <a:t>, S. (2017) China risks escalating trade row with US and EU after it cuts export taxes on steel. </a:t>
            </a:r>
            <a:r>
              <a:rPr lang="en-GB" sz="1600" i="1" dirty="0"/>
              <a:t>South China Morning Post 15/12/2017. </a:t>
            </a:r>
            <a:r>
              <a:rPr lang="en-GB" sz="1600" dirty="0"/>
              <a:t>Available online at: </a:t>
            </a:r>
            <a:r>
              <a:rPr lang="en-GB" sz="1600" u="sng" dirty="0">
                <a:hlinkClick r:id="rId8"/>
              </a:rPr>
              <a:t>http://www.scmp.com/news/china/economy/article/2124529/china-risks-escalating-trade-row-us-and-eu-after-it-cuts-export</a:t>
            </a:r>
            <a:r>
              <a:rPr lang="en-GB" sz="1600" dirty="0"/>
              <a:t> [Accessed 20/02/2018] </a:t>
            </a:r>
          </a:p>
          <a:p>
            <a:pPr algn="l"/>
            <a:r>
              <a:rPr lang="en-GB" sz="1600" dirty="0"/>
              <a:t>Miller, L. (2017) Around the world in 80 trades: Cooke Aquaculture. </a:t>
            </a:r>
            <a:r>
              <a:rPr lang="en-GB" sz="1600" i="1" dirty="0"/>
              <a:t>BQ 16/03/2017</a:t>
            </a:r>
            <a:r>
              <a:rPr lang="en-GB" sz="1600" dirty="0"/>
              <a:t>. Available online at: </a:t>
            </a:r>
            <a:r>
              <a:rPr lang="en-GB" sz="1600" u="sng" dirty="0">
                <a:hlinkClick r:id="rId9"/>
              </a:rPr>
              <a:t>http://www.bqlive.co.uk/international-trade/2017/03/16/news/around-the-world-in-80-trades-cooke-aquaculture-25303/</a:t>
            </a:r>
            <a:r>
              <a:rPr lang="en-GB" sz="1600" dirty="0"/>
              <a:t> [Accessed 16/02/2018]</a:t>
            </a:r>
          </a:p>
          <a:p>
            <a:pPr algn="l"/>
            <a:r>
              <a:rPr lang="en-GB" sz="1600" dirty="0"/>
              <a:t>Moore, G. (2017) Cooke operating profit leaps 70% to £23m for 2016. </a:t>
            </a:r>
            <a:r>
              <a:rPr lang="en-GB" sz="1600" i="1" dirty="0"/>
              <a:t>Fish Farming Expert 06/10/2017.</a:t>
            </a:r>
            <a:r>
              <a:rPr lang="en-GB" sz="1600" dirty="0"/>
              <a:t> Available online at: </a:t>
            </a:r>
            <a:r>
              <a:rPr lang="en-GB" sz="1600" u="sng" dirty="0">
                <a:hlinkClick r:id="rId10"/>
              </a:rPr>
              <a:t>https://www.fishfarmingexpert.com/news/cooke-operating-profit-leaps-70-to-23m-for-2016/</a:t>
            </a:r>
            <a:r>
              <a:rPr lang="en-GB" sz="1600" dirty="0"/>
              <a:t> [Accessed 21/02/2018] </a:t>
            </a:r>
          </a:p>
          <a:p>
            <a:pPr algn="l"/>
            <a:r>
              <a:rPr lang="en-GB" sz="1600" dirty="0"/>
              <a:t> </a:t>
            </a: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61CA987-74FE-4782-BA9A-DAFAC3B4B4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407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8"/>
    </mc:Choice>
    <mc:Fallback>
      <p:transition spd="slow" advTm="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68138"/>
            <a:ext cx="7772400" cy="7810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1066800"/>
            <a:ext cx="8839200" cy="5715000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1600" dirty="0"/>
              <a:t>OECD (2012) China in Focus: Lessons and Challenges. Available online at: </a:t>
            </a:r>
            <a:r>
              <a:rPr lang="en-GB" sz="1600" u="sng" dirty="0">
                <a:hlinkClick r:id="rId4"/>
              </a:rPr>
              <a:t>http://www.oecd.org/global-relations/keypartners/chinainfocuslessonsandchallenges.htm</a:t>
            </a:r>
            <a:r>
              <a:rPr lang="en-GB" sz="1600" dirty="0"/>
              <a:t> [Accessed 20/02/2018]</a:t>
            </a:r>
          </a:p>
          <a:p>
            <a:pPr algn="l"/>
            <a:r>
              <a:rPr lang="en-GB" sz="1600" dirty="0"/>
              <a:t>OECD (2017) Economic forecast summary China OECD Economic outlook. Available online at: </a:t>
            </a:r>
            <a:r>
              <a:rPr lang="en-GB" sz="1600" u="sng" dirty="0">
                <a:hlinkClick r:id="rId5"/>
              </a:rPr>
              <a:t>http://www.oecd.org/eco/outlook/economic-forecast-summary-china-oecd-economic-outlook.pdf</a:t>
            </a:r>
            <a:r>
              <a:rPr lang="en-GB" sz="1600" dirty="0"/>
              <a:t> [Accessed 20/02/2018]</a:t>
            </a:r>
          </a:p>
          <a:p>
            <a:pPr algn="l"/>
            <a:r>
              <a:rPr lang="en-GB" sz="1600" dirty="0"/>
              <a:t>OECD (2017) Medium-term prospects for major agricultural commodities 2017-2026 The People’s Republic of China. Available online at: </a:t>
            </a:r>
            <a:r>
              <a:rPr lang="en-GB" sz="1600" u="sng" dirty="0">
                <a:hlinkClick r:id="rId6"/>
              </a:rPr>
              <a:t>http://www.oecd.org/china/China-AGR-Outlook-country-note.pdf</a:t>
            </a:r>
            <a:r>
              <a:rPr lang="en-GB" sz="1600" dirty="0"/>
              <a:t> [Accessed 21/02/2018]</a:t>
            </a:r>
          </a:p>
          <a:p>
            <a:pPr algn="l"/>
            <a:r>
              <a:rPr lang="en-GB" sz="1600" dirty="0"/>
              <a:t>Stone, M. (2018) ‘International Business means International HR Management.’ Forum message to Week 4, Activity 5, 28/02/2018. </a:t>
            </a:r>
          </a:p>
          <a:p>
            <a:pPr algn="l"/>
            <a:r>
              <a:rPr lang="en-GB" sz="1600" dirty="0" err="1"/>
              <a:t>Timestrip</a:t>
            </a:r>
            <a:r>
              <a:rPr lang="en-GB" sz="1600" dirty="0"/>
              <a:t> (2016) China’s seafood imports set to carry on surging. </a:t>
            </a:r>
            <a:r>
              <a:rPr lang="en-GB" sz="1600" dirty="0" err="1"/>
              <a:t>Timestrip</a:t>
            </a:r>
            <a:r>
              <a:rPr lang="en-GB" sz="1600" dirty="0"/>
              <a:t> 15/12/2016. Available online at: https://timestrip.com/chinas-seafood-imports-set-carry-surging/ [Accessed 28/02/2018]</a:t>
            </a:r>
          </a:p>
          <a:p>
            <a:pPr algn="l"/>
            <a:r>
              <a:rPr lang="en-GB" sz="1600" dirty="0"/>
              <a:t>U.K. Government (2016) Guidance: Exporting to China. Available online at: </a:t>
            </a:r>
            <a:r>
              <a:rPr lang="en-GB" sz="1600" u="sng" dirty="0">
                <a:hlinkClick r:id="rId7"/>
              </a:rPr>
              <a:t>https://www.gov.uk/guidance/exporting-to-china</a:t>
            </a:r>
            <a:r>
              <a:rPr lang="en-GB" sz="1600" dirty="0"/>
              <a:t> [Accessed 22/02/2018] </a:t>
            </a:r>
          </a:p>
          <a:p>
            <a:pPr algn="l"/>
            <a:r>
              <a:rPr lang="en-GB" sz="1600" dirty="0"/>
              <a:t>Undercurrent (2017) Cooke Aquaculture ready to fight surprise salmon pen shutdown. </a:t>
            </a:r>
            <a:r>
              <a:rPr lang="en-GB" sz="1600" i="1" dirty="0"/>
              <a:t>Undercurrent News 20/12/2017. </a:t>
            </a:r>
            <a:r>
              <a:rPr lang="en-GB" sz="1600" dirty="0"/>
              <a:t>Available online at: </a:t>
            </a:r>
            <a:r>
              <a:rPr lang="en-GB" sz="1600" u="sng" dirty="0">
                <a:hlinkClick r:id="rId8"/>
              </a:rPr>
              <a:t>https://www.undercurrentnews.com/2017/12/20/cooke-aquaculture-ready-to-fight-surprise-salmon-pen-shutdown/</a:t>
            </a:r>
            <a:r>
              <a:rPr lang="en-GB" sz="1600" dirty="0"/>
              <a:t> [Accessed 22/02/2018] </a:t>
            </a:r>
          </a:p>
          <a:p>
            <a:pPr algn="l"/>
            <a:r>
              <a:rPr lang="en-GB" sz="1600" dirty="0"/>
              <a:t>University of Melbourne (2016) Risk and Uncertainty in Food Export to China. Available online at: </a:t>
            </a:r>
            <a:r>
              <a:rPr lang="en-GB" sz="1600" u="sng" dirty="0">
                <a:hlinkClick r:id="rId9"/>
              </a:rPr>
              <a:t>http://foodvaluechain.unimelb.edu.au/__data/assets/pdf_file/0005/2127983/Risks-of-Export-Premium-Australia-Foods-draft-30-May-2016-v2.pdf</a:t>
            </a:r>
            <a:r>
              <a:rPr lang="en-GB" sz="1600" dirty="0"/>
              <a:t> [Accessed 22/02/2018] </a:t>
            </a:r>
          </a:p>
          <a:p>
            <a:pPr algn="l"/>
            <a:r>
              <a:rPr lang="en-GB" sz="1600" dirty="0"/>
              <a:t>Wallingford, J. (2012) Viewpoint: Managing Currency Risk in the Supply Chain. Industry Week 25/06/2012. Available online at: </a:t>
            </a:r>
            <a:r>
              <a:rPr lang="en-GB" sz="1600" u="sng" dirty="0">
                <a:hlinkClick r:id="rId10"/>
              </a:rPr>
              <a:t>http://www.industryweek.com/supply-chain/viewpoint-managing-currency-risk-supply-chain</a:t>
            </a:r>
            <a:r>
              <a:rPr lang="en-GB" sz="1600" dirty="0"/>
              <a:t> [Accessed 21/02/2018]</a:t>
            </a:r>
          </a:p>
          <a:p>
            <a:pPr algn="l"/>
            <a:endParaRPr lang="en-GB" sz="1600" dirty="0"/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399E431-FF6B-4CEA-B842-2D83D5826A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665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9"/>
    </mc:Choice>
    <mc:Fallback>
      <p:transition spd="slow" advTm="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68138"/>
            <a:ext cx="7772400" cy="7810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1066800"/>
            <a:ext cx="8839200" cy="5715000"/>
          </a:xfrm>
        </p:spPr>
        <p:txBody>
          <a:bodyPr>
            <a:normAutofit/>
          </a:bodyPr>
          <a:lstStyle/>
          <a:p>
            <a:pPr algn="l"/>
            <a:r>
              <a:rPr lang="en-GB" sz="1600" dirty="0"/>
              <a:t>Wild, J &amp; Wild, K (2015) International Business: The Challenges of Globalization, 8th edition, London: Pearson</a:t>
            </a:r>
          </a:p>
          <a:p>
            <a:pPr algn="l"/>
            <a:r>
              <a:rPr lang="en-GB" sz="1600" dirty="0"/>
              <a:t>Xiao, L. et al (2017) The first instance of HPR-deleted ISAV detection in eviscerated, fresh salmon at a Chinese entry-exit port. </a:t>
            </a:r>
            <a:r>
              <a:rPr lang="en-GB" sz="1600" i="1" dirty="0"/>
              <a:t>Aquaculture vol. 285 02/2018. </a:t>
            </a:r>
            <a:r>
              <a:rPr lang="en-GB" sz="1600" dirty="0"/>
              <a:t>Available online at: </a:t>
            </a:r>
            <a:r>
              <a:rPr lang="en-GB" sz="1600" u="sng" dirty="0">
                <a:hlinkClick r:id="rId4"/>
              </a:rPr>
              <a:t>https://www.sciencedirect.com/journal/aquaculture</a:t>
            </a:r>
            <a:r>
              <a:rPr lang="en-GB" sz="1600" dirty="0"/>
              <a:t> [Accessed 20/02/2018] </a:t>
            </a:r>
          </a:p>
          <a:p>
            <a:pPr algn="l"/>
            <a:r>
              <a:rPr lang="en-GB" sz="1600" dirty="0"/>
              <a:t>Zhang, D. </a:t>
            </a:r>
            <a:r>
              <a:rPr lang="en-GB" sz="1600" dirty="0" err="1"/>
              <a:t>Xie</a:t>
            </a:r>
            <a:r>
              <a:rPr lang="en-GB" sz="1600" dirty="0"/>
              <a:t>, J. &amp; </a:t>
            </a:r>
            <a:r>
              <a:rPr lang="en-GB" sz="1600" dirty="0" err="1"/>
              <a:t>Myrland</a:t>
            </a:r>
            <a:r>
              <a:rPr lang="en-GB" sz="1600" dirty="0"/>
              <a:t>, O. (2017) How exchange rate affects Chinese processing trade? The case of ground fish</a:t>
            </a:r>
            <a:r>
              <a:rPr lang="en-GB" sz="1600" i="1" dirty="0"/>
              <a:t>. International Journal of Agricultural Resources, Governance and Ecology 13:3.</a:t>
            </a:r>
            <a:r>
              <a:rPr lang="en-GB" sz="1600" dirty="0"/>
              <a:t> Available online at: </a:t>
            </a:r>
            <a:r>
              <a:rPr lang="en-GB" sz="1600" u="sng" dirty="0">
                <a:hlinkClick r:id="rId5"/>
              </a:rPr>
              <a:t>https://www.inderscienceonline.com/doi/abs/10.1504/IJARGE.2017.086999</a:t>
            </a:r>
            <a:r>
              <a:rPr lang="en-GB" sz="1600" dirty="0"/>
              <a:t> [Accessed 21/02/2018] </a:t>
            </a:r>
          </a:p>
          <a:p>
            <a:pPr algn="l"/>
            <a:r>
              <a:rPr lang="en-GB" sz="1600" dirty="0"/>
              <a:t>Zhu, L. et al (2017) Outbreak of infectious pancreatic necrosis virus (IPNV) in farmed rainbow trout in China. </a:t>
            </a:r>
            <a:r>
              <a:rPr lang="en-GB" sz="1600" i="1" dirty="0"/>
              <a:t>Acta </a:t>
            </a:r>
            <a:r>
              <a:rPr lang="en-GB" sz="1600" i="1" dirty="0" err="1"/>
              <a:t>Tropica</a:t>
            </a:r>
            <a:r>
              <a:rPr lang="en-GB" sz="1600" i="1" dirty="0"/>
              <a:t> 170 06/2017.</a:t>
            </a:r>
            <a:r>
              <a:rPr lang="en-GB" sz="1600" dirty="0"/>
              <a:t>Available online at: </a:t>
            </a:r>
            <a:r>
              <a:rPr lang="en-GB" sz="1600" u="sng" dirty="0">
                <a:hlinkClick r:id="rId6"/>
              </a:rPr>
              <a:t>https://www.sciencedirect.com/science/article/pii/S0001706X17300372</a:t>
            </a:r>
            <a:r>
              <a:rPr lang="en-GB" sz="1600" dirty="0"/>
              <a:t> [Accessed 23/02/2018] </a:t>
            </a: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5410200" y="77638"/>
            <a:ext cx="365760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By Frank Bruce </a:t>
            </a:r>
            <a:r>
              <a:rPr lang="en-GB" i="1"/>
              <a:t>1602754</a:t>
            </a:r>
            <a:endParaRPr lang="en-GB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5F32231-C1A5-418A-9A1F-A333DB3C5E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97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8"/>
    </mc:Choice>
    <mc:Fallback>
      <p:transition spd="slow" advTm="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2453</Words>
  <Application>Microsoft Office PowerPoint</Application>
  <PresentationFormat>On-screen Show (4:3)</PresentationFormat>
  <Paragraphs>238</Paragraphs>
  <Slides>33</Slides>
  <Notes>0</Notes>
  <HiddenSlides>0</HiddenSlides>
  <MMClips>33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Times New Roman</vt:lpstr>
      <vt:lpstr>Office Theme</vt:lpstr>
      <vt:lpstr>Should Cooke Aquaculture export into China?</vt:lpstr>
      <vt:lpstr>Method</vt:lpstr>
      <vt:lpstr>Risk assessment</vt:lpstr>
      <vt:lpstr>Risk assessment</vt:lpstr>
      <vt:lpstr>Risk assessment</vt:lpstr>
      <vt:lpstr>Currency and trade is a political risk</vt:lpstr>
      <vt:lpstr>Risk assessment</vt:lpstr>
      <vt:lpstr>Risk assessment</vt:lpstr>
      <vt:lpstr>Risk assessment</vt:lpstr>
      <vt:lpstr>Salmon world sales</vt:lpstr>
      <vt:lpstr>PowerPoint Presentation</vt:lpstr>
      <vt:lpstr>PowerPoint Presentation</vt:lpstr>
      <vt:lpstr>Cooke Market position</vt:lpstr>
      <vt:lpstr>Risk assessment</vt:lpstr>
      <vt:lpstr>Risk assessment</vt:lpstr>
      <vt:lpstr>Risk assessment</vt:lpstr>
      <vt:lpstr>Social</vt:lpstr>
      <vt:lpstr>Social:  warning signs in China</vt:lpstr>
      <vt:lpstr>Risk assessment</vt:lpstr>
      <vt:lpstr>Risk assessment</vt:lpstr>
      <vt:lpstr>Risk assessment</vt:lpstr>
      <vt:lpstr>Risk assessment</vt:lpstr>
      <vt:lpstr>Risk assessment</vt:lpstr>
      <vt:lpstr>Risk assessment</vt:lpstr>
      <vt:lpstr>Risk assessment</vt:lpstr>
      <vt:lpstr>Risk assessment</vt:lpstr>
      <vt:lpstr>Risk assessment</vt:lpstr>
      <vt:lpstr>Conclusion</vt:lpstr>
      <vt:lpstr>Conclusion and recommendations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Frank Bruce</dc:creator>
  <cp:lastModifiedBy>Frank Bruce</cp:lastModifiedBy>
  <cp:revision>36</cp:revision>
  <dcterms:created xsi:type="dcterms:W3CDTF">2006-08-16T00:00:00Z</dcterms:created>
  <dcterms:modified xsi:type="dcterms:W3CDTF">2018-03-02T17:45:04Z</dcterms:modified>
</cp:coreProperties>
</file>