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6" r:id="rId1"/>
  </p:sldMasterIdLst>
  <p:sldIdLst>
    <p:sldId id="272" r:id="rId2"/>
    <p:sldId id="270" r:id="rId3"/>
    <p:sldId id="271" r:id="rId4"/>
    <p:sldId id="269" r:id="rId5"/>
    <p:sldId id="295" r:id="rId6"/>
    <p:sldId id="282" r:id="rId7"/>
    <p:sldId id="293" r:id="rId8"/>
    <p:sldId id="297" r:id="rId9"/>
    <p:sldId id="298" r:id="rId10"/>
    <p:sldId id="300" r:id="rId11"/>
    <p:sldId id="301" r:id="rId12"/>
    <p:sldId id="302" r:id="rId13"/>
    <p:sldId id="305" r:id="rId14"/>
    <p:sldId id="306"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8" d="100"/>
          <a:sy n="98" d="100"/>
        </p:scale>
        <p:origin x="43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40ED906-B8B4-3142-A5CB-C583EC1E0C73}"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6585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064911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5838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0ED906-B8B4-3142-A5CB-C583EC1E0C73}"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254614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0ED906-B8B4-3142-A5CB-C583EC1E0C73}" type="datetimeFigureOut">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488806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0ED906-B8B4-3142-A5CB-C583EC1E0C73}" type="datetimeFigureOut">
              <a:rPr lang="en-US" smtClean="0"/>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436921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0ED906-B8B4-3142-A5CB-C583EC1E0C73}" type="datetimeFigureOut">
              <a:rPr lang="en-US" smtClean="0"/>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5944080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1149827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210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721942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996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533353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40ED906-B8B4-3142-A5CB-C583EC1E0C73}" type="datetimeFigureOut">
              <a:rPr lang="en-US" smtClean="0"/>
              <a:t>10/6/2026</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3DE8BAF-0F78-CF4F-8EAB-05F760F296E4}"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7036854"/>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a:latin typeface="Arial" charset="0"/>
                <a:ea typeface="ＭＳ Ｐゴシック" charset="0"/>
              </a:rPr>
              <a:t>Typical steps in research</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data using chosen methods</a:t>
            </a: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4024" y="446072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research paradigms</a:t>
            </a:r>
          </a:p>
        </p:txBody>
      </p:sp>
      <p:sp>
        <p:nvSpPr>
          <p:cNvPr id="3" name="Content Placeholder 2"/>
          <p:cNvSpPr>
            <a:spLocks noGrp="1"/>
          </p:cNvSpPr>
          <p:nvPr>
            <p:ph idx="1"/>
          </p:nvPr>
        </p:nvSpPr>
        <p:spPr>
          <a:xfrm>
            <a:off x="205618" y="2373777"/>
            <a:ext cx="5987363" cy="3774316"/>
          </a:xfrm>
        </p:spPr>
        <p:txBody>
          <a:bodyPr>
            <a:normAutofit fontScale="85000" lnSpcReduction="20000"/>
          </a:bodyPr>
          <a:lstStyle/>
          <a:p>
            <a:r>
              <a:rPr lang="en-GB" sz="2800" dirty="0">
                <a:latin typeface="Arial" charset="0"/>
                <a:ea typeface="MS PGothic" charset="0"/>
              </a:rPr>
              <a:t>A paradigm refers to the ‘way things are done’ in relation to a subjects development. </a:t>
            </a:r>
          </a:p>
          <a:p>
            <a:r>
              <a:rPr lang="en-GB" sz="2800" dirty="0">
                <a:latin typeface="Arial" charset="0"/>
                <a:ea typeface="MS PGothic" charset="0"/>
              </a:rPr>
              <a:t>Implies an acceptance by the discipline of some </a:t>
            </a:r>
          </a:p>
          <a:p>
            <a:endParaRPr lang="en-GB" sz="2800" dirty="0">
              <a:latin typeface="Arial" charset="0"/>
              <a:ea typeface="MS PGothic" charset="0"/>
            </a:endParaRPr>
          </a:p>
          <a:p>
            <a:pPr lvl="1"/>
            <a:r>
              <a:rPr lang="en-GB" sz="2400" dirty="0">
                <a:latin typeface="Arial" charset="0"/>
                <a:ea typeface="MS PGothic" charset="0"/>
              </a:rPr>
              <a:t>basic beliefs (e.g. the world is round)</a:t>
            </a:r>
            <a:br>
              <a:rPr lang="en-GB" sz="2400" dirty="0">
                <a:latin typeface="Arial" charset="0"/>
                <a:ea typeface="MS PGothic" charset="0"/>
              </a:rPr>
            </a:br>
            <a:endParaRPr lang="en-GB" sz="2400" dirty="0">
              <a:latin typeface="Arial" charset="0"/>
              <a:ea typeface="MS PGothic" charset="0"/>
            </a:endParaRPr>
          </a:p>
          <a:p>
            <a:pPr lvl="1"/>
            <a:r>
              <a:rPr lang="en-GB" sz="2400" dirty="0">
                <a:latin typeface="Arial" charset="0"/>
                <a:ea typeface="MS PGothic" charset="0"/>
              </a:rPr>
              <a:t>guidelines on how to approach problems (e.g. action research cycles or test hypothesis)</a:t>
            </a:r>
            <a:br>
              <a:rPr lang="en-GB" sz="2400" dirty="0">
                <a:latin typeface="Arial" charset="0"/>
                <a:ea typeface="MS PGothic" charset="0"/>
              </a:rPr>
            </a:br>
            <a:endParaRPr lang="en-GB" sz="2400" dirty="0">
              <a:latin typeface="Arial" charset="0"/>
              <a:ea typeface="MS PGothic" charset="0"/>
            </a:endParaRPr>
          </a:p>
          <a:p>
            <a:pPr lvl="1"/>
            <a:r>
              <a:rPr lang="en-GB" sz="2400" dirty="0">
                <a:latin typeface="Arial" charset="0"/>
                <a:ea typeface="MS PGothic" charset="0"/>
              </a:rPr>
              <a:t>methods used (e.g. interviews or experiments)</a:t>
            </a:r>
            <a:endParaRPr lang="en-US" sz="2400" dirty="0">
              <a:latin typeface="Arial" charset="0"/>
              <a:ea typeface="MS PGothic" charset="0"/>
            </a:endParaRPr>
          </a:p>
          <a:p>
            <a:pPr marL="0" indent="0">
              <a:buNone/>
            </a:pPr>
            <a:endParaRPr lang="en-US" dirty="0"/>
          </a:p>
        </p:txBody>
      </p:sp>
      <p:pic>
        <p:nvPicPr>
          <p:cNvPr id="4" name="Picture 3"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6286" y="2079474"/>
            <a:ext cx="2552095" cy="2324100"/>
          </a:xfrm>
          <a:prstGeom prst="rect">
            <a:avLst/>
          </a:prstGeom>
        </p:spPr>
      </p:pic>
    </p:spTree>
    <p:extLst>
      <p:ext uri="{BB962C8B-B14F-4D97-AF65-F5344CB8AC3E}">
        <p14:creationId xmlns:p14="http://schemas.microsoft.com/office/powerpoint/2010/main" val="40426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a:ea typeface="+mj-ea"/>
                <a:cs typeface="+mj-cs"/>
              </a:rPr>
              <a:t>Two overarching paradigms</a:t>
            </a:r>
          </a:p>
        </p:txBody>
      </p:sp>
      <p:sp>
        <p:nvSpPr>
          <p:cNvPr id="19459" name="Rectangle 3"/>
          <p:cNvSpPr>
            <a:spLocks noGrp="1" noChangeArrowheads="1"/>
          </p:cNvSpPr>
          <p:nvPr>
            <p:ph type="body" sz="half" idx="1"/>
          </p:nvPr>
        </p:nvSpPr>
        <p:spPr>
          <a:xfrm>
            <a:off x="457199" y="1600200"/>
            <a:ext cx="5666509" cy="4530725"/>
          </a:xfrm>
        </p:spPr>
        <p:txBody>
          <a:bodyPr>
            <a:normAutofit lnSpcReduction="10000"/>
          </a:bodyPr>
          <a:lstStyle/>
          <a:p>
            <a:pPr eaLnBrk="1" hangingPunct="1">
              <a:buFont typeface="Wingdings" charset="0"/>
              <a:buChar char="n"/>
              <a:defRPr/>
            </a:pPr>
            <a:endParaRPr lang="en-GB" dirty="0">
              <a:ea typeface="+mn-ea"/>
              <a:cs typeface="+mn-cs"/>
            </a:endParaRPr>
          </a:p>
          <a:p>
            <a:pPr eaLnBrk="1" hangingPunct="1">
              <a:buFont typeface="Wingdings" charset="0"/>
              <a:buChar char="n"/>
              <a:defRPr/>
            </a:pPr>
            <a:r>
              <a:rPr lang="en-GB" sz="2400" dirty="0">
                <a:ea typeface="+mn-ea"/>
                <a:cs typeface="+mn-cs"/>
              </a:rPr>
              <a:t>Positivistic or Phenomenological</a:t>
            </a:r>
            <a:br>
              <a:rPr lang="en-GB" dirty="0">
                <a:ea typeface="+mn-ea"/>
                <a:cs typeface="+mn-cs"/>
              </a:rPr>
            </a:br>
            <a:endParaRPr lang="en-GB" dirty="0">
              <a:ea typeface="+mn-ea"/>
              <a:cs typeface="+mn-cs"/>
            </a:endParaRPr>
          </a:p>
          <a:p>
            <a:pPr eaLnBrk="1" hangingPunct="1">
              <a:buFont typeface="Wingdings" charset="0"/>
              <a:buChar char="n"/>
              <a:defRPr/>
            </a:pPr>
            <a:r>
              <a:rPr lang="en-GB" sz="2400" b="1" dirty="0">
                <a:solidFill>
                  <a:schemeClr val="accent2">
                    <a:lumMod val="60000"/>
                    <a:lumOff val="40000"/>
                  </a:schemeClr>
                </a:solidFill>
                <a:ea typeface="+mn-ea"/>
                <a:cs typeface="+mn-cs"/>
              </a:rPr>
              <a:t>Quantitative or Qualitative</a:t>
            </a:r>
          </a:p>
          <a:p>
            <a:pPr eaLnBrk="1" hangingPunct="1">
              <a:buFont typeface="Wingdings" charset="0"/>
              <a:buChar char="n"/>
              <a:defRPr/>
            </a:pPr>
            <a:endParaRPr lang="en-GB" dirty="0">
              <a:ea typeface="+mn-ea"/>
              <a:cs typeface="+mn-cs"/>
            </a:endParaRPr>
          </a:p>
          <a:p>
            <a:pPr eaLnBrk="1" hangingPunct="1">
              <a:buFont typeface="Wingdings" charset="0"/>
              <a:buChar char="n"/>
              <a:defRPr/>
            </a:pPr>
            <a:r>
              <a:rPr lang="en-GB" b="1" dirty="0">
                <a:ea typeface="+mn-ea"/>
                <a:cs typeface="+mn-cs"/>
              </a:rPr>
              <a:t>Quantitative</a:t>
            </a:r>
          </a:p>
          <a:p>
            <a:pPr lvl="1" eaLnBrk="1" hangingPunct="1">
              <a:buFont typeface="Wingdings" charset="0"/>
              <a:buChar char="q"/>
              <a:defRPr/>
            </a:pPr>
            <a:r>
              <a:rPr lang="en-GB" sz="2000" dirty="0">
                <a:ea typeface="+mn-ea"/>
              </a:rPr>
              <a:t>objectivist, rational scientific, experimentalist, traditionalist</a:t>
            </a:r>
          </a:p>
          <a:p>
            <a:pPr lvl="1" eaLnBrk="1" hangingPunct="1">
              <a:buFont typeface="Wingdings" charset="0"/>
              <a:buChar char="q"/>
              <a:defRPr/>
            </a:pPr>
            <a:endParaRPr lang="en-GB" sz="2000" dirty="0">
              <a:ea typeface="+mn-ea"/>
            </a:endParaRPr>
          </a:p>
          <a:p>
            <a:pPr eaLnBrk="1" hangingPunct="1">
              <a:buFont typeface="Wingdings" charset="0"/>
              <a:buChar char="n"/>
              <a:defRPr/>
            </a:pPr>
            <a:r>
              <a:rPr lang="en-GB" b="1" dirty="0">
                <a:ea typeface="+mn-ea"/>
                <a:cs typeface="+mn-cs"/>
              </a:rPr>
              <a:t>Qualitative</a:t>
            </a:r>
          </a:p>
          <a:p>
            <a:pPr lvl="1" eaLnBrk="1" hangingPunct="1">
              <a:buFont typeface="Wingdings" charset="0"/>
              <a:buChar char="q"/>
              <a:defRPr/>
            </a:pPr>
            <a:r>
              <a:rPr lang="en-GB" sz="2000" dirty="0">
                <a:ea typeface="+mn-ea"/>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733949" y="1125538"/>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Basic differences in approach</a:t>
            </a:r>
          </a:p>
        </p:txBody>
      </p:sp>
      <p:sp>
        <p:nvSpPr>
          <p:cNvPr id="21507" name="Rectangle 3"/>
          <p:cNvSpPr>
            <a:spLocks noGrp="1" noChangeArrowheads="1"/>
          </p:cNvSpPr>
          <p:nvPr>
            <p:ph sz="half" idx="1"/>
          </p:nvPr>
        </p:nvSpPr>
        <p:spPr>
          <a:xfrm>
            <a:off x="468313" y="1503578"/>
            <a:ext cx="4033837" cy="5008058"/>
          </a:xfrm>
        </p:spPr>
        <p:txBody>
          <a:bodyPr>
            <a:normAutofit fontScale="92500" lnSpcReduction="20000"/>
          </a:bodyPr>
          <a:lstStyle/>
          <a:p>
            <a:pPr eaLnBrk="1" hangingPunct="1">
              <a:buFont typeface="Wingdings" charset="0"/>
              <a:buChar char="n"/>
              <a:defRPr/>
            </a:pPr>
            <a:endParaRPr lang="en-GB" sz="2000" b="1" dirty="0">
              <a:ea typeface="+mn-ea"/>
              <a:cs typeface="+mn-cs"/>
            </a:endParaRPr>
          </a:p>
          <a:p>
            <a:pPr eaLnBrk="1" hangingPunct="1">
              <a:buFont typeface="Wingdings" charset="0"/>
              <a:buChar char="n"/>
              <a:defRPr/>
            </a:pPr>
            <a:r>
              <a:rPr lang="en-GB" sz="4200" b="1" dirty="0">
                <a:ea typeface="+mn-ea"/>
                <a:cs typeface="+mn-cs"/>
              </a:rPr>
              <a:t>Quantitative</a:t>
            </a:r>
            <a:endParaRPr lang="en-GB" sz="3800" b="1" dirty="0">
              <a:ea typeface="+mn-ea"/>
              <a:cs typeface="+mn-cs"/>
            </a:endParaRPr>
          </a:p>
          <a:p>
            <a:pPr eaLnBrk="1" hangingPunct="1">
              <a:buFont typeface="Wingdings" charset="0"/>
              <a:buChar char="q"/>
              <a:defRPr/>
            </a:pPr>
            <a:r>
              <a:rPr lang="en-GB" sz="2000" dirty="0">
                <a:ea typeface="+mn-ea"/>
                <a:cs typeface="+mn-cs"/>
              </a:rPr>
              <a:t>the world is objective to the researcher.</a:t>
            </a:r>
          </a:p>
          <a:p>
            <a:pPr eaLnBrk="1" hangingPunct="1">
              <a:buFont typeface="Wingdings" charset="0"/>
              <a:buChar char="q"/>
              <a:defRPr/>
            </a:pPr>
            <a:r>
              <a:rPr lang="en-GB" sz="2000" dirty="0">
                <a:ea typeface="+mn-ea"/>
                <a:cs typeface="+mn-cs"/>
              </a:rPr>
              <a:t>Objective</a:t>
            </a:r>
          </a:p>
          <a:p>
            <a:pPr eaLnBrk="1" hangingPunct="1">
              <a:buFont typeface="Wingdings" charset="0"/>
              <a:buChar char="q"/>
              <a:defRPr/>
            </a:pPr>
            <a:r>
              <a:rPr lang="en-GB" sz="2000" dirty="0">
                <a:ea typeface="+mn-ea"/>
                <a:cs typeface="+mn-cs"/>
              </a:rPr>
              <a:t>only knowledge that is observable and measurable can be regarded as knowledge.</a:t>
            </a:r>
          </a:p>
          <a:p>
            <a:pPr eaLnBrk="1" hangingPunct="1">
              <a:buFont typeface="Wingdings" charset="0"/>
              <a:buChar char="q"/>
              <a:defRPr/>
            </a:pPr>
            <a:r>
              <a:rPr lang="en-GB" sz="2000" dirty="0">
                <a:ea typeface="+mn-ea"/>
                <a:cs typeface="+mn-cs"/>
              </a:rPr>
              <a:t>research is unattached from the researchers and phenomenon existed prior to and following their involvement.</a:t>
            </a:r>
          </a:p>
          <a:p>
            <a:pPr eaLnBrk="1" hangingPunct="1">
              <a:buFont typeface="Wingdings" charset="0"/>
              <a:buChar char="q"/>
              <a:defRPr/>
            </a:pPr>
            <a:r>
              <a:rPr lang="en-GB" sz="2000" dirty="0">
                <a:ea typeface="+mn-ea"/>
                <a:cs typeface="+mn-cs"/>
              </a:rPr>
              <a:t>Seeks to prove something.</a:t>
            </a:r>
          </a:p>
          <a:p>
            <a:pPr eaLnBrk="1" hangingPunct="1">
              <a:buFont typeface="Wingdings" charset="0"/>
              <a:buChar char="q"/>
              <a:defRPr/>
            </a:pPr>
            <a:r>
              <a:rPr lang="en-GB" dirty="0"/>
              <a:t>Knowledge is static</a:t>
            </a:r>
            <a:endParaRPr lang="en-GB" sz="2000" dirty="0">
              <a:ea typeface="+mn-ea"/>
              <a:cs typeface="+mn-cs"/>
            </a:endParaRPr>
          </a:p>
          <a:p>
            <a:pPr eaLnBrk="1" hangingPunct="1">
              <a:buFont typeface="Wingdings" charset="0"/>
              <a:buChar char="q"/>
              <a:defRPr/>
            </a:pPr>
            <a:r>
              <a:rPr lang="en-GB" sz="2000" b="1" dirty="0">
                <a:ea typeface="+mn-ea"/>
                <a:cs typeface="+mn-cs"/>
              </a:rPr>
              <a:t>Numbers.</a:t>
            </a:r>
          </a:p>
        </p:txBody>
      </p:sp>
      <p:sp>
        <p:nvSpPr>
          <p:cNvPr id="21508" name="Rectangle 4"/>
          <p:cNvSpPr>
            <a:spLocks noGrp="1" noChangeArrowheads="1"/>
          </p:cNvSpPr>
          <p:nvPr>
            <p:ph sz="half" idx="2"/>
          </p:nvPr>
        </p:nvSpPr>
        <p:spPr>
          <a:xfrm>
            <a:off x="4643438" y="1503578"/>
            <a:ext cx="4033837" cy="4661695"/>
          </a:xfrm>
        </p:spPr>
        <p:txBody>
          <a:bodyPr>
            <a:normAutofit fontScale="92500" lnSpcReduction="20000"/>
          </a:bodyPr>
          <a:lstStyle/>
          <a:p>
            <a:pPr eaLnBrk="1" hangingPunct="1">
              <a:lnSpc>
                <a:spcPct val="90000"/>
              </a:lnSpc>
              <a:buFont typeface="Wingdings" charset="0"/>
              <a:buChar char="n"/>
              <a:defRPr/>
            </a:pPr>
            <a:endParaRPr lang="en-GB" sz="2000" b="1" dirty="0">
              <a:ea typeface="+mn-ea"/>
              <a:cs typeface="+mn-cs"/>
            </a:endParaRPr>
          </a:p>
          <a:p>
            <a:pPr eaLnBrk="1" hangingPunct="1">
              <a:lnSpc>
                <a:spcPct val="90000"/>
              </a:lnSpc>
              <a:buFont typeface="Wingdings" charset="0"/>
              <a:buChar char="n"/>
              <a:defRPr/>
            </a:pPr>
            <a:r>
              <a:rPr lang="en-GB" sz="5200" b="1" dirty="0">
                <a:ea typeface="+mn-ea"/>
                <a:cs typeface="+mn-cs"/>
              </a:rPr>
              <a:t>Qualitative</a:t>
            </a:r>
          </a:p>
          <a:p>
            <a:pPr eaLnBrk="1" hangingPunct="1">
              <a:lnSpc>
                <a:spcPct val="90000"/>
              </a:lnSpc>
              <a:buFont typeface="Wingdings" charset="0"/>
              <a:buChar char="q"/>
              <a:defRPr/>
            </a:pPr>
            <a:r>
              <a:rPr lang="en-GB" sz="2000" dirty="0">
                <a:ea typeface="+mn-ea"/>
                <a:cs typeface="+mn-cs"/>
              </a:rPr>
              <a:t>the world is socially constructed and understood by examining human experience or perception of it.</a:t>
            </a:r>
          </a:p>
          <a:p>
            <a:pPr eaLnBrk="1" hangingPunct="1">
              <a:lnSpc>
                <a:spcPct val="90000"/>
              </a:lnSpc>
              <a:buFont typeface="Wingdings" charset="0"/>
              <a:buChar char="q"/>
              <a:defRPr/>
            </a:pPr>
            <a:r>
              <a:rPr lang="en-GB" dirty="0"/>
              <a:t>Subjective</a:t>
            </a:r>
            <a:endParaRPr lang="en-GB" sz="2000" dirty="0">
              <a:ea typeface="+mn-ea"/>
              <a:cs typeface="+mn-cs"/>
            </a:endParaRPr>
          </a:p>
          <a:p>
            <a:pPr eaLnBrk="1" hangingPunct="1">
              <a:lnSpc>
                <a:spcPct val="90000"/>
              </a:lnSpc>
              <a:buFont typeface="Wingdings" charset="0"/>
              <a:buChar char="q"/>
              <a:defRPr/>
            </a:pPr>
            <a:r>
              <a:rPr lang="en-GB" sz="2000" dirty="0">
                <a:ea typeface="+mn-ea"/>
                <a:cs typeface="+mn-cs"/>
              </a:rPr>
              <a:t>broader more complex approach to understanding a phenomenon.</a:t>
            </a:r>
          </a:p>
          <a:p>
            <a:pPr eaLnBrk="1" hangingPunct="1">
              <a:lnSpc>
                <a:spcPct val="90000"/>
              </a:lnSpc>
              <a:buFont typeface="Wingdings" charset="0"/>
              <a:buChar char="q"/>
              <a:defRPr/>
            </a:pPr>
            <a:r>
              <a:rPr lang="en-GB" dirty="0"/>
              <a:t>r</a:t>
            </a:r>
            <a:r>
              <a:rPr lang="en-GB" sz="2000" dirty="0">
                <a:ea typeface="+mn-ea"/>
                <a:cs typeface="+mn-cs"/>
              </a:rPr>
              <a:t>esearcher involved in and influences understanding through interpretation.</a:t>
            </a:r>
          </a:p>
          <a:p>
            <a:pPr eaLnBrk="1" hangingPunct="1">
              <a:lnSpc>
                <a:spcPct val="90000"/>
              </a:lnSpc>
              <a:buFont typeface="Wingdings" charset="0"/>
              <a:buChar char="q"/>
              <a:defRPr/>
            </a:pPr>
            <a:r>
              <a:rPr lang="en-GB" sz="2000" dirty="0">
                <a:ea typeface="+mn-ea"/>
                <a:cs typeface="+mn-cs"/>
              </a:rPr>
              <a:t>Seeks to provide rich insight</a:t>
            </a:r>
          </a:p>
          <a:p>
            <a:pPr eaLnBrk="1" hangingPunct="1">
              <a:lnSpc>
                <a:spcPct val="90000"/>
              </a:lnSpc>
              <a:buFont typeface="Wingdings" charset="0"/>
              <a:buChar char="q"/>
              <a:defRPr/>
            </a:pPr>
            <a:r>
              <a:rPr lang="en-GB" sz="2000" dirty="0">
                <a:ea typeface="+mn-ea"/>
                <a:cs typeface="+mn-cs"/>
              </a:rPr>
              <a:t>Knowing is dynamic</a:t>
            </a:r>
          </a:p>
          <a:p>
            <a:pPr eaLnBrk="1" hangingPunct="1">
              <a:lnSpc>
                <a:spcPct val="90000"/>
              </a:lnSpc>
              <a:buFont typeface="Wingdings" charset="0"/>
              <a:buChar char="q"/>
              <a:defRPr/>
            </a:pPr>
            <a:r>
              <a:rPr lang="en-GB" sz="2000" b="1" dirty="0">
                <a:ea typeface="+mn-ea"/>
                <a:cs typeface="+mn-cs"/>
              </a:rPr>
              <a:t>Words.</a:t>
            </a:r>
          </a:p>
          <a:p>
            <a:pPr marL="0" indent="0" eaLnBrk="1" hangingPunct="1">
              <a:lnSpc>
                <a:spcPct val="90000"/>
              </a:lnSpc>
              <a:buFontTx/>
              <a:buNone/>
              <a:defRPr/>
            </a:pPr>
            <a:endParaRPr lang="en-GB" sz="2000" dirty="0">
              <a:ea typeface="+mn-ea"/>
              <a:cs typeface="+mn-cs"/>
            </a:endParaRPr>
          </a:p>
        </p:txBody>
      </p:sp>
    </p:spTree>
    <p:extLst>
      <p:ext uri="{BB962C8B-B14F-4D97-AF65-F5344CB8AC3E}">
        <p14:creationId xmlns:p14="http://schemas.microsoft.com/office/powerpoint/2010/main" val="3403338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38130C5-E638-4F18-A4B5-D48CE08334EE}"/>
              </a:ext>
            </a:extLst>
          </p:cNvPr>
          <p:cNvPicPr>
            <a:picLocks noChangeAspect="1"/>
          </p:cNvPicPr>
          <p:nvPr/>
        </p:nvPicPr>
        <p:blipFill>
          <a:blip r:embed="rId2"/>
          <a:stretch>
            <a:fillRect/>
          </a:stretch>
        </p:blipFill>
        <p:spPr>
          <a:xfrm>
            <a:off x="1299377" y="661087"/>
            <a:ext cx="6348332" cy="3114276"/>
          </a:xfrm>
          <a:prstGeom prst="rect">
            <a:avLst/>
          </a:prstGeom>
        </p:spPr>
      </p:pic>
      <p:pic>
        <p:nvPicPr>
          <p:cNvPr id="5" name="Picture 4">
            <a:extLst>
              <a:ext uri="{FF2B5EF4-FFF2-40B4-BE49-F238E27FC236}">
                <a16:creationId xmlns:a16="http://schemas.microsoft.com/office/drawing/2014/main" id="{FD2E3EEC-FE7F-4D3C-9D87-FD4C34494F9C}"/>
              </a:ext>
            </a:extLst>
          </p:cNvPr>
          <p:cNvPicPr>
            <a:picLocks noChangeAspect="1"/>
          </p:cNvPicPr>
          <p:nvPr/>
        </p:nvPicPr>
        <p:blipFill>
          <a:blip r:embed="rId3"/>
          <a:stretch>
            <a:fillRect/>
          </a:stretch>
        </p:blipFill>
        <p:spPr>
          <a:xfrm>
            <a:off x="1934776" y="3972222"/>
            <a:ext cx="5077534" cy="1933845"/>
          </a:xfrm>
          <a:prstGeom prst="rect">
            <a:avLst/>
          </a:prstGeom>
        </p:spPr>
      </p:pic>
    </p:spTree>
    <p:extLst>
      <p:ext uri="{BB962C8B-B14F-4D97-AF65-F5344CB8AC3E}">
        <p14:creationId xmlns:p14="http://schemas.microsoft.com/office/powerpoint/2010/main" val="3388978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normAutofit fontScale="90000"/>
          </a:bodyPr>
          <a:lstStyle/>
          <a:p>
            <a:r>
              <a:rPr lang="en-GB" dirty="0">
                <a:latin typeface="Arial" charset="0"/>
                <a:ea typeface="MS PGothic" charset="0"/>
              </a:rPr>
              <a:t>Methodological ways of seeing the world ‘qualitatively’</a:t>
            </a:r>
          </a:p>
        </p:txBody>
      </p:sp>
      <p:sp>
        <p:nvSpPr>
          <p:cNvPr id="22530" name="Content Placeholder 2"/>
          <p:cNvSpPr>
            <a:spLocks noGrp="1"/>
          </p:cNvSpPr>
          <p:nvPr>
            <p:ph idx="1"/>
          </p:nvPr>
        </p:nvSpPr>
        <p:spPr>
          <a:xfrm>
            <a:off x="819627" y="2590800"/>
            <a:ext cx="7290055" cy="4023360"/>
          </a:xfrm>
        </p:spPr>
        <p:txBody>
          <a:bodyPr>
            <a:normAutofit/>
          </a:bodyPr>
          <a:lstStyle/>
          <a:p>
            <a:r>
              <a:rPr lang="en-GB" dirty="0">
                <a:latin typeface="Arial" charset="0"/>
                <a:ea typeface="MS PGothic" charset="0"/>
              </a:rPr>
              <a:t>Phenomenology </a:t>
            </a:r>
          </a:p>
          <a:p>
            <a:r>
              <a:rPr lang="en-GB" dirty="0">
                <a:latin typeface="Arial" charset="0"/>
                <a:ea typeface="MS PGothic" charset="0"/>
              </a:rPr>
              <a:t>Action Research</a:t>
            </a:r>
          </a:p>
          <a:p>
            <a:r>
              <a:rPr lang="en-GB" dirty="0">
                <a:latin typeface="Arial" charset="0"/>
                <a:ea typeface="MS PGothic" charset="0"/>
              </a:rPr>
              <a:t>Case Studies</a:t>
            </a:r>
          </a:p>
          <a:p>
            <a:r>
              <a:rPr lang="en-GB" dirty="0">
                <a:latin typeface="Arial" charset="0"/>
                <a:ea typeface="MS PGothic" charset="0"/>
              </a:rPr>
              <a:t>Ethnography</a:t>
            </a:r>
            <a:br>
              <a:rPr lang="en-GB" dirty="0">
                <a:latin typeface="Arial" charset="0"/>
                <a:ea typeface="MS PGothic" charset="0"/>
              </a:rPr>
            </a:br>
            <a:endParaRPr lang="en-GB" dirty="0">
              <a:latin typeface="Arial" charset="0"/>
              <a:ea typeface="MS PGothic" charset="0"/>
            </a:endParaRPr>
          </a:p>
          <a:p>
            <a:r>
              <a:rPr lang="en-GB" dirty="0">
                <a:latin typeface="Arial" charset="0"/>
                <a:ea typeface="MS PGothic" charset="0"/>
              </a:rPr>
              <a:t>And many more </a:t>
            </a:r>
            <a:r>
              <a:rPr lang="is-IS" dirty="0">
                <a:latin typeface="Arial" charset="0"/>
                <a:ea typeface="MS PGothic" charset="0"/>
              </a:rPr>
              <a:t>…</a:t>
            </a:r>
            <a:endParaRPr lang="en-GB" dirty="0">
              <a:latin typeface="Arial" charset="0"/>
              <a:ea typeface="MS PGothic" charset="0"/>
            </a:endParaRPr>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702" y="1828800"/>
            <a:ext cx="3492500" cy="2324100"/>
          </a:xfrm>
          <a:prstGeom prst="rect">
            <a:avLst/>
          </a:prstGeom>
        </p:spPr>
      </p:pic>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04607" y="3881664"/>
            <a:ext cx="3492500" cy="2324100"/>
          </a:xfrm>
          <a:prstGeom prst="rect">
            <a:avLst/>
          </a:prstGeom>
        </p:spPr>
      </p:pic>
    </p:spTree>
    <p:extLst>
      <p:ext uri="{BB962C8B-B14F-4D97-AF65-F5344CB8AC3E}">
        <p14:creationId xmlns:p14="http://schemas.microsoft.com/office/powerpoint/2010/main" val="344653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collection methods (typical)</a:t>
            </a:r>
          </a:p>
        </p:txBody>
      </p:sp>
      <p:sp>
        <p:nvSpPr>
          <p:cNvPr id="3" name="Content Placeholder 2"/>
          <p:cNvSpPr>
            <a:spLocks noGrp="1"/>
          </p:cNvSpPr>
          <p:nvPr>
            <p:ph sz="half" idx="1"/>
          </p:nvPr>
        </p:nvSpPr>
        <p:spPr/>
        <p:txBody>
          <a:bodyPr>
            <a:normAutofit/>
          </a:bodyPr>
          <a:lstStyle/>
          <a:p>
            <a:pPr marL="0" indent="0">
              <a:buNone/>
            </a:pPr>
            <a:r>
              <a:rPr lang="en-US" sz="2400" b="1" dirty="0"/>
              <a:t>Qualitative</a:t>
            </a:r>
          </a:p>
          <a:p>
            <a:r>
              <a:rPr lang="en-US" dirty="0">
                <a:solidFill>
                  <a:schemeClr val="accent1">
                    <a:lumMod val="75000"/>
                  </a:schemeClr>
                </a:solidFill>
              </a:rPr>
              <a:t>Interviews</a:t>
            </a:r>
          </a:p>
          <a:p>
            <a:pPr lvl="1"/>
            <a:r>
              <a:rPr lang="en-US" dirty="0"/>
              <a:t>Perspectives</a:t>
            </a:r>
          </a:p>
          <a:p>
            <a:pPr lvl="1"/>
            <a:r>
              <a:rPr lang="en-US" dirty="0"/>
              <a:t>Experiences</a:t>
            </a:r>
          </a:p>
          <a:p>
            <a:r>
              <a:rPr lang="en-US" dirty="0"/>
              <a:t>Focus groups</a:t>
            </a:r>
          </a:p>
          <a:p>
            <a:r>
              <a:rPr lang="en-US" dirty="0"/>
              <a:t>Joining in with a stakeholder group (shadowing a bank manager)</a:t>
            </a:r>
          </a:p>
          <a:p>
            <a:r>
              <a:rPr lang="en-US" dirty="0"/>
              <a:t>Historical accounts (</a:t>
            </a:r>
          </a:p>
          <a:p>
            <a:r>
              <a:rPr lang="en-US" dirty="0"/>
              <a:t>Immersion in a culture</a:t>
            </a:r>
          </a:p>
          <a:p>
            <a:endParaRPr lang="en-US" dirty="0"/>
          </a:p>
        </p:txBody>
      </p:sp>
      <p:sp>
        <p:nvSpPr>
          <p:cNvPr id="4" name="Content Placeholder 3"/>
          <p:cNvSpPr>
            <a:spLocks noGrp="1"/>
          </p:cNvSpPr>
          <p:nvPr>
            <p:ph sz="half" idx="2"/>
          </p:nvPr>
        </p:nvSpPr>
        <p:spPr/>
        <p:txBody>
          <a:bodyPr>
            <a:normAutofit/>
          </a:bodyPr>
          <a:lstStyle/>
          <a:p>
            <a:pPr marL="0" indent="0">
              <a:buNone/>
            </a:pPr>
            <a:r>
              <a:rPr lang="en-US" sz="2400" b="1" dirty="0"/>
              <a:t>Quantitative</a:t>
            </a:r>
          </a:p>
          <a:p>
            <a:r>
              <a:rPr lang="en-US" dirty="0">
                <a:solidFill>
                  <a:schemeClr val="accent1">
                    <a:lumMod val="75000"/>
                  </a:schemeClr>
                </a:solidFill>
              </a:rPr>
              <a:t>Surveys or questionnaires</a:t>
            </a:r>
          </a:p>
          <a:p>
            <a:r>
              <a:rPr lang="en-US" dirty="0"/>
              <a:t>Experiments</a:t>
            </a:r>
          </a:p>
          <a:p>
            <a:r>
              <a:rPr lang="en-US" dirty="0"/>
              <a:t>Simulations</a:t>
            </a:r>
          </a:p>
          <a:p>
            <a:endParaRPr lang="en-US" dirty="0"/>
          </a:p>
        </p:txBody>
      </p:sp>
      <p:pic>
        <p:nvPicPr>
          <p:cNvPr id="5" name="Picture 4"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681" y="4051450"/>
            <a:ext cx="2000712" cy="1331383"/>
          </a:xfrm>
          <a:prstGeom prst="rect">
            <a:avLst/>
          </a:prstGeom>
        </p:spPr>
      </p:pic>
      <p:pic>
        <p:nvPicPr>
          <p:cNvPr id="6" name="Picture 5"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2693" y="4953151"/>
            <a:ext cx="1979854" cy="1300843"/>
          </a:xfrm>
          <a:prstGeom prst="rect">
            <a:avLst/>
          </a:prstGeom>
        </p:spPr>
      </p:pic>
    </p:spTree>
    <p:extLst>
      <p:ext uri="{BB962C8B-B14F-4D97-AF65-F5344CB8AC3E}">
        <p14:creationId xmlns:p14="http://schemas.microsoft.com/office/powerpoint/2010/main" val="721992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3D1CA82-35F3-4468-A78F-FB7543F5EC82}"/>
              </a:ext>
            </a:extLst>
          </p:cNvPr>
          <p:cNvPicPr>
            <a:picLocks noChangeAspect="1"/>
          </p:cNvPicPr>
          <p:nvPr/>
        </p:nvPicPr>
        <p:blipFill>
          <a:blip r:embed="rId2"/>
          <a:stretch>
            <a:fillRect/>
          </a:stretch>
        </p:blipFill>
        <p:spPr>
          <a:xfrm>
            <a:off x="283210" y="247042"/>
            <a:ext cx="5363323" cy="1543265"/>
          </a:xfrm>
          <a:prstGeom prst="rect">
            <a:avLst/>
          </a:prstGeom>
        </p:spPr>
      </p:pic>
      <p:pic>
        <p:nvPicPr>
          <p:cNvPr id="5" name="Picture 4">
            <a:extLst>
              <a:ext uri="{FF2B5EF4-FFF2-40B4-BE49-F238E27FC236}">
                <a16:creationId xmlns:a16="http://schemas.microsoft.com/office/drawing/2014/main" id="{D63EA21D-2E91-4A4A-A2C1-4370247B8AD5}"/>
              </a:ext>
            </a:extLst>
          </p:cNvPr>
          <p:cNvPicPr>
            <a:picLocks noChangeAspect="1"/>
          </p:cNvPicPr>
          <p:nvPr/>
        </p:nvPicPr>
        <p:blipFill>
          <a:blip r:embed="rId3"/>
          <a:stretch>
            <a:fillRect/>
          </a:stretch>
        </p:blipFill>
        <p:spPr>
          <a:xfrm>
            <a:off x="3416873" y="2018505"/>
            <a:ext cx="5401429" cy="962159"/>
          </a:xfrm>
          <a:prstGeom prst="rect">
            <a:avLst/>
          </a:prstGeom>
        </p:spPr>
      </p:pic>
      <p:pic>
        <p:nvPicPr>
          <p:cNvPr id="7" name="Picture 6">
            <a:extLst>
              <a:ext uri="{FF2B5EF4-FFF2-40B4-BE49-F238E27FC236}">
                <a16:creationId xmlns:a16="http://schemas.microsoft.com/office/drawing/2014/main" id="{301F1586-6C28-40A6-A7FE-768162D50854}"/>
              </a:ext>
            </a:extLst>
          </p:cNvPr>
          <p:cNvPicPr>
            <a:picLocks noChangeAspect="1"/>
          </p:cNvPicPr>
          <p:nvPr/>
        </p:nvPicPr>
        <p:blipFill>
          <a:blip r:embed="rId4"/>
          <a:stretch>
            <a:fillRect/>
          </a:stretch>
        </p:blipFill>
        <p:spPr>
          <a:xfrm>
            <a:off x="463320" y="3138497"/>
            <a:ext cx="5363323" cy="952633"/>
          </a:xfrm>
          <a:prstGeom prst="rect">
            <a:avLst/>
          </a:prstGeom>
        </p:spPr>
      </p:pic>
      <p:pic>
        <p:nvPicPr>
          <p:cNvPr id="9" name="Picture 8">
            <a:extLst>
              <a:ext uri="{FF2B5EF4-FFF2-40B4-BE49-F238E27FC236}">
                <a16:creationId xmlns:a16="http://schemas.microsoft.com/office/drawing/2014/main" id="{3F858295-0CFE-4A8B-826E-435E36BBDF14}"/>
              </a:ext>
            </a:extLst>
          </p:cNvPr>
          <p:cNvPicPr>
            <a:picLocks noChangeAspect="1"/>
          </p:cNvPicPr>
          <p:nvPr/>
        </p:nvPicPr>
        <p:blipFill>
          <a:blip r:embed="rId5"/>
          <a:stretch>
            <a:fillRect/>
          </a:stretch>
        </p:blipFill>
        <p:spPr>
          <a:xfrm>
            <a:off x="3416873" y="4298865"/>
            <a:ext cx="5382376" cy="943107"/>
          </a:xfrm>
          <a:prstGeom prst="rect">
            <a:avLst/>
          </a:prstGeom>
        </p:spPr>
      </p:pic>
      <p:pic>
        <p:nvPicPr>
          <p:cNvPr id="11" name="Picture 10">
            <a:extLst>
              <a:ext uri="{FF2B5EF4-FFF2-40B4-BE49-F238E27FC236}">
                <a16:creationId xmlns:a16="http://schemas.microsoft.com/office/drawing/2014/main" id="{09639237-CBEE-47AE-B4BF-2719755B14D5}"/>
              </a:ext>
            </a:extLst>
          </p:cNvPr>
          <p:cNvPicPr>
            <a:picLocks noChangeAspect="1"/>
          </p:cNvPicPr>
          <p:nvPr/>
        </p:nvPicPr>
        <p:blipFill>
          <a:blip r:embed="rId6"/>
          <a:stretch>
            <a:fillRect/>
          </a:stretch>
        </p:blipFill>
        <p:spPr>
          <a:xfrm>
            <a:off x="463320" y="5449707"/>
            <a:ext cx="5372850" cy="952633"/>
          </a:xfrm>
          <a:prstGeom prst="rect">
            <a:avLst/>
          </a:prstGeom>
        </p:spPr>
      </p:pic>
    </p:spTree>
    <p:extLst>
      <p:ext uri="{BB962C8B-B14F-4D97-AF65-F5344CB8AC3E}">
        <p14:creationId xmlns:p14="http://schemas.microsoft.com/office/powerpoint/2010/main" val="717468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E914B-E4B8-4A6B-BAB3-7F755250C374}"/>
              </a:ext>
            </a:extLst>
          </p:cNvPr>
          <p:cNvSpPr>
            <a:spLocks noGrp="1"/>
          </p:cNvSpPr>
          <p:nvPr>
            <p:ph type="title"/>
          </p:nvPr>
        </p:nvSpPr>
        <p:spPr/>
        <p:txBody>
          <a:bodyPr/>
          <a:lstStyle/>
          <a:p>
            <a:r>
              <a:rPr lang="en-GB" dirty="0"/>
              <a:t>Problems</a:t>
            </a:r>
          </a:p>
        </p:txBody>
      </p:sp>
      <p:sp>
        <p:nvSpPr>
          <p:cNvPr id="3" name="Content Placeholder 2">
            <a:extLst>
              <a:ext uri="{FF2B5EF4-FFF2-40B4-BE49-F238E27FC236}">
                <a16:creationId xmlns:a16="http://schemas.microsoft.com/office/drawing/2014/main" id="{CDE12DF3-CFFA-48E0-9840-B8D81A027472}"/>
              </a:ext>
            </a:extLst>
          </p:cNvPr>
          <p:cNvSpPr>
            <a:spLocks noGrp="1"/>
          </p:cNvSpPr>
          <p:nvPr>
            <p:ph idx="1"/>
          </p:nvPr>
        </p:nvSpPr>
        <p:spPr>
          <a:xfrm>
            <a:off x="768096" y="1911928"/>
            <a:ext cx="7290055" cy="4023360"/>
          </a:xfrm>
        </p:spPr>
        <p:txBody>
          <a:bodyPr>
            <a:normAutofit/>
          </a:bodyPr>
          <a:lstStyle/>
          <a:p>
            <a:r>
              <a:rPr lang="en-GB" dirty="0"/>
              <a:t>The problem of adequate validity or reliability is a major criticism. Difficult to apply conventional standards of reliability and validity.</a:t>
            </a:r>
            <a:br>
              <a:rPr lang="en-GB" dirty="0"/>
            </a:br>
            <a:endParaRPr lang="en-GB" dirty="0"/>
          </a:p>
          <a:p>
            <a:r>
              <a:rPr lang="en-GB" dirty="0"/>
              <a:t>Because of the central role played by the researcher in the generation of data, it is not possible to replicate qualitative studies.</a:t>
            </a:r>
            <a:br>
              <a:rPr lang="en-GB" dirty="0"/>
            </a:br>
            <a:endParaRPr lang="en-GB" dirty="0"/>
          </a:p>
          <a:p>
            <a:r>
              <a:rPr lang="en-GB" dirty="0"/>
              <a:t>The contexts, situations, events, conditions, and interactions cannot be replicated to any extent nor can generalizations be made to a wider context than the one studied with any confidence.</a:t>
            </a:r>
            <a:br>
              <a:rPr lang="en-GB" dirty="0"/>
            </a:br>
            <a:endParaRPr lang="en-GB" dirty="0"/>
          </a:p>
          <a:p>
            <a:r>
              <a:rPr lang="en-GB" dirty="0"/>
              <a:t>The time required for data collection, analysis and interpretation are lengthy.</a:t>
            </a:r>
          </a:p>
          <a:p>
            <a:endParaRPr lang="en-GB" dirty="0"/>
          </a:p>
        </p:txBody>
      </p:sp>
    </p:spTree>
    <p:extLst>
      <p:ext uri="{BB962C8B-B14F-4D97-AF65-F5344CB8AC3E}">
        <p14:creationId xmlns:p14="http://schemas.microsoft.com/office/powerpoint/2010/main" val="3549654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BEAFF-57A7-4370-901A-B50423353140}"/>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9743F233-7252-4130-9152-292257998779}"/>
              </a:ext>
            </a:extLst>
          </p:cNvPr>
          <p:cNvSpPr>
            <a:spLocks noGrp="1"/>
          </p:cNvSpPr>
          <p:nvPr>
            <p:ph idx="1"/>
          </p:nvPr>
        </p:nvSpPr>
        <p:spPr/>
        <p:txBody>
          <a:bodyPr>
            <a:normAutofit/>
          </a:bodyPr>
          <a:lstStyle/>
          <a:p>
            <a:r>
              <a:rPr lang="en-GB" dirty="0"/>
              <a:t>Qualitative researchers do more than “write up” their findings, they write through and toward discovery.</a:t>
            </a:r>
          </a:p>
          <a:p>
            <a:endParaRPr lang="en-GB" dirty="0"/>
          </a:p>
          <a:p>
            <a:pPr marL="0" indent="0">
              <a:buNone/>
            </a:pPr>
            <a:r>
              <a:rPr lang="en-GB" dirty="0"/>
              <a:t>to engage with data and continue to develop meaning from their inquiry. As Richardson (2000) emphasizes, writing is a method of knowing. </a:t>
            </a:r>
          </a:p>
          <a:p>
            <a:endParaRPr lang="en-GB" dirty="0"/>
          </a:p>
          <a:p>
            <a:r>
              <a:rPr lang="en-GB" dirty="0"/>
              <a:t>Writing up qualitative findings the researcher needs to use appropriate language.  Cause and effect language is problematic in qualitative research. So ‘will’ ‘is’ ‘should’ are normally replaced with may, could, might.</a:t>
            </a:r>
          </a:p>
        </p:txBody>
      </p:sp>
    </p:spTree>
    <p:extLst>
      <p:ext uri="{BB962C8B-B14F-4D97-AF65-F5344CB8AC3E}">
        <p14:creationId xmlns:p14="http://schemas.microsoft.com/office/powerpoint/2010/main" val="1667542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51D9D-45C2-434B-8568-5C8DD4EFA5F5}"/>
              </a:ext>
            </a:extLst>
          </p:cNvPr>
          <p:cNvSpPr>
            <a:spLocks noGrp="1"/>
          </p:cNvSpPr>
          <p:nvPr>
            <p:ph type="title"/>
          </p:nvPr>
        </p:nvSpPr>
        <p:spPr/>
        <p:txBody>
          <a:bodyPr/>
          <a:lstStyle/>
          <a:p>
            <a:r>
              <a:rPr lang="en-GB" dirty="0"/>
              <a:t>Choosing a topic</a:t>
            </a:r>
          </a:p>
        </p:txBody>
      </p:sp>
      <p:sp>
        <p:nvSpPr>
          <p:cNvPr id="3" name="Content Placeholder 2">
            <a:extLst>
              <a:ext uri="{FF2B5EF4-FFF2-40B4-BE49-F238E27FC236}">
                <a16:creationId xmlns:a16="http://schemas.microsoft.com/office/drawing/2014/main" id="{AE0A7925-4145-4A96-B26E-D5544510B01D}"/>
              </a:ext>
            </a:extLst>
          </p:cNvPr>
          <p:cNvSpPr>
            <a:spLocks noGrp="1"/>
          </p:cNvSpPr>
          <p:nvPr>
            <p:ph idx="1"/>
          </p:nvPr>
        </p:nvSpPr>
        <p:spPr/>
        <p:txBody>
          <a:bodyPr>
            <a:normAutofit/>
          </a:bodyPr>
          <a:lstStyle/>
          <a:p>
            <a:r>
              <a:rPr lang="en-GB" dirty="0"/>
              <a:t>choose a topic that is interesting to you</a:t>
            </a:r>
          </a:p>
          <a:p>
            <a:r>
              <a:rPr lang="en-GB" dirty="0"/>
              <a:t>topics within your field that attract your attention more than the others</a:t>
            </a:r>
          </a:p>
          <a:p>
            <a:r>
              <a:rPr lang="en-GB" dirty="0"/>
              <a:t>Talk about it with others – a lot</a:t>
            </a:r>
          </a:p>
          <a:p>
            <a:r>
              <a:rPr lang="en-GB" dirty="0"/>
              <a:t>Read academic articles on the topic that interests you</a:t>
            </a:r>
          </a:p>
          <a:p>
            <a:r>
              <a:rPr lang="en-GB" dirty="0"/>
              <a:t>academic articles usually tend to cite more sources, be more critical and more explicit about the existing gaps in knowledge.</a:t>
            </a:r>
          </a:p>
          <a:p>
            <a:r>
              <a:rPr lang="en-GB" dirty="0"/>
              <a:t>What in your practice is problematic</a:t>
            </a:r>
          </a:p>
          <a:p>
            <a:r>
              <a:rPr lang="en-GB" dirty="0"/>
              <a:t>What in your practice might be misunderstood</a:t>
            </a:r>
          </a:p>
          <a:p>
            <a:endParaRPr lang="en-GB" dirty="0"/>
          </a:p>
        </p:txBody>
      </p:sp>
    </p:spTree>
    <p:extLst>
      <p:ext uri="{BB962C8B-B14F-4D97-AF65-F5344CB8AC3E}">
        <p14:creationId xmlns:p14="http://schemas.microsoft.com/office/powerpoint/2010/main" val="651432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D6CCC-4A02-F028-77E5-9A14A6B7C8A5}"/>
              </a:ext>
            </a:extLst>
          </p:cNvPr>
          <p:cNvSpPr>
            <a:spLocks noGrp="1"/>
          </p:cNvSpPr>
          <p:nvPr>
            <p:ph type="title"/>
          </p:nvPr>
        </p:nvSpPr>
        <p:spPr/>
        <p:txBody>
          <a:bodyPr/>
          <a:lstStyle/>
          <a:p>
            <a:r>
              <a:rPr lang="en-GB" dirty="0"/>
              <a:t>Existing DPROF topics</a:t>
            </a:r>
          </a:p>
        </p:txBody>
      </p:sp>
      <p:sp>
        <p:nvSpPr>
          <p:cNvPr id="3" name="Content Placeholder 2">
            <a:extLst>
              <a:ext uri="{FF2B5EF4-FFF2-40B4-BE49-F238E27FC236}">
                <a16:creationId xmlns:a16="http://schemas.microsoft.com/office/drawing/2014/main" id="{9CB8FD23-7ED1-FC8D-99A5-4B525786F85C}"/>
              </a:ext>
            </a:extLst>
          </p:cNvPr>
          <p:cNvSpPr>
            <a:spLocks noGrp="1"/>
          </p:cNvSpPr>
          <p:nvPr>
            <p:ph idx="1"/>
          </p:nvPr>
        </p:nvSpPr>
        <p:spPr/>
        <p:txBody>
          <a:bodyPr>
            <a:normAutofit lnSpcReduction="10000"/>
          </a:bodyPr>
          <a:lstStyle/>
          <a:p>
            <a:r>
              <a:rPr lang="en-GB" b="0" i="0" dirty="0">
                <a:solidFill>
                  <a:srgbClr val="1D1D1D"/>
                </a:solidFill>
                <a:effectLst/>
                <a:latin typeface="-apple-system"/>
              </a:rPr>
              <a:t>Has the University helped make Graduates Fit for Practice, through its Police Student Volunteer scheme ?</a:t>
            </a:r>
          </a:p>
          <a:p>
            <a:r>
              <a:rPr lang="en-GB" dirty="0"/>
              <a:t>Leadership in practice as perceived by Pharmacists: A Qualitative Study</a:t>
            </a:r>
          </a:p>
          <a:p>
            <a:r>
              <a:rPr lang="en-GB" b="0" i="0" dirty="0">
                <a:solidFill>
                  <a:srgbClr val="1D1D1D"/>
                </a:solidFill>
                <a:effectLst/>
                <a:latin typeface="-apple-system"/>
              </a:rPr>
              <a:t>Perspectives on historical artefact engagement to enhance teaching and learning in psychiatric history and mental health law.</a:t>
            </a:r>
            <a:endParaRPr lang="en-GB" dirty="0">
              <a:solidFill>
                <a:srgbClr val="1D1D1D"/>
              </a:solidFill>
              <a:latin typeface="-apple-system"/>
            </a:endParaRPr>
          </a:p>
          <a:p>
            <a:r>
              <a:rPr lang="en-GB" dirty="0"/>
              <a:t>Interpretative Phenomenological Analysis &amp; Method of Levels to Explore Help-Seeking Attitudes &amp; Behaviour for Veterans Transitioned into the Construction Industry</a:t>
            </a:r>
          </a:p>
          <a:p>
            <a:r>
              <a:rPr lang="en-GB" b="0" i="0" dirty="0">
                <a:solidFill>
                  <a:srgbClr val="1D1D1D"/>
                </a:solidFill>
                <a:effectLst/>
                <a:latin typeface="-apple-system"/>
              </a:rPr>
              <a:t>A Case Study investigating the nutritional intake of young male rugby players aged 10 - 16 years in Southeast Wales and some aspects of nutrition literacy of their parents or guardians</a:t>
            </a:r>
            <a:endParaRPr lang="en-GB" dirty="0">
              <a:solidFill>
                <a:srgbClr val="1D1D1D"/>
              </a:solidFill>
              <a:latin typeface="-apple-system"/>
            </a:endParaRPr>
          </a:p>
          <a:p>
            <a:pPr marL="0" indent="0">
              <a:buNone/>
            </a:pPr>
            <a:endParaRPr lang="en-GB" dirty="0"/>
          </a:p>
        </p:txBody>
      </p:sp>
    </p:spTree>
    <p:extLst>
      <p:ext uri="{BB962C8B-B14F-4D97-AF65-F5344CB8AC3E}">
        <p14:creationId xmlns:p14="http://schemas.microsoft.com/office/powerpoint/2010/main" val="3759692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B76D26-18EB-886A-6340-8D953FFAB147}"/>
              </a:ext>
            </a:extLst>
          </p:cNvPr>
          <p:cNvSpPr>
            <a:spLocks noGrp="1"/>
          </p:cNvSpPr>
          <p:nvPr>
            <p:ph idx="1"/>
          </p:nvPr>
        </p:nvSpPr>
        <p:spPr>
          <a:xfrm>
            <a:off x="768096" y="807396"/>
            <a:ext cx="7290055" cy="5501964"/>
          </a:xfrm>
        </p:spPr>
        <p:txBody>
          <a:bodyPr/>
          <a:lstStyle/>
          <a:p>
            <a:r>
              <a:rPr lang="en-GB" dirty="0"/>
              <a:t>How does functional stupidity reveal itself in leaders practice in educational organisations?</a:t>
            </a:r>
          </a:p>
          <a:p>
            <a:r>
              <a:rPr lang="en-GB" dirty="0"/>
              <a:t>Breaking the loop: Disrupting systemic inertia when creating societal change inventions by third and public sector system thinking practitioners</a:t>
            </a:r>
          </a:p>
          <a:p>
            <a:r>
              <a:rPr lang="en-GB" dirty="0"/>
              <a:t>The Unintended Consequences of Good Management - An Exploration of How Well-Intentioned Managers Impact Employee Wellbeing in the Workplace</a:t>
            </a:r>
          </a:p>
          <a:p>
            <a:r>
              <a:rPr lang="en-GB" dirty="0"/>
              <a:t>How does reproductive reflexology impact the physical and psychosocial wellbeing of individuals with reproductive health conditions or those attempting to conceive.</a:t>
            </a:r>
          </a:p>
          <a:p>
            <a:r>
              <a:rPr lang="en-GB" dirty="0"/>
              <a:t>The effects of Positive Psychology in the creation of a positive mental environment conducive to learning: An Interpretive Phenomenological Analysis of mature students experiences in higher education</a:t>
            </a:r>
          </a:p>
          <a:p>
            <a:r>
              <a:rPr lang="en-GB" dirty="0"/>
              <a:t>Exploring Student-Centred Teaching and Learning in a College-Based Welsh Higher Education Institution</a:t>
            </a:r>
          </a:p>
        </p:txBody>
      </p:sp>
    </p:spTree>
    <p:extLst>
      <p:ext uri="{BB962C8B-B14F-4D97-AF65-F5344CB8AC3E}">
        <p14:creationId xmlns:p14="http://schemas.microsoft.com/office/powerpoint/2010/main" val="1817490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019096-A9D7-30B7-26D8-B209A6B54371}"/>
              </a:ext>
            </a:extLst>
          </p:cNvPr>
          <p:cNvSpPr>
            <a:spLocks noGrp="1"/>
          </p:cNvSpPr>
          <p:nvPr>
            <p:ph idx="1"/>
          </p:nvPr>
        </p:nvSpPr>
        <p:spPr>
          <a:xfrm>
            <a:off x="768096" y="846306"/>
            <a:ext cx="7290055" cy="5463054"/>
          </a:xfrm>
        </p:spPr>
        <p:txBody>
          <a:bodyPr/>
          <a:lstStyle/>
          <a:p>
            <a:r>
              <a:rPr lang="en-GB" dirty="0"/>
              <a:t>Enhancing Wellbeing through Community Engagement. Lived Experiences in a Community Focused School</a:t>
            </a:r>
          </a:p>
          <a:p>
            <a:r>
              <a:rPr lang="en-GB" dirty="0"/>
              <a:t>Exploring the potential Impact of Experiential Learning and Immersive Technologies on educational experiences within the Professional Policing Degree</a:t>
            </a:r>
          </a:p>
          <a:p>
            <a:r>
              <a:rPr lang="en-GB" dirty="0"/>
              <a:t>Adapting Craft Pedagogy: A Post-Intentional Phenomenological Study of Craft Educators and Their Experiences in UK Higher Education During the Evolution of 4IR (Fourth Industrial Revolution) and Digital Transformation</a:t>
            </a:r>
          </a:p>
          <a:p>
            <a:r>
              <a:rPr lang="en-GB" dirty="0"/>
              <a:t>How do leadership, trust, organisational context, and communication interact during crises to influence employee retention in global automotive corporations?</a:t>
            </a:r>
          </a:p>
          <a:p>
            <a:r>
              <a:rPr lang="en-GB" dirty="0"/>
              <a:t>Bridging Ancient Ecological Wisdom with Contemporary Urban Life: A Phenomenological Investigation of Regenerative Leadership</a:t>
            </a:r>
          </a:p>
          <a:p>
            <a:r>
              <a:rPr lang="en-GB" dirty="0"/>
              <a:t>Understanding the experience in using Virtual Reality for Train Managers on the railway infrastructure</a:t>
            </a:r>
          </a:p>
        </p:txBody>
      </p:sp>
    </p:spTree>
    <p:extLst>
      <p:ext uri="{BB962C8B-B14F-4D97-AF65-F5344CB8AC3E}">
        <p14:creationId xmlns:p14="http://schemas.microsoft.com/office/powerpoint/2010/main" val="31615426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398</TotalTime>
  <Words>885</Words>
  <Application>Microsoft Office PowerPoint</Application>
  <PresentationFormat>On-screen Show (4:3)</PresentationFormat>
  <Paragraphs>100</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-apple-system</vt:lpstr>
      <vt:lpstr>Arial</vt:lpstr>
      <vt:lpstr>Tw Cen MT</vt:lpstr>
      <vt:lpstr>Tw Cen MT Condensed</vt:lpstr>
      <vt:lpstr>Wingdings</vt:lpstr>
      <vt:lpstr>Wingdings 3</vt:lpstr>
      <vt:lpstr>Integral</vt:lpstr>
      <vt:lpstr>Typical steps in research</vt:lpstr>
      <vt:lpstr>Introduction to research paradigms</vt:lpstr>
      <vt:lpstr>Two overarching paradigms</vt:lpstr>
      <vt:lpstr>Basic differences in approach</vt:lpstr>
      <vt:lpstr>PowerPoint Presentation</vt:lpstr>
      <vt:lpstr>Methodological ways of seeing the world ‘qualitatively’</vt:lpstr>
      <vt:lpstr>Data collection methods (typical)</vt:lpstr>
      <vt:lpstr>PowerPoint Presentation</vt:lpstr>
      <vt:lpstr>Problems</vt:lpstr>
      <vt:lpstr>Communication</vt:lpstr>
      <vt:lpstr>Choosing a topic</vt:lpstr>
      <vt:lpstr>Existing DPROF topics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Pre-induction week</dc:title>
  <dc:creator>Alex Bell</dc:creator>
  <cp:lastModifiedBy>Alex.Bell</cp:lastModifiedBy>
  <cp:revision>17</cp:revision>
  <dcterms:created xsi:type="dcterms:W3CDTF">2016-05-15T21:11:48Z</dcterms:created>
  <dcterms:modified xsi:type="dcterms:W3CDTF">2026-10-06T13:04:41Z</dcterms:modified>
</cp:coreProperties>
</file>