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1" r:id="rId5"/>
    <p:sldId id="263" r:id="rId6"/>
    <p:sldId id="262" r:id="rId7"/>
    <p:sldId id="265" r:id="rId8"/>
    <p:sldId id="267" r:id="rId9"/>
    <p:sldId id="264" r:id="rId10"/>
    <p:sldId id="266" r:id="rId11"/>
    <p:sldId id="268" r:id="rId12"/>
    <p:sldId id="269" r:id="rId13"/>
    <p:sldId id="270" r:id="rId14"/>
    <p:sldId id="272" r:id="rId15"/>
    <p:sldId id="273"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0" d="100"/>
          <a:sy n="80" d="100"/>
        </p:scale>
        <p:origin x="58"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200" b="1">
                <a:latin typeface="Arial" panose="020B0604020202020204" pitchFamily="34" charset="0"/>
                <a:cs typeface="Arial" panose="020B0604020202020204" pitchFamily="34" charset="0"/>
              </a:rPr>
              <a:t>Comparission</a:t>
            </a:r>
            <a:r>
              <a:rPr lang="en-GB" sz="1200" b="1" baseline="0">
                <a:latin typeface="Arial" panose="020B0604020202020204" pitchFamily="34" charset="0"/>
                <a:cs typeface="Arial" panose="020B0604020202020204" pitchFamily="34" charset="0"/>
              </a:rPr>
              <a:t> between safe level of pollutants and Reality in B&amp;D (Annual Concentration ug/m3) </a:t>
            </a:r>
            <a:endParaRPr lang="en-GB" sz="1200" b="1">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WHO Recommended Level</c:v>
                </c:pt>
              </c:strCache>
            </c:strRef>
          </c:tx>
          <c:spPr>
            <a:solidFill>
              <a:schemeClr val="accent1"/>
            </a:solidFill>
            <a:ln>
              <a:noFill/>
            </a:ln>
            <a:effectLst/>
            <a:sp3d/>
          </c:spPr>
          <c:invertIfNegative val="0"/>
          <c:cat>
            <c:strRef>
              <c:f>Sheet1!$A$2:$A$4</c:f>
              <c:strCache>
                <c:ptCount val="3"/>
                <c:pt idx="0">
                  <c:v>PM 2.5</c:v>
                </c:pt>
                <c:pt idx="1">
                  <c:v>PM 10</c:v>
                </c:pt>
                <c:pt idx="2">
                  <c:v>NO2</c:v>
                </c:pt>
              </c:strCache>
            </c:strRef>
          </c:cat>
          <c:val>
            <c:numRef>
              <c:f>Sheet1!$B$2:$B$4</c:f>
              <c:numCache>
                <c:formatCode>General</c:formatCode>
                <c:ptCount val="3"/>
                <c:pt idx="0">
                  <c:v>5</c:v>
                </c:pt>
                <c:pt idx="1">
                  <c:v>15</c:v>
                </c:pt>
                <c:pt idx="2">
                  <c:v>10</c:v>
                </c:pt>
              </c:numCache>
            </c:numRef>
          </c:val>
          <c:extLst>
            <c:ext xmlns:c16="http://schemas.microsoft.com/office/drawing/2014/chart" uri="{C3380CC4-5D6E-409C-BE32-E72D297353CC}">
              <c16:uniqueId val="{00000000-0AB5-4EF4-AFCC-70C64A1D5A5A}"/>
            </c:ext>
          </c:extLst>
        </c:ser>
        <c:ser>
          <c:idx val="1"/>
          <c:order val="1"/>
          <c:tx>
            <c:strRef>
              <c:f>Sheet1!$C$1</c:f>
              <c:strCache>
                <c:ptCount val="1"/>
                <c:pt idx="0">
                  <c:v>Barking &amp; Dagenham </c:v>
                </c:pt>
              </c:strCache>
            </c:strRef>
          </c:tx>
          <c:spPr>
            <a:solidFill>
              <a:schemeClr val="accent2"/>
            </a:solidFill>
            <a:ln>
              <a:noFill/>
            </a:ln>
            <a:effectLst/>
            <a:sp3d/>
          </c:spPr>
          <c:invertIfNegative val="0"/>
          <c:cat>
            <c:strRef>
              <c:f>Sheet1!$A$2:$A$4</c:f>
              <c:strCache>
                <c:ptCount val="3"/>
                <c:pt idx="0">
                  <c:v>PM 2.5</c:v>
                </c:pt>
                <c:pt idx="1">
                  <c:v>PM 10</c:v>
                </c:pt>
                <c:pt idx="2">
                  <c:v>NO2</c:v>
                </c:pt>
              </c:strCache>
            </c:strRef>
          </c:cat>
          <c:val>
            <c:numRef>
              <c:f>Sheet1!$C$2:$C$4</c:f>
              <c:numCache>
                <c:formatCode>General</c:formatCode>
                <c:ptCount val="3"/>
                <c:pt idx="0">
                  <c:v>10.4</c:v>
                </c:pt>
                <c:pt idx="1">
                  <c:v>16</c:v>
                </c:pt>
                <c:pt idx="2">
                  <c:v>25.4</c:v>
                </c:pt>
              </c:numCache>
            </c:numRef>
          </c:val>
          <c:extLst>
            <c:ext xmlns:c16="http://schemas.microsoft.com/office/drawing/2014/chart" uri="{C3380CC4-5D6E-409C-BE32-E72D297353CC}">
              <c16:uniqueId val="{00000001-0AB5-4EF4-AFCC-70C64A1D5A5A}"/>
            </c:ext>
          </c:extLst>
        </c:ser>
        <c:dLbls>
          <c:showLegendKey val="0"/>
          <c:showVal val="0"/>
          <c:showCatName val="0"/>
          <c:showSerName val="0"/>
          <c:showPercent val="0"/>
          <c:showBubbleSize val="0"/>
        </c:dLbls>
        <c:gapWidth val="150"/>
        <c:shape val="box"/>
        <c:axId val="768439919"/>
        <c:axId val="768439503"/>
        <c:axId val="0"/>
      </c:bar3DChart>
      <c:catAx>
        <c:axId val="768439919"/>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8439503"/>
        <c:crosses val="autoZero"/>
        <c:auto val="1"/>
        <c:lblAlgn val="ctr"/>
        <c:lblOffset val="100"/>
        <c:noMultiLvlLbl val="0"/>
      </c:catAx>
      <c:valAx>
        <c:axId val="76843950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843991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ln>
                  <a:solidFill>
                    <a:schemeClr val="tx1"/>
                  </a:solidFill>
                </a:ln>
                <a:solidFill>
                  <a:schemeClr val="tx1">
                    <a:lumMod val="65000"/>
                    <a:lumOff val="35000"/>
                  </a:schemeClr>
                </a:solidFill>
                <a:latin typeface="+mn-lt"/>
                <a:ea typeface="+mn-ea"/>
                <a:cs typeface="+mn-cs"/>
              </a:defRPr>
            </a:pPr>
            <a:r>
              <a:rPr lang="en-GB" dirty="0"/>
              <a:t>Religions</a:t>
            </a:r>
          </a:p>
        </c:rich>
      </c:tx>
      <c:overlay val="0"/>
      <c:spPr>
        <a:noFill/>
        <a:ln>
          <a:noFill/>
        </a:ln>
        <a:effectLst/>
      </c:spPr>
      <c:txPr>
        <a:bodyPr rot="0" spcFirstLastPara="1" vertOverflow="ellipsis" vert="horz" wrap="square" anchor="ctr" anchorCtr="1"/>
        <a:lstStyle/>
        <a:p>
          <a:pPr>
            <a:defRPr sz="1400" b="0" i="0" u="none" strike="noStrike" kern="1200" spc="0" baseline="0">
              <a:ln>
                <a:solidFill>
                  <a:schemeClr val="tx1"/>
                </a:solidFill>
              </a:ln>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3226691772224124"/>
          <c:y val="0.10825245016590301"/>
          <c:w val="0.328091692342805"/>
          <c:h val="0.7928781905703487"/>
        </c:manualLayout>
      </c:layout>
      <c:pieChart>
        <c:varyColors val="1"/>
        <c:ser>
          <c:idx val="0"/>
          <c:order val="0"/>
          <c:tx>
            <c:strRef>
              <c:f>Sheet1!$B$1</c:f>
              <c:strCache>
                <c:ptCount val="1"/>
                <c:pt idx="0">
                  <c:v>Religions of Barking and Dagenham 2018</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8555-4C9A-9A30-E83A4F967BD3}"/>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8555-4C9A-9A30-E83A4F967BD3}"/>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8555-4C9A-9A30-E83A4F967BD3}"/>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8555-4C9A-9A30-E83A4F967BD3}"/>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8555-4C9A-9A30-E83A4F967BD3}"/>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8555-4C9A-9A30-E83A4F967BD3}"/>
              </c:ext>
            </c:extLst>
          </c:dPt>
          <c:cat>
            <c:strRef>
              <c:f>Sheet1!$A$2:$A$7</c:f>
              <c:strCache>
                <c:ptCount val="6"/>
                <c:pt idx="0">
                  <c:v>Christianity 53.9%</c:v>
                </c:pt>
                <c:pt idx="1">
                  <c:v>Islam 25.3%</c:v>
                </c:pt>
                <c:pt idx="2">
                  <c:v>Hinduism 3%</c:v>
                </c:pt>
                <c:pt idx="3">
                  <c:v>Shikism 1.5%</c:v>
                </c:pt>
                <c:pt idx="4">
                  <c:v>Other 0.8%</c:v>
                </c:pt>
                <c:pt idx="5">
                  <c:v>No Religion 15.5%</c:v>
                </c:pt>
              </c:strCache>
            </c:strRef>
          </c:cat>
          <c:val>
            <c:numRef>
              <c:f>Sheet1!$B$2:$B$7</c:f>
              <c:numCache>
                <c:formatCode>0.00%</c:formatCode>
                <c:ptCount val="6"/>
                <c:pt idx="0">
                  <c:v>0.53900000000000003</c:v>
                </c:pt>
                <c:pt idx="1">
                  <c:v>0.253</c:v>
                </c:pt>
                <c:pt idx="2" formatCode="0%">
                  <c:v>0.03</c:v>
                </c:pt>
                <c:pt idx="3">
                  <c:v>1.4999999999999999E-2</c:v>
                </c:pt>
                <c:pt idx="4">
                  <c:v>8.0000000000000002E-3</c:v>
                </c:pt>
                <c:pt idx="5">
                  <c:v>0.155</c:v>
                </c:pt>
              </c:numCache>
            </c:numRef>
          </c:val>
          <c:extLst>
            <c:ext xmlns:c16="http://schemas.microsoft.com/office/drawing/2014/chart" uri="{C3380CC4-5D6E-409C-BE32-E72D297353CC}">
              <c16:uniqueId val="{0000000C-8555-4C9A-9A30-E83A4F967BD3}"/>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7458201213466833"/>
          <c:y val="0.25123585462258696"/>
          <c:w val="0.24722222222222223"/>
          <c:h val="0.74684338472442269"/>
        </c:manualLayout>
      </c:layout>
      <c:overlay val="0"/>
      <c:spPr>
        <a:noFill/>
        <a:ln>
          <a:noFill/>
        </a:ln>
        <a:effectLst/>
      </c:spPr>
      <c:txPr>
        <a:bodyPr rot="0" spcFirstLastPara="1" vertOverflow="ellipsis" vert="horz" wrap="square" anchor="ctr" anchorCtr="1"/>
        <a:lstStyle/>
        <a:p>
          <a:pPr>
            <a:defRPr sz="900" b="0" i="0" u="none" strike="noStrike" kern="1200" baseline="0">
              <a:ln>
                <a:solidFill>
                  <a:schemeClr val="tx1"/>
                </a:solidFill>
              </a:ln>
              <a:solidFill>
                <a:schemeClr val="tx1">
                  <a:lumMod val="65000"/>
                  <a:lumOff val="35000"/>
                  <a:alpha val="78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C2926-A7C4-A499-D08E-6BAD3AEAF80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01D4C3-9D29-8956-E292-D56ED62D06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C0051A-47A1-B486-B0AC-6ED03BEBAAE9}"/>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5" name="Footer Placeholder 4">
            <a:extLst>
              <a:ext uri="{FF2B5EF4-FFF2-40B4-BE49-F238E27FC236}">
                <a16:creationId xmlns:a16="http://schemas.microsoft.com/office/drawing/2014/main" id="{E75C12F0-E208-B246-ADAE-09B8A6BE62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5F815-8010-FB3A-73C4-44039746568A}"/>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3352078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5728-864D-2BB9-F893-441117BEB9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80D27C-B58E-5038-FBBE-7E8F3152DE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EFAEC4-56A8-EC49-CBAC-82D7715B0DC9}"/>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5" name="Footer Placeholder 4">
            <a:extLst>
              <a:ext uri="{FF2B5EF4-FFF2-40B4-BE49-F238E27FC236}">
                <a16:creationId xmlns:a16="http://schemas.microsoft.com/office/drawing/2014/main" id="{6ECF1296-3FAA-07B9-3F68-8C9458ED81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31D60-6FBF-8085-A336-F0A09BEB05A7}"/>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2184512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13386-C9AA-713D-CB7F-D41337897A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827730-417E-17A4-B00F-6563AA08A9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F3672D-6DAD-867B-28D8-76934D77FE65}"/>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5" name="Footer Placeholder 4">
            <a:extLst>
              <a:ext uri="{FF2B5EF4-FFF2-40B4-BE49-F238E27FC236}">
                <a16:creationId xmlns:a16="http://schemas.microsoft.com/office/drawing/2014/main" id="{B9C15318-2990-B94F-7C22-3BC47CEA37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9C95D7-8CCA-D72C-8284-FBA5F24822CD}"/>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3261205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D9B6A-814E-5E37-8BFF-4E4A03BE33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9C6022-473E-D6C9-9531-68465D5492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5EA28A-ADB5-7DC6-3B49-4FBD3CAF5A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EF601F-0C02-CE04-B276-9251CAF3CAF4}"/>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6" name="Footer Placeholder 5">
            <a:extLst>
              <a:ext uri="{FF2B5EF4-FFF2-40B4-BE49-F238E27FC236}">
                <a16:creationId xmlns:a16="http://schemas.microsoft.com/office/drawing/2014/main" id="{1EA0F014-4956-82FC-1C99-282D52FA80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8951E8-8B37-FF4D-0275-CB1A530DDF68}"/>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3023603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1349-D0AF-1EF0-3A5D-F90049D9E54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FE69BE-7038-0AA7-E47D-C2E1A87FAD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9063FA-1A0D-11C2-DDAD-92EFA7B9DC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0CAFB5-11B5-2EC6-161A-00CD8C87FA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A57D8-9BC6-8F07-DF1D-26F679F19E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63807C-0912-6835-FAA7-EDCA6EFB73D5}"/>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8" name="Footer Placeholder 7">
            <a:extLst>
              <a:ext uri="{FF2B5EF4-FFF2-40B4-BE49-F238E27FC236}">
                <a16:creationId xmlns:a16="http://schemas.microsoft.com/office/drawing/2014/main" id="{BF22CFFB-CB99-98DC-319D-A49E1FDDE6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7FC682-40A4-B782-0907-B778BD70BD07}"/>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2748429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108D4-EDE5-2265-E380-4809CB21AB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4E1CE6-BFA1-321F-2C83-4F0E6C10EA57}"/>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4" name="Footer Placeholder 3">
            <a:extLst>
              <a:ext uri="{FF2B5EF4-FFF2-40B4-BE49-F238E27FC236}">
                <a16:creationId xmlns:a16="http://schemas.microsoft.com/office/drawing/2014/main" id="{7A0446F4-92E5-6F60-E68C-0287D1F005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6BD223-8009-CEF0-ECD8-4256C685C2FD}"/>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3246044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C70E0C-ECE3-5824-0FE9-D69C15F57FB8}"/>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3" name="Footer Placeholder 2">
            <a:extLst>
              <a:ext uri="{FF2B5EF4-FFF2-40B4-BE49-F238E27FC236}">
                <a16:creationId xmlns:a16="http://schemas.microsoft.com/office/drawing/2014/main" id="{23369591-DA8D-E29B-D9D4-2EA71C9005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4CC4FB-6A8F-9074-1701-FCE6F04E3525}"/>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288940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64330-252A-E413-DA35-AC7B45AB89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C2C9BF-05BB-196E-9564-2A3EE39FA8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060293-EB72-9664-0083-2607C36685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164FC-840E-8961-BA2F-9879491114CE}"/>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6" name="Footer Placeholder 5">
            <a:extLst>
              <a:ext uri="{FF2B5EF4-FFF2-40B4-BE49-F238E27FC236}">
                <a16:creationId xmlns:a16="http://schemas.microsoft.com/office/drawing/2014/main" id="{5F9A466D-3EB4-CEC2-2838-7039A5475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C65507-CF87-DBDA-1E78-17F16D34769B}"/>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1667024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6129F-782F-087A-6565-37023322E9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8A95D2-35B2-DC23-3692-E05C1C4817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EFF531-8D29-8F77-2BE3-ED0AB5475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04E2F0-4116-9D4B-1AEE-B65C40065E40}"/>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6" name="Footer Placeholder 5">
            <a:extLst>
              <a:ext uri="{FF2B5EF4-FFF2-40B4-BE49-F238E27FC236}">
                <a16:creationId xmlns:a16="http://schemas.microsoft.com/office/drawing/2014/main" id="{17B2465F-EE6A-7BCB-C5C8-0A9CF433B9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75FFE2-0766-B3E2-EE97-5948180F750A}"/>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4193503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843A-5381-6FE7-F7A5-51A725B702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38CC3E-55D0-D878-C190-BE40161AFC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041890-C3FA-DC9E-8F33-D7ED4B591D83}"/>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5" name="Footer Placeholder 4">
            <a:extLst>
              <a:ext uri="{FF2B5EF4-FFF2-40B4-BE49-F238E27FC236}">
                <a16:creationId xmlns:a16="http://schemas.microsoft.com/office/drawing/2014/main" id="{EF249D83-36A0-CB4C-FCA6-AC21DDCA81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6DAE70-325F-9D5F-AFD1-A6C182AA899C}"/>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3776386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4A25DC-D2EE-CE7A-0122-CD9544CD7D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E1C758-8D36-8160-5D35-5367C8CEBC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B37369-6975-9F4D-F100-156897C1E18A}"/>
              </a:ext>
            </a:extLst>
          </p:cNvPr>
          <p:cNvSpPr>
            <a:spLocks noGrp="1"/>
          </p:cNvSpPr>
          <p:nvPr>
            <p:ph type="dt" sz="half" idx="10"/>
          </p:nvPr>
        </p:nvSpPr>
        <p:spPr/>
        <p:txBody>
          <a:bodyPr/>
          <a:lstStyle/>
          <a:p>
            <a:fld id="{A483B525-DEDE-49EF-8AE7-9854B6554933}" type="datetimeFigureOut">
              <a:rPr lang="en-GB" smtClean="0"/>
              <a:t>28/11/2022</a:t>
            </a:fld>
            <a:endParaRPr lang="en-GB"/>
          </a:p>
        </p:txBody>
      </p:sp>
      <p:sp>
        <p:nvSpPr>
          <p:cNvPr id="5" name="Footer Placeholder 4">
            <a:extLst>
              <a:ext uri="{FF2B5EF4-FFF2-40B4-BE49-F238E27FC236}">
                <a16:creationId xmlns:a16="http://schemas.microsoft.com/office/drawing/2014/main" id="{FF5BC373-A24A-91E5-46BE-94668D748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78724-E8B9-A7EE-4427-65496B28EC4A}"/>
              </a:ext>
            </a:extLst>
          </p:cNvPr>
          <p:cNvSpPr>
            <a:spLocks noGrp="1"/>
          </p:cNvSpPr>
          <p:nvPr>
            <p:ph type="sldNum" sz="quarter" idx="12"/>
          </p:nvPr>
        </p:nvSpPr>
        <p:spPr/>
        <p:txBody>
          <a:bodyPr/>
          <a:lstStyle/>
          <a:p>
            <a:fld id="{84FB39EC-24AC-4ABB-A4AB-A92CE899CBA1}" type="slidenum">
              <a:rPr lang="en-GB" smtClean="0"/>
              <a:t>‹#›</a:t>
            </a:fld>
            <a:endParaRPr lang="en-GB"/>
          </a:p>
        </p:txBody>
      </p:sp>
    </p:spTree>
    <p:extLst>
      <p:ext uri="{BB962C8B-B14F-4D97-AF65-F5344CB8AC3E}">
        <p14:creationId xmlns:p14="http://schemas.microsoft.com/office/powerpoint/2010/main" val="2849926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678E28-4703-DBA2-CD12-D539E8054F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72E828-40E5-358B-2864-F8D3E3E7EC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62E94C-C0EB-4F53-3257-283F6394F3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3B525-DEDE-49EF-8AE7-9854B6554933}" type="datetimeFigureOut">
              <a:rPr lang="en-GB" smtClean="0"/>
              <a:t>28/11/2022</a:t>
            </a:fld>
            <a:endParaRPr lang="en-GB"/>
          </a:p>
        </p:txBody>
      </p:sp>
      <p:sp>
        <p:nvSpPr>
          <p:cNvPr id="5" name="Footer Placeholder 4">
            <a:extLst>
              <a:ext uri="{FF2B5EF4-FFF2-40B4-BE49-F238E27FC236}">
                <a16:creationId xmlns:a16="http://schemas.microsoft.com/office/drawing/2014/main" id="{474D536C-2EFF-3DB7-6503-FDC27FBD08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62617C-CEC9-FBA5-515B-13E17E7954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FB39EC-24AC-4ABB-A4AB-A92CE899CBA1}" type="slidenum">
              <a:rPr lang="en-GB" smtClean="0"/>
              <a:t>‹#›</a:t>
            </a:fld>
            <a:endParaRPr lang="en-GB"/>
          </a:p>
        </p:txBody>
      </p:sp>
    </p:spTree>
    <p:extLst>
      <p:ext uri="{BB962C8B-B14F-4D97-AF65-F5344CB8AC3E}">
        <p14:creationId xmlns:p14="http://schemas.microsoft.com/office/powerpoint/2010/main" val="1849954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hyperlink" Target="https://commons.wikimedia.org/wiki/File:Barking_and_Dagenham_in_Greater_London.svg"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6788-target-png-fil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bmp"/><Relationship Id="rId2" Type="http://schemas.openxmlformats.org/officeDocument/2006/relationships/chart" Target="../charts/chart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here2there.ca/principles-focused-evaluation/"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hyperlink" Target="http://www.the-vital-edge.com/stakeholder-argument/" TargetMode="External"/><Relationship Id="rId5" Type="http://schemas.openxmlformats.org/officeDocument/2006/relationships/image" Target="../media/image9.jpg"/><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pixabay.com/en/rules-word-cloud-word-cloud-agency-1339917/" TargetMode="External"/><Relationship Id="rId3" Type="http://schemas.openxmlformats.org/officeDocument/2006/relationships/hyperlink" Target="https://wildlifelawafrica.com/2019/02/27/use-of-other-laws-to-strengthen-wildlife-crime-prosecutions/" TargetMode="External"/><Relationship Id="rId7" Type="http://schemas.openxmlformats.org/officeDocument/2006/relationships/image" Target="../media/image15.png"/><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hyperlink" Target="https://svgsilh.com/ko/ff5722/image/30251.html" TargetMode="External"/><Relationship Id="rId5" Type="http://schemas.openxmlformats.org/officeDocument/2006/relationships/image" Target="../media/image14.sv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traffic-sign-road-sign-shield-6685/"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www.greeceandroid.gr/dev/1000-greeceandroid-thank-you"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atista.com/statistics/381055/london-population-by-borough/" TargetMode="External"/><Relationship Id="rId3" Type="http://schemas.openxmlformats.org/officeDocument/2006/relationships/hyperlink" Target="https://www.iqair.com/uk/england/london" TargetMode="External"/><Relationship Id="rId7" Type="http://schemas.openxmlformats.org/officeDocument/2006/relationships/hyperlink" Target="https://www.britannica.com/place/Barking-and-Dagenham" TargetMode="External"/><Relationship Id="rId2" Type="http://schemas.openxmlformats.org/officeDocument/2006/relationships/hyperlink" Target="https://www.eea.europa.eu/highlights/marked-improvement-in-europes-air" TargetMode="External"/><Relationship Id="rId1" Type="http://schemas.openxmlformats.org/officeDocument/2006/relationships/slideLayout" Target="../slideLayouts/slideLayout2.xml"/><Relationship Id="rId6" Type="http://schemas.openxmlformats.org/officeDocument/2006/relationships/hyperlink" Target="https://www.mylondon.news/lifestyle/londons-richest-poorest-boroughs-average-23380005" TargetMode="External"/><Relationship Id="rId11" Type="http://schemas.openxmlformats.org/officeDocument/2006/relationships/image" Target="../media/image21.jpg"/><Relationship Id="rId5" Type="http://schemas.openxmlformats.org/officeDocument/2006/relationships/hyperlink" Target="https://www.lung.org/clean-air/outdoors/who-is-at-risk" TargetMode="External"/><Relationship Id="rId10" Type="http://schemas.openxmlformats.org/officeDocument/2006/relationships/hyperlink" Target="https://www.londonworld.com/news/london-has-20-worst-areas-of-england-for-air-pollution-deaths-which-boroughs-are-worst-for-dirty-air-3379882" TargetMode="External"/><Relationship Id="rId4" Type="http://schemas.openxmlformats.org/officeDocument/2006/relationships/hyperlink" Target="https://ehq-production-europe.s3.eu-west-1.amazonaws.com/bb06decb137ba5470b70029a39854e13a25e96a7/original/1639580924/8cc918ce63005398f8b701b37ccaa8ba_T1_2021_10_07_Barking_Borough-Wide_Transport_Strategy.pdf?X-Amz-Algorithm=AWS4-HMAC-SHA256&amp;X-Amz-Credential=AKIA4KKNQAKICO37GBEP%2F20221128%2Feu-west-1%2Fs3%2Faws4_request&amp;X-Amz-Date=20221128T160255Z&amp;X-Amz-Expires=300&amp;X-Amz-SignedHeaders=host&amp;X-Amz-Signature=b0d8251c6a6c07e276ded435dffafd261f937d21ac52b299251ee5f99f3e6128" TargetMode="External"/><Relationship Id="rId9" Type="http://schemas.openxmlformats.org/officeDocument/2006/relationships/hyperlink" Target="https://www.statista.com/statistics/281288/median-age-of-the-population-of-the-uk/"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fingertips.phe.org.uk/static-reports/health-profiles/2019/e09000002.html?area-name=barking%20and%20dagenham" TargetMode="External"/><Relationship Id="rId3" Type="http://schemas.openxmlformats.org/officeDocument/2006/relationships/hyperlink" Target="https://data.london.gov.uk/dataset/llaqm-bespoke-borough-by-borough-air-quality-modelling-and-data" TargetMode="External"/><Relationship Id="rId7" Type="http://schemas.openxmlformats.org/officeDocument/2006/relationships/hyperlink" Target="https://www.gov.uk/government/publications/health-matters-air-pollution/health-matters-air-pollution#how-air-pollution-harms-health" TargetMode="External"/><Relationship Id="rId2" Type="http://schemas.openxmlformats.org/officeDocument/2006/relationships/hyperlink" Target="https://www.lbbd.gov.uk/council-and-democracy/statistics-and-data/population-and-demographics#:~:text=57%2C150%20children%20aged%20between%200"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lean-air-strategy-2019" TargetMode="External"/><Relationship Id="rId5" Type="http://schemas.openxmlformats.org/officeDocument/2006/relationships/hyperlink" Target="https://www.gov.uk/government/publications/the-air-quality-strategy-for-england-scotland-wales-and-northern-ireland-volume-1" TargetMode="External"/><Relationship Id="rId10" Type="http://schemas.openxmlformats.org/officeDocument/2006/relationships/hyperlink" Target="file:///C:\Users\Desioltd\Downloads\10.2991\icskse-18.2019.42" TargetMode="External"/><Relationship Id="rId4" Type="http://schemas.openxmlformats.org/officeDocument/2006/relationships/hyperlink" Target="https://data.london.gov.uk/dataset/london-atmospheric-emissions-inventory--laei--2019" TargetMode="External"/><Relationship Id="rId9" Type="http://schemas.openxmlformats.org/officeDocument/2006/relationships/hyperlink" Target="https://laqm.defra.gov.uk/"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insideconveyancing.co.uk/news/revealed-best-and-worst-boroughs-for-green-space-and-gardens/#:~:text=Tower%20Hamlets%20is%20the%20Borough" TargetMode="External"/><Relationship Id="rId13" Type="http://schemas.openxmlformats.org/officeDocument/2006/relationships/hyperlink" Target="https://www.lbbd.gov.uk/pests-pollution-noise-and-food/report-air-quality-issues" TargetMode="External"/><Relationship Id="rId3" Type="http://schemas.openxmlformats.org/officeDocument/2006/relationships/hyperlink" Target="https://www.legislation.gov.uk/ukpga/2021/30/contents/enacted" TargetMode="External"/><Relationship Id="rId7" Type="http://schemas.openxmlformats.org/officeDocument/2006/relationships/hyperlink" Target="https://www.legislation.gov.uk/ukpga/1999/24/contents" TargetMode="External"/><Relationship Id="rId12" Type="http://schemas.openxmlformats.org/officeDocument/2006/relationships/hyperlink" Target="https://www.lbbd.gov.uk/sites/default/files/2022-09/Air%20Quality%20Action%20Plan%202020%20to%202025.pdf" TargetMode="External"/><Relationship Id="rId2" Type="http://schemas.openxmlformats.org/officeDocument/2006/relationships/hyperlink" Target="https://www.nationalgeographic.com/environment/article/meat-production-leads-to-thousands-of-air-quality-related-deaths-annually" TargetMode="External"/><Relationship Id="rId1" Type="http://schemas.openxmlformats.org/officeDocument/2006/relationships/slideLayout" Target="../slideLayouts/slideLayout2.xml"/><Relationship Id="rId6" Type="http://schemas.openxmlformats.org/officeDocument/2006/relationships/hyperlink" Target="https://www.legislation.gov.uk/uksi/2010/1001/contents/made" TargetMode="External"/><Relationship Id="rId11" Type="http://schemas.openxmlformats.org/officeDocument/2006/relationships/hyperlink" Target="https://modgov.lbbd.gov.uk/Internet/documents/s143567/Air%20Quality%20Report.pdf" TargetMode="External"/><Relationship Id="rId5" Type="http://schemas.openxmlformats.org/officeDocument/2006/relationships/hyperlink" Target="https://www.legislation.gov.uk/ukpga/2006/28/contents" TargetMode="External"/><Relationship Id="rId10" Type="http://schemas.openxmlformats.org/officeDocument/2006/relationships/hyperlink" Target="https://www.barkinganddagenhampost.co.uk/news/20914347.people-barking-dagenham-among-worst-hit-air-pollution-study-shows/" TargetMode="External"/><Relationship Id="rId4" Type="http://schemas.openxmlformats.org/officeDocument/2006/relationships/hyperlink" Target="https://www.legislation.gov.uk/ukpga/1993/11/contents" TargetMode="External"/><Relationship Id="rId9" Type="http://schemas.openxmlformats.org/officeDocument/2006/relationships/hyperlink" Target="file:///C:\Users\Desioltd\Downloads\10.1007\978-3-319-73645-7_109"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london.gov.uk/programmes-and-strategies/environment-and-climate-change/environment-publications/central-london-ulez-ten-month-report" TargetMode="External"/><Relationship Id="rId7" Type="http://schemas.openxmlformats.org/officeDocument/2006/relationships/hyperlink" Target="https://www.trustforlondon.org.uk/data/boroughs/barking-and-dagenham-poverty-and-inequality-indicators/" TargetMode="External"/><Relationship Id="rId2" Type="http://schemas.openxmlformats.org/officeDocument/2006/relationships/hyperlink" Target="https://modgov.lbbd.gov.uk/Internet/documents/s106314/JSNA%20Presentation%20Oct%202016.pdf" TargetMode="External"/><Relationship Id="rId1" Type="http://schemas.openxmlformats.org/officeDocument/2006/relationships/slideLayout" Target="../slideLayouts/slideLayout2.xml"/><Relationship Id="rId6" Type="http://schemas.openxmlformats.org/officeDocument/2006/relationships/hyperlink" Target="https://www.london.gov.uk/programmes-strategies/transport/our-vision-transport/mayors-transport-strategy-2018" TargetMode="External"/><Relationship Id="rId11" Type="http://schemas.openxmlformats.org/officeDocument/2006/relationships/hyperlink" Target="https://www.ons.gov.uk/peoplepopulationandcommunity/populationandmigration/populationestimates/bulletins/populationandhouseholdestimatesenglandandwales/census2021unroundeddata" TargetMode="External"/><Relationship Id="rId5" Type="http://schemas.openxmlformats.org/officeDocument/2006/relationships/hyperlink" Target="https://www.london.gov.uk/programmes-and-strategies/environment-and-climate-change/pollution-and-air-quality/cleaner-buses" TargetMode="External"/><Relationship Id="rId10" Type="http://schemas.openxmlformats.org/officeDocument/2006/relationships/hyperlink" Target="https://www.ons.gov.uk/visualisations/censuspopulationchange/E09000002/" TargetMode="External"/><Relationship Id="rId4" Type="http://schemas.openxmlformats.org/officeDocument/2006/relationships/hyperlink" Target="https://www.london.gov.uk/sites/default/files/barking_and_dagenham_air_quality_for_public_health_professionals.pdf" TargetMode="External"/><Relationship Id="rId9" Type="http://schemas.openxmlformats.org/officeDocument/2006/relationships/hyperlink" Target="https://www.ons.gov.uk/businessindustryandtrade/itandinternetindustry/datasets/internetuser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rustforlondon.org.uk/data/poverty-borough/" TargetMode="External"/><Relationship Id="rId13" Type="http://schemas.openxmlformats.org/officeDocument/2006/relationships/hyperlink" Target="https://www.who.int/publications/i/item/9789240034228" TargetMode="External"/><Relationship Id="rId3" Type="http://schemas.openxmlformats.org/officeDocument/2006/relationships/hyperlink" Target="file:///C:\Users\Desioltd\Downloads\10.1016\j.renene.2019.08.094" TargetMode="External"/><Relationship Id="rId7" Type="http://schemas.openxmlformats.org/officeDocument/2006/relationships/hyperlink" Target="https://data.london.gov.uk/dataset/licensed-vehicles-type-0" TargetMode="External"/><Relationship Id="rId12" Type="http://schemas.openxmlformats.org/officeDocument/2006/relationships/hyperlink" Target="https://www.who.int/news-room/feature-stories/detail/what-are-the-who-air-quality-guidelines" TargetMode="External"/><Relationship Id="rId2" Type="http://schemas.openxmlformats.org/officeDocument/2006/relationships/hyperlink" Target="https://cocollaborative.org.uk/community-development/basic-principles-of-community-development" TargetMode="External"/><Relationship Id="rId1" Type="http://schemas.openxmlformats.org/officeDocument/2006/relationships/slideLayout" Target="../slideLayouts/slideLayout2.xml"/><Relationship Id="rId6" Type="http://schemas.openxmlformats.org/officeDocument/2006/relationships/hyperlink" Target="https://data.london.gov.uk/dataset/licensed-vehicles-numbers-borough" TargetMode="External"/><Relationship Id="rId11" Type="http://schemas.openxmlformats.org/officeDocument/2006/relationships/hyperlink" Target="https://www.ons.gov.uk/peoplepopulationandcommunity/healthandsocialcare/healthandlifeexpectancies/bulletins/lifeexpectancyforlocalareasoftheuk/between2001to2003and2017to2019" TargetMode="External"/><Relationship Id="rId5" Type="http://schemas.openxmlformats.org/officeDocument/2006/relationships/hyperlink" Target="https://www.statista.com/statistics/1343563/london-unemployment-rate-by-borough/" TargetMode="External"/><Relationship Id="rId10" Type="http://schemas.openxmlformats.org/officeDocument/2006/relationships/hyperlink" Target="https://www.blf.org.uk/support-for-you/air-pollution/whos-at-risk#:~:text=Air%20pollution%20is%20especially%20harmful" TargetMode="External"/><Relationship Id="rId4" Type="http://schemas.openxmlformats.org/officeDocument/2006/relationships/hyperlink" Target="https://aifs.gov.au/resources/practice-guides/what-community-development" TargetMode="External"/><Relationship Id="rId9" Type="http://schemas.openxmlformats.org/officeDocument/2006/relationships/hyperlink" Target="https://www.blf.org.uk/support-for-you/indoor-air-pollution/improving-air-quality"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file:///C:\Users\Desioltd\Downloads\10.4209\aaqr.2020.05.0255" TargetMode="External"/><Relationship Id="rId2" Type="http://schemas.openxmlformats.org/officeDocument/2006/relationships/hyperlink" Target="https://www.who.int/health-topics/air-pollution#tab=tab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C699-8313-7EBF-1A35-6640C5AEAD09}"/>
              </a:ext>
            </a:extLst>
          </p:cNvPr>
          <p:cNvSpPr>
            <a:spLocks noGrp="1"/>
          </p:cNvSpPr>
          <p:nvPr>
            <p:ph type="ctrTitle"/>
          </p:nvPr>
        </p:nvSpPr>
        <p:spPr>
          <a:xfrm>
            <a:off x="-1" y="5167956"/>
            <a:ext cx="8729785" cy="1690044"/>
          </a:xfrm>
        </p:spPr>
        <p:txBody>
          <a:bodyPr>
            <a:normAutofit/>
          </a:bodyPr>
          <a:lstStyle/>
          <a:p>
            <a:pPr>
              <a:spcBef>
                <a:spcPts val="0"/>
              </a:spcBef>
            </a:pPr>
            <a:r>
              <a:rPr lang="en-GB" sz="1800" b="1" dirty="0">
                <a:latin typeface="Arial" panose="020B0604020202020204" pitchFamily="34" charset="0"/>
                <a:cs typeface="Arial" panose="020B0604020202020204" pitchFamily="34" charset="0"/>
              </a:rPr>
              <a:t>BSc Health and Social Care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Community Care and Development</a:t>
            </a:r>
            <a:br>
              <a:rPr lang="it-IT"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code: BMHP6022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Assessment Component 1 Viva Voce</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Lecturer: Laila </a:t>
            </a:r>
            <a:r>
              <a:rPr lang="en-GB" sz="1800" b="1" dirty="0" err="1">
                <a:latin typeface="Arial" panose="020B0604020202020204" pitchFamily="34" charset="0"/>
                <a:cs typeface="Arial" panose="020B0604020202020204" pitchFamily="34" charset="0"/>
              </a:rPr>
              <a:t>Surani</a:t>
            </a:r>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endParaRPr lang="en-GB" sz="1800" b="1" dirty="0"/>
          </a:p>
        </p:txBody>
      </p:sp>
      <p:sp>
        <p:nvSpPr>
          <p:cNvPr id="3" name="Subtitle 2">
            <a:extLst>
              <a:ext uri="{FF2B5EF4-FFF2-40B4-BE49-F238E27FC236}">
                <a16:creationId xmlns:a16="http://schemas.microsoft.com/office/drawing/2014/main" id="{32F4752B-FE8F-23CB-98D0-5F8FE1403D87}"/>
              </a:ext>
            </a:extLst>
          </p:cNvPr>
          <p:cNvSpPr>
            <a:spLocks noGrp="1"/>
          </p:cNvSpPr>
          <p:nvPr>
            <p:ph type="subTitle" idx="1"/>
          </p:nvPr>
        </p:nvSpPr>
        <p:spPr>
          <a:xfrm>
            <a:off x="154644" y="4140689"/>
            <a:ext cx="8729784" cy="1027267"/>
          </a:xfrm>
        </p:spPr>
        <p:txBody>
          <a:bodyPr>
            <a:normAutofit fontScale="77500" lnSpcReduction="20000"/>
          </a:bodyPr>
          <a:lstStyle/>
          <a:p>
            <a:pPr>
              <a:lnSpc>
                <a:spcPct val="100000"/>
              </a:lnSpc>
              <a:spcBef>
                <a:spcPts val="0"/>
              </a:spcBef>
            </a:pPr>
            <a:r>
              <a:rPr lang="en-GB" sz="1800" b="1" i="1" dirty="0">
                <a:latin typeface="Arial" panose="020B0604020202020204" pitchFamily="34" charset="0"/>
                <a:cs typeface="Arial" panose="020B0604020202020204" pitchFamily="34" charset="0"/>
              </a:rPr>
              <a:t>Assignment Title: Air Pollution in the Borough of Barking and Dagenham </a:t>
            </a:r>
          </a:p>
          <a:p>
            <a:pPr>
              <a:lnSpc>
                <a:spcPct val="100000"/>
              </a:lnSpc>
              <a:spcBef>
                <a:spcPts val="0"/>
              </a:spcBef>
            </a:pPr>
            <a:r>
              <a:rPr lang="en-GB" sz="1800" b="1" i="1" dirty="0">
                <a:effectLst/>
                <a:latin typeface="Arial" panose="020B0604020202020204" pitchFamily="34" charset="0"/>
                <a:ea typeface="Calibri" panose="020F0502020204030204" pitchFamily="34" charset="0"/>
                <a:cs typeface="Arial" panose="020B0604020202020204" pitchFamily="34" charset="0"/>
              </a:rPr>
              <a:t> </a:t>
            </a:r>
          </a:p>
          <a:p>
            <a:pPr>
              <a:lnSpc>
                <a:spcPct val="100000"/>
              </a:lnSpc>
              <a:spcBef>
                <a:spcPts val="0"/>
              </a:spcBef>
            </a:pPr>
            <a:r>
              <a:rPr lang="en-GB" sz="1400" b="1" i="1" dirty="0">
                <a:effectLst/>
                <a:latin typeface="Arial" panose="020B0604020202020204" pitchFamily="34" charset="0"/>
                <a:ea typeface="Calibri" panose="020F0502020204030204" pitchFamily="34" charset="0"/>
                <a:cs typeface="Arial" panose="020B0604020202020204" pitchFamily="34" charset="0"/>
              </a:rPr>
              <a:t>Student Name: Dewan Ashrafi</a:t>
            </a:r>
          </a:p>
          <a:p>
            <a:pPr>
              <a:lnSpc>
                <a:spcPct val="100000"/>
              </a:lnSpc>
              <a:spcBef>
                <a:spcPts val="0"/>
              </a:spcBef>
            </a:pPr>
            <a:r>
              <a:rPr lang="en-GB" sz="1400" b="1" i="1" dirty="0">
                <a:effectLst/>
                <a:latin typeface="Arial" panose="020B0604020202020204" pitchFamily="34" charset="0"/>
                <a:ea typeface="Calibri" panose="020F0502020204030204" pitchFamily="34" charset="0"/>
                <a:cs typeface="Arial" panose="020B0604020202020204" pitchFamily="34" charset="0"/>
              </a:rPr>
              <a:t>Student ID: 1916230</a:t>
            </a:r>
          </a:p>
          <a:p>
            <a:pPr>
              <a:lnSpc>
                <a:spcPct val="100000"/>
              </a:lnSpc>
              <a:spcBef>
                <a:spcPts val="0"/>
              </a:spcBef>
            </a:pPr>
            <a:r>
              <a:rPr lang="en-GB" sz="1400" b="1" i="1" dirty="0">
                <a:effectLst/>
                <a:latin typeface="Arial" panose="020B0604020202020204" pitchFamily="34" charset="0"/>
                <a:ea typeface="Calibri" panose="020F0502020204030204" pitchFamily="34" charset="0"/>
                <a:cs typeface="Arial" panose="020B0604020202020204" pitchFamily="34" charset="0"/>
              </a:rPr>
              <a:t>Date: 28/11/2022</a:t>
            </a:r>
          </a:p>
          <a:p>
            <a:pPr>
              <a:lnSpc>
                <a:spcPct val="100000"/>
              </a:lnSpc>
              <a:spcBef>
                <a:spcPts val="0"/>
              </a:spcBef>
            </a:pPr>
            <a:r>
              <a:rPr lang="en-GB" sz="1800" b="1" dirty="0">
                <a:latin typeface="Arial" panose="020B0604020202020204" pitchFamily="34" charset="0"/>
                <a:cs typeface="Arial" panose="020B0604020202020204" pitchFamily="34" charset="0"/>
              </a:rPr>
              <a:t> </a:t>
            </a:r>
          </a:p>
          <a:p>
            <a:endParaRPr lang="en-GB" dirty="0"/>
          </a:p>
        </p:txBody>
      </p:sp>
      <p:pic>
        <p:nvPicPr>
          <p:cNvPr id="4" name="Picture 3" descr="Text&#10;&#10;Description automatically generated">
            <a:extLst>
              <a:ext uri="{FF2B5EF4-FFF2-40B4-BE49-F238E27FC236}">
                <a16:creationId xmlns:a16="http://schemas.microsoft.com/office/drawing/2014/main" id="{2C14A43D-B24F-30D9-B018-1B4DD8F0C59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019" y="0"/>
            <a:ext cx="2893012" cy="1205346"/>
          </a:xfrm>
          <a:prstGeom prst="rect">
            <a:avLst/>
          </a:prstGeom>
        </p:spPr>
      </p:pic>
      <p:pic>
        <p:nvPicPr>
          <p:cNvPr id="6" name="Picture 5" descr="Map&#10;&#10;Description automatically generated">
            <a:extLst>
              <a:ext uri="{FF2B5EF4-FFF2-40B4-BE49-F238E27FC236}">
                <a16:creationId xmlns:a16="http://schemas.microsoft.com/office/drawing/2014/main" id="{96F8D6EA-4FC5-AAE9-7C6F-D6D484496EE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48799" y="4002349"/>
            <a:ext cx="2479187" cy="2705100"/>
          </a:xfrm>
          <a:prstGeom prst="rect">
            <a:avLst/>
          </a:prstGeom>
        </p:spPr>
      </p:pic>
      <p:pic>
        <p:nvPicPr>
          <p:cNvPr id="9" name="Picture 8" descr="Diagram&#10;&#10;Description automatically generated">
            <a:extLst>
              <a:ext uri="{FF2B5EF4-FFF2-40B4-BE49-F238E27FC236}">
                <a16:creationId xmlns:a16="http://schemas.microsoft.com/office/drawing/2014/main" id="{621AC64F-5F98-3940-67D3-ACC54AD801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54508" y="70337"/>
            <a:ext cx="9012446" cy="3782647"/>
          </a:xfrm>
          <a:prstGeom prst="rect">
            <a:avLst/>
          </a:prstGeom>
        </p:spPr>
      </p:pic>
    </p:spTree>
    <p:extLst>
      <p:ext uri="{BB962C8B-B14F-4D97-AF65-F5344CB8AC3E}">
        <p14:creationId xmlns:p14="http://schemas.microsoft.com/office/powerpoint/2010/main" val="480302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00D92-903E-5A93-07F1-D07B6AA4E79A}"/>
              </a:ext>
            </a:extLst>
          </p:cNvPr>
          <p:cNvSpPr>
            <a:spLocks noGrp="1"/>
          </p:cNvSpPr>
          <p:nvPr>
            <p:ph type="title"/>
          </p:nvPr>
        </p:nvSpPr>
        <p:spPr>
          <a:xfrm>
            <a:off x="838201" y="365125"/>
            <a:ext cx="5251316" cy="1807305"/>
          </a:xfrm>
        </p:spPr>
        <p:txBody>
          <a:bodyPr>
            <a:normAutofit/>
          </a:bodyPr>
          <a:lstStyle/>
          <a:p>
            <a:r>
              <a:rPr lang="en-GB">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1269450-5C7D-FBAE-518A-B07837248623}"/>
              </a:ext>
            </a:extLst>
          </p:cNvPr>
          <p:cNvSpPr>
            <a:spLocks noGrp="1"/>
          </p:cNvSpPr>
          <p:nvPr>
            <p:ph idx="1"/>
          </p:nvPr>
        </p:nvSpPr>
        <p:spPr>
          <a:xfrm>
            <a:off x="838200" y="2333297"/>
            <a:ext cx="4619621" cy="3843666"/>
          </a:xfrm>
        </p:spPr>
        <p:txBody>
          <a:bodyPr>
            <a:normAutofit/>
          </a:bodyPr>
          <a:lstStyle/>
          <a:p>
            <a:pPr marL="0" indent="0">
              <a:spcBef>
                <a:spcPts val="0"/>
              </a:spcBef>
              <a:buNone/>
            </a:pPr>
            <a:r>
              <a:rPr lang="en-GB" sz="1400" b="1" dirty="0">
                <a:latin typeface="Arial" panose="020B0604020202020204" pitchFamily="34" charset="0"/>
                <a:cs typeface="Arial" panose="020B0604020202020204" pitchFamily="34" charset="0"/>
              </a:rPr>
              <a:t>Aim: </a:t>
            </a:r>
          </a:p>
          <a:p>
            <a:pPr marL="0" indent="0">
              <a:spcBef>
                <a:spcPts val="0"/>
              </a:spcBef>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This presentation design a </a:t>
            </a:r>
            <a:r>
              <a:rPr lang="en-GB" sz="1400" b="1" dirty="0">
                <a:effectLst/>
                <a:latin typeface="Arial" panose="020B0604020202020204" pitchFamily="34" charset="0"/>
                <a:ea typeface="Calibri" panose="020F0502020204030204" pitchFamily="34" charset="0"/>
                <a:cs typeface="Arial" panose="020B0604020202020204" pitchFamily="34" charset="0"/>
              </a:rPr>
              <a:t>community development programme</a:t>
            </a:r>
            <a:r>
              <a:rPr lang="en-GB" sz="1400" dirty="0">
                <a:effectLst/>
                <a:latin typeface="Arial" panose="020B0604020202020204" pitchFamily="34" charset="0"/>
                <a:ea typeface="Calibri" panose="020F0502020204030204" pitchFamily="34" charset="0"/>
                <a:cs typeface="Arial" panose="020B0604020202020204" pitchFamily="34" charset="0"/>
              </a:rPr>
              <a:t> for the people of the London Borough of Barking and Dagenham to identify air pollution and strategies to create awareness and resolve related health concerns.</a:t>
            </a:r>
          </a:p>
          <a:p>
            <a:pPr marL="0" indent="0">
              <a:spcBef>
                <a:spcPts val="0"/>
              </a:spcBef>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Recognise the issue</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Understand and Considerate: Location, diversity, demographics, Principles and various facts</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Analyse Delivery Channels: Internal and external</a:t>
            </a:r>
            <a:r>
              <a:rPr lang="en-GB" sz="1400" dirty="0">
                <a:latin typeface="Arial" panose="020B0604020202020204" pitchFamily="34" charset="0"/>
                <a:ea typeface="Calibri" panose="020F0502020204030204" pitchFamily="34" charset="0"/>
                <a:cs typeface="Arial" panose="020B0604020202020204" pitchFamily="34" charset="0"/>
              </a:rPr>
              <a:t> and u</a:t>
            </a:r>
            <a:r>
              <a:rPr lang="en-GB" sz="1400" dirty="0">
                <a:effectLst/>
                <a:latin typeface="Arial" panose="020B0604020202020204" pitchFamily="34" charset="0"/>
                <a:ea typeface="Calibri" panose="020F0502020204030204" pitchFamily="34" charset="0"/>
                <a:cs typeface="Arial" panose="020B0604020202020204" pitchFamily="34" charset="0"/>
              </a:rPr>
              <a:t>nderstand the potentiality and importance of technology and digital media</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Identify the stakeholders</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Address the relevant laws, legislations and policies</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Find out the barriers/ challenges</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Recommend and conclude</a:t>
            </a:r>
          </a:p>
          <a:p>
            <a:pPr marL="0" lvl="0" indent="0">
              <a:spcBef>
                <a:spcPts val="0"/>
              </a:spcBef>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endParaRPr lang="en-GB" sz="1400" dirty="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GB" sz="1400" dirty="0"/>
          </a:p>
        </p:txBody>
      </p:sp>
      <p:pic>
        <p:nvPicPr>
          <p:cNvPr id="4" name="Picture 3" descr="A picture containing text&#10;&#10;Description automatically generated">
            <a:extLst>
              <a:ext uri="{FF2B5EF4-FFF2-40B4-BE49-F238E27FC236}">
                <a16:creationId xmlns:a16="http://schemas.microsoft.com/office/drawing/2014/main" id="{B1806710-2971-7D59-1456-3F8F5B3C8F7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8269"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728566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2" name="Rectangle 11">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3C3E964-1D31-5036-9BCF-9440D1E90308}"/>
              </a:ext>
            </a:extLst>
          </p:cNvPr>
          <p:cNvSpPr>
            <a:spLocks noGrp="1"/>
          </p:cNvSpPr>
          <p:nvPr>
            <p:ph type="title"/>
          </p:nvPr>
        </p:nvSpPr>
        <p:spPr>
          <a:xfrm>
            <a:off x="643467" y="93786"/>
            <a:ext cx="1888718" cy="766339"/>
          </a:xfrm>
        </p:spPr>
        <p:txBody>
          <a:bodyPr>
            <a:normAutofit/>
          </a:bodyPr>
          <a:lstStyle/>
          <a:p>
            <a:r>
              <a:rPr lang="en-GB" sz="3600" dirty="0">
                <a:latin typeface="Arial" panose="020B0604020202020204" pitchFamily="34" charset="0"/>
                <a:cs typeface="Arial" panose="020B0604020202020204" pitchFamily="34" charset="0"/>
              </a:rPr>
              <a:t>Facts</a:t>
            </a:r>
          </a:p>
        </p:txBody>
      </p:sp>
      <p:sp>
        <p:nvSpPr>
          <p:cNvPr id="3" name="Content Placeholder 2">
            <a:extLst>
              <a:ext uri="{FF2B5EF4-FFF2-40B4-BE49-F238E27FC236}">
                <a16:creationId xmlns:a16="http://schemas.microsoft.com/office/drawing/2014/main" id="{5832F145-A01E-3699-EB3F-F968B0CDA721}"/>
              </a:ext>
            </a:extLst>
          </p:cNvPr>
          <p:cNvSpPr>
            <a:spLocks noGrp="1"/>
          </p:cNvSpPr>
          <p:nvPr>
            <p:ph idx="1"/>
          </p:nvPr>
        </p:nvSpPr>
        <p:spPr>
          <a:xfrm>
            <a:off x="409575" y="860126"/>
            <a:ext cx="7572375" cy="5904088"/>
          </a:xfrm>
        </p:spPr>
        <p:txBody>
          <a:bodyPr>
            <a:normAutofit fontScale="85000" lnSpcReduction="10000"/>
          </a:bodyPr>
          <a:lstStyle/>
          <a:p>
            <a:pPr>
              <a:lnSpc>
                <a:spcPct val="150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Barking and Dagenham is one of the most polluted areas in England (Lamptey, 2021)(</a:t>
            </a:r>
            <a:r>
              <a:rPr lang="en-GB" sz="1400" dirty="0" err="1">
                <a:effectLst/>
                <a:latin typeface="Arial" panose="020B0604020202020204" pitchFamily="34" charset="0"/>
                <a:ea typeface="Calibri" panose="020F0502020204030204" pitchFamily="34" charset="0"/>
                <a:cs typeface="Arial" panose="020B0604020202020204" pitchFamily="34" charset="0"/>
              </a:rPr>
              <a:t>Clugston</a:t>
            </a:r>
            <a:r>
              <a:rPr lang="en-GB" sz="1400" dirty="0">
                <a:effectLst/>
                <a:latin typeface="Arial" panose="020B0604020202020204" pitchFamily="34" charset="0"/>
                <a:ea typeface="Calibri" panose="020F0502020204030204" pitchFamily="34" charset="0"/>
                <a:cs typeface="Arial" panose="020B0604020202020204" pitchFamily="34" charset="0"/>
              </a:rPr>
              <a:t>, 2021).</a:t>
            </a: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Air pollution is defined as contaminating the interior or outdoor environment by any </a:t>
            </a:r>
            <a:r>
              <a:rPr lang="en-GB" sz="1400" b="1" dirty="0">
                <a:effectLst/>
                <a:latin typeface="Arial" panose="020B0604020202020204" pitchFamily="34" charset="0"/>
                <a:ea typeface="Calibri" panose="020F0502020204030204" pitchFamily="34" charset="0"/>
                <a:cs typeface="Arial" panose="020B0604020202020204" pitchFamily="34" charset="0"/>
              </a:rPr>
              <a:t>chemical, physical, or biological element </a:t>
            </a:r>
            <a:r>
              <a:rPr lang="en-GB" sz="1400" dirty="0">
                <a:effectLst/>
                <a:latin typeface="Arial" panose="020B0604020202020204" pitchFamily="34" charset="0"/>
                <a:ea typeface="Calibri" panose="020F0502020204030204" pitchFamily="34" charset="0"/>
                <a:cs typeface="Arial" panose="020B0604020202020204" pitchFamily="34" charset="0"/>
              </a:rPr>
              <a:t>that disrupts the natural properties of the environment (World Health Organization, 2022).</a:t>
            </a:r>
          </a:p>
          <a:p>
            <a:pPr marL="0" indent="0">
              <a:lnSpc>
                <a:spcPct val="150000"/>
              </a:lnSpc>
              <a:spcBef>
                <a:spcPts val="0"/>
              </a:spcBef>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Long-term air pollution exposure (during years or lifetimes) lowers </a:t>
            </a:r>
            <a:r>
              <a:rPr lang="en-GB" sz="1400" b="1" dirty="0">
                <a:effectLst/>
                <a:latin typeface="Arial" panose="020B0604020202020204" pitchFamily="34" charset="0"/>
                <a:ea typeface="Calibri" panose="020F0502020204030204" pitchFamily="34" charset="0"/>
                <a:cs typeface="Arial" panose="020B0604020202020204" pitchFamily="34" charset="0"/>
              </a:rPr>
              <a:t>life expectancy, primarily because of cardiovascular and respiratory illnesses and lung cance</a:t>
            </a:r>
            <a:r>
              <a:rPr lang="en-GB" sz="1400" dirty="0">
                <a:effectLst/>
                <a:latin typeface="Arial" panose="020B0604020202020204" pitchFamily="34" charset="0"/>
                <a:ea typeface="Calibri" panose="020F0502020204030204" pitchFamily="34" charset="0"/>
                <a:cs typeface="Arial" panose="020B0604020202020204" pitchFamily="34" charset="0"/>
              </a:rPr>
              <a:t>r (England, 2018a).</a:t>
            </a:r>
          </a:p>
          <a:p>
            <a:pPr>
              <a:lnSpc>
                <a:spcPct val="150000"/>
              </a:lnSpc>
              <a:spcBef>
                <a:spcPts val="0"/>
              </a:spcBef>
            </a:pPr>
            <a:r>
              <a:rPr lang="en-GB" sz="1400" b="1" dirty="0">
                <a:effectLst/>
                <a:latin typeface="Arial" panose="020B0604020202020204" pitchFamily="34" charset="0"/>
                <a:ea typeface="Calibri" panose="020F0502020204030204" pitchFamily="34" charset="0"/>
                <a:cs typeface="Arial" panose="020B0604020202020204" pitchFamily="34" charset="0"/>
              </a:rPr>
              <a:t>Children, the elderly </a:t>
            </a:r>
            <a:r>
              <a:rPr lang="en-GB" sz="1400" dirty="0">
                <a:effectLst/>
                <a:latin typeface="Arial" panose="020B0604020202020204" pitchFamily="34" charset="0"/>
                <a:ea typeface="Calibri" panose="020F0502020204030204" pitchFamily="34" charset="0"/>
                <a:cs typeface="Arial" panose="020B0604020202020204" pitchFamily="34" charset="0"/>
              </a:rPr>
              <a:t>(65 and older), </a:t>
            </a:r>
            <a:r>
              <a:rPr lang="en-GB" sz="1400" b="1" dirty="0">
                <a:effectLst/>
                <a:latin typeface="Arial" panose="020B0604020202020204" pitchFamily="34" charset="0"/>
                <a:ea typeface="Calibri" panose="020F0502020204030204" pitchFamily="34" charset="0"/>
                <a:cs typeface="Arial" panose="020B0604020202020204" pitchFamily="34" charset="0"/>
              </a:rPr>
              <a:t>Pregnant women</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b="1" dirty="0">
                <a:effectLst/>
                <a:latin typeface="Arial" panose="020B0604020202020204" pitchFamily="34" charset="0"/>
                <a:ea typeface="Calibri" panose="020F0502020204030204" pitchFamily="34" charset="0"/>
                <a:cs typeface="Arial" panose="020B0604020202020204" pitchFamily="34" charset="0"/>
              </a:rPr>
              <a:t>black and ethnic minorities</a:t>
            </a:r>
            <a:r>
              <a:rPr lang="en-GB" sz="1400" dirty="0">
                <a:effectLst/>
                <a:latin typeface="Arial" panose="020B0604020202020204" pitchFamily="34" charset="0"/>
                <a:ea typeface="Calibri" panose="020F0502020204030204" pitchFamily="34" charset="0"/>
                <a:cs typeface="Arial" panose="020B0604020202020204" pitchFamily="34" charset="0"/>
              </a:rPr>
              <a:t>, people living in </a:t>
            </a:r>
            <a:r>
              <a:rPr lang="en-GB" sz="1400" b="1" dirty="0">
                <a:effectLst/>
                <a:latin typeface="Arial" panose="020B0604020202020204" pitchFamily="34" charset="0"/>
                <a:ea typeface="Calibri" panose="020F0502020204030204" pitchFamily="34" charset="0"/>
                <a:cs typeface="Arial" panose="020B0604020202020204" pitchFamily="34" charset="0"/>
              </a:rPr>
              <a:t>impoverished locations</a:t>
            </a:r>
            <a:r>
              <a:rPr lang="en-GB" sz="1400" dirty="0">
                <a:effectLst/>
                <a:latin typeface="Arial" panose="020B0604020202020204" pitchFamily="34" charset="0"/>
                <a:ea typeface="Calibri" panose="020F0502020204030204" pitchFamily="34" charset="0"/>
                <a:cs typeface="Arial" panose="020B0604020202020204" pitchFamily="34" charset="0"/>
              </a:rPr>
              <a:t>, living next to </a:t>
            </a:r>
            <a:r>
              <a:rPr lang="en-GB" sz="1400" b="1" dirty="0">
                <a:effectLst/>
                <a:latin typeface="Arial" panose="020B0604020202020204" pitchFamily="34" charset="0"/>
                <a:ea typeface="Calibri" panose="020F0502020204030204" pitchFamily="34" charset="0"/>
                <a:cs typeface="Arial" panose="020B0604020202020204" pitchFamily="34" charset="0"/>
              </a:rPr>
              <a:t>busy roads</a:t>
            </a:r>
            <a:r>
              <a:rPr lang="en-GB" sz="1400" dirty="0">
                <a:effectLst/>
                <a:latin typeface="Arial" panose="020B0604020202020204" pitchFamily="34" charset="0"/>
                <a:ea typeface="Calibri" panose="020F0502020204030204" pitchFamily="34" charset="0"/>
                <a:cs typeface="Arial" panose="020B0604020202020204" pitchFamily="34" charset="0"/>
              </a:rPr>
              <a:t>, working outside, and those with </a:t>
            </a:r>
            <a:r>
              <a:rPr lang="en-GB" sz="1400" b="1" dirty="0">
                <a:effectLst/>
                <a:latin typeface="Arial" panose="020B0604020202020204" pitchFamily="34" charset="0"/>
                <a:ea typeface="Calibri" panose="020F0502020204030204" pitchFamily="34" charset="0"/>
                <a:cs typeface="Arial" panose="020B0604020202020204" pitchFamily="34" charset="0"/>
              </a:rPr>
              <a:t>cardiovascular</a:t>
            </a:r>
            <a:r>
              <a:rPr lang="en-GB" sz="1400" dirty="0">
                <a:effectLst/>
                <a:latin typeface="Arial" panose="020B0604020202020204" pitchFamily="34" charset="0"/>
                <a:ea typeface="Calibri" panose="020F0502020204030204" pitchFamily="34" charset="0"/>
                <a:cs typeface="Arial" panose="020B0604020202020204" pitchFamily="34" charset="0"/>
              </a:rPr>
              <a:t> and </a:t>
            </a:r>
            <a:r>
              <a:rPr lang="en-GB" sz="1400" b="1" dirty="0">
                <a:effectLst/>
                <a:latin typeface="Arial" panose="020B0604020202020204" pitchFamily="34" charset="0"/>
                <a:ea typeface="Calibri" panose="020F0502020204030204" pitchFamily="34" charset="0"/>
                <a:cs typeface="Arial" panose="020B0604020202020204" pitchFamily="34" charset="0"/>
              </a:rPr>
              <a:t>heart disease</a:t>
            </a:r>
            <a:r>
              <a:rPr lang="en-GB" sz="1400" dirty="0">
                <a:effectLst/>
                <a:latin typeface="Arial" panose="020B0604020202020204" pitchFamily="34" charset="0"/>
                <a:ea typeface="Calibri" panose="020F0502020204030204" pitchFamily="34" charset="0"/>
                <a:cs typeface="Arial" panose="020B0604020202020204" pitchFamily="34" charset="0"/>
              </a:rPr>
              <a:t>, diabetes, </a:t>
            </a:r>
            <a:r>
              <a:rPr lang="en-GB" sz="1400" b="1" dirty="0">
                <a:effectLst/>
                <a:latin typeface="Arial" panose="020B0604020202020204" pitchFamily="34" charset="0"/>
                <a:ea typeface="Calibri" panose="020F0502020204030204" pitchFamily="34" charset="0"/>
                <a:cs typeface="Arial" panose="020B0604020202020204" pitchFamily="34" charset="0"/>
              </a:rPr>
              <a:t>lung conditions</a:t>
            </a:r>
            <a:r>
              <a:rPr lang="en-GB" sz="1400" dirty="0">
                <a:effectLst/>
                <a:latin typeface="Arial" panose="020B0604020202020204" pitchFamily="34" charset="0"/>
                <a:ea typeface="Calibri" panose="020F0502020204030204" pitchFamily="34" charset="0"/>
                <a:cs typeface="Arial" panose="020B0604020202020204" pitchFamily="34" charset="0"/>
              </a:rPr>
              <a:t> are the most vulnerable groups (Air, 2022) (Association, 2020).</a:t>
            </a:r>
          </a:p>
          <a:p>
            <a:pPr>
              <a:lnSpc>
                <a:spcPct val="150000"/>
              </a:lnSpc>
              <a:spcBef>
                <a:spcPts val="0"/>
              </a:spcBef>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0"/>
              </a:spcBef>
            </a:pPr>
            <a:r>
              <a:rPr lang="en-GB" sz="1400" b="1" dirty="0">
                <a:effectLst/>
                <a:latin typeface="Arial" panose="020B0604020202020204" pitchFamily="34" charset="0"/>
                <a:ea typeface="Calibri" panose="020F0502020204030204" pitchFamily="34" charset="0"/>
                <a:cs typeface="Arial" panose="020B0604020202020204" pitchFamily="34" charset="0"/>
              </a:rPr>
              <a:t>6.79% of deaths</a:t>
            </a:r>
            <a:r>
              <a:rPr lang="en-GB" sz="1400" dirty="0">
                <a:effectLst/>
                <a:latin typeface="Arial" panose="020B0604020202020204" pitchFamily="34" charset="0"/>
                <a:ea typeface="Calibri" panose="020F0502020204030204" pitchFamily="34" charset="0"/>
                <a:cs typeface="Arial" panose="020B0604020202020204" pitchFamily="34" charset="0"/>
              </a:rPr>
              <a:t> are attributable to air pollution in this borough(</a:t>
            </a:r>
            <a:r>
              <a:rPr lang="en-GB" sz="1400" dirty="0" err="1">
                <a:effectLst/>
                <a:latin typeface="Arial" panose="020B0604020202020204" pitchFamily="34" charset="0"/>
                <a:ea typeface="Calibri" panose="020F0502020204030204" pitchFamily="34" charset="0"/>
                <a:cs typeface="Arial" panose="020B0604020202020204" pitchFamily="34" charset="0"/>
              </a:rPr>
              <a:t>Clugston</a:t>
            </a:r>
            <a:r>
              <a:rPr lang="en-GB" sz="14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50000"/>
              </a:lnSpc>
              <a:spcBef>
                <a:spcPts val="0"/>
              </a:spcBef>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Chronic Heart disease, Lung Cancer and COPD are the top three reasons for premature mortality, and premature death from lung cancer is 50.3% higher than in England (England, 2018a) (lbbd.gov.uk, 2022)</a:t>
            </a:r>
          </a:p>
          <a:p>
            <a:pPr>
              <a:lnSpc>
                <a:spcPct val="150000"/>
              </a:lnSpc>
              <a:spcBef>
                <a:spcPts val="0"/>
              </a:spcBef>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Air pollution causes developmental delays in children and subsequent psychological and </a:t>
            </a:r>
            <a:r>
              <a:rPr lang="en-GB" sz="1400" b="1" dirty="0">
                <a:effectLst/>
                <a:latin typeface="Arial" panose="020B0604020202020204" pitchFamily="34" charset="0"/>
                <a:ea typeface="Calibri" panose="020F0502020204030204" pitchFamily="34" charset="0"/>
                <a:cs typeface="Arial" panose="020B0604020202020204" pitchFamily="34" charset="0"/>
              </a:rPr>
              <a:t>behavioural disorders, including ADHD, anxiety, and depression</a:t>
            </a:r>
            <a:r>
              <a:rPr lang="en-GB" sz="1400" dirty="0">
                <a:effectLst/>
                <a:latin typeface="Arial" panose="020B0604020202020204" pitchFamily="34" charset="0"/>
                <a:ea typeface="Calibri" panose="020F0502020204030204" pitchFamily="34" charset="0"/>
                <a:cs typeface="Arial" panose="020B0604020202020204" pitchFamily="34" charset="0"/>
              </a:rPr>
              <a:t>(WHO, 2021a).</a:t>
            </a:r>
          </a:p>
          <a:p>
            <a:pPr marL="0" indent="0">
              <a:lnSpc>
                <a:spcPct val="150000"/>
              </a:lnSpc>
              <a:spcBef>
                <a:spcPts val="0"/>
              </a:spcBef>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Air pollution is a complicated mix of gases and particles from nature and people. Air pollution in cities is mainly caused by particulate matter (PM), nitrogen dioxide (NO2), sulphur dioxide (SO2), ammonia (NH3), ozone (O3), and carbon monoxide (CO) (England, 2018).</a:t>
            </a:r>
          </a:p>
          <a:p>
            <a:pPr marL="0" indent="0">
              <a:spcBef>
                <a:spcPts val="0"/>
              </a:spcBef>
              <a:buNone/>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100" dirty="0"/>
          </a:p>
        </p:txBody>
      </p:sp>
      <p:grpSp>
        <p:nvGrpSpPr>
          <p:cNvPr id="15" name="Group 1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ontent Placeholder 3">
            <a:extLst>
              <a:ext uri="{FF2B5EF4-FFF2-40B4-BE49-F238E27FC236}">
                <a16:creationId xmlns:a16="http://schemas.microsoft.com/office/drawing/2014/main" id="{F167648A-D624-5CCA-BC2F-991E3F0760C9}"/>
              </a:ext>
            </a:extLst>
          </p:cNvPr>
          <p:cNvGraphicFramePr>
            <a:graphicFrameLocks/>
          </p:cNvGraphicFramePr>
          <p:nvPr>
            <p:extLst>
              <p:ext uri="{D42A27DB-BD31-4B8C-83A1-F6EECF244321}">
                <p14:modId xmlns:p14="http://schemas.microsoft.com/office/powerpoint/2010/main" val="3555257198"/>
              </p:ext>
            </p:extLst>
          </p:nvPr>
        </p:nvGraphicFramePr>
        <p:xfrm>
          <a:off x="8132317" y="515815"/>
          <a:ext cx="3872113" cy="5629058"/>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D0E482FB-63F6-B617-4CDD-A8D9335BCBAB}"/>
              </a:ext>
            </a:extLst>
          </p:cNvPr>
          <p:cNvSpPr txBox="1"/>
          <p:nvPr/>
        </p:nvSpPr>
        <p:spPr>
          <a:xfrm>
            <a:off x="8080584" y="6166934"/>
            <a:ext cx="3416214" cy="461665"/>
          </a:xfrm>
          <a:prstGeom prst="rect">
            <a:avLst/>
          </a:prstGeom>
          <a:noFill/>
        </p:spPr>
        <p:txBody>
          <a:bodyPr wrap="square">
            <a:spAutoFit/>
          </a:bodyPr>
          <a:lstStyle/>
          <a:p>
            <a:r>
              <a:rPr lang="en-GB" sz="1200" dirty="0">
                <a:effectLst/>
                <a:latin typeface="Arial" panose="020B0604020202020204" pitchFamily="34" charset="0"/>
                <a:ea typeface="Calibri" panose="020F0502020204030204" pitchFamily="34" charset="0"/>
                <a:cs typeface="Arial" panose="020B0604020202020204" pitchFamily="34" charset="0"/>
              </a:rPr>
              <a:t>(WHO, 2021a) (Datastore, 2022) (Datastore, 2016)</a:t>
            </a:r>
            <a:endParaRPr lang="en-GB" sz="1200" dirty="0"/>
          </a:p>
        </p:txBody>
      </p:sp>
    </p:spTree>
    <p:extLst>
      <p:ext uri="{BB962C8B-B14F-4D97-AF65-F5344CB8AC3E}">
        <p14:creationId xmlns:p14="http://schemas.microsoft.com/office/powerpoint/2010/main" val="1358451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3CFE3E4-7122-D8E2-8245-F8EDE25B2927}"/>
              </a:ext>
            </a:extLst>
          </p:cNvPr>
          <p:cNvSpPr txBox="1"/>
          <p:nvPr/>
        </p:nvSpPr>
        <p:spPr>
          <a:xfrm>
            <a:off x="630935" y="2807208"/>
            <a:ext cx="4238049" cy="3410712"/>
          </a:xfrm>
          <a:prstGeom prst="rect">
            <a:avLst/>
          </a:prstGeom>
        </p:spPr>
        <p:txBody>
          <a:bodyPr vert="horz" lIns="91440" tIns="45720" rIns="91440" bIns="45720" rtlCol="0" anchor="t">
            <a:normAutofit/>
          </a:bodyPr>
          <a:lstStyle/>
          <a:p>
            <a:pPr>
              <a:lnSpc>
                <a:spcPct val="90000"/>
              </a:lnSpc>
              <a:spcAft>
                <a:spcPts val="600"/>
              </a:spcAft>
            </a:pPr>
            <a:r>
              <a:rPr lang="en-US" sz="1900" b="1" u="sng" dirty="0">
                <a:effectLst/>
                <a:latin typeface="Arial" panose="020B0604020202020204" pitchFamily="34" charset="0"/>
                <a:cs typeface="Arial" panose="020B0604020202020204" pitchFamily="34" charset="0"/>
              </a:rPr>
              <a:t>Air Pollution Sources</a:t>
            </a:r>
            <a:r>
              <a:rPr lang="en-US" sz="1900" dirty="0">
                <a:effectLst/>
                <a:latin typeface="Arial" panose="020B0604020202020204" pitchFamily="34" charset="0"/>
                <a:cs typeface="Arial" panose="020B0604020202020204" pitchFamily="34" charset="0"/>
              </a:rPr>
              <a:t> (Datastore, 2022) (Datastore, 2016):</a:t>
            </a:r>
          </a:p>
          <a:p>
            <a:pPr marL="342900" indent="-342900">
              <a:lnSpc>
                <a:spcPct val="150000"/>
              </a:lnSpc>
              <a:spcAft>
                <a:spcPts val="600"/>
              </a:spcAft>
              <a:buFont typeface="Wingdings" panose="05000000000000000000" pitchFamily="2" charset="2"/>
              <a:buChar char="Ø"/>
            </a:pPr>
            <a:r>
              <a:rPr lang="en-US" sz="1400" b="1" dirty="0">
                <a:effectLst/>
                <a:latin typeface="Arial" panose="020B0604020202020204" pitchFamily="34" charset="0"/>
                <a:cs typeface="Arial" panose="020B0604020202020204" pitchFamily="34" charset="0"/>
              </a:rPr>
              <a:t>Domestic Heat and Power generation.</a:t>
            </a:r>
            <a:br>
              <a:rPr lang="en-US" sz="1400" dirty="0">
                <a:effectLst/>
                <a:latin typeface="Arial" panose="020B0604020202020204" pitchFamily="34" charset="0"/>
                <a:cs typeface="Arial" panose="020B0604020202020204" pitchFamily="34" charset="0"/>
              </a:rPr>
            </a:br>
            <a:r>
              <a:rPr lang="en-US" sz="1400" b="1" dirty="0">
                <a:effectLst/>
                <a:latin typeface="Arial" panose="020B0604020202020204" pitchFamily="34" charset="0"/>
                <a:cs typeface="Arial" panose="020B0604020202020204" pitchFamily="34" charset="0"/>
              </a:rPr>
              <a:t>Commercial &amp; Industrial Heat and Power generation.</a:t>
            </a:r>
          </a:p>
          <a:p>
            <a:pPr marL="285750" indent="-285750">
              <a:lnSpc>
                <a:spcPct val="150000"/>
              </a:lnSpc>
              <a:spcAft>
                <a:spcPts val="600"/>
              </a:spcAft>
              <a:buFont typeface="Wingdings" panose="05000000000000000000" pitchFamily="2" charset="2"/>
              <a:buChar char="Ø"/>
            </a:pPr>
            <a:r>
              <a:rPr lang="en-US" sz="1400" b="1" dirty="0">
                <a:effectLst/>
                <a:latin typeface="Arial" panose="020B0604020202020204" pitchFamily="34" charset="0"/>
                <a:cs typeface="Arial" panose="020B0604020202020204" pitchFamily="34" charset="0"/>
              </a:rPr>
              <a:t>Transport (Rail, River, Road)</a:t>
            </a:r>
          </a:p>
          <a:p>
            <a:pPr marL="285750" indent="-285750">
              <a:lnSpc>
                <a:spcPct val="150000"/>
              </a:lnSpc>
              <a:spcAft>
                <a:spcPts val="600"/>
              </a:spcAft>
              <a:buFont typeface="Wingdings" panose="05000000000000000000" pitchFamily="2" charset="2"/>
              <a:buChar char="Ø"/>
            </a:pPr>
            <a:r>
              <a:rPr lang="en-US" sz="1400" b="1" dirty="0">
                <a:effectLst/>
                <a:latin typeface="Arial" panose="020B0604020202020204" pitchFamily="34" charset="0"/>
                <a:cs typeface="Arial" panose="020B0604020202020204" pitchFamily="34" charset="0"/>
              </a:rPr>
              <a:t>Road Transport is the most prominent source of air pollution</a:t>
            </a:r>
            <a:r>
              <a:rPr lang="en-US" sz="1400" dirty="0">
                <a:effectLst/>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pic>
        <p:nvPicPr>
          <p:cNvPr id="3" name="Picture 2" descr="A picture containing text, toy&#10;&#10;Description automatically generated">
            <a:extLst>
              <a:ext uri="{FF2B5EF4-FFF2-40B4-BE49-F238E27FC236}">
                <a16:creationId xmlns:a16="http://schemas.microsoft.com/office/drawing/2014/main" id="{CF25A814-92F3-4651-2E6F-6A524192ED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0600" y="495301"/>
            <a:ext cx="7086600" cy="5495924"/>
          </a:xfrm>
          <a:prstGeom prst="rect">
            <a:avLst/>
          </a:prstGeom>
        </p:spPr>
      </p:pic>
      <p:sp>
        <p:nvSpPr>
          <p:cNvPr id="4" name="Title 1">
            <a:extLst>
              <a:ext uri="{FF2B5EF4-FFF2-40B4-BE49-F238E27FC236}">
                <a16:creationId xmlns:a16="http://schemas.microsoft.com/office/drawing/2014/main" id="{0E3970E8-3D67-7EAC-1E1E-D5D9F9BCFE40}"/>
              </a:ext>
            </a:extLst>
          </p:cNvPr>
          <p:cNvSpPr txBox="1">
            <a:spLocks/>
          </p:cNvSpPr>
          <p:nvPr/>
        </p:nvSpPr>
        <p:spPr>
          <a:xfrm>
            <a:off x="643467" y="93786"/>
            <a:ext cx="1888718" cy="76633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latin typeface="Arial" panose="020B0604020202020204" pitchFamily="34" charset="0"/>
                <a:cs typeface="Arial" panose="020B0604020202020204" pitchFamily="34" charset="0"/>
              </a:rPr>
              <a:t>Facts</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2257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12191-D144-1676-64B1-4383C37B31A3}"/>
              </a:ext>
            </a:extLst>
          </p:cNvPr>
          <p:cNvSpPr>
            <a:spLocks noGrp="1"/>
          </p:cNvSpPr>
          <p:nvPr>
            <p:ph type="title"/>
          </p:nvPr>
        </p:nvSpPr>
        <p:spPr>
          <a:xfrm>
            <a:off x="857250" y="0"/>
            <a:ext cx="2571750" cy="632402"/>
          </a:xfrm>
        </p:spPr>
        <p:txBody>
          <a:bodyPr>
            <a:normAutofit/>
          </a:bodyPr>
          <a:lstStyle/>
          <a:p>
            <a:r>
              <a:rPr lang="en-GB" sz="2800" dirty="0">
                <a:latin typeface="Arial" panose="020B0604020202020204" pitchFamily="34" charset="0"/>
                <a:cs typeface="Arial" panose="020B0604020202020204" pitchFamily="34" charset="0"/>
              </a:rPr>
              <a:t>Demographics</a:t>
            </a:r>
          </a:p>
        </p:txBody>
      </p:sp>
      <p:sp>
        <p:nvSpPr>
          <p:cNvPr id="3" name="Content Placeholder 2">
            <a:extLst>
              <a:ext uri="{FF2B5EF4-FFF2-40B4-BE49-F238E27FC236}">
                <a16:creationId xmlns:a16="http://schemas.microsoft.com/office/drawing/2014/main" id="{909B23C6-6078-964B-54C8-28122AD08828}"/>
              </a:ext>
            </a:extLst>
          </p:cNvPr>
          <p:cNvSpPr>
            <a:spLocks noGrp="1"/>
          </p:cNvSpPr>
          <p:nvPr>
            <p:ph idx="1"/>
          </p:nvPr>
        </p:nvSpPr>
        <p:spPr>
          <a:xfrm>
            <a:off x="6439876" y="1163782"/>
            <a:ext cx="5571149" cy="5329092"/>
          </a:xfrm>
        </p:spPr>
        <p:txBody>
          <a:bodyPr>
            <a:normAutofit fontScale="25000" lnSpcReduction="20000"/>
          </a:bodyPr>
          <a:lstStyle/>
          <a:p>
            <a:pPr marL="0" indent="0">
              <a:lnSpc>
                <a:spcPct val="120000"/>
              </a:lnSpc>
              <a:spcBef>
                <a:spcPts val="0"/>
              </a:spcBef>
              <a:buNone/>
            </a:pPr>
            <a:r>
              <a:rPr lang="en-GB" sz="5600" b="1" dirty="0">
                <a:effectLst/>
                <a:latin typeface="Arial" panose="020B0604020202020204" pitchFamily="34" charset="0"/>
                <a:ea typeface="Calibri" panose="020F0502020204030204" pitchFamily="34" charset="0"/>
                <a:cs typeface="Arial" panose="020B0604020202020204" pitchFamily="34" charset="0"/>
              </a:rPr>
              <a:t>Location:</a:t>
            </a:r>
            <a:r>
              <a:rPr lang="en-GB" sz="5600" dirty="0">
                <a:effectLst/>
                <a:latin typeface="Arial" panose="020B0604020202020204" pitchFamily="34" charset="0"/>
                <a:ea typeface="Calibri" panose="020F0502020204030204" pitchFamily="34" charset="0"/>
                <a:cs typeface="Arial" panose="020B0604020202020204" pitchFamily="34" charset="0"/>
              </a:rPr>
              <a:t> Barking and Dagenham is an outer borough of London, England, on the city’s east side. On the north side of the River Thames, it is part of the historic county of Essex. (Britannica, 2013). It is one of the most deprived boroughs in London. (Trust For London, 2022)</a:t>
            </a:r>
          </a:p>
          <a:p>
            <a:pPr marL="0" indent="0">
              <a:lnSpc>
                <a:spcPct val="120000"/>
              </a:lnSpc>
              <a:spcBef>
                <a:spcPts val="0"/>
              </a:spcBef>
              <a:buNone/>
            </a:pPr>
            <a:endParaRPr lang="en-GB" sz="56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Bef>
                <a:spcPts val="0"/>
              </a:spcBef>
            </a:pP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Size</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is 36.11 km2</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total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population</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was 218,900 in 2021, which expanded by 17.7% between 2011 and 2021. (ONS, 2022).</a:t>
            </a:r>
          </a:p>
          <a:p>
            <a:pPr>
              <a:lnSpc>
                <a:spcPct val="120000"/>
              </a:lnSpc>
              <a:spcBef>
                <a:spcPts val="0"/>
              </a:spcBef>
            </a:pP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Females:</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112400 and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Males:</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106500.</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57,150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children</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or almost 26% of the population, are between 0 and 15(Council, 2022). </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About 9% of the people are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65 or over</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(Council, 2022).</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dirty="0">
                <a:solidFill>
                  <a:srgbClr val="000000"/>
                </a:solidFill>
                <a:latin typeface="Arial" panose="020B0604020202020204" pitchFamily="34" charset="0"/>
                <a:ea typeface="Times New Roman" panose="02020603050405020304" pitchFamily="18" charset="0"/>
                <a:cs typeface="Arial" panose="020B0604020202020204" pitchFamily="34" charset="0"/>
              </a:rPr>
              <a:t>T</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unemployment rate</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was 5%. Whereas in London it was 5.6%. (Statista, 2022)</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average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median age</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is 33 years (ONS, 2022b).</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Life expectancy </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is 78.06 (Male) and 82.34 (Female) years, significantly lower than overall London’s 80.9 (Male) and 84.7 (Female) years (White, 2020).  </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Population Density</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is 6064 per square km. There are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73900</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households</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 this borough(ONS, 2022b).</a:t>
            </a:r>
          </a:p>
          <a:p>
            <a:pPr>
              <a:lnSpc>
                <a:spcPct val="120000"/>
              </a:lnSpc>
              <a:spcBef>
                <a:spcPts val="0"/>
              </a:spcBef>
            </a:pPr>
            <a:r>
              <a:rPr lang="en-GB" sz="5600" b="1" dirty="0">
                <a:solidFill>
                  <a:srgbClr val="000000"/>
                </a:solidFill>
                <a:latin typeface="Arial" panose="020B0604020202020204" pitchFamily="34" charset="0"/>
                <a:ea typeface="Times New Roman" panose="02020603050405020304" pitchFamily="18" charset="0"/>
                <a:cs typeface="Arial" panose="020B0604020202020204" pitchFamily="34" charset="0"/>
              </a:rPr>
              <a:t>Languages: </a:t>
            </a:r>
            <a:r>
              <a:rPr lang="en-GB" sz="5600" dirty="0">
                <a:latin typeface="Arial" panose="020B0604020202020204" pitchFamily="34" charset="0"/>
                <a:cs typeface="Arial" panose="020B0604020202020204" pitchFamily="34" charset="0"/>
              </a:rPr>
              <a:t>According</a:t>
            </a:r>
            <a:r>
              <a:rPr lang="en-GB" sz="5600" dirty="0">
                <a:solidFill>
                  <a:srgbClr val="0E101A"/>
                </a:solidFill>
                <a:effectLst/>
                <a:latin typeface="Arial" panose="020B0604020202020204" pitchFamily="34" charset="0"/>
                <a:cs typeface="Arial" panose="020B0604020202020204" pitchFamily="34" charset="0"/>
              </a:rPr>
              <a:t> to schools, there are</a:t>
            </a:r>
            <a:r>
              <a:rPr lang="en-GB" sz="5600" dirty="0">
                <a:latin typeface="Arial" panose="020B0604020202020204" pitchFamily="34" charset="0"/>
                <a:cs typeface="Arial" panose="020B0604020202020204" pitchFamily="34" charset="0"/>
              </a:rPr>
              <a:t> 181 different languages spoken in the borough (Council, 2021).</a:t>
            </a:r>
            <a:endPar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37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37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20000"/>
              </a:lnSpc>
              <a:spcBef>
                <a:spcPts val="0"/>
              </a:spcBef>
            </a:pPr>
            <a:endParaRPr lang="en-GB" sz="1800" dirty="0">
              <a:effectLst/>
              <a:latin typeface="Times New Roman" panose="02020603050405020304" pitchFamily="18" charset="0"/>
              <a:ea typeface="Times New Roman" panose="02020603050405020304" pitchFamily="18" charset="0"/>
            </a:endParaRPr>
          </a:p>
          <a:p>
            <a:pPr marL="457200">
              <a:lnSpc>
                <a:spcPct val="150000"/>
              </a:lnSpc>
              <a:spcAft>
                <a:spcPts val="800"/>
              </a:spcAft>
            </a:pPr>
            <a:r>
              <a:rPr lang="en-GB" sz="1800" dirty="0">
                <a:effectLst/>
                <a:latin typeface="Arial" panose="020B0604020202020204" pitchFamily="34" charset="0"/>
                <a:ea typeface="Calibri" panose="020F0502020204030204" pitchFamily="34" charset="0"/>
                <a:cs typeface="Vrinda" panose="020B0502040204020203" pitchFamily="34" charset="0"/>
              </a:rPr>
              <a:t> </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GB" dirty="0"/>
          </a:p>
        </p:txBody>
      </p:sp>
      <p:graphicFrame>
        <p:nvGraphicFramePr>
          <p:cNvPr id="4" name="Content Placeholder 3">
            <a:extLst>
              <a:ext uri="{FF2B5EF4-FFF2-40B4-BE49-F238E27FC236}">
                <a16:creationId xmlns:a16="http://schemas.microsoft.com/office/drawing/2014/main" id="{9683778E-10A2-BA7F-B936-253AAF402F09}"/>
              </a:ext>
            </a:extLst>
          </p:cNvPr>
          <p:cNvGraphicFramePr>
            <a:graphicFrameLocks/>
          </p:cNvGraphicFramePr>
          <p:nvPr>
            <p:extLst>
              <p:ext uri="{D42A27DB-BD31-4B8C-83A1-F6EECF244321}">
                <p14:modId xmlns:p14="http://schemas.microsoft.com/office/powerpoint/2010/main" val="1447129270"/>
              </p:ext>
            </p:extLst>
          </p:nvPr>
        </p:nvGraphicFramePr>
        <p:xfrm>
          <a:off x="3272938" y="4801332"/>
          <a:ext cx="2889737" cy="1691542"/>
        </p:xfrm>
        <a:graphic>
          <a:graphicData uri="http://schemas.openxmlformats.org/drawingml/2006/chart">
            <c:chart xmlns:c="http://schemas.openxmlformats.org/drawingml/2006/chart" xmlns:r="http://schemas.openxmlformats.org/officeDocument/2006/relationships" r:id="rId2"/>
          </a:graphicData>
        </a:graphic>
      </p:graphicFrame>
      <p:pic>
        <p:nvPicPr>
          <p:cNvPr id="6" name="Picture 5" descr="Chart, pie chart&#10;&#10;Description automatically generated">
            <a:extLst>
              <a:ext uri="{FF2B5EF4-FFF2-40B4-BE49-F238E27FC236}">
                <a16:creationId xmlns:a16="http://schemas.microsoft.com/office/drawing/2014/main" id="{C300BD9E-F0A6-F3BE-0190-9D73A18B55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975" y="4521462"/>
            <a:ext cx="3139829" cy="2133785"/>
          </a:xfrm>
          <a:prstGeom prst="rect">
            <a:avLst/>
          </a:prstGeom>
        </p:spPr>
      </p:pic>
      <p:pic>
        <p:nvPicPr>
          <p:cNvPr id="8" name="Picture 7" descr="Chart, bar chart&#10;&#10;Description automatically generated">
            <a:extLst>
              <a:ext uri="{FF2B5EF4-FFF2-40B4-BE49-F238E27FC236}">
                <a16:creationId xmlns:a16="http://schemas.microsoft.com/office/drawing/2014/main" id="{399C5DEE-8749-A316-076C-13E09043DC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000" y="632402"/>
            <a:ext cx="6439876" cy="3765951"/>
          </a:xfrm>
          <a:prstGeom prst="rect">
            <a:avLst/>
          </a:prstGeom>
        </p:spPr>
      </p:pic>
      <p:sp>
        <p:nvSpPr>
          <p:cNvPr id="12" name="TextBox 11">
            <a:extLst>
              <a:ext uri="{FF2B5EF4-FFF2-40B4-BE49-F238E27FC236}">
                <a16:creationId xmlns:a16="http://schemas.microsoft.com/office/drawing/2014/main" id="{5A4D9EA5-37B0-B9C7-2AF6-835D910A0BC3}"/>
              </a:ext>
            </a:extLst>
          </p:cNvPr>
          <p:cNvSpPr txBox="1"/>
          <p:nvPr/>
        </p:nvSpPr>
        <p:spPr>
          <a:xfrm>
            <a:off x="2985477" y="6516747"/>
            <a:ext cx="2117969" cy="261610"/>
          </a:xfrm>
          <a:prstGeom prst="rect">
            <a:avLst/>
          </a:prstGeom>
          <a:noFill/>
        </p:spPr>
        <p:txBody>
          <a:bodyPr wrap="square">
            <a:spAutoFit/>
          </a:bodyPr>
          <a:lstStyle/>
          <a:p>
            <a:r>
              <a:rPr lang="en-GB" sz="1100" dirty="0">
                <a:effectLst/>
                <a:latin typeface="Arial" panose="020B0604020202020204" pitchFamily="34" charset="0"/>
                <a:ea typeface="Times New Roman" panose="02020603050405020304" pitchFamily="18" charset="0"/>
                <a:cs typeface="Arial" panose="020B0604020202020204" pitchFamily="34" charset="0"/>
              </a:rPr>
              <a:t>(LBBD, 2022)</a:t>
            </a:r>
            <a:endParaRPr lang="en-GB" sz="1100" dirty="0"/>
          </a:p>
        </p:txBody>
      </p:sp>
    </p:spTree>
    <p:extLst>
      <p:ext uri="{BB962C8B-B14F-4D97-AF65-F5344CB8AC3E}">
        <p14:creationId xmlns:p14="http://schemas.microsoft.com/office/powerpoint/2010/main" val="2115623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DCF15-93C1-D143-CBB2-3816A882E12A}"/>
              </a:ext>
            </a:extLst>
          </p:cNvPr>
          <p:cNvSpPr>
            <a:spLocks noGrp="1"/>
          </p:cNvSpPr>
          <p:nvPr>
            <p:ph type="title"/>
          </p:nvPr>
        </p:nvSpPr>
        <p:spPr>
          <a:xfrm>
            <a:off x="838200" y="365125"/>
            <a:ext cx="5880651" cy="728179"/>
          </a:xfrm>
        </p:spPr>
        <p:txBody>
          <a:bodyPr>
            <a:noAutofit/>
          </a:bodyPr>
          <a:lstStyle/>
          <a:p>
            <a:r>
              <a:rPr lang="en-GB" sz="2400" b="1">
                <a:effectLst/>
                <a:latin typeface="Arial" panose="020B0604020202020204" pitchFamily="34" charset="0"/>
                <a:ea typeface="Calibri" panose="020F0502020204030204" pitchFamily="34" charset="0"/>
              </a:rPr>
              <a:t>Principles of Community Development</a:t>
            </a:r>
            <a:endParaRPr lang="en-GB" sz="2400" b="1" dirty="0"/>
          </a:p>
        </p:txBody>
      </p:sp>
      <p:sp>
        <p:nvSpPr>
          <p:cNvPr id="3" name="Content Placeholder 2">
            <a:extLst>
              <a:ext uri="{FF2B5EF4-FFF2-40B4-BE49-F238E27FC236}">
                <a16:creationId xmlns:a16="http://schemas.microsoft.com/office/drawing/2014/main" id="{42333459-FD23-2B05-218C-364C0970A315}"/>
              </a:ext>
            </a:extLst>
          </p:cNvPr>
          <p:cNvSpPr>
            <a:spLocks noGrp="1"/>
          </p:cNvSpPr>
          <p:nvPr>
            <p:ph idx="1"/>
          </p:nvPr>
        </p:nvSpPr>
        <p:spPr>
          <a:xfrm>
            <a:off x="342899" y="1093304"/>
            <a:ext cx="6375951" cy="5564641"/>
          </a:xfrm>
        </p:spPr>
        <p:txBody>
          <a:bodyPr>
            <a:normAutofit fontScale="85000" lnSpcReduction="10000"/>
          </a:bodyPr>
          <a:lstStyle/>
          <a:p>
            <a:pPr marL="0" indent="0">
              <a:lnSpc>
                <a:spcPct val="150000"/>
              </a:lnSpc>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The principles of </a:t>
            </a:r>
            <a:r>
              <a:rPr lang="en-GB" sz="1400" b="1" dirty="0">
                <a:effectLst/>
                <a:latin typeface="Arial" panose="020B0604020202020204" pitchFamily="34" charset="0"/>
                <a:ea typeface="Calibri" panose="020F0502020204030204" pitchFamily="34" charset="0"/>
                <a:cs typeface="Arial" panose="020B0604020202020204" pitchFamily="34" charset="0"/>
              </a:rPr>
              <a:t>empowerment, human rights, inclusivity, social justice, self-determination, and collective action</a:t>
            </a:r>
            <a:r>
              <a:rPr lang="en-GB" sz="1400" dirty="0">
                <a:effectLst/>
                <a:latin typeface="Arial" panose="020B0604020202020204" pitchFamily="34" charset="0"/>
                <a:ea typeface="Calibri" panose="020F0502020204030204" pitchFamily="34" charset="0"/>
                <a:cs typeface="Arial" panose="020B0604020202020204" pitchFamily="34" charset="0"/>
              </a:rPr>
              <a:t> serve as the foundation for community development (Smart, 2017).</a:t>
            </a:r>
          </a:p>
          <a:p>
            <a:pPr marL="0" indent="0">
              <a:lnSpc>
                <a:spcPct val="150000"/>
              </a:lnSpc>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Community-driven development allows community members to work together on development projects. Practically, it requires participation from all, removes barriers, is always transparent and accountable, and is run by local power (Organisers, 2021).</a:t>
            </a:r>
          </a:p>
          <a:p>
            <a:pPr marL="0" indent="0">
              <a:lnSpc>
                <a:spcPct val="150000"/>
              </a:lnSpc>
              <a:spcBef>
                <a:spcPts val="0"/>
              </a:spcBef>
              <a:buNone/>
            </a:pPr>
            <a:r>
              <a:rPr lang="en-GB" sz="1400" b="1" dirty="0">
                <a:effectLst/>
                <a:latin typeface="Arial" panose="020B0604020202020204" pitchFamily="34" charset="0"/>
                <a:ea typeface="Calibri" panose="020F0502020204030204" pitchFamily="34" charset="0"/>
                <a:cs typeface="Arial" panose="020B0604020202020204" pitchFamily="34" charset="0"/>
              </a:rPr>
              <a:t>Stakeholders: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Residents of the borough</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UK Government</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Local authority/ local government/ council</a:t>
            </a:r>
          </a:p>
          <a:p>
            <a:pPr marL="342900" lvl="0" indent="-342900">
              <a:lnSpc>
                <a:spcPct val="150000"/>
              </a:lnSpc>
              <a:spcBef>
                <a:spcPts val="0"/>
              </a:spcBef>
              <a:buFont typeface="Symbol" panose="05050102010706020507" pitchFamily="18" charset="2"/>
              <a:buChar char=""/>
            </a:pPr>
            <a:r>
              <a:rPr lang="en-GB" sz="1400" dirty="0">
                <a:latin typeface="Arial" panose="020B0604020202020204" pitchFamily="34" charset="0"/>
                <a:ea typeface="Calibri" panose="020F0502020204030204" pitchFamily="34" charset="0"/>
                <a:cs typeface="Arial" panose="020B0604020202020204" pitchFamily="34" charset="0"/>
              </a:rPr>
              <a:t>C</a:t>
            </a:r>
            <a:r>
              <a:rPr lang="en-GB" sz="1400" dirty="0">
                <a:effectLst/>
                <a:latin typeface="Arial" panose="020B0604020202020204" pitchFamily="34" charset="0"/>
                <a:ea typeface="Calibri" panose="020F0502020204030204" pitchFamily="34" charset="0"/>
                <a:cs typeface="Arial" panose="020B0604020202020204" pitchFamily="34" charset="0"/>
              </a:rPr>
              <a:t>itizen associations </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Environmental organisations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Mayor of the borough and the Mayor of London</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Media</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Scientists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Architects and Engineers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Charities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Politicians and Policy Makers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Energy companies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Energy appliances manufacturers</a:t>
            </a:r>
          </a:p>
          <a:p>
            <a:pPr marL="342900" lvl="0" indent="-342900">
              <a:lnSpc>
                <a:spcPct val="150000"/>
              </a:lnSpc>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Transport authorities / companies (e.g</a:t>
            </a:r>
            <a:r>
              <a:rPr lang="en-GB" sz="1400" dirty="0">
                <a:latin typeface="Arial" panose="020B0604020202020204" pitchFamily="34" charset="0"/>
                <a:ea typeface="Calibri" panose="020F0502020204030204" pitchFamily="34" charset="0"/>
                <a:cs typeface="Arial" panose="020B0604020202020204" pitchFamily="34" charset="0"/>
              </a:rPr>
              <a:t>.</a:t>
            </a:r>
            <a:r>
              <a:rPr lang="en-GB" sz="1400" dirty="0">
                <a:effectLst/>
                <a:latin typeface="Arial" panose="020B0604020202020204" pitchFamily="34" charset="0"/>
                <a:ea typeface="Calibri" panose="020F0502020204030204" pitchFamily="34" charset="0"/>
                <a:cs typeface="Arial" panose="020B0604020202020204" pitchFamily="34" charset="0"/>
              </a:rPr>
              <a:t> TFL, Uber)</a:t>
            </a:r>
          </a:p>
          <a:p>
            <a:pPr marL="0" indent="0">
              <a:buNone/>
            </a:pPr>
            <a:endParaRPr lang="en-GB" sz="1100" dirty="0"/>
          </a:p>
        </p:txBody>
      </p:sp>
      <p:pic>
        <p:nvPicPr>
          <p:cNvPr id="5" name="Picture 4" descr="Text, calendar&#10;&#10;Description automatically generated">
            <a:extLst>
              <a:ext uri="{FF2B5EF4-FFF2-40B4-BE49-F238E27FC236}">
                <a16:creationId xmlns:a16="http://schemas.microsoft.com/office/drawing/2014/main" id="{6B116BCB-7DE7-8751-CAA9-44D310E0ACE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286" r="2880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90FC65F6-63E4-B03E-D783-5ECAF73BCA7B}"/>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re2there.ca/principles-focused-eval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8" name="Picture 7" descr="A picture containing chart&#10;&#10;Description automatically generated">
            <a:extLst>
              <a:ext uri="{FF2B5EF4-FFF2-40B4-BE49-F238E27FC236}">
                <a16:creationId xmlns:a16="http://schemas.microsoft.com/office/drawing/2014/main" id="{86863A05-6C1D-88D5-A950-4FEE6B4C750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30874" y="4497471"/>
            <a:ext cx="2288081" cy="1640371"/>
          </a:xfrm>
          <a:prstGeom prst="rect">
            <a:avLst/>
          </a:prstGeom>
        </p:spPr>
      </p:pic>
    </p:spTree>
    <p:extLst>
      <p:ext uri="{BB962C8B-B14F-4D97-AF65-F5344CB8AC3E}">
        <p14:creationId xmlns:p14="http://schemas.microsoft.com/office/powerpoint/2010/main" val="1808657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6">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9377C-D21E-8ACE-6D43-621855E770C2}"/>
              </a:ext>
            </a:extLst>
          </p:cNvPr>
          <p:cNvSpPr>
            <a:spLocks noGrp="1"/>
          </p:cNvSpPr>
          <p:nvPr>
            <p:ph type="title"/>
          </p:nvPr>
        </p:nvSpPr>
        <p:spPr>
          <a:xfrm>
            <a:off x="4654296" y="329184"/>
            <a:ext cx="6894576" cy="1783080"/>
          </a:xfrm>
        </p:spPr>
        <p:txBody>
          <a:bodyPr anchor="b">
            <a:normAutofit/>
          </a:bodyPr>
          <a:lstStyle/>
          <a:p>
            <a:r>
              <a:rPr lang="en-GB" sz="3800">
                <a:effectLst/>
                <a:latin typeface="Arial" panose="020B0604020202020204" pitchFamily="34" charset="0"/>
                <a:ea typeface="Calibri" panose="020F0502020204030204" pitchFamily="34" charset="0"/>
                <a:cs typeface="Vrinda" panose="020B0502040204020203" pitchFamily="34" charset="0"/>
              </a:rPr>
              <a:t>Role of Technology and digital media</a:t>
            </a:r>
            <a:br>
              <a:rPr lang="en-GB" sz="3800">
                <a:effectLst/>
                <a:latin typeface="Times New Roman" panose="02020603050405020304" pitchFamily="18" charset="0"/>
                <a:ea typeface="Calibri" panose="020F0502020204030204" pitchFamily="34" charset="0"/>
                <a:cs typeface="Vrinda" panose="020B0502040204020203" pitchFamily="34" charset="0"/>
              </a:rPr>
            </a:br>
            <a:endParaRPr lang="en-GB" sz="3800"/>
          </a:p>
        </p:txBody>
      </p:sp>
      <p:pic>
        <p:nvPicPr>
          <p:cNvPr id="4" name="Picture 3" descr="Shape, arrow&#10;&#10;Description automatically generated">
            <a:extLst>
              <a:ext uri="{FF2B5EF4-FFF2-40B4-BE49-F238E27FC236}">
                <a16:creationId xmlns:a16="http://schemas.microsoft.com/office/drawing/2014/main" id="{16F92D23-BC3E-FFB1-66FF-382E75C16F72}"/>
              </a:ext>
            </a:extLst>
          </p:cNvPr>
          <p:cNvPicPr>
            <a:picLocks noChangeAspect="1"/>
          </p:cNvPicPr>
          <p:nvPr/>
        </p:nvPicPr>
        <p:blipFill rotWithShape="1">
          <a:blip r:embed="rId2">
            <a:extLst>
              <a:ext uri="{28A0092B-C50C-407E-A947-70E740481C1C}">
                <a14:useLocalDpi xmlns:a14="http://schemas.microsoft.com/office/drawing/2010/main" val="0"/>
              </a:ext>
            </a:extLst>
          </a:blip>
          <a:srcRect l="4533" r="3435" b="-4"/>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9"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Diagram&#10;&#10;Description automatically generated">
            <a:extLst>
              <a:ext uri="{FF2B5EF4-FFF2-40B4-BE49-F238E27FC236}">
                <a16:creationId xmlns:a16="http://schemas.microsoft.com/office/drawing/2014/main" id="{1E129442-AD22-C3D0-3920-541CB1707D46}"/>
              </a:ext>
            </a:extLst>
          </p:cNvPr>
          <p:cNvPicPr>
            <a:picLocks noChangeAspect="1"/>
          </p:cNvPicPr>
          <p:nvPr/>
        </p:nvPicPr>
        <p:blipFill rotWithShape="1">
          <a:blip r:embed="rId3">
            <a:extLst>
              <a:ext uri="{28A0092B-C50C-407E-A947-70E740481C1C}">
                <a14:useLocalDpi xmlns:a14="http://schemas.microsoft.com/office/drawing/2010/main" val="0"/>
              </a:ext>
            </a:extLst>
          </a:blip>
          <a:srcRect l="10107" r="1550" b="2"/>
          <a:stretch/>
        </p:blipFill>
        <p:spPr>
          <a:xfrm>
            <a:off x="77580" y="4193763"/>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7D6DAF52-405C-D4D8-D490-D7DD5A0B2DD0}"/>
              </a:ext>
            </a:extLst>
          </p:cNvPr>
          <p:cNvSpPr>
            <a:spLocks noGrp="1"/>
          </p:cNvSpPr>
          <p:nvPr>
            <p:ph idx="1"/>
          </p:nvPr>
        </p:nvSpPr>
        <p:spPr>
          <a:xfrm>
            <a:off x="4654296" y="2706624"/>
            <a:ext cx="6894576" cy="3483864"/>
          </a:xfrm>
        </p:spPr>
        <p:txBody>
          <a:bodyPr>
            <a:normAutofit/>
          </a:bodyPr>
          <a:lstStyle/>
          <a:p>
            <a:pPr marL="0" lvl="0" indent="0">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About 92% of the borough residents have access to the internet, the most dominant modern technology. (ONS, 2021)</a:t>
            </a:r>
          </a:p>
          <a:p>
            <a:pPr marL="0" lvl="0" indent="0">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Technology and Digital Media in Community Development Programme can contribute by (</a:t>
            </a:r>
            <a:r>
              <a:rPr lang="en-GB" sz="1400" dirty="0" err="1">
                <a:effectLst/>
                <a:latin typeface="Arial" panose="020B0604020202020204" pitchFamily="34" charset="0"/>
                <a:ea typeface="Calibri" panose="020F0502020204030204" pitchFamily="34" charset="0"/>
                <a:cs typeface="Arial" panose="020B0604020202020204" pitchFamily="34" charset="0"/>
              </a:rPr>
              <a:t>Fibrianto</a:t>
            </a:r>
            <a:r>
              <a:rPr lang="en-GB" sz="1400" dirty="0">
                <a:effectLst/>
                <a:latin typeface="Arial" panose="020B0604020202020204" pitchFamily="34" charset="0"/>
                <a:ea typeface="Calibri" panose="020F0502020204030204" pitchFamily="34" charset="0"/>
                <a:cs typeface="Arial" panose="020B0604020202020204" pitchFamily="34" charset="0"/>
              </a:rPr>
              <a:t> and </a:t>
            </a:r>
            <a:r>
              <a:rPr lang="en-GB" sz="1400" dirty="0" err="1">
                <a:effectLst/>
                <a:latin typeface="Arial" panose="020B0604020202020204" pitchFamily="34" charset="0"/>
                <a:ea typeface="Calibri" panose="020F0502020204030204" pitchFamily="34" charset="0"/>
                <a:cs typeface="Arial" panose="020B0604020202020204" pitchFamily="34" charset="0"/>
              </a:rPr>
              <a:t>Yuniar</a:t>
            </a:r>
            <a:r>
              <a:rPr lang="en-GB" sz="1400" dirty="0">
                <a:effectLst/>
                <a:latin typeface="Arial" panose="020B0604020202020204" pitchFamily="34" charset="0"/>
                <a:ea typeface="Calibri" panose="020F0502020204030204" pitchFamily="34" charset="0"/>
                <a:cs typeface="Arial" panose="020B0604020202020204" pitchFamily="34" charset="0"/>
              </a:rPr>
              <a:t>, 2019) (</a:t>
            </a:r>
            <a:r>
              <a:rPr lang="en-GB" sz="1400" dirty="0" err="1">
                <a:effectLst/>
                <a:latin typeface="Arial" panose="020B0604020202020204" pitchFamily="34" charset="0"/>
                <a:ea typeface="Calibri" panose="020F0502020204030204" pitchFamily="34" charset="0"/>
                <a:cs typeface="Arial" panose="020B0604020202020204" pitchFamily="34" charset="0"/>
              </a:rPr>
              <a:t>Østergaard</a:t>
            </a:r>
            <a:r>
              <a:rPr lang="en-GB" sz="1400" dirty="0">
                <a:effectLst/>
                <a:latin typeface="Arial" panose="020B0604020202020204" pitchFamily="34" charset="0"/>
                <a:ea typeface="Calibri" panose="020F0502020204030204" pitchFamily="34" charset="0"/>
                <a:cs typeface="Arial" panose="020B0604020202020204" pitchFamily="34" charset="0"/>
              </a:rPr>
              <a:t> et al., 2020):</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Giving Easy Accessibility</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Reaching out to more in a short time</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Creating awareness</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Monitoring</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Influencing</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Sharing Information and knowledge</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Ensuring Durability</a:t>
            </a:r>
          </a:p>
          <a:p>
            <a:pPr marL="342900" lvl="0" indent="-342900">
              <a:spcBef>
                <a:spcPts val="0"/>
              </a:spcBef>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Sustainability</a:t>
            </a:r>
          </a:p>
          <a:p>
            <a:pPr marL="342900" lvl="0" indent="-342900">
              <a:spcBef>
                <a:spcPts val="0"/>
              </a:spcBef>
              <a:spcAft>
                <a:spcPts val="80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Encouraging new research</a:t>
            </a:r>
          </a:p>
          <a:p>
            <a:pPr marL="0" lvl="0" indent="0">
              <a:spcBef>
                <a:spcPts val="0"/>
              </a:spcBef>
              <a:spcAft>
                <a:spcPts val="800"/>
              </a:spcAft>
              <a:buNone/>
            </a:pPr>
            <a:r>
              <a:rPr lang="en-GB" sz="1400" b="1" dirty="0">
                <a:effectLst/>
                <a:latin typeface="Arial" panose="020B0604020202020204" pitchFamily="34" charset="0"/>
                <a:ea typeface="Times New Roman" panose="02020603050405020304" pitchFamily="18" charset="0"/>
                <a:cs typeface="Arial" panose="020B0604020202020204" pitchFamily="34" charset="0"/>
              </a:rPr>
              <a:t>And most importantly, new technologies (e.g. </a:t>
            </a:r>
            <a:r>
              <a:rPr lang="en-GB" sz="1400" b="1" spc="-30" dirty="0">
                <a:effectLst/>
                <a:latin typeface="Arial" panose="020B0604020202020204" pitchFamily="34" charset="0"/>
                <a:ea typeface="Times New Roman" panose="02020603050405020304" pitchFamily="18" charset="0"/>
                <a:cs typeface="Arial" panose="020B0604020202020204" pitchFamily="34" charset="0"/>
              </a:rPr>
              <a:t>Catalytic Converters</a:t>
            </a:r>
            <a:r>
              <a:rPr lang="en-GB" sz="1400" b="1" dirty="0">
                <a:effectLst/>
                <a:latin typeface="Arial" panose="020B0604020202020204" pitchFamily="34" charset="0"/>
                <a:ea typeface="Times New Roman" panose="02020603050405020304" pitchFamily="18" charset="0"/>
                <a:cs typeface="Arial" panose="020B0604020202020204" pitchFamily="34" charset="0"/>
              </a:rPr>
              <a:t>)  can monitor, prevent or reduce air pollution (</a:t>
            </a:r>
            <a:r>
              <a:rPr lang="en-GB" sz="1400" b="1" dirty="0" err="1">
                <a:effectLst/>
                <a:latin typeface="Arial" panose="020B0604020202020204" pitchFamily="34" charset="0"/>
                <a:ea typeface="Times New Roman" panose="02020603050405020304" pitchFamily="18" charset="0"/>
                <a:cs typeface="Arial" panose="020B0604020202020204" pitchFamily="34" charset="0"/>
              </a:rPr>
              <a:t>Kalender</a:t>
            </a:r>
            <a:r>
              <a:rPr lang="en-GB" sz="1400" b="1" dirty="0">
                <a:effectLst/>
                <a:latin typeface="Arial" panose="020B0604020202020204" pitchFamily="34" charset="0"/>
                <a:ea typeface="Times New Roman" panose="02020603050405020304" pitchFamily="18" charset="0"/>
                <a:cs typeface="Arial" panose="020B0604020202020204" pitchFamily="34" charset="0"/>
              </a:rPr>
              <a:t>, 2019) (Zhao et al., 2020).</a:t>
            </a:r>
          </a:p>
          <a:p>
            <a:pPr marL="0" indent="0">
              <a:buNone/>
            </a:pPr>
            <a:endParaRPr lang="en-GB" sz="1400" dirty="0"/>
          </a:p>
        </p:txBody>
      </p:sp>
      <p:sp>
        <p:nvSpPr>
          <p:cNvPr id="12" name="TextBox 11">
            <a:extLst>
              <a:ext uri="{FF2B5EF4-FFF2-40B4-BE49-F238E27FC236}">
                <a16:creationId xmlns:a16="http://schemas.microsoft.com/office/drawing/2014/main" id="{FB0F7FC5-F42B-AD06-B80A-61CCE0985826}"/>
              </a:ext>
            </a:extLst>
          </p:cNvPr>
          <p:cNvSpPr txBox="1"/>
          <p:nvPr/>
        </p:nvSpPr>
        <p:spPr>
          <a:xfrm>
            <a:off x="4206240" y="4687824"/>
            <a:ext cx="3779520"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1783641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135A26D-9D47-467E-91F1-31149BF0D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AFEB3-DCFC-2621-FCDF-CC818D8BB13D}"/>
              </a:ext>
            </a:extLst>
          </p:cNvPr>
          <p:cNvSpPr>
            <a:spLocks noGrp="1"/>
          </p:cNvSpPr>
          <p:nvPr>
            <p:ph type="title"/>
          </p:nvPr>
        </p:nvSpPr>
        <p:spPr>
          <a:xfrm>
            <a:off x="697005" y="0"/>
            <a:ext cx="5393360" cy="492125"/>
          </a:xfrm>
        </p:spPr>
        <p:txBody>
          <a:bodyPr>
            <a:normAutofit fontScale="90000"/>
          </a:bodyPr>
          <a:lstStyle/>
          <a:p>
            <a:br>
              <a:rPr lang="en-GB" sz="2400" dirty="0">
                <a:effectLst/>
                <a:latin typeface="Arial" panose="020B0604020202020204" pitchFamily="34" charset="0"/>
                <a:ea typeface="Calibri" panose="020F0502020204030204" pitchFamily="34" charset="0"/>
                <a:cs typeface="Arial" panose="020B0604020202020204" pitchFamily="34" charset="0"/>
              </a:rPr>
            </a:br>
            <a:r>
              <a:rPr lang="en-GB" sz="2400" dirty="0">
                <a:effectLst/>
                <a:latin typeface="Arial" panose="020B0604020202020204" pitchFamily="34" charset="0"/>
                <a:ea typeface="Calibri" panose="020F0502020204030204" pitchFamily="34" charset="0"/>
                <a:cs typeface="Arial" panose="020B0604020202020204" pitchFamily="34" charset="0"/>
              </a:rPr>
              <a:t>Laws, Legislations and strategies</a:t>
            </a:r>
            <a:br>
              <a:rPr lang="en-GB" sz="2400" dirty="0">
                <a:effectLst/>
                <a:latin typeface="Arial" panose="020B0604020202020204" pitchFamily="34" charset="0"/>
                <a:ea typeface="Calibri" panose="020F05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20" name="Freeform: Shape 19">
            <a:extLst>
              <a:ext uri="{FF2B5EF4-FFF2-40B4-BE49-F238E27FC236}">
                <a16:creationId xmlns:a16="http://schemas.microsoft.com/office/drawing/2014/main" id="{CB147A70-DC29-4DDF-A34C-2B82C6E22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19333" y="0"/>
            <a:ext cx="842502" cy="354793"/>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0044652-853C-93BD-50BE-259E7C8ED2AE}"/>
              </a:ext>
            </a:extLst>
          </p:cNvPr>
          <p:cNvSpPr>
            <a:spLocks noGrp="1"/>
          </p:cNvSpPr>
          <p:nvPr>
            <p:ph idx="1"/>
          </p:nvPr>
        </p:nvSpPr>
        <p:spPr>
          <a:xfrm>
            <a:off x="150074" y="594533"/>
            <a:ext cx="6376144" cy="6063412"/>
          </a:xfrm>
        </p:spPr>
        <p:txBody>
          <a:bodyPr>
            <a:normAutofit fontScale="85000" lnSpcReduction="20000"/>
          </a:bodyPr>
          <a:lstStyle/>
          <a:p>
            <a:pPr marL="0" indent="0">
              <a:lnSpc>
                <a:spcPct val="150000"/>
              </a:lnSpc>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Most air quality regulation in Europe and the United Kingdom is derived from WHO-provided health-based research in September 2021, an updated study from 2005 (London, 2022a).</a:t>
            </a:r>
          </a:p>
          <a:p>
            <a:pPr marL="0" indent="0">
              <a:lnSpc>
                <a:spcPct val="150000"/>
              </a:lnSpc>
              <a:spcBef>
                <a:spcPts val="0"/>
              </a:spcBef>
              <a:buNone/>
            </a:pPr>
            <a:r>
              <a:rPr lang="en-GB" sz="1900" b="1" u="sng" dirty="0">
                <a:latin typeface="Arial" panose="020B0604020202020204" pitchFamily="34" charset="0"/>
                <a:ea typeface="Calibri" panose="020F0502020204030204" pitchFamily="34" charset="0"/>
                <a:cs typeface="Arial" panose="020B0604020202020204" pitchFamily="34" charset="0"/>
              </a:rPr>
              <a:t>Legislations</a:t>
            </a:r>
            <a:endParaRPr lang="en-GB" sz="1900" b="1" u="sng"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Bef>
                <a:spcPts val="0"/>
              </a:spcBef>
              <a:buFont typeface="Symbol" panose="05050102010706020507" pitchFamily="18" charset="2"/>
              <a:buChar char=""/>
            </a:pPr>
            <a:r>
              <a:rPr lang="en-GB" sz="1400" b="1" dirty="0">
                <a:effectLst/>
                <a:latin typeface="Arial" panose="020B0604020202020204" pitchFamily="34" charset="0"/>
                <a:ea typeface="Calibri" panose="020F0502020204030204" pitchFamily="34" charset="0"/>
                <a:cs typeface="Arial" panose="020B0604020202020204" pitchFamily="34" charset="0"/>
              </a:rPr>
              <a:t>Environment Act 2021</a:t>
            </a:r>
            <a:r>
              <a:rPr lang="en-GB" sz="1400" dirty="0">
                <a:effectLst/>
                <a:latin typeface="Arial" panose="020B0604020202020204" pitchFamily="34" charset="0"/>
                <a:ea typeface="Calibri" panose="020F0502020204030204" pitchFamily="34" charset="0"/>
                <a:cs typeface="Arial" panose="020B0604020202020204" pitchFamily="34" charset="0"/>
              </a:rPr>
              <a:t> (Government, 2021)</a:t>
            </a:r>
          </a:p>
          <a:p>
            <a:pPr marL="342900" lvl="0" indent="-342900">
              <a:lnSpc>
                <a:spcPct val="150000"/>
              </a:lnSpc>
              <a:spcBef>
                <a:spcPts val="0"/>
              </a:spcBef>
              <a:buFont typeface="Symbol" panose="05050102010706020507" pitchFamily="18" charset="2"/>
              <a:buChar char=""/>
            </a:pPr>
            <a:r>
              <a:rPr lang="en-GB" sz="1400" b="1" dirty="0">
                <a:effectLst/>
                <a:latin typeface="Arial" panose="020B0604020202020204" pitchFamily="34" charset="0"/>
                <a:ea typeface="Calibri" panose="020F0502020204030204" pitchFamily="34" charset="0"/>
                <a:cs typeface="Arial" panose="020B0604020202020204" pitchFamily="34" charset="0"/>
              </a:rPr>
              <a:t>Clean air act 1993</a:t>
            </a:r>
            <a:r>
              <a:rPr lang="en-GB" sz="1400" dirty="0">
                <a:effectLst/>
                <a:latin typeface="Arial" panose="020B0604020202020204" pitchFamily="34" charset="0"/>
                <a:ea typeface="Calibri" panose="020F0502020204030204" pitchFamily="34" charset="0"/>
                <a:cs typeface="Arial" panose="020B0604020202020204" pitchFamily="34" charset="0"/>
              </a:rPr>
              <a:t> (Government, 1993)</a:t>
            </a:r>
          </a:p>
          <a:p>
            <a:pPr marL="342900" lvl="0" indent="-342900">
              <a:lnSpc>
                <a:spcPct val="150000"/>
              </a:lnSpc>
              <a:spcBef>
                <a:spcPts val="0"/>
              </a:spcBef>
              <a:buFont typeface="Symbol" panose="05050102010706020507" pitchFamily="18" charset="2"/>
              <a:buChar char=""/>
            </a:pPr>
            <a:r>
              <a:rPr lang="en-GB" sz="1400" b="1" dirty="0">
                <a:effectLst/>
                <a:latin typeface="Arial" panose="020B0604020202020204" pitchFamily="34" charset="0"/>
                <a:ea typeface="Calibri" panose="020F0502020204030204" pitchFamily="34" charset="0"/>
                <a:cs typeface="Arial" panose="020B0604020202020204" pitchFamily="34" charset="0"/>
              </a:rPr>
              <a:t>Pollution Prevention and Control Act 1999</a:t>
            </a:r>
            <a:r>
              <a:rPr lang="en-GB" sz="1400" dirty="0">
                <a:effectLst/>
                <a:latin typeface="Arial" panose="020B0604020202020204" pitchFamily="34" charset="0"/>
                <a:ea typeface="Calibri" panose="020F0502020204030204" pitchFamily="34" charset="0"/>
                <a:cs typeface="Arial" panose="020B0604020202020204" pitchFamily="34" charset="0"/>
              </a:rPr>
              <a:t> (Government, 2019)</a:t>
            </a:r>
          </a:p>
          <a:p>
            <a:pPr marL="342900" lvl="0" indent="-342900">
              <a:lnSpc>
                <a:spcPct val="150000"/>
              </a:lnSpc>
              <a:spcBef>
                <a:spcPts val="0"/>
              </a:spcBef>
              <a:buFont typeface="Symbol" panose="05050102010706020507" pitchFamily="18" charset="2"/>
              <a:buChar char=""/>
            </a:pPr>
            <a:r>
              <a:rPr lang="en-GB" sz="1400" b="1" dirty="0">
                <a:effectLst/>
                <a:latin typeface="Arial" panose="020B0604020202020204" pitchFamily="34" charset="0"/>
                <a:ea typeface="Calibri" panose="020F0502020204030204" pitchFamily="34" charset="0"/>
                <a:cs typeface="Arial" panose="020B0604020202020204" pitchFamily="34" charset="0"/>
              </a:rPr>
              <a:t>Health Act 2006</a:t>
            </a:r>
            <a:r>
              <a:rPr lang="en-GB" sz="1400" dirty="0">
                <a:effectLst/>
                <a:latin typeface="Arial" panose="020B0604020202020204" pitchFamily="34" charset="0"/>
                <a:ea typeface="Calibri" panose="020F0502020204030204" pitchFamily="34" charset="0"/>
                <a:cs typeface="Arial" panose="020B0604020202020204" pitchFamily="34" charset="0"/>
              </a:rPr>
              <a:t> (Government, 2006)</a:t>
            </a:r>
          </a:p>
          <a:p>
            <a:pPr marL="342900" lvl="0" indent="-342900">
              <a:lnSpc>
                <a:spcPct val="150000"/>
              </a:lnSpc>
              <a:spcBef>
                <a:spcPts val="0"/>
              </a:spcBef>
              <a:buFont typeface="Symbol" panose="05050102010706020507" pitchFamily="18" charset="2"/>
              <a:buChar char=""/>
            </a:pPr>
            <a:r>
              <a:rPr lang="en-GB" sz="1400" b="1" dirty="0">
                <a:effectLst/>
                <a:latin typeface="Arial" panose="020B0604020202020204" pitchFamily="34" charset="0"/>
                <a:ea typeface="Calibri" panose="020F0502020204030204" pitchFamily="34" charset="0"/>
                <a:cs typeface="Arial" panose="020B0604020202020204" pitchFamily="34" charset="0"/>
              </a:rPr>
              <a:t>The Air Quality Standard Regulations 2010</a:t>
            </a:r>
            <a:r>
              <a:rPr lang="en-GB" sz="1400" dirty="0">
                <a:effectLst/>
                <a:latin typeface="Arial" panose="020B0604020202020204" pitchFamily="34" charset="0"/>
                <a:ea typeface="Calibri" panose="020F0502020204030204" pitchFamily="34" charset="0"/>
                <a:cs typeface="Arial" panose="020B0604020202020204" pitchFamily="34" charset="0"/>
              </a:rPr>
              <a:t> (Government, 2010)</a:t>
            </a:r>
          </a:p>
          <a:p>
            <a:pPr marL="0" indent="0">
              <a:lnSpc>
                <a:spcPct val="150000"/>
              </a:lnSpc>
              <a:spcBef>
                <a:spcPts val="0"/>
              </a:spcBef>
              <a:buNone/>
            </a:pPr>
            <a:r>
              <a:rPr lang="en-GB" sz="1900" b="1" dirty="0">
                <a:effectLst/>
                <a:latin typeface="Arial" panose="020B0604020202020204" pitchFamily="34" charset="0"/>
                <a:ea typeface="Calibri" panose="020F0502020204030204" pitchFamily="34" charset="0"/>
                <a:cs typeface="Arial" panose="020B0604020202020204" pitchFamily="34" charset="0"/>
              </a:rPr>
              <a:t>Policies and Strategies:</a:t>
            </a:r>
          </a:p>
          <a:p>
            <a:pPr>
              <a:lnSpc>
                <a:spcPct val="150000"/>
              </a:lnSpc>
              <a:spcBef>
                <a:spcPts val="0"/>
              </a:spcBef>
            </a:pPr>
            <a:r>
              <a:rPr lang="en-GB" sz="1400" b="1" dirty="0">
                <a:effectLst/>
                <a:latin typeface="Arial" panose="020B0604020202020204" pitchFamily="34" charset="0"/>
                <a:ea typeface="Times New Roman" panose="02020603050405020304" pitchFamily="18" charset="0"/>
                <a:cs typeface="Arial" panose="020B0604020202020204" pitchFamily="34" charset="0"/>
              </a:rPr>
              <a:t>Clean Air Strategy 2019</a:t>
            </a:r>
            <a:r>
              <a:rPr lang="en-GB" sz="1400" b="0" dirty="0">
                <a:effectLst/>
                <a:latin typeface="Arial" panose="020B0604020202020204" pitchFamily="34" charset="0"/>
                <a:ea typeface="Times New Roman" panose="02020603050405020304" pitchFamily="18" charset="0"/>
                <a:cs typeface="Arial" panose="020B0604020202020204" pitchFamily="34" charset="0"/>
              </a:rPr>
              <a:t>(Department for Environment, Food &amp; Rural Affairs, 2019).</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0"/>
              </a:spcBef>
            </a:pPr>
            <a:r>
              <a:rPr lang="en-GB" sz="1400" b="1" dirty="0">
                <a:effectLst/>
                <a:latin typeface="Arial" panose="020B0604020202020204" pitchFamily="34" charset="0"/>
                <a:ea typeface="Times New Roman" panose="02020603050405020304" pitchFamily="18" charset="0"/>
                <a:cs typeface="Arial" panose="020B0604020202020204" pitchFamily="34" charset="0"/>
              </a:rPr>
              <a:t>National Air Quality Strategy, 2007 </a:t>
            </a:r>
            <a:r>
              <a:rPr lang="en-GB" sz="1400" b="0" dirty="0">
                <a:effectLst/>
                <a:latin typeface="Arial" panose="020B0604020202020204" pitchFamily="34" charset="0"/>
                <a:ea typeface="Times New Roman" panose="02020603050405020304" pitchFamily="18" charset="0"/>
                <a:cs typeface="Arial" panose="020B0604020202020204" pitchFamily="34" charset="0"/>
              </a:rPr>
              <a:t>(Department for Environment, Food &amp; Rural Affairs, 2011)</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0"/>
              </a:spcBef>
            </a:pPr>
            <a:r>
              <a:rPr lang="en-GB" sz="1400" b="1" dirty="0">
                <a:effectLst/>
                <a:latin typeface="Arial" panose="020B0604020202020204" pitchFamily="34" charset="0"/>
                <a:ea typeface="Times New Roman" panose="02020603050405020304" pitchFamily="18" charset="0"/>
                <a:cs typeface="Arial" panose="020B0604020202020204" pitchFamily="34" charset="0"/>
              </a:rPr>
              <a:t>The Mayor’s Transport Strategy 2018 </a:t>
            </a:r>
            <a:r>
              <a:rPr lang="en-GB" sz="1400" b="0" dirty="0">
                <a:effectLst/>
                <a:latin typeface="Arial" panose="020B0604020202020204" pitchFamily="34" charset="0"/>
                <a:ea typeface="Times New Roman" panose="02020603050405020304" pitchFamily="18" charset="0"/>
                <a:cs typeface="Arial" panose="020B0604020202020204" pitchFamily="34" charset="0"/>
              </a:rPr>
              <a:t>(London, 2022c)</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After implementing a Low Emission Zone (LEZ) in 2008, London introduced the world’s first ULEZ on 8 April 2019. (ULEZ). (London, 2020).</a:t>
            </a: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Since 2018, London has started replacing all double-decker fossil-</a:t>
            </a:r>
            <a:r>
              <a:rPr lang="en-GB" sz="1400" dirty="0" err="1">
                <a:effectLst/>
                <a:latin typeface="Arial" panose="020B0604020202020204" pitchFamily="34" charset="0"/>
                <a:ea typeface="Calibri" panose="020F0502020204030204" pitchFamily="34" charset="0"/>
                <a:cs typeface="Arial" panose="020B0604020202020204" pitchFamily="34" charset="0"/>
              </a:rPr>
              <a:t>fueled</a:t>
            </a:r>
            <a:r>
              <a:rPr lang="en-GB" sz="1400" dirty="0">
                <a:effectLst/>
                <a:latin typeface="Arial" panose="020B0604020202020204" pitchFamily="34" charset="0"/>
                <a:ea typeface="Calibri" panose="020F0502020204030204" pitchFamily="34" charset="0"/>
                <a:cs typeface="Arial" panose="020B0604020202020204" pitchFamily="34" charset="0"/>
              </a:rPr>
              <a:t> buses with hybrid, hydrogen, or electric-powered ones (London, 2022b). </a:t>
            </a: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Barking and Dagenham is a </a:t>
            </a:r>
            <a:r>
              <a:rPr lang="en-GB" sz="1400" b="1" dirty="0">
                <a:effectLst/>
                <a:latin typeface="Arial" panose="020B0604020202020204" pitchFamily="34" charset="0"/>
                <a:ea typeface="Calibri" panose="020F0502020204030204" pitchFamily="34" charset="0"/>
                <a:cs typeface="Arial" panose="020B0604020202020204" pitchFamily="34" charset="0"/>
              </a:rPr>
              <a:t>designated smoke control region</a:t>
            </a:r>
            <a:r>
              <a:rPr lang="en-GB" sz="1400" dirty="0">
                <a:effectLst/>
                <a:latin typeface="Arial" panose="020B0604020202020204" pitchFamily="34" charset="0"/>
                <a:ea typeface="Calibri" panose="020F0502020204030204" pitchFamily="34" charset="0"/>
                <a:cs typeface="Arial" panose="020B0604020202020204" pitchFamily="34" charset="0"/>
              </a:rPr>
              <a:t> (LBBD, 2022).</a:t>
            </a: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Full-time monitoring and assessing air quality in the area are on the run(LBBD, 2022).</a:t>
            </a:r>
          </a:p>
          <a:p>
            <a:pPr>
              <a:lnSpc>
                <a:spcPct val="150000"/>
              </a:lnSpc>
              <a:spcBef>
                <a:spcPts val="0"/>
              </a:spcBef>
            </a:pPr>
            <a:r>
              <a:rPr lang="en-GB" sz="1400" b="1" dirty="0">
                <a:effectLst/>
                <a:latin typeface="Arial" panose="020B0604020202020204" pitchFamily="34" charset="0"/>
                <a:ea typeface="Calibri" panose="020F0502020204030204" pitchFamily="34" charset="0"/>
                <a:cs typeface="Arial" panose="020B0604020202020204" pitchFamily="34" charset="0"/>
              </a:rPr>
              <a:t>Local Air Quality Action Plan(AQAP)</a:t>
            </a:r>
            <a:r>
              <a:rPr lang="en-GB" sz="1400" dirty="0">
                <a:effectLst/>
                <a:latin typeface="Arial" panose="020B0604020202020204" pitchFamily="34" charset="0"/>
                <a:ea typeface="Calibri" panose="020F0502020204030204" pitchFamily="34" charset="0"/>
                <a:cs typeface="Arial" panose="020B0604020202020204" pitchFamily="34" charset="0"/>
              </a:rPr>
              <a:t> (LBBD, 2008).</a:t>
            </a:r>
          </a:p>
          <a:p>
            <a:pPr>
              <a:lnSpc>
                <a:spcPct val="150000"/>
              </a:lnSpc>
              <a:spcBef>
                <a:spcPts val="0"/>
              </a:spcBef>
            </a:pPr>
            <a:r>
              <a:rPr lang="en-GB" sz="1400" b="1" dirty="0">
                <a:effectLst/>
                <a:latin typeface="Arial" panose="020B0604020202020204" pitchFamily="34" charset="0"/>
                <a:ea typeface="Calibri" panose="020F0502020204030204" pitchFamily="34" charset="0"/>
                <a:cs typeface="Arial" panose="020B0604020202020204" pitchFamily="34" charset="0"/>
              </a:rPr>
              <a:t>Local Air Quality Management (LAQM)</a:t>
            </a:r>
            <a:r>
              <a:rPr lang="en-GB" sz="1400" dirty="0">
                <a:effectLst/>
                <a:latin typeface="Arial" panose="020B0604020202020204" pitchFamily="34" charset="0"/>
                <a:ea typeface="Calibri" panose="020F0502020204030204" pitchFamily="34" charset="0"/>
                <a:cs typeface="Arial" panose="020B0604020202020204" pitchFamily="34" charset="0"/>
              </a:rPr>
              <a:t> (Environment Food &amp; Rural Affairs, 2019)</a:t>
            </a: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The council has teamed up with TFL on plans to tunnel a 1.3km length of the A13, one of the major roads in the area(King, 2019).</a:t>
            </a:r>
          </a:p>
          <a:p>
            <a:pPr marL="0" indent="0">
              <a:buNone/>
            </a:pPr>
            <a:endParaRPr lang="en-GB" sz="1100" dirty="0"/>
          </a:p>
        </p:txBody>
      </p:sp>
      <p:sp>
        <p:nvSpPr>
          <p:cNvPr id="22" name="Oval 21">
            <a:extLst>
              <a:ext uri="{FF2B5EF4-FFF2-40B4-BE49-F238E27FC236}">
                <a16:creationId xmlns:a16="http://schemas.microsoft.com/office/drawing/2014/main" id="{3B438362-1E1E-4C62-A99E-4134CB163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0791" y="1327365"/>
            <a:ext cx="610857" cy="61085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C077334-5571-4B83-A83E-4CCCFA7B5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0"/>
            <a:ext cx="2093996" cy="1402773"/>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11" name="Picture 10">
            <a:extLst>
              <a:ext uri="{FF2B5EF4-FFF2-40B4-BE49-F238E27FC236}">
                <a16:creationId xmlns:a16="http://schemas.microsoft.com/office/drawing/2014/main" id="{7421B707-8C93-E9BD-CB60-E35393B772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6774" y="2392776"/>
            <a:ext cx="2411818" cy="2533423"/>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7" name="Graphic 6">
            <a:extLst>
              <a:ext uri="{FF2B5EF4-FFF2-40B4-BE49-F238E27FC236}">
                <a16:creationId xmlns:a16="http://schemas.microsoft.com/office/drawing/2014/main" id="{4BD9E6AC-4D3E-87A2-746B-90A1A73A9D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 uri="{837473B0-CC2E-450A-ABE3-18F120FF3D39}">
                <a1611:picAttrSrcUrl xmlns:a1611="http://schemas.microsoft.com/office/drawing/2016/11/main" r:id="rId6"/>
              </a:ext>
            </a:extLst>
          </a:blip>
          <a:stretch>
            <a:fillRect/>
          </a:stretch>
        </p:blipFill>
        <p:spPr>
          <a:xfrm>
            <a:off x="9508504" y="594533"/>
            <a:ext cx="2533422" cy="2462183"/>
          </a:xfrm>
          <a:custGeom>
            <a:avLst/>
            <a:gdLst/>
            <a:ahLst/>
            <a:cxnLst/>
            <a:rect l="l" t="t" r="r" b="b"/>
            <a:pathLst>
              <a:path w="1999274" h="2247255">
                <a:moveTo>
                  <a:pt x="108501" y="0"/>
                </a:moveTo>
                <a:lnTo>
                  <a:pt x="1890773" y="0"/>
                </a:lnTo>
                <a:cubicBezTo>
                  <a:pt x="1950696" y="0"/>
                  <a:pt x="1999274" y="48578"/>
                  <a:pt x="1999274" y="108501"/>
                </a:cubicBezTo>
                <a:lnTo>
                  <a:pt x="1999274" y="2138754"/>
                </a:lnTo>
                <a:cubicBezTo>
                  <a:pt x="1999274" y="2198677"/>
                  <a:pt x="1950696" y="2247255"/>
                  <a:pt x="1890773" y="2247255"/>
                </a:cubicBezTo>
                <a:lnTo>
                  <a:pt x="108501" y="2247255"/>
                </a:lnTo>
                <a:cubicBezTo>
                  <a:pt x="48578" y="2247255"/>
                  <a:pt x="0" y="2198677"/>
                  <a:pt x="0" y="2138754"/>
                </a:cubicBezTo>
                <a:lnTo>
                  <a:pt x="0" y="108501"/>
                </a:lnTo>
                <a:cubicBezTo>
                  <a:pt x="0" y="48578"/>
                  <a:pt x="48578" y="0"/>
                  <a:pt x="108501" y="0"/>
                </a:cubicBezTo>
                <a:close/>
              </a:path>
            </a:pathLst>
          </a:custGeom>
        </p:spPr>
      </p:pic>
      <p:pic>
        <p:nvPicPr>
          <p:cNvPr id="5" name="Picture 4" descr="A picture containing text, newspaper&#10;&#10;Description automatically generated">
            <a:extLst>
              <a:ext uri="{FF2B5EF4-FFF2-40B4-BE49-F238E27FC236}">
                <a16:creationId xmlns:a16="http://schemas.microsoft.com/office/drawing/2014/main" id="{286E9EF6-00CD-DDE1-E236-01DF9E766BF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508503" y="3953286"/>
            <a:ext cx="2533423" cy="1950735"/>
          </a:xfrm>
          <a:custGeom>
            <a:avLst/>
            <a:gdLst/>
            <a:ahLst/>
            <a:cxnLst/>
            <a:rect l="l" t="t" r="r" b="b"/>
            <a:pathLst>
              <a:path w="3064284" h="3064284">
                <a:moveTo>
                  <a:pt x="166483" y="0"/>
                </a:moveTo>
                <a:lnTo>
                  <a:pt x="2897801" y="0"/>
                </a:lnTo>
                <a:cubicBezTo>
                  <a:pt x="2989747" y="0"/>
                  <a:pt x="3064284" y="74537"/>
                  <a:pt x="3064284" y="166483"/>
                </a:cubicBezTo>
                <a:lnTo>
                  <a:pt x="3064284" y="2897801"/>
                </a:lnTo>
                <a:cubicBezTo>
                  <a:pt x="3064284" y="2989747"/>
                  <a:pt x="2989747" y="3064284"/>
                  <a:pt x="2897801" y="3064284"/>
                </a:cubicBezTo>
                <a:lnTo>
                  <a:pt x="166483" y="3064284"/>
                </a:lnTo>
                <a:cubicBezTo>
                  <a:pt x="74537" y="3064284"/>
                  <a:pt x="0" y="2989747"/>
                  <a:pt x="0" y="2897801"/>
                </a:cubicBezTo>
                <a:lnTo>
                  <a:pt x="0" y="166483"/>
                </a:lnTo>
                <a:cubicBezTo>
                  <a:pt x="0" y="74537"/>
                  <a:pt x="74537" y="0"/>
                  <a:pt x="166483" y="0"/>
                </a:cubicBezTo>
                <a:close/>
              </a:path>
            </a:pathLst>
          </a:custGeom>
        </p:spPr>
      </p:pic>
      <p:sp>
        <p:nvSpPr>
          <p:cNvPr id="26" name="Arc 25">
            <a:extLst>
              <a:ext uri="{FF2B5EF4-FFF2-40B4-BE49-F238E27FC236}">
                <a16:creationId xmlns:a16="http://schemas.microsoft.com/office/drawing/2014/main" id="{4D3DC50D-CA0F-48F9-B17E-20D8669AA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76147" y="5530635"/>
            <a:ext cx="3939038" cy="3939038"/>
          </a:xfrm>
          <a:prstGeom prst="arc">
            <a:avLst>
              <a:gd name="adj1" fmla="val 16200000"/>
              <a:gd name="adj2" fmla="val 20354996"/>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D1B80E9C-CF8A-440B-B8F5-54BF121BF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9536" y="6066084"/>
            <a:ext cx="1913062" cy="791916"/>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04393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0086FE-4EFB-C31A-A5D6-1C765AA023AF}"/>
              </a:ext>
            </a:extLst>
          </p:cNvPr>
          <p:cNvSpPr>
            <a:spLocks noGrp="1"/>
          </p:cNvSpPr>
          <p:nvPr>
            <p:ph type="title"/>
          </p:nvPr>
        </p:nvSpPr>
        <p:spPr>
          <a:xfrm>
            <a:off x="630936" y="639520"/>
            <a:ext cx="3429000" cy="1719072"/>
          </a:xfrm>
        </p:spPr>
        <p:txBody>
          <a:bodyPr anchor="b">
            <a:normAutofit/>
          </a:bodyPr>
          <a:lstStyle/>
          <a:p>
            <a:r>
              <a:rPr lang="en-GB" sz="5400">
                <a:effectLst/>
                <a:latin typeface="Arial" panose="020B0604020202020204" pitchFamily="34" charset="0"/>
                <a:ea typeface="Calibri" panose="020F0502020204030204" pitchFamily="34" charset="0"/>
                <a:cs typeface="Vrinda" panose="020B0502040204020203" pitchFamily="34" charset="0"/>
              </a:rPr>
              <a:t>Theory</a:t>
            </a:r>
            <a:br>
              <a:rPr lang="en-GB" sz="5400">
                <a:effectLst/>
                <a:latin typeface="Times New Roman" panose="02020603050405020304" pitchFamily="18" charset="0"/>
                <a:ea typeface="Calibri" panose="020F0502020204030204" pitchFamily="34" charset="0"/>
                <a:cs typeface="Vrinda" panose="020B0502040204020203" pitchFamily="34" charset="0"/>
              </a:rPr>
            </a:br>
            <a:endParaRPr lang="en-GB" sz="5400"/>
          </a:p>
        </p:txBody>
      </p:sp>
      <p:sp>
        <p:nvSpPr>
          <p:cNvPr id="1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F7ACF7-0995-C138-BC08-A398DE72E48D}"/>
              </a:ext>
            </a:extLst>
          </p:cNvPr>
          <p:cNvSpPr>
            <a:spLocks noGrp="1"/>
          </p:cNvSpPr>
          <p:nvPr>
            <p:ph idx="1"/>
          </p:nvPr>
        </p:nvSpPr>
        <p:spPr>
          <a:xfrm>
            <a:off x="630936" y="2807208"/>
            <a:ext cx="3429000" cy="3410712"/>
          </a:xfrm>
        </p:spPr>
        <p:txBody>
          <a:bodyPr anchor="t">
            <a:normAutofit/>
          </a:bodyPr>
          <a:lstStyle/>
          <a:p>
            <a:pPr marL="0" indent="0">
              <a:spcAft>
                <a:spcPts val="800"/>
              </a:spcAft>
              <a:buNone/>
            </a:pPr>
            <a:r>
              <a:rPr lang="en-GB" sz="2000">
                <a:effectLst/>
                <a:latin typeface="Arial" panose="020B0604020202020204" pitchFamily="34" charset="0"/>
                <a:ea typeface="Calibri" panose="020F0502020204030204" pitchFamily="34" charset="0"/>
                <a:cs typeface="Vrinda" panose="020B0502040204020203" pitchFamily="34" charset="0"/>
              </a:rPr>
              <a:t>Lower-level human needs must be met before humans can attend to higher-level requirements (McLeod, 2022).</a:t>
            </a:r>
            <a:endParaRPr lang="en-GB" sz="2000">
              <a:effectLst/>
              <a:latin typeface="Times New Roman" panose="02020603050405020304" pitchFamily="18" charset="0"/>
              <a:ea typeface="Calibri" panose="020F0502020204030204" pitchFamily="34" charset="0"/>
              <a:cs typeface="Vrinda" panose="020B0502040204020203" pitchFamily="34" charset="0"/>
            </a:endParaRPr>
          </a:p>
          <a:p>
            <a:pPr marL="0" indent="0">
              <a:spcAft>
                <a:spcPts val="800"/>
              </a:spcAft>
              <a:buNone/>
            </a:pPr>
            <a:r>
              <a:rPr lang="en-GB" sz="2000">
                <a:effectLst/>
                <a:latin typeface="Arial" panose="020B0604020202020204" pitchFamily="34" charset="0"/>
                <a:ea typeface="Calibri" panose="020F0502020204030204" pitchFamily="34" charset="0"/>
                <a:cs typeface="Vrinda" panose="020B0502040204020203" pitchFamily="34" charset="0"/>
              </a:rPr>
              <a:t>Therefore, unless the borough’s fundamental or primary requirements are fully addressed, we will be unable to achieve our goal.</a:t>
            </a:r>
            <a:endParaRPr lang="en-GB" sz="200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GB" sz="2000"/>
          </a:p>
        </p:txBody>
      </p:sp>
      <p:pic>
        <p:nvPicPr>
          <p:cNvPr id="7" name="Picture 6" descr="Diagram&#10;&#10;Description automatically generated">
            <a:extLst>
              <a:ext uri="{FF2B5EF4-FFF2-40B4-BE49-F238E27FC236}">
                <a16:creationId xmlns:a16="http://schemas.microsoft.com/office/drawing/2014/main" id="{5BBE8E04-2850-DB38-B201-3A29A4E1C8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9935" y="0"/>
            <a:ext cx="8132065" cy="6858000"/>
          </a:xfrm>
          <a:prstGeom prst="rect">
            <a:avLst/>
          </a:prstGeom>
        </p:spPr>
      </p:pic>
    </p:spTree>
    <p:extLst>
      <p:ext uri="{BB962C8B-B14F-4D97-AF65-F5344CB8AC3E}">
        <p14:creationId xmlns:p14="http://schemas.microsoft.com/office/powerpoint/2010/main" val="3273634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76864E-48C6-4112-AE51-961DB8880D3F}"/>
              </a:ext>
            </a:extLst>
          </p:cNvPr>
          <p:cNvSpPr>
            <a:spLocks noGrp="1"/>
          </p:cNvSpPr>
          <p:nvPr>
            <p:ph type="title"/>
          </p:nvPr>
        </p:nvSpPr>
        <p:spPr>
          <a:xfrm>
            <a:off x="919692" y="59617"/>
            <a:ext cx="3395133" cy="358611"/>
          </a:xfrm>
        </p:spPr>
        <p:txBody>
          <a:bodyPr>
            <a:normAutofit fontScale="90000"/>
          </a:bodyPr>
          <a:lstStyle/>
          <a:p>
            <a:r>
              <a:rPr lang="en-GB" sz="3600" dirty="0">
                <a:latin typeface="Arial" panose="020B0604020202020204" pitchFamily="34" charset="0"/>
                <a:cs typeface="Arial" panose="020B0604020202020204" pitchFamily="34" charset="0"/>
              </a:rPr>
              <a:t>Barriers </a:t>
            </a:r>
          </a:p>
        </p:txBody>
      </p:sp>
      <p:sp>
        <p:nvSpPr>
          <p:cNvPr id="3" name="Content Placeholder 2">
            <a:extLst>
              <a:ext uri="{FF2B5EF4-FFF2-40B4-BE49-F238E27FC236}">
                <a16:creationId xmlns:a16="http://schemas.microsoft.com/office/drawing/2014/main" id="{39DDDD07-90DF-1033-589C-D9E4ABE2092D}"/>
              </a:ext>
            </a:extLst>
          </p:cNvPr>
          <p:cNvSpPr>
            <a:spLocks noGrp="1"/>
          </p:cNvSpPr>
          <p:nvPr>
            <p:ph idx="1"/>
          </p:nvPr>
        </p:nvSpPr>
        <p:spPr>
          <a:xfrm>
            <a:off x="0" y="477846"/>
            <a:ext cx="11982449" cy="6320538"/>
          </a:xfrm>
        </p:spPr>
        <p:txBody>
          <a:bodyPr>
            <a:normAutofit fontScale="32500" lnSpcReduction="20000"/>
          </a:bodyPr>
          <a:lstStyle/>
          <a:p>
            <a:pPr marL="0" indent="0">
              <a:lnSpc>
                <a:spcPct val="170000"/>
              </a:lnSpc>
              <a:spcBef>
                <a:spcPts val="0"/>
              </a:spcBef>
              <a:spcAft>
                <a:spcPts val="800"/>
              </a:spcAft>
              <a:buNone/>
            </a:pPr>
            <a:r>
              <a:rPr lang="en-GB" sz="3400" b="1" dirty="0">
                <a:effectLst/>
                <a:latin typeface="Arial" panose="020B0604020202020204" pitchFamily="34" charset="0"/>
                <a:ea typeface="Calibri" panose="020F0502020204030204" pitchFamily="34" charset="0"/>
                <a:cs typeface="Arial" panose="020B0604020202020204" pitchFamily="34" charset="0"/>
              </a:rPr>
              <a:t>General Barriers (Disparities, 2009, pp.1–132):</a:t>
            </a:r>
            <a:endParaRPr lang="en-GB" sz="34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spcBef>
                <a:spcPts val="0"/>
              </a:spcBef>
              <a:spcAft>
                <a:spcPts val="800"/>
              </a:spcAft>
            </a:pPr>
            <a:r>
              <a:rPr lang="en-GB" sz="3400" dirty="0">
                <a:effectLst/>
                <a:latin typeface="Arial" panose="020B0604020202020204" pitchFamily="34" charset="0"/>
                <a:ea typeface="Calibri" panose="020F0502020204030204" pitchFamily="34" charset="0"/>
                <a:cs typeface="Arial" panose="020B0604020202020204" pitchFamily="34" charset="0"/>
              </a:rPr>
              <a:t>Trust</a:t>
            </a:r>
          </a:p>
          <a:p>
            <a:pPr>
              <a:lnSpc>
                <a:spcPct val="170000"/>
              </a:lnSpc>
              <a:spcBef>
                <a:spcPts val="0"/>
              </a:spcBef>
              <a:spcAft>
                <a:spcPts val="800"/>
              </a:spcAft>
            </a:pPr>
            <a:r>
              <a:rPr lang="en-GB" sz="3400" dirty="0">
                <a:effectLst/>
                <a:latin typeface="Arial" panose="020B0604020202020204" pitchFamily="34" charset="0"/>
                <a:ea typeface="Calibri" panose="020F0502020204030204" pitchFamily="34" charset="0"/>
                <a:cs typeface="Arial" panose="020B0604020202020204" pitchFamily="34" charset="0"/>
              </a:rPr>
              <a:t>Budget</a:t>
            </a:r>
          </a:p>
          <a:p>
            <a:pPr>
              <a:lnSpc>
                <a:spcPct val="170000"/>
              </a:lnSpc>
              <a:spcBef>
                <a:spcPts val="0"/>
              </a:spcBef>
              <a:spcAft>
                <a:spcPts val="800"/>
              </a:spcAft>
            </a:pPr>
            <a:r>
              <a:rPr lang="en-GB" sz="3400" dirty="0">
                <a:latin typeface="Arial" panose="020B0604020202020204" pitchFamily="34" charset="0"/>
                <a:ea typeface="Calibri" panose="020F0502020204030204" pitchFamily="34" charset="0"/>
                <a:cs typeface="Arial" panose="020B0604020202020204" pitchFamily="34" charset="0"/>
              </a:rPr>
              <a:t>B</a:t>
            </a:r>
            <a:r>
              <a:rPr lang="en-GB" sz="3400" dirty="0">
                <a:effectLst/>
                <a:latin typeface="Arial" panose="020B0604020202020204" pitchFamily="34" charset="0"/>
                <a:ea typeface="Calibri" panose="020F0502020204030204" pitchFamily="34" charset="0"/>
                <a:cs typeface="Arial" panose="020B0604020202020204" pitchFamily="34" charset="0"/>
              </a:rPr>
              <a:t>alancing Perspectives </a:t>
            </a:r>
          </a:p>
          <a:p>
            <a:pPr>
              <a:lnSpc>
                <a:spcPct val="170000"/>
              </a:lnSpc>
              <a:spcBef>
                <a:spcPts val="0"/>
              </a:spcBef>
              <a:spcAft>
                <a:spcPts val="800"/>
              </a:spcAft>
            </a:pPr>
            <a:r>
              <a:rPr lang="en-GB" sz="3400" dirty="0">
                <a:effectLst/>
                <a:latin typeface="Arial" panose="020B0604020202020204" pitchFamily="34" charset="0"/>
                <a:ea typeface="Calibri" panose="020F0502020204030204" pitchFamily="34" charset="0"/>
                <a:cs typeface="Arial" panose="020B0604020202020204" pitchFamily="34" charset="0"/>
              </a:rPr>
              <a:t>Recognising Priorities</a:t>
            </a:r>
          </a:p>
          <a:p>
            <a:pPr>
              <a:lnSpc>
                <a:spcPct val="170000"/>
              </a:lnSpc>
              <a:spcBef>
                <a:spcPts val="0"/>
              </a:spcBef>
              <a:spcAft>
                <a:spcPts val="800"/>
              </a:spcAft>
            </a:pPr>
            <a:r>
              <a:rPr lang="en-GB" sz="3400" dirty="0">
                <a:effectLst/>
                <a:latin typeface="Arial" panose="020B0604020202020204" pitchFamily="34" charset="0"/>
                <a:ea typeface="Calibri" panose="020F0502020204030204" pitchFamily="34" charset="0"/>
                <a:cs typeface="Arial" panose="020B0604020202020204" pitchFamily="34" charset="0"/>
              </a:rPr>
              <a:t>Understanding the Differences in Values, Beliefs, languages, </a:t>
            </a:r>
          </a:p>
          <a:p>
            <a:pPr>
              <a:lnSpc>
                <a:spcPct val="170000"/>
              </a:lnSpc>
              <a:spcBef>
                <a:spcPts val="0"/>
              </a:spcBef>
              <a:spcAft>
                <a:spcPts val="800"/>
              </a:spcAft>
            </a:pPr>
            <a:r>
              <a:rPr lang="en-GB" sz="3400" dirty="0">
                <a:effectLst/>
                <a:latin typeface="Arial" panose="020B0604020202020204" pitchFamily="34" charset="0"/>
                <a:ea typeface="Calibri" panose="020F0502020204030204" pitchFamily="34" charset="0"/>
                <a:cs typeface="Arial" panose="020B0604020202020204" pitchFamily="34" charset="0"/>
              </a:rPr>
              <a:t>Identifying the right spokespersons, </a:t>
            </a:r>
          </a:p>
          <a:p>
            <a:pPr>
              <a:lnSpc>
                <a:spcPct val="170000"/>
              </a:lnSpc>
              <a:spcBef>
                <a:spcPts val="0"/>
              </a:spcBef>
              <a:spcAft>
                <a:spcPts val="800"/>
              </a:spcAft>
            </a:pPr>
            <a:r>
              <a:rPr lang="en-GB" sz="3400" dirty="0">
                <a:effectLst/>
                <a:latin typeface="Arial" panose="020B0604020202020204" pitchFamily="34" charset="0"/>
                <a:ea typeface="Calibri" panose="020F0502020204030204" pitchFamily="34" charset="0"/>
                <a:cs typeface="Arial" panose="020B0604020202020204" pitchFamily="34" charset="0"/>
              </a:rPr>
              <a:t>Keeping Record of accomplishments</a:t>
            </a:r>
          </a:p>
          <a:p>
            <a:pPr marL="0" indent="0">
              <a:lnSpc>
                <a:spcPct val="170000"/>
              </a:lnSpc>
              <a:spcBef>
                <a:spcPts val="0"/>
              </a:spcBef>
              <a:spcAft>
                <a:spcPts val="800"/>
              </a:spcAft>
              <a:buNone/>
            </a:pPr>
            <a:r>
              <a:rPr lang="en-GB" sz="3400" b="1" dirty="0">
                <a:effectLst/>
                <a:latin typeface="Arial" panose="020B0604020202020204" pitchFamily="34" charset="0"/>
                <a:ea typeface="Calibri" panose="020F0502020204030204" pitchFamily="34" charset="0"/>
                <a:cs typeface="Arial" panose="020B0604020202020204" pitchFamily="34" charset="0"/>
              </a:rPr>
              <a:t>Local Challenges:</a:t>
            </a:r>
            <a:endParaRPr lang="en-GB" sz="3400" dirty="0">
              <a:effectLst/>
              <a:latin typeface="Arial" panose="020B0604020202020204" pitchFamily="34" charset="0"/>
              <a:ea typeface="Calibri" panose="020F0502020204030204" pitchFamily="34" charset="0"/>
              <a:cs typeface="Arial" panose="020B0604020202020204" pitchFamily="34" charset="0"/>
            </a:endParaRPr>
          </a:p>
          <a:p>
            <a:pPr>
              <a:lnSpc>
                <a:spcPct val="170000"/>
              </a:lnSpc>
              <a:spcBef>
                <a:spcPts val="0"/>
              </a:spcBef>
              <a:spcAft>
                <a:spcPts val="800"/>
              </a:spcAft>
            </a:pPr>
            <a:r>
              <a:rPr lang="en-GB" sz="3400" b="1" dirty="0">
                <a:effectLst/>
                <a:latin typeface="Arial" panose="020B0604020202020204" pitchFamily="34" charset="0"/>
                <a:ea typeface="Calibri" panose="020F0502020204030204" pitchFamily="34" charset="0"/>
                <a:cs typeface="Arial" panose="020B0604020202020204" pitchFamily="34" charset="0"/>
              </a:rPr>
              <a:t>Poverty: </a:t>
            </a:r>
            <a:r>
              <a:rPr lang="en-GB" sz="3400" dirty="0">
                <a:effectLst/>
                <a:latin typeface="Arial" panose="020B0604020202020204" pitchFamily="34" charset="0"/>
                <a:ea typeface="Calibri" panose="020F0502020204030204" pitchFamily="34" charset="0"/>
                <a:cs typeface="Arial" panose="020B0604020202020204" pitchFamily="34" charset="0"/>
              </a:rPr>
              <a:t>Median household income is £26,730 lower than any London borough (Bennett, 2022).</a:t>
            </a:r>
          </a:p>
          <a:p>
            <a:pPr>
              <a:lnSpc>
                <a:spcPct val="170000"/>
              </a:lnSpc>
              <a:spcBef>
                <a:spcPts val="0"/>
              </a:spcBef>
              <a:spcAft>
                <a:spcPts val="800"/>
              </a:spcAft>
            </a:pPr>
            <a:r>
              <a:rPr lang="en-GB" sz="3400" b="1" dirty="0">
                <a:effectLst/>
                <a:latin typeface="Arial" panose="020B0604020202020204" pitchFamily="34" charset="0"/>
                <a:ea typeface="Calibri" panose="020F0502020204030204" pitchFamily="34" charset="0"/>
                <a:cs typeface="Arial" panose="020B0604020202020204" pitchFamily="34" charset="0"/>
              </a:rPr>
              <a:t>Living Condition</a:t>
            </a:r>
            <a:r>
              <a:rPr lang="en-GB" sz="3400" dirty="0">
                <a:effectLst/>
                <a:latin typeface="Arial" panose="020B0604020202020204" pitchFamily="34" charset="0"/>
                <a:ea typeface="Calibri" panose="020F0502020204030204" pitchFamily="34" charset="0"/>
                <a:cs typeface="Arial" panose="020B0604020202020204" pitchFamily="34" charset="0"/>
              </a:rPr>
              <a:t>: Only 54.2% of apartments in Barking and Dagenham have access to a garden, the lowest of any Borough (Inside Conveyancing, 2021).</a:t>
            </a:r>
          </a:p>
          <a:p>
            <a:pPr>
              <a:lnSpc>
                <a:spcPct val="170000"/>
              </a:lnSpc>
              <a:spcBef>
                <a:spcPts val="0"/>
              </a:spcBef>
              <a:spcAft>
                <a:spcPts val="800"/>
              </a:spcAft>
            </a:pPr>
            <a:r>
              <a:rPr lang="en-GB" sz="3400" b="1" dirty="0">
                <a:effectLst/>
                <a:latin typeface="Arial" panose="020B0604020202020204" pitchFamily="34" charset="0"/>
                <a:ea typeface="Calibri" panose="020F0502020204030204" pitchFamily="34" charset="0"/>
                <a:cs typeface="Arial" panose="020B0604020202020204" pitchFamily="34" charset="0"/>
              </a:rPr>
              <a:t>Education</a:t>
            </a:r>
            <a:r>
              <a:rPr lang="en-GB" sz="3400" dirty="0">
                <a:effectLst/>
                <a:latin typeface="Arial" panose="020B0604020202020204" pitchFamily="34" charset="0"/>
                <a:ea typeface="Calibri" panose="020F0502020204030204" pitchFamily="34" charset="0"/>
                <a:cs typeface="Arial" panose="020B0604020202020204" pitchFamily="34" charset="0"/>
              </a:rPr>
              <a:t>: 12% of adults in the borough do not have recognised education, which is significantly worse than the average London Borough (London, 2022).</a:t>
            </a:r>
          </a:p>
          <a:p>
            <a:pPr>
              <a:lnSpc>
                <a:spcPct val="170000"/>
              </a:lnSpc>
              <a:spcBef>
                <a:spcPts val="0"/>
              </a:spcBef>
              <a:spcAft>
                <a:spcPts val="800"/>
              </a:spcAft>
            </a:pPr>
            <a:r>
              <a:rPr lang="en-GB" sz="3400" b="1" dirty="0">
                <a:effectLst/>
                <a:latin typeface="Arial" panose="020B0604020202020204" pitchFamily="34" charset="0"/>
                <a:ea typeface="Calibri" panose="020F0502020204030204" pitchFamily="34" charset="0"/>
                <a:cs typeface="Arial" panose="020B0604020202020204" pitchFamily="34" charset="0"/>
              </a:rPr>
              <a:t>Lifestyle</a:t>
            </a:r>
            <a:r>
              <a:rPr lang="en-GB" sz="3400" dirty="0">
                <a:effectLst/>
                <a:latin typeface="Arial" panose="020B0604020202020204" pitchFamily="34" charset="0"/>
                <a:ea typeface="Calibri" panose="020F0502020204030204" pitchFamily="34" charset="0"/>
                <a:cs typeface="Arial" panose="020B0604020202020204" pitchFamily="34" charset="0"/>
              </a:rPr>
              <a:t>: There are only 55.8% of adults are physically active. (England, 2020)</a:t>
            </a:r>
          </a:p>
          <a:p>
            <a:pPr>
              <a:lnSpc>
                <a:spcPct val="170000"/>
              </a:lnSpc>
              <a:spcBef>
                <a:spcPts val="0"/>
              </a:spcBef>
              <a:spcAft>
                <a:spcPts val="800"/>
              </a:spcAft>
              <a:buFont typeface="Wingdings" panose="05000000000000000000" pitchFamily="2" charset="2"/>
              <a:buChar char="Ø"/>
            </a:pPr>
            <a:r>
              <a:rPr lang="en-GB" sz="3400" dirty="0">
                <a:effectLst/>
                <a:latin typeface="Arial" panose="020B0604020202020204" pitchFamily="34" charset="0"/>
                <a:ea typeface="Times New Roman" panose="02020603050405020304" pitchFamily="18" charset="0"/>
                <a:cs typeface="Arial" panose="020B0604020202020204" pitchFamily="34" charset="0"/>
              </a:rPr>
              <a:t>There are 73,823 licensed vehicles in this borough. So there are more than 2050 per square km (Transport, 2022). </a:t>
            </a:r>
          </a:p>
          <a:p>
            <a:pPr>
              <a:lnSpc>
                <a:spcPct val="170000"/>
              </a:lnSpc>
              <a:spcBef>
                <a:spcPts val="0"/>
              </a:spcBef>
              <a:spcAft>
                <a:spcPts val="825"/>
              </a:spcAft>
              <a:buFont typeface="Wingdings" panose="05000000000000000000" pitchFamily="2" charset="2"/>
              <a:buChar char="Ø"/>
            </a:pPr>
            <a:r>
              <a:rPr lang="en-GB" sz="3400" dirty="0">
                <a:effectLst/>
                <a:latin typeface="Arial" panose="020B0604020202020204" pitchFamily="34" charset="0"/>
                <a:ea typeface="Times New Roman" panose="02020603050405020304" pitchFamily="18" charset="0"/>
                <a:cs typeface="Arial" panose="020B0604020202020204" pitchFamily="34" charset="0"/>
              </a:rPr>
              <a:t>The biggest age group of the population are children. Therefore, people use private vehicles more for frequent school runs.</a:t>
            </a:r>
          </a:p>
          <a:p>
            <a:pPr>
              <a:lnSpc>
                <a:spcPct val="170000"/>
              </a:lnSpc>
              <a:spcBef>
                <a:spcPts val="0"/>
              </a:spcBef>
              <a:spcAft>
                <a:spcPts val="825"/>
              </a:spcAft>
              <a:buFont typeface="Wingdings" panose="05000000000000000000" pitchFamily="2" charset="2"/>
              <a:buChar char="Ø"/>
            </a:pPr>
            <a:r>
              <a:rPr lang="en-GB" sz="3400" b="1" dirty="0">
                <a:effectLst/>
                <a:latin typeface="Arial" panose="020B0604020202020204" pitchFamily="34" charset="0"/>
                <a:ea typeface="Times New Roman" panose="02020603050405020304" pitchFamily="18" charset="0"/>
                <a:cs typeface="Arial" panose="020B0604020202020204" pitchFamily="34" charset="0"/>
              </a:rPr>
              <a:t>Transport system: </a:t>
            </a:r>
            <a:r>
              <a:rPr lang="en-GB" sz="3400" dirty="0">
                <a:effectLst/>
                <a:latin typeface="Arial" panose="020B0604020202020204" pitchFamily="34" charset="0"/>
                <a:ea typeface="Times New Roman" panose="02020603050405020304" pitchFamily="18" charset="0"/>
                <a:cs typeface="Arial" panose="020B0604020202020204" pitchFamily="34" charset="0"/>
              </a:rPr>
              <a:t>The borough has little access to public transportation (Arup, 2021).</a:t>
            </a:r>
          </a:p>
          <a:p>
            <a:pPr>
              <a:lnSpc>
                <a:spcPct val="170000"/>
              </a:lnSpc>
              <a:spcBef>
                <a:spcPts val="0"/>
              </a:spcBef>
              <a:spcAft>
                <a:spcPts val="825"/>
              </a:spcAft>
            </a:pPr>
            <a:r>
              <a:rPr lang="en-GB" sz="3400" b="1" dirty="0">
                <a:effectLst/>
                <a:latin typeface="Arial" panose="020B0604020202020204" pitchFamily="34" charset="0"/>
                <a:ea typeface="Times New Roman" panose="02020603050405020304" pitchFamily="18" charset="0"/>
                <a:cs typeface="Arial" panose="020B0604020202020204" pitchFamily="34" charset="0"/>
              </a:rPr>
              <a:t>Geographical Location:</a:t>
            </a:r>
            <a:r>
              <a:rPr lang="en-GB" sz="3400" dirty="0">
                <a:effectLst/>
                <a:latin typeface="Arial" panose="020B0604020202020204" pitchFamily="34" charset="0"/>
                <a:ea typeface="Times New Roman" panose="02020603050405020304" pitchFamily="18" charset="0"/>
                <a:cs typeface="Arial" panose="020B0604020202020204" pitchFamily="34" charset="0"/>
              </a:rPr>
              <a:t> Proximity near major roads (e.g., A13) and mills and industries (LBBD, 2022).</a:t>
            </a:r>
          </a:p>
          <a:p>
            <a:pPr marL="0" indent="0">
              <a:spcBef>
                <a:spcPts val="0"/>
              </a:spcBef>
              <a:spcAft>
                <a:spcPts val="800"/>
              </a:spcAft>
              <a:buNone/>
            </a:pPr>
            <a:endParaRPr lang="en-GB" sz="8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p>
        </p:txBody>
      </p:sp>
      <p:sp>
        <p:nvSpPr>
          <p:cNvPr id="22" name="Isosceles Triangle 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descr="A picture containing text, sign, clipart&#10;&#10;Description automatically generated">
            <a:extLst>
              <a:ext uri="{FF2B5EF4-FFF2-40B4-BE49-F238E27FC236}">
                <a16:creationId xmlns:a16="http://schemas.microsoft.com/office/drawing/2014/main" id="{B6956EF3-D7C3-80F2-52AA-375C3CE52BD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45656" y="680345"/>
            <a:ext cx="2062609" cy="1958210"/>
          </a:xfrm>
          <a:prstGeom prst="rect">
            <a:avLst/>
          </a:prstGeom>
        </p:spPr>
      </p:pic>
    </p:spTree>
    <p:extLst>
      <p:ext uri="{BB962C8B-B14F-4D97-AF65-F5344CB8AC3E}">
        <p14:creationId xmlns:p14="http://schemas.microsoft.com/office/powerpoint/2010/main" val="2324961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3F41C3-B900-7291-631C-1C73507DD2E5}"/>
              </a:ext>
            </a:extLst>
          </p:cNvPr>
          <p:cNvSpPr>
            <a:spLocks noGrp="1"/>
          </p:cNvSpPr>
          <p:nvPr>
            <p:ph type="title"/>
          </p:nvPr>
        </p:nvSpPr>
        <p:spPr>
          <a:xfrm>
            <a:off x="643468" y="55256"/>
            <a:ext cx="3014133" cy="487891"/>
          </a:xfrm>
        </p:spPr>
        <p:txBody>
          <a:bodyPr>
            <a:normAutofit fontScale="90000"/>
          </a:bodyPr>
          <a:lstStyle/>
          <a:p>
            <a:br>
              <a:rPr lang="en-GB" sz="2500" b="1" dirty="0">
                <a:effectLst/>
                <a:latin typeface="Arial" panose="020B0604020202020204" pitchFamily="34" charset="0"/>
                <a:ea typeface="Calibri" panose="020F0502020204030204" pitchFamily="34" charset="0"/>
                <a:cs typeface="Vrinda" panose="020B0502040204020203" pitchFamily="34" charset="0"/>
              </a:rPr>
            </a:br>
            <a:r>
              <a:rPr lang="en-GB" sz="2500" b="1" dirty="0">
                <a:effectLst/>
                <a:latin typeface="Arial" panose="020B0604020202020204" pitchFamily="34" charset="0"/>
                <a:ea typeface="Calibri" panose="020F0502020204030204" pitchFamily="34" charset="0"/>
                <a:cs typeface="Vrinda" panose="020B0502040204020203" pitchFamily="34" charset="0"/>
              </a:rPr>
              <a:t>Recommendations</a:t>
            </a:r>
            <a:br>
              <a:rPr lang="en-GB" sz="2500" dirty="0">
                <a:effectLst/>
                <a:latin typeface="Times New Roman" panose="02020603050405020304" pitchFamily="18" charset="0"/>
                <a:ea typeface="Calibri" panose="020F0502020204030204" pitchFamily="34" charset="0"/>
                <a:cs typeface="Vrinda" panose="020B0502040204020203" pitchFamily="34" charset="0"/>
              </a:rPr>
            </a:br>
            <a:endParaRPr lang="en-GB" sz="2500" dirty="0"/>
          </a:p>
        </p:txBody>
      </p:sp>
      <p:sp>
        <p:nvSpPr>
          <p:cNvPr id="3" name="Content Placeholder 2">
            <a:extLst>
              <a:ext uri="{FF2B5EF4-FFF2-40B4-BE49-F238E27FC236}">
                <a16:creationId xmlns:a16="http://schemas.microsoft.com/office/drawing/2014/main" id="{DDE27EB4-F0FB-E846-3CC3-ECED248506CA}"/>
              </a:ext>
            </a:extLst>
          </p:cNvPr>
          <p:cNvSpPr>
            <a:spLocks noGrp="1"/>
          </p:cNvSpPr>
          <p:nvPr>
            <p:ph idx="1"/>
          </p:nvPr>
        </p:nvSpPr>
        <p:spPr>
          <a:xfrm>
            <a:off x="129118" y="598402"/>
            <a:ext cx="8729132" cy="6259597"/>
          </a:xfrm>
        </p:spPr>
        <p:txBody>
          <a:bodyPr>
            <a:normAutofit fontScale="85000" lnSpcReduction="10000"/>
          </a:bodyPr>
          <a:lstStyle/>
          <a:p>
            <a:pPr>
              <a:spcBef>
                <a:spcPts val="0"/>
              </a:spcBef>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Bef>
                <a:spcPts val="0"/>
              </a:spcBef>
              <a:buNone/>
            </a:pPr>
            <a:r>
              <a:rPr lang="en-GB" sz="1400" dirty="0">
                <a:effectLst/>
                <a:latin typeface="Arial" panose="020B0604020202020204" pitchFamily="34" charset="0"/>
                <a:ea typeface="Calibri" panose="020F0502020204030204" pitchFamily="34" charset="0"/>
                <a:cs typeface="Arial" panose="020B0604020202020204" pitchFamily="34" charset="0"/>
              </a:rPr>
              <a:t>The bough of Barking and Dagenham can do the following to improve indoor and outdoor air quality and get rid of the health problems as part of this community development project that comes with it:</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Use </a:t>
            </a:r>
            <a:r>
              <a:rPr lang="en-GB" sz="1400" b="1" dirty="0">
                <a:effectLst/>
                <a:latin typeface="Arial" panose="020B0604020202020204" pitchFamily="34" charset="0"/>
                <a:ea typeface="Calibri" panose="020F0502020204030204" pitchFamily="34" charset="0"/>
                <a:cs typeface="Arial" panose="020B0604020202020204" pitchFamily="34" charset="0"/>
              </a:rPr>
              <a:t>chemical-free cleaning products</a:t>
            </a:r>
            <a:r>
              <a:rPr lang="en-GB" sz="1400" dirty="0">
                <a:effectLst/>
                <a:latin typeface="Arial" panose="020B0604020202020204" pitchFamily="34" charset="0"/>
                <a:ea typeface="Calibri" panose="020F0502020204030204" pitchFamily="34" charset="0"/>
                <a:cs typeface="Arial" panose="020B0604020202020204" pitchFamily="34" charset="0"/>
              </a:rPr>
              <a:t> at home or outdoors (UK, 2016).</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Use an </a:t>
            </a:r>
            <a:r>
              <a:rPr lang="en-GB" sz="1400" b="1" dirty="0">
                <a:effectLst/>
                <a:latin typeface="Arial" panose="020B0604020202020204" pitchFamily="34" charset="0"/>
                <a:ea typeface="Calibri" panose="020F0502020204030204" pitchFamily="34" charset="0"/>
                <a:cs typeface="Arial" panose="020B0604020202020204" pitchFamily="34" charset="0"/>
              </a:rPr>
              <a:t>electric cooker and heater</a:t>
            </a:r>
            <a:r>
              <a:rPr lang="en-GB" sz="1400" dirty="0">
                <a:effectLst/>
                <a:latin typeface="Arial" panose="020B0604020202020204" pitchFamily="34" charset="0"/>
                <a:ea typeface="Calibri" panose="020F0502020204030204" pitchFamily="34" charset="0"/>
                <a:cs typeface="Arial" panose="020B0604020202020204" pitchFamily="34" charset="0"/>
              </a:rPr>
              <a:t> (UK, 2016).</a:t>
            </a:r>
          </a:p>
          <a:p>
            <a:pPr>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Encourage individuals to engage in </a:t>
            </a:r>
            <a:r>
              <a:rPr lang="en-GB" sz="1400" b="1" dirty="0">
                <a:effectLst/>
                <a:latin typeface="Arial" panose="020B0604020202020204" pitchFamily="34" charset="0"/>
                <a:ea typeface="Calibri" panose="020F0502020204030204" pitchFamily="34" charset="0"/>
                <a:cs typeface="Arial" panose="020B0604020202020204" pitchFamily="34" charset="0"/>
              </a:rPr>
              <a:t>physical activity</a:t>
            </a:r>
            <a:r>
              <a:rPr lang="en-GB" sz="1400" dirty="0">
                <a:effectLst/>
                <a:latin typeface="Arial" panose="020B0604020202020204" pitchFamily="34" charset="0"/>
                <a:ea typeface="Calibri" panose="020F0502020204030204" pitchFamily="34" charset="0"/>
                <a:cs typeface="Arial" panose="020B0604020202020204" pitchFamily="34" charset="0"/>
              </a:rPr>
              <a:t>. </a:t>
            </a:r>
          </a:p>
          <a:p>
            <a:pPr lvl="0">
              <a:lnSpc>
                <a:spcPct val="150000"/>
              </a:lnSpc>
              <a:spcBef>
                <a:spcPts val="0"/>
              </a:spcBef>
            </a:pPr>
            <a:r>
              <a:rPr lang="en-GB" sz="1400" b="1" dirty="0">
                <a:effectLst/>
                <a:latin typeface="Arial" panose="020B0604020202020204" pitchFamily="34" charset="0"/>
                <a:ea typeface="Calibri" panose="020F0502020204030204" pitchFamily="34" charset="0"/>
                <a:cs typeface="Arial" panose="020B0604020202020204" pitchFamily="34" charset="0"/>
              </a:rPr>
              <a:t>Aware</a:t>
            </a:r>
            <a:r>
              <a:rPr lang="en-GB" sz="1400" dirty="0">
                <a:effectLst/>
                <a:latin typeface="Arial" panose="020B0604020202020204" pitchFamily="34" charset="0"/>
                <a:ea typeface="Calibri" panose="020F0502020204030204" pitchFamily="34" charset="0"/>
                <a:cs typeface="Arial" panose="020B0604020202020204" pitchFamily="34" charset="0"/>
              </a:rPr>
              <a:t> and educate people using </a:t>
            </a:r>
            <a:r>
              <a:rPr lang="en-GB" sz="1400" b="1" dirty="0">
                <a:effectLst/>
                <a:latin typeface="Arial" panose="020B0604020202020204" pitchFamily="34" charset="0"/>
                <a:ea typeface="Calibri" panose="020F0502020204030204" pitchFamily="34" charset="0"/>
                <a:cs typeface="Arial" panose="020B0604020202020204" pitchFamily="34" charset="0"/>
              </a:rPr>
              <a:t>digital media campaigns</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Schools and educational institutes can add </a:t>
            </a:r>
            <a:r>
              <a:rPr lang="en-GB" sz="1400" b="1" dirty="0">
                <a:effectLst/>
                <a:latin typeface="Arial" panose="020B0604020202020204" pitchFamily="34" charset="0"/>
                <a:ea typeface="Calibri" panose="020F0502020204030204" pitchFamily="34" charset="0"/>
                <a:cs typeface="Arial" panose="020B0604020202020204" pitchFamily="34" charset="0"/>
              </a:rPr>
              <a:t>curricula and activities</a:t>
            </a:r>
            <a:r>
              <a:rPr lang="en-GB" sz="1400" dirty="0">
                <a:effectLst/>
                <a:latin typeface="Arial" panose="020B0604020202020204" pitchFamily="34" charset="0"/>
                <a:ea typeface="Calibri" panose="020F0502020204030204" pitchFamily="34" charset="0"/>
                <a:cs typeface="Arial" panose="020B0604020202020204" pitchFamily="34" charset="0"/>
              </a:rPr>
              <a:t> to create awareness among students.</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Authorities should take more steps to make </a:t>
            </a:r>
            <a:r>
              <a:rPr lang="en-GB" sz="1400" b="1" dirty="0">
                <a:effectLst/>
                <a:latin typeface="Arial" panose="020B0604020202020204" pitchFamily="34" charset="0"/>
                <a:ea typeface="Calibri" panose="020F0502020204030204" pitchFamily="34" charset="0"/>
                <a:cs typeface="Arial" panose="020B0604020202020204" pitchFamily="34" charset="0"/>
              </a:rPr>
              <a:t>Roads and streets safe</a:t>
            </a:r>
            <a:r>
              <a:rPr lang="en-GB" sz="1400" dirty="0">
                <a:effectLst/>
                <a:latin typeface="Arial" panose="020B0604020202020204" pitchFamily="34" charset="0"/>
                <a:ea typeface="Calibri" panose="020F0502020204030204" pitchFamily="34" charset="0"/>
                <a:cs typeface="Arial" panose="020B0604020202020204" pitchFamily="34" charset="0"/>
              </a:rPr>
              <a:t>, as people need to feel safe while walking and cycling.</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Government, London Mayor and TFL should consider introducing </a:t>
            </a:r>
            <a:r>
              <a:rPr lang="en-GB" sz="1400" b="1" dirty="0">
                <a:effectLst/>
                <a:latin typeface="Arial" panose="020B0604020202020204" pitchFamily="34" charset="0"/>
                <a:ea typeface="Calibri" panose="020F0502020204030204" pitchFamily="34" charset="0"/>
                <a:cs typeface="Arial" panose="020B0604020202020204" pitchFamily="34" charset="0"/>
              </a:rPr>
              <a:t>new routes and train stations</a:t>
            </a:r>
            <a:r>
              <a:rPr lang="en-GB" sz="1400" dirty="0">
                <a:effectLst/>
                <a:latin typeface="Arial" panose="020B0604020202020204" pitchFamily="34" charset="0"/>
                <a:ea typeface="Calibri" panose="020F0502020204030204" pitchFamily="34" charset="0"/>
                <a:cs typeface="Arial" panose="020B0604020202020204" pitchFamily="34" charset="0"/>
              </a:rPr>
              <a:t> in the borough.</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More </a:t>
            </a:r>
            <a:r>
              <a:rPr lang="en-GB" sz="1400" b="1" dirty="0">
                <a:latin typeface="Arial" panose="020B0604020202020204" pitchFamily="34" charset="0"/>
                <a:ea typeface="Calibri" panose="020F0502020204030204" pitchFamily="34" charset="0"/>
                <a:cs typeface="Arial" panose="020B0604020202020204" pitchFamily="34" charset="0"/>
              </a:rPr>
              <a:t>a</a:t>
            </a:r>
            <a:r>
              <a:rPr lang="en-GB" sz="1400" b="1" dirty="0">
                <a:effectLst/>
                <a:latin typeface="Arial" panose="020B0604020202020204" pitchFamily="34" charset="0"/>
                <a:ea typeface="Calibri" panose="020F0502020204030204" pitchFamily="34" charset="0"/>
                <a:cs typeface="Arial" panose="020B0604020202020204" pitchFamily="34" charset="0"/>
              </a:rPr>
              <a:t>ffordable houses</a:t>
            </a:r>
            <a:r>
              <a:rPr lang="en-GB" sz="1400" dirty="0">
                <a:effectLst/>
                <a:latin typeface="Arial" panose="020B0604020202020204" pitchFamily="34" charset="0"/>
                <a:ea typeface="Calibri" panose="020F0502020204030204" pitchFamily="34" charset="0"/>
                <a:cs typeface="Arial" panose="020B0604020202020204" pitchFamily="34" charset="0"/>
              </a:rPr>
              <a:t> with green space can improve air quality.</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Government should introduce </a:t>
            </a:r>
            <a:r>
              <a:rPr lang="en-GB" sz="1400" b="1" dirty="0">
                <a:effectLst/>
                <a:latin typeface="Arial" panose="020B0604020202020204" pitchFamily="34" charset="0"/>
                <a:ea typeface="Calibri" panose="020F0502020204030204" pitchFamily="34" charset="0"/>
                <a:cs typeface="Arial" panose="020B0604020202020204" pitchFamily="34" charset="0"/>
              </a:rPr>
              <a:t>schemes to improve affordability</a:t>
            </a:r>
            <a:r>
              <a:rPr lang="en-GB" sz="1400" dirty="0">
                <a:effectLst/>
                <a:latin typeface="Arial" panose="020B0604020202020204" pitchFamily="34" charset="0"/>
                <a:ea typeface="Calibri" panose="020F0502020204030204" pitchFamily="34" charset="0"/>
                <a:cs typeface="Arial" panose="020B0604020202020204" pitchFamily="34" charset="0"/>
              </a:rPr>
              <a:t> for people to buy green vehicles.</a:t>
            </a:r>
          </a:p>
          <a:p>
            <a:pPr lvl="0">
              <a:lnSpc>
                <a:spcPct val="150000"/>
              </a:lnSpc>
              <a:spcBef>
                <a:spcPts val="0"/>
              </a:spcBef>
            </a:pPr>
            <a:r>
              <a:rPr lang="en-GB" sz="1400" dirty="0">
                <a:effectLst/>
                <a:latin typeface="Arial" panose="020B0604020202020204" pitchFamily="34" charset="0"/>
                <a:ea typeface="Calibri" panose="020F0502020204030204" pitchFamily="34" charset="0"/>
                <a:cs typeface="Arial" panose="020B0604020202020204" pitchFamily="34" charset="0"/>
              </a:rPr>
              <a:t>Architects, engineers and city planners should work jointly to build </a:t>
            </a:r>
            <a:r>
              <a:rPr lang="en-GB" sz="1400" b="1" dirty="0">
                <a:effectLst/>
                <a:latin typeface="Arial" panose="020B0604020202020204" pitchFamily="34" charset="0"/>
                <a:ea typeface="Calibri" panose="020F0502020204030204" pitchFamily="34" charset="0"/>
                <a:cs typeface="Arial" panose="020B0604020202020204" pitchFamily="34" charset="0"/>
              </a:rPr>
              <a:t>healthy, energy-efficient houses</a:t>
            </a:r>
            <a:r>
              <a:rPr lang="en-GB" sz="1400" dirty="0">
                <a:effectLst/>
                <a:latin typeface="Arial" panose="020B0604020202020204" pitchFamily="34" charset="0"/>
                <a:ea typeface="Calibri" panose="020F0502020204030204" pitchFamily="34" charset="0"/>
                <a:cs typeface="Arial" panose="020B0604020202020204" pitchFamily="34" charset="0"/>
              </a:rPr>
              <a:t> and public </a:t>
            </a:r>
            <a:r>
              <a:rPr lang="en-GB" sz="1400" b="1" dirty="0">
                <a:effectLst/>
                <a:latin typeface="Arial" panose="020B0604020202020204" pitchFamily="34" charset="0"/>
                <a:ea typeface="Calibri" panose="020F0502020204030204" pitchFamily="34" charset="0"/>
                <a:cs typeface="Arial" panose="020B0604020202020204" pitchFamily="34" charset="0"/>
              </a:rPr>
              <a:t>buildings</a:t>
            </a:r>
            <a:r>
              <a:rPr lang="en-GB" sz="1400" dirty="0">
                <a:effectLst/>
                <a:latin typeface="Arial" panose="020B0604020202020204" pitchFamily="34" charset="0"/>
                <a:ea typeface="Calibri" panose="020F0502020204030204" pitchFamily="34" charset="0"/>
                <a:cs typeface="Arial" panose="020B0604020202020204" pitchFamily="34" charset="0"/>
              </a:rPr>
              <a:t>.</a:t>
            </a:r>
          </a:p>
          <a:p>
            <a:pPr lvl="0">
              <a:lnSpc>
                <a:spcPct val="150000"/>
              </a:lnSpc>
              <a:spcBef>
                <a:spcPts val="0"/>
              </a:spcBef>
            </a:pPr>
            <a:r>
              <a:rPr lang="en-GB" sz="1400" b="1" dirty="0">
                <a:effectLst/>
                <a:latin typeface="Arial" panose="020B0604020202020204" pitchFamily="34" charset="0"/>
                <a:ea typeface="Calibri" panose="020F0502020204030204" pitchFamily="34" charset="0"/>
                <a:cs typeface="Arial" panose="020B0604020202020204" pitchFamily="34" charset="0"/>
              </a:rPr>
              <a:t>Technologies</a:t>
            </a:r>
            <a:r>
              <a:rPr lang="en-GB" sz="1400" dirty="0">
                <a:effectLst/>
                <a:latin typeface="Arial" panose="020B0604020202020204" pitchFamily="34" charset="0"/>
                <a:ea typeface="Calibri" panose="020F0502020204030204" pitchFamily="34" charset="0"/>
                <a:cs typeface="Arial" panose="020B0604020202020204" pitchFamily="34" charset="0"/>
              </a:rPr>
              <a:t> like </a:t>
            </a:r>
            <a:r>
              <a:rPr lang="en-GB" sz="1400" spc="-30" dirty="0">
                <a:effectLst/>
                <a:latin typeface="Arial" panose="020B0604020202020204" pitchFamily="34" charset="0"/>
                <a:ea typeface="Calibri" panose="020F0502020204030204" pitchFamily="34" charset="0"/>
                <a:cs typeface="Arial" panose="020B0604020202020204" pitchFamily="34" charset="0"/>
              </a:rPr>
              <a:t>Multi-Pollutant Monitoring Devices and Catalytic Converters should be used more </a:t>
            </a:r>
            <a:r>
              <a:rPr lang="en-GB" sz="1400" dirty="0">
                <a:effectLst/>
                <a:latin typeface="Arial" panose="020B0604020202020204" pitchFamily="34" charset="0"/>
                <a:ea typeface="Calibri" panose="020F0502020204030204" pitchFamily="34" charset="0"/>
                <a:cs typeface="Arial" panose="020B0604020202020204" pitchFamily="34" charset="0"/>
              </a:rPr>
              <a:t>(</a:t>
            </a:r>
            <a:r>
              <a:rPr lang="en-GB" sz="1400" dirty="0" err="1">
                <a:effectLst/>
                <a:latin typeface="Arial" panose="020B0604020202020204" pitchFamily="34" charset="0"/>
                <a:ea typeface="Calibri" panose="020F0502020204030204" pitchFamily="34" charset="0"/>
                <a:cs typeface="Arial" panose="020B0604020202020204" pitchFamily="34" charset="0"/>
              </a:rPr>
              <a:t>Kalender</a:t>
            </a:r>
            <a:r>
              <a:rPr lang="en-GB" sz="1400" dirty="0">
                <a:effectLst/>
                <a:latin typeface="Arial" panose="020B0604020202020204" pitchFamily="34" charset="0"/>
                <a:ea typeface="Calibri" panose="020F0502020204030204" pitchFamily="34" charset="0"/>
                <a:cs typeface="Arial" panose="020B0604020202020204" pitchFamily="34" charset="0"/>
              </a:rPr>
              <a:t>, 2019) (Zhao et al., 2020)</a:t>
            </a:r>
            <a:r>
              <a:rPr lang="en-GB" sz="1400" spc="-30"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spc="-30" dirty="0">
                <a:effectLst/>
                <a:latin typeface="Arial" panose="020B0604020202020204" pitchFamily="34" charset="0"/>
                <a:ea typeface="Calibri" panose="020F0502020204030204" pitchFamily="34" charset="0"/>
                <a:cs typeface="Arial" panose="020B0604020202020204" pitchFamily="34" charset="0"/>
              </a:rPr>
              <a:t>Residents should be discouraged to travel less (for schools, shopping, entertainment, clubbing)</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spc="-30" dirty="0">
                <a:effectLst/>
                <a:latin typeface="Arial" panose="020B0604020202020204" pitchFamily="34" charset="0"/>
                <a:ea typeface="Calibri" panose="020F0502020204030204" pitchFamily="34" charset="0"/>
                <a:cs typeface="Arial" panose="020B0604020202020204" pitchFamily="34" charset="0"/>
              </a:rPr>
              <a:t>Cattle and dairy farms contribute significantly to ammonia emissions(</a:t>
            </a:r>
            <a:r>
              <a:rPr lang="en-GB" sz="1400" spc="-30" dirty="0" err="1">
                <a:effectLst/>
                <a:latin typeface="Arial" panose="020B0604020202020204" pitchFamily="34" charset="0"/>
                <a:ea typeface="Calibri" panose="020F0502020204030204" pitchFamily="34" charset="0"/>
                <a:cs typeface="Arial" panose="020B0604020202020204" pitchFamily="34" charset="0"/>
              </a:rPr>
              <a:t>Gibbens</a:t>
            </a:r>
            <a:r>
              <a:rPr lang="en-GB" sz="1400" spc="-30" dirty="0">
                <a:effectLst/>
                <a:latin typeface="Arial" panose="020B0604020202020204" pitchFamily="34" charset="0"/>
                <a:ea typeface="Calibri" panose="020F0502020204030204" pitchFamily="34" charset="0"/>
                <a:cs typeface="Arial" panose="020B0604020202020204" pitchFamily="34" charset="0"/>
              </a:rPr>
              <a:t>, 2021). A healthy diet and reduced consumption of meat and dairy products can improve air quality.</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b="1" spc="-30" dirty="0">
                <a:effectLst/>
                <a:latin typeface="Arial" panose="020B0604020202020204" pitchFamily="34" charset="0"/>
                <a:ea typeface="Calibri" panose="020F0502020204030204" pitchFamily="34" charset="0"/>
                <a:cs typeface="Arial" panose="020B0604020202020204" pitchFamily="34" charset="0"/>
              </a:rPr>
              <a:t>Plantation</a:t>
            </a:r>
            <a:r>
              <a:rPr lang="en-GB" sz="1400" spc="-30" dirty="0">
                <a:effectLst/>
                <a:latin typeface="Arial" panose="020B0604020202020204" pitchFamily="34" charset="0"/>
                <a:ea typeface="Calibri" panose="020F0502020204030204" pitchFamily="34" charset="0"/>
                <a:cs typeface="Arial" panose="020B0604020202020204" pitchFamily="34" charset="0"/>
              </a:rPr>
              <a:t> of trees.</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spc="-30" dirty="0">
                <a:effectLst/>
                <a:latin typeface="Arial" panose="020B0604020202020204" pitchFamily="34" charset="0"/>
                <a:ea typeface="Calibri" panose="020F0502020204030204" pitchFamily="34" charset="0"/>
                <a:cs typeface="Arial" panose="020B0604020202020204" pitchFamily="34" charset="0"/>
              </a:rPr>
              <a:t>Limit and facilitate the </a:t>
            </a:r>
            <a:r>
              <a:rPr lang="en-GB" sz="1400" b="1" spc="-30" dirty="0">
                <a:effectLst/>
                <a:latin typeface="Arial" panose="020B0604020202020204" pitchFamily="34" charset="0"/>
                <a:ea typeface="Calibri" panose="020F0502020204030204" pitchFamily="34" charset="0"/>
                <a:cs typeface="Arial" panose="020B0604020202020204" pitchFamily="34" charset="0"/>
              </a:rPr>
              <a:t>relocation</a:t>
            </a:r>
            <a:r>
              <a:rPr lang="en-GB" sz="1400" spc="-30" dirty="0">
                <a:effectLst/>
                <a:latin typeface="Arial" panose="020B0604020202020204" pitchFamily="34" charset="0"/>
                <a:ea typeface="Calibri" panose="020F0502020204030204" pitchFamily="34" charset="0"/>
                <a:cs typeface="Arial" panose="020B0604020202020204" pitchFamily="34" charset="0"/>
              </a:rPr>
              <a:t> of offices and businesses. Therefore, discourage over-density of population and commercial activities in the borough.</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b="1" spc="-30" dirty="0">
                <a:effectLst/>
                <a:latin typeface="Arial" panose="020B0604020202020204" pitchFamily="34" charset="0"/>
                <a:ea typeface="Calibri" panose="020F0502020204030204" pitchFamily="34" charset="0"/>
                <a:cs typeface="Arial" panose="020B0604020202020204" pitchFamily="34" charset="0"/>
              </a:rPr>
              <a:t>Improve access</a:t>
            </a:r>
            <a:r>
              <a:rPr lang="en-GB" sz="1400" spc="-30" dirty="0">
                <a:effectLst/>
                <a:latin typeface="Arial" panose="020B0604020202020204" pitchFamily="34" charset="0"/>
                <a:ea typeface="Calibri" panose="020F0502020204030204" pitchFamily="34" charset="0"/>
                <a:cs typeface="Arial" panose="020B0604020202020204" pitchFamily="34" charset="0"/>
              </a:rPr>
              <a:t> to and </a:t>
            </a:r>
            <a:r>
              <a:rPr lang="en-GB" sz="1400" b="1" spc="-30" dirty="0">
                <a:effectLst/>
                <a:latin typeface="Arial" panose="020B0604020202020204" pitchFamily="34" charset="0"/>
                <a:ea typeface="Calibri" panose="020F0502020204030204" pitchFamily="34" charset="0"/>
                <a:cs typeface="Arial" panose="020B0604020202020204" pitchFamily="34" charset="0"/>
              </a:rPr>
              <a:t>safety</a:t>
            </a:r>
            <a:r>
              <a:rPr lang="en-GB" sz="1400" spc="-30" dirty="0">
                <a:effectLst/>
                <a:latin typeface="Arial" panose="020B0604020202020204" pitchFamily="34" charset="0"/>
                <a:ea typeface="Calibri" panose="020F0502020204030204" pitchFamily="34" charset="0"/>
                <a:cs typeface="Arial" panose="020B0604020202020204" pitchFamily="34" charset="0"/>
              </a:rPr>
              <a:t> of the borough’s greenery.</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spc="-30" dirty="0">
                <a:effectLst/>
                <a:latin typeface="Arial" panose="020B0604020202020204" pitchFamily="34" charset="0"/>
                <a:ea typeface="Calibri" panose="020F0502020204030204" pitchFamily="34" charset="0"/>
                <a:cs typeface="Arial" panose="020B0604020202020204" pitchFamily="34" charset="0"/>
              </a:rPr>
              <a:t>Taxi companies should be more strict and vigilant about </a:t>
            </a:r>
            <a:r>
              <a:rPr lang="en-GB" sz="1400" b="1" spc="-30" dirty="0">
                <a:effectLst/>
                <a:latin typeface="Arial" panose="020B0604020202020204" pitchFamily="34" charset="0"/>
                <a:ea typeface="Calibri" panose="020F0502020204030204" pitchFamily="34" charset="0"/>
                <a:cs typeface="Arial" panose="020B0604020202020204" pitchFamily="34" charset="0"/>
              </a:rPr>
              <a:t>drivers’ qualifications, background and car quality.</a:t>
            </a:r>
            <a:endParaRPr lang="en-GB" sz="1400" b="1"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Bef>
                <a:spcPts val="0"/>
              </a:spcBef>
            </a:pPr>
            <a:r>
              <a:rPr lang="en-GB" sz="1400" spc="-30" dirty="0">
                <a:effectLst/>
                <a:latin typeface="Arial" panose="020B0604020202020204" pitchFamily="34" charset="0"/>
                <a:ea typeface="Calibri" panose="020F0502020204030204" pitchFamily="34" charset="0"/>
                <a:cs typeface="Arial" panose="020B0604020202020204" pitchFamily="34" charset="0"/>
              </a:rPr>
              <a:t>More </a:t>
            </a:r>
            <a:r>
              <a:rPr lang="en-GB" sz="1400" b="1" spc="-30" dirty="0">
                <a:effectLst/>
                <a:latin typeface="Arial" panose="020B0604020202020204" pitchFamily="34" charset="0"/>
                <a:ea typeface="Calibri" panose="020F0502020204030204" pitchFamily="34" charset="0"/>
                <a:cs typeface="Arial" panose="020B0604020202020204" pitchFamily="34" charset="0"/>
              </a:rPr>
              <a:t>scientific research</a:t>
            </a:r>
            <a:r>
              <a:rPr lang="en-GB" sz="1400" spc="-30" dirty="0">
                <a:effectLst/>
                <a:latin typeface="Arial" panose="020B0604020202020204" pitchFamily="34" charset="0"/>
                <a:ea typeface="Calibri" panose="020F0502020204030204" pitchFamily="34" charset="0"/>
                <a:cs typeface="Arial" panose="020B0604020202020204" pitchFamily="34" charset="0"/>
              </a:rPr>
              <a:t> on air pollution and its consequences on health is required.</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000" dirty="0"/>
          </a:p>
        </p:txBody>
      </p:sp>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a:extLst>
              <a:ext uri="{FF2B5EF4-FFF2-40B4-BE49-F238E27FC236}">
                <a16:creationId xmlns:a16="http://schemas.microsoft.com/office/drawing/2014/main" id="{7BDF4038-A3B3-3D52-E7E5-E15BEE28D9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4219" y="1673351"/>
            <a:ext cx="3428663" cy="3428663"/>
          </a:xfrm>
          <a:prstGeom prst="rect">
            <a:avLst/>
          </a:prstGeom>
        </p:spPr>
      </p:pic>
      <p:grpSp>
        <p:nvGrpSpPr>
          <p:cNvPr id="16" name="Group 15">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0755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D3EB-29ED-0126-537F-1C62FCECD9AC}"/>
              </a:ext>
            </a:extLst>
          </p:cNvPr>
          <p:cNvSpPr>
            <a:spLocks noGrp="1"/>
          </p:cNvSpPr>
          <p:nvPr>
            <p:ph type="title"/>
          </p:nvPr>
        </p:nvSpPr>
        <p:spPr>
          <a:xfrm>
            <a:off x="481013" y="3752849"/>
            <a:ext cx="3290887" cy="2452687"/>
          </a:xfrm>
        </p:spPr>
        <p:txBody>
          <a:bodyPr anchor="ctr">
            <a:normAutofit/>
          </a:bodyPr>
          <a:lstStyle/>
          <a:p>
            <a:r>
              <a:rPr lang="en-GB" sz="3600" b="1" dirty="0">
                <a:effectLst/>
                <a:latin typeface="Arial" panose="020B0604020202020204" pitchFamily="34" charset="0"/>
                <a:ea typeface="Calibri" panose="020F0502020204030204" pitchFamily="34" charset="0"/>
                <a:cs typeface="Vrinda" panose="020B0502040204020203" pitchFamily="34" charset="0"/>
              </a:rPr>
              <a:t>Conclusion</a:t>
            </a:r>
            <a:endParaRPr lang="en-GB" sz="3600" dirty="0"/>
          </a:p>
        </p:txBody>
      </p:sp>
      <p:pic>
        <p:nvPicPr>
          <p:cNvPr id="5" name="Picture 4" descr="A group of people standing together&#10;&#10;Description automatically generated with medium confidence">
            <a:extLst>
              <a:ext uri="{FF2B5EF4-FFF2-40B4-BE49-F238E27FC236}">
                <a16:creationId xmlns:a16="http://schemas.microsoft.com/office/drawing/2014/main" id="{0DED7242-7302-2FAF-7EB5-209FD1B296AB}"/>
              </a:ext>
            </a:extLst>
          </p:cNvPr>
          <p:cNvPicPr>
            <a:picLocks noChangeAspect="1"/>
          </p:cNvPicPr>
          <p:nvPr/>
        </p:nvPicPr>
        <p:blipFill rotWithShape="1">
          <a:blip r:embed="rId2">
            <a:extLst>
              <a:ext uri="{28A0092B-C50C-407E-A947-70E740481C1C}">
                <a14:useLocalDpi xmlns:a14="http://schemas.microsoft.com/office/drawing/2010/main" val="0"/>
              </a:ext>
            </a:extLst>
          </a:blip>
          <a:srcRect t="1499" b="6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34B9D9B-CFD7-471D-A0BE-B2F618C2282B}"/>
              </a:ext>
            </a:extLst>
          </p:cNvPr>
          <p:cNvSpPr>
            <a:spLocks noGrp="1"/>
          </p:cNvSpPr>
          <p:nvPr>
            <p:ph idx="1"/>
          </p:nvPr>
        </p:nvSpPr>
        <p:spPr>
          <a:xfrm>
            <a:off x="3446586" y="3612050"/>
            <a:ext cx="8262810" cy="2452687"/>
          </a:xfrm>
        </p:spPr>
        <p:txBody>
          <a:bodyPr anchor="ctr">
            <a:normAutofit fontScale="70000" lnSpcReduction="20000"/>
          </a:bodyPr>
          <a:lstStyle/>
          <a:p>
            <a:pPr marL="0" indent="0">
              <a:buNone/>
            </a:pPr>
            <a:endParaRPr lang="en-GB" sz="1700" dirty="0">
              <a:effectLst/>
              <a:latin typeface="Arial" panose="020B0604020202020204" pitchFamily="34" charset="0"/>
              <a:ea typeface="Calibri" panose="020F0502020204030204" pitchFamily="34" charset="0"/>
              <a:cs typeface="Vrinda" panose="020B0502040204020203" pitchFamily="34" charset="0"/>
            </a:endParaRPr>
          </a:p>
          <a:p>
            <a:pPr marL="0" indent="0">
              <a:lnSpc>
                <a:spcPct val="170000"/>
              </a:lnSpc>
              <a:buNone/>
            </a:pPr>
            <a:r>
              <a:rPr lang="en-GB" sz="2200" dirty="0">
                <a:effectLst/>
                <a:latin typeface="Arial" panose="020B0604020202020204" pitchFamily="34" charset="0"/>
                <a:ea typeface="Calibri" panose="020F0502020204030204" pitchFamily="34" charset="0"/>
                <a:cs typeface="Vrinda" panose="020B0502040204020203" pitchFamily="34" charset="0"/>
              </a:rPr>
              <a:t>According to WHO, The impacts of air pollution result in 7 million premature deaths yearly (WHO, 2022). However, many countries and communities have overcome this crisis using proper strategies (Agency, 2021). Designing an environmental and health protection programme requires an approach involving people, research, policy, monitoring, and politics. Proper coordination of all these elements should build a healthy environment for the borough of Barking and Dagenham community. </a:t>
            </a:r>
            <a:endParaRPr lang="en-GB" sz="2200" dirty="0">
              <a:effectLst/>
              <a:latin typeface="Times New Roman" panose="02020603050405020304" pitchFamily="18" charset="0"/>
              <a:ea typeface="Calibri" panose="020F0502020204030204" pitchFamily="34" charset="0"/>
              <a:cs typeface="Vrinda" panose="020B0502040204020203" pitchFamily="34" charset="0"/>
            </a:endParaRPr>
          </a:p>
          <a:p>
            <a:pPr marL="0" indent="0">
              <a:buNone/>
            </a:pPr>
            <a:endParaRPr lang="en-GB" sz="1700" dirty="0"/>
          </a:p>
        </p:txBody>
      </p:sp>
      <p:pic>
        <p:nvPicPr>
          <p:cNvPr id="6" name="Picture 5" descr="A picture containing text, businesscard&#10;&#10;Description automatically generated">
            <a:extLst>
              <a:ext uri="{FF2B5EF4-FFF2-40B4-BE49-F238E27FC236}">
                <a16:creationId xmlns:a16="http://schemas.microsoft.com/office/drawing/2014/main" id="{9A52FD8D-3F40-35BC-745F-A3781853CE1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 b="5"/>
          <a:stretch/>
        </p:blipFill>
        <p:spPr>
          <a:xfrm>
            <a:off x="9831753" y="5693558"/>
            <a:ext cx="2360247" cy="1164432"/>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273117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BBAFD-C3EC-0E05-4F42-4C43FB870737}"/>
              </a:ext>
            </a:extLst>
          </p:cNvPr>
          <p:cNvSpPr>
            <a:spLocks noGrp="1"/>
          </p:cNvSpPr>
          <p:nvPr>
            <p:ph type="title"/>
          </p:nvPr>
        </p:nvSpPr>
        <p:spPr>
          <a:xfrm>
            <a:off x="619369" y="91586"/>
            <a:ext cx="2459892" cy="75247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874DAC89-18B9-6744-2877-B6B2346BF4B1}"/>
              </a:ext>
            </a:extLst>
          </p:cNvPr>
          <p:cNvSpPr>
            <a:spLocks noGrp="1"/>
          </p:cNvSpPr>
          <p:nvPr>
            <p:ph idx="1"/>
          </p:nvPr>
        </p:nvSpPr>
        <p:spPr>
          <a:xfrm>
            <a:off x="838200" y="1390650"/>
            <a:ext cx="10515600" cy="5067300"/>
          </a:xfrm>
        </p:spPr>
        <p:txBody>
          <a:bodyPr>
            <a:normAutofit fontScale="40000" lnSpcReduction="20000"/>
          </a:bodyPr>
          <a:lstStyle/>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Agency, E.E. (2021).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Marked improvement in Europe’s air quality over past decade, fewer deaths linked to pollution — European Environment Agency</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www.eea.europa.eu.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https://www.eea.europa.eu/highlights/marked-improvement-in-europes-air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Air, I.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London Air Quality Index (AQI) and United Kingdom Air Pollution | AirVisual</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www.iqair.com.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https://www.iqair.com/uk/england/london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Arup, B.F. (2021).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Barking and Dagenham Borough-Wide Transport Priorities: 2021-2037</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https://yourcall.befirst.london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London: Be First Arup, pp.1–41.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ehq-production-europe.s3.eu-west-1.amazonaws.com/bb06decb137ba5470b70029a39854e13a25e96a7/original/1639580924/8cc918ce63005398f8b701b37ccaa8ba_T1_2021_10_07_Barking_Borough-Wide_Transport_Strategy.pdf?X-Amz-Algorithm=AWS4-HMAC-SHA256&amp;X-Amz-Credential=AKIA4KKNQAKICO37GBEP%2F20221128%2Feu-west-1%2Fs3%2Faws4_request&amp;X-Amz-Date=20221128T160255Z&amp;X-Amz-Expires=300&amp;X-Amz-SignedHeaders=host&amp;X-Amz-Signature=b0d8251c6a6c07e276ded435dffafd261f937d21ac52b299251ee5f99f3e6128</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Association, A.L. (2020).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Who Is at Risk?</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www.lung.org.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https://www.lung.org/clean-air/outdoors/who-is-at-risk</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Bennett, R.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London’s richest and poorest boroughs: The average incomes where you live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MyLondon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https://www.mylondon.news/lifestyle/londons-richest-poorest-boroughs-average-23380005</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Britannica, T.E. of E. (2013).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Barking and Dagenham | borough, London, United Kingdom | Britannica</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www.britannica.com.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https://www.britannica.com/place/Barking-and-Dagenham</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Clark, D. (2021).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London borough population 2019</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https://www.statista.com/statistics/381055/london-population-by-borough/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Clark, D.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UK population median age 2020</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https://www.statista.com/statistics/281288/median-age-of-the-population-of-the-uk/</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26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Clugston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H. (2021).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Which London boroughs are you most likely to die from dirty air pollution?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www.londonworld.com.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https://www.londonworld.com/news/london-has-20-worst-areas-of-england-for-air-pollution-deaths-which-boroughs-are-worst-for-dirty-air-3379882</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Council, A. (2021).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Barking and Dagenham SACRE Annual Report 2020-21 London Borough of Barking and Dagenham ANNUAL REPORT 2020-21 STANDING ADVISORY COUNCIL on RELIGIOUS EDUCATION (SACRE) Barking and Dagenham SACRE Annual Report 2020-21</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pp.1–22.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pic>
        <p:nvPicPr>
          <p:cNvPr id="4" name="Picture 3" descr="A picture containing text, clipart&#10;&#10;Description automatically generated">
            <a:extLst>
              <a:ext uri="{FF2B5EF4-FFF2-40B4-BE49-F238E27FC236}">
                <a16:creationId xmlns:a16="http://schemas.microsoft.com/office/drawing/2014/main" id="{50E7A771-058E-EC5D-F9C8-A91FBFAD1E5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0213444" y="45402"/>
            <a:ext cx="1501140" cy="1166056"/>
          </a:xfrm>
          <a:prstGeom prst="rect">
            <a:avLst/>
          </a:prstGeom>
        </p:spPr>
      </p:pic>
    </p:spTree>
    <p:extLst>
      <p:ext uri="{BB962C8B-B14F-4D97-AF65-F5344CB8AC3E}">
        <p14:creationId xmlns:p14="http://schemas.microsoft.com/office/powerpoint/2010/main" val="325989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290E2F-8696-F9DC-ABC2-2A4571547B11}"/>
              </a:ext>
            </a:extLst>
          </p:cNvPr>
          <p:cNvSpPr>
            <a:spLocks noGrp="1"/>
          </p:cNvSpPr>
          <p:nvPr>
            <p:ph type="title"/>
          </p:nvPr>
        </p:nvSpPr>
        <p:spPr>
          <a:xfrm>
            <a:off x="733425" y="142876"/>
            <a:ext cx="4286250" cy="400050"/>
          </a:xfrm>
        </p:spPr>
        <p:txBody>
          <a:bodyPr>
            <a:normAutofit fontScale="90000"/>
          </a:bodyPr>
          <a:lstStyle/>
          <a:p>
            <a:r>
              <a:rPr lang="en-GB" dirty="0"/>
              <a:t>References</a:t>
            </a:r>
          </a:p>
        </p:txBody>
      </p:sp>
      <p:sp>
        <p:nvSpPr>
          <p:cNvPr id="5" name="Content Placeholder 4">
            <a:extLst>
              <a:ext uri="{FF2B5EF4-FFF2-40B4-BE49-F238E27FC236}">
                <a16:creationId xmlns:a16="http://schemas.microsoft.com/office/drawing/2014/main" id="{A8B5B592-CE10-E3D4-6BB2-A3408D1F5DBE}"/>
              </a:ext>
            </a:extLst>
          </p:cNvPr>
          <p:cNvSpPr>
            <a:spLocks noGrp="1"/>
          </p:cNvSpPr>
          <p:nvPr>
            <p:ph idx="1"/>
          </p:nvPr>
        </p:nvSpPr>
        <p:spPr>
          <a:xfrm>
            <a:off x="752475" y="800101"/>
            <a:ext cx="11239499" cy="5800724"/>
          </a:xfrm>
        </p:spPr>
        <p:txBody>
          <a:bodyPr>
            <a:normAutofit fontScale="40000" lnSpcReduction="20000"/>
          </a:bodyPr>
          <a:lstStyle/>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Council, B. and D.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Population and demographics | London Borough of Barking and Dagenham</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www.lbbd.gov.uk.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https://www.lbbd.gov.uk/council-and-democracy/statistics-and-data/population-and-demographics#:~:text=57%2C150%20children%20aged%20between%200</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Datastore, L. (2016).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LLAQM bespoke borough by borough 2013 air quality modelling and data – London Datastore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https://data.london.gov.uk.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https://data.london.gov.uk/dataset/llaqm-bespoke-borough-by-borough-air-quality-modelling-and-data</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Datastore, L.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London Atmospheric Emissions Inventory (LAEI) 2019 – London Datastore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https://data.london.gov.uk.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https://data.london.gov.uk/dataset/london-atmospheric-emissions-inventory--laei--2019</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Department for Environment, Food &amp; Rural Affairs (2011).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The air quality strategy for England, Scotland, Wales and Northern Ireland: Volume 1</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https://www.gov.uk/government/publications/the-air-quality-strategy-for-england-scotland-wales-and-northern-ireland-volume-1</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Department for Environment, Food &amp; Rural Affairs (2019).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Clean Air Strategy 2019</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https://www.gov.uk/government/publications/clean-air-strategy-2019</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Disparities, I. of M. (US) and N.R.C. (US) R. on H. (2009).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Community Development Approaches: Overcoming Challenges, Striving for Change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1st ed.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www.ncbi.nlm.nih.gov</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Washington, DC: National Academies Press (US), pp.1–132.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England, P.H. (2018a).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Health matters: air pollution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https://www.gov.uk/government/publications/health-matters-air-pollution/health-matters-air-pollution#how-air-pollution-harms-health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England, P.H. (2018b).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Health matters: air pollution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https://www.gov.uk/government/publications/health-matters-air-pollution/health-matters-air-pollution#how-air-pollution-harms-health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England, P.H. (2020).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E09000002</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Phe.org.uk.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https://fingertips.phe.org.uk/static-reports/health-profiles/2019/e09000002.html?area-name=barking%20and%20dagenham</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Environment Food &amp; Rural Affairs, D. for (2019).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Local Air Quality Management (LAQM) Support - Defra, UK</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Defra.gov.uk.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https://laqm.defra.gov.uk/</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Fibrianto</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A.S. and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Yuniar</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A.D. (2019). Technological Development and its Impact on Community Social Behavior.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www.atlantis-press.com</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pp.210–213. doi:</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0" action="ppaction://hlinkfile"/>
              </a:rPr>
              <a:t>10.2991/icskse-18.2019.42</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066201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020104-956C-C21E-988D-6BA002DF249D}"/>
              </a:ext>
            </a:extLst>
          </p:cNvPr>
          <p:cNvSpPr>
            <a:spLocks noGrp="1"/>
          </p:cNvSpPr>
          <p:nvPr>
            <p:ph idx="1"/>
          </p:nvPr>
        </p:nvSpPr>
        <p:spPr>
          <a:xfrm>
            <a:off x="-1" y="672122"/>
            <a:ext cx="12082585" cy="6185877"/>
          </a:xfrm>
        </p:spPr>
        <p:txBody>
          <a:bodyPr>
            <a:normAutofit fontScale="40000" lnSpcReduction="20000"/>
          </a:bodyPr>
          <a:lstStyle/>
          <a:p>
            <a:pPr>
              <a:lnSpc>
                <a:spcPct val="150000"/>
              </a:lnSpc>
              <a:spcAft>
                <a:spcPts val="1200"/>
              </a:spcAft>
            </a:pPr>
            <a:r>
              <a:rPr lang="en-US" sz="2000" dirty="0" err="1">
                <a:effectLst/>
                <a:latin typeface="Arial" panose="020B0604020202020204" pitchFamily="34" charset="0"/>
                <a:ea typeface="Times New Roman" panose="02020603050405020304" pitchFamily="18" charset="0"/>
                <a:cs typeface="Times New Roman" panose="02020603050405020304" pitchFamily="18" charset="0"/>
              </a:rPr>
              <a:t>Gibbens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S. (2021).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Meat production leads to thousands of air quality-related deaths annually</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National Geographic.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https://www.nationalgeographic.com/environment/article/meat-production-leads-to-thousands-of-air-quality-related-deaths-annually</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Government (2021).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Environment Act 2021</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Legislation.gov.uk.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https://www.legislation.gov.uk/ukpga/2021/30/contents/enacted</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Government, U. (1993).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Clean Air Act 1993</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Legislation.gov.uk.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https://www.legislation.gov.uk/ukpga/1993/11/contents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Government, U. (2006).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Health Act 2006</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www.legislation.gov.uk.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https://www.legislation.gov.uk/ukpga/2006/28/contents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Government, U. (2010).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The Air Quality Standards Regulations 2010</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Legislation.gov.uk.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https://www.legislation.gov.uk/uksi/2010/1001/contents/made</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Government, U. (2019).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Pollution Prevention and Control Act 1999</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Legislation.gov.uk.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https://www.legislation.gov.uk/ukpga/1999/24/contents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Inside Conveyancing (2021).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Revealed: Best and worst Boroughs for green space and gardens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Inside Conveyancing.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https://insideconveyancing.co.uk/news/revealed-best-and-worst-boroughs-for-green-space-and-gardens/#:~:text=Tower%20Hamlets%20is%20the%20Borough</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err="1">
                <a:effectLst/>
                <a:latin typeface="Arial" panose="020B0604020202020204" pitchFamily="34" charset="0"/>
                <a:ea typeface="Times New Roman" panose="02020603050405020304" pitchFamily="18" charset="0"/>
                <a:cs typeface="Times New Roman" panose="02020603050405020304" pitchFamily="18" charset="0"/>
              </a:rPr>
              <a:t>Kalender</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S.S. (2019). Air Pollution Prevention Technologies.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Handbook of Environmental Materials Management</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pp.2871–2888. doi:</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9" action="ppaction://hlinkfile"/>
              </a:rPr>
              <a:t>10.1007/978-3-319-73645-7_109</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King, J. (2019).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People in Barking and Dagenham among worst hit by air pollution, study shows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Barking and Dagenham Post.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https://www.barkinganddagenhampost.co.uk/news/20914347.people-barking-dagenham-among-worst-hit-air-pollution-study-shows/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Lamptey, T. (2021).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Title: Air Quality Action Plan 2020-2025 Report of the Cabinet Member of Enforcement and Community Safety Open Report For Decision</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https://modgov.lbbd.gov.uk</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pp.1–8.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https://modgov.lbbd.gov.uk/Internet/documents/s143567/Air%20Quality%20Report.pdf</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LBBD (2008).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The London Borough of Barking and Dagenham Air Quality Action Plan 2020-2025</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https://www.lbbd.gov.uk</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pp.1–28.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2"/>
              </a:rPr>
              <a:t>https://www.lbbd.gov.uk/sites/default/files/2022-09/Air%20Quality%20Action%20Plan%202020%20to%202025.pdf</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000" dirty="0">
                <a:effectLst/>
                <a:latin typeface="Arial" panose="020B0604020202020204" pitchFamily="34" charset="0"/>
                <a:ea typeface="Times New Roman" panose="02020603050405020304" pitchFamily="18" charset="0"/>
                <a:cs typeface="Times New Roman" panose="02020603050405020304" pitchFamily="18" charset="0"/>
              </a:rPr>
              <a:t>LBBD (2022). </a:t>
            </a:r>
            <a:r>
              <a:rPr lang="en-US" sz="2000" i="1" dirty="0">
                <a:effectLst/>
                <a:latin typeface="Arial" panose="020B0604020202020204" pitchFamily="34" charset="0"/>
                <a:ea typeface="Times New Roman" panose="02020603050405020304" pitchFamily="18" charset="0"/>
                <a:cs typeface="Times New Roman" panose="02020603050405020304" pitchFamily="18" charset="0"/>
              </a:rPr>
              <a:t>Report air quality issues | London Borough of Barking and Dagenham</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[online] www.lbbd.gov.uk. Available at: </a:t>
            </a:r>
            <a:r>
              <a:rPr lang="en-US" sz="20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3"/>
              </a:rPr>
              <a:t>https://www.lbbd.gov.uk/pests-pollution-noise-and-food/report-air-quality-issues</a:t>
            </a:r>
            <a:r>
              <a:rPr lang="en-US" sz="20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
        <p:nvSpPr>
          <p:cNvPr id="4" name="Title 3">
            <a:extLst>
              <a:ext uri="{FF2B5EF4-FFF2-40B4-BE49-F238E27FC236}">
                <a16:creationId xmlns:a16="http://schemas.microsoft.com/office/drawing/2014/main" id="{F7583713-37C4-A880-81A5-CF4ACBCAE17A}"/>
              </a:ext>
            </a:extLst>
          </p:cNvPr>
          <p:cNvSpPr>
            <a:spLocks noGrp="1"/>
          </p:cNvSpPr>
          <p:nvPr>
            <p:ph type="title"/>
          </p:nvPr>
        </p:nvSpPr>
        <p:spPr>
          <a:xfrm>
            <a:off x="768350" y="92075"/>
            <a:ext cx="3546475" cy="463550"/>
          </a:xfrm>
        </p:spPr>
        <p:txBody>
          <a:bodyPr>
            <a:normAutofit fontScale="90000"/>
          </a:bodyPr>
          <a:lstStyle/>
          <a:p>
            <a:r>
              <a:rPr lang="en-GB" dirty="0"/>
              <a:t>References</a:t>
            </a:r>
          </a:p>
        </p:txBody>
      </p:sp>
    </p:spTree>
    <p:extLst>
      <p:ext uri="{BB962C8B-B14F-4D97-AF65-F5344CB8AC3E}">
        <p14:creationId xmlns:p14="http://schemas.microsoft.com/office/powerpoint/2010/main" val="397563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246487-6045-3885-1899-6C6C33EC8369}"/>
              </a:ext>
            </a:extLst>
          </p:cNvPr>
          <p:cNvSpPr>
            <a:spLocks noGrp="1"/>
          </p:cNvSpPr>
          <p:nvPr>
            <p:ph idx="1"/>
          </p:nvPr>
        </p:nvSpPr>
        <p:spPr>
          <a:xfrm>
            <a:off x="70337" y="992554"/>
            <a:ext cx="12027877" cy="5741499"/>
          </a:xfrm>
        </p:spPr>
        <p:txBody>
          <a:bodyPr>
            <a:normAutofit fontScale="32500" lnSpcReduction="20000"/>
          </a:bodyPr>
          <a:lstStyle/>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lbbd.gov.uk (2022).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Our Health, Our Borough Barking and Dagenham Joint Strategic Need Assessment (JSNA)</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https://modgov.lbbd.gov.uk</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pp.1–18.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https://modgov.lbbd.gov.uk/Internet/documents/s106314/JSNA%20Presentation%20Oct%202016.pdf</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London, M. of (2020).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Central London ULEZ - Ten Month Report | LGOV</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www.london.gov.uk.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https://www.london.gov.uk/programmes-and-strategies/environment-and-climate-change/environment-publications/central-london-ulez-ten-month-report</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London, M. of (2022a).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AIR QUALITY IN LB  BARKING AND  DAGENHAM a GUIDE FOR  PUBLIC HEALTH  PROFESSIONALS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https://www.london.gov.uk</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pp.1–58.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https://www.london.gov.uk/sites/default/files/barking_and_dagenham_air_quality_for_public_health_professionals.pdf</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London, M. of (2022b).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Cleaner buses | LGOV</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www.london.gov.uk.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https://www.london.gov.uk/programmes-and-strategies/environment-and-climate-change/pollution-and-air-quality/cleaner-buses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London, M. of (2022c).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Mayor’s Transport Strategy | LGOV</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www.london.gov.uk.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https://www.london.gov.uk/programmes-strategies/transport/our-vision-transport/mayors-transport-strategy-2018</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London, T. for (2022d).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Barking &amp; Dagenham</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Trust for London.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https://www.trustforlondon.org.uk/data/boroughs/barking-and-dagenham-poverty-and-inequality-indicators/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McLeod, S. (2022).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Maslow’s Hierarchy of Needs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Simply Psychology.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https://www.simplypsychology.org/maslow.html</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ONS (2021).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Internet users - Office for National Statistics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Ons.gov.uk.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https://www.ons.gov.uk/businessindustryandtrade/itandinternetindustry/datasets/internetusers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ONS (2022a).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How the population changed in Barking and Dagenham, Census 2021 - ONS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www.ons.gov.uk.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https://www.ons.gov.uk/visualisations/censuspopulationchange/E09000002/</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2300" dirty="0">
                <a:effectLst/>
                <a:latin typeface="Arial" panose="020B0604020202020204" pitchFamily="34" charset="0"/>
                <a:ea typeface="Times New Roman" panose="02020603050405020304" pitchFamily="18" charset="0"/>
                <a:cs typeface="Times New Roman" panose="02020603050405020304" pitchFamily="18" charset="0"/>
              </a:rPr>
              <a:t>ONS (2022b). </a:t>
            </a:r>
            <a:r>
              <a:rPr lang="en-US" sz="2300" i="1" dirty="0">
                <a:effectLst/>
                <a:latin typeface="Arial" panose="020B0604020202020204" pitchFamily="34" charset="0"/>
                <a:ea typeface="Times New Roman" panose="02020603050405020304" pitchFamily="18" charset="0"/>
                <a:cs typeface="Times New Roman" panose="02020603050405020304" pitchFamily="18" charset="0"/>
              </a:rPr>
              <a:t>Population and household estimates, England and Wales - Office for National Statistics</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[online] www.ons.gov.uk. Available at: </a:t>
            </a:r>
            <a:r>
              <a:rPr lang="en-US" sz="23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https://www.ons.gov.uk/peoplepopulationandcommunity/populationandmigration/populationestimates/bulletins/populationandhouseholdestimatesenglandandwales/census2021unroundeddata</a:t>
            </a:r>
            <a:r>
              <a:rPr lang="en-US" sz="2300" dirty="0">
                <a:effectLst/>
                <a:latin typeface="Arial" panose="020B0604020202020204" pitchFamily="34" charset="0"/>
                <a:ea typeface="Times New Roman" panose="02020603050405020304" pitchFamily="18" charset="0"/>
                <a:cs typeface="Times New Roman" panose="02020603050405020304" pitchFamily="18" charset="0"/>
              </a:rPr>
              <a:t> [Accessed 25 Nov. 2022].</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76269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CE1948-1515-03CA-DFF9-2392D09D8712}"/>
              </a:ext>
            </a:extLst>
          </p:cNvPr>
          <p:cNvSpPr>
            <a:spLocks noGrp="1"/>
          </p:cNvSpPr>
          <p:nvPr>
            <p:ph idx="1"/>
          </p:nvPr>
        </p:nvSpPr>
        <p:spPr>
          <a:xfrm>
            <a:off x="101600" y="1016000"/>
            <a:ext cx="11957538" cy="5642707"/>
          </a:xfrm>
        </p:spPr>
        <p:txBody>
          <a:bodyPr>
            <a:normAutofit fontScale="40000" lnSpcReduction="20000"/>
          </a:bodyPr>
          <a:lstStyle/>
          <a:p>
            <a:pPr>
              <a:lnSpc>
                <a:spcPct val="150000"/>
              </a:lnSpc>
              <a:spcAft>
                <a:spcPts val="1200"/>
              </a:spcAft>
            </a:pP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Organisers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C. (2021).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Basic Principles of Community Development - Community </a:t>
            </a:r>
            <a:r>
              <a:rPr lang="en-US" sz="1800" i="1" dirty="0" err="1">
                <a:effectLst/>
                <a:latin typeface="Arial" panose="020B0604020202020204" pitchFamily="34" charset="0"/>
                <a:ea typeface="Times New Roman" panose="02020603050405020304" pitchFamily="18" charset="0"/>
                <a:cs typeface="Times New Roman" panose="02020603050405020304" pitchFamily="18" charset="0"/>
              </a:rPr>
              <a:t>Organisers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https://cocollaborative.org.uk.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https://cocollaborative.org.uk/community-development/basic-principles-of-community-development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Østergaard</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P.A.,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Duic</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N.,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Noorollahi</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Y.,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Mikulcic</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H. and </a:t>
            </a:r>
            <a:r>
              <a:rPr lang="en-US" sz="1800" dirty="0" err="1">
                <a:effectLst/>
                <a:latin typeface="Arial" panose="020B0604020202020204" pitchFamily="34" charset="0"/>
                <a:ea typeface="Times New Roman" panose="02020603050405020304" pitchFamily="18" charset="0"/>
                <a:cs typeface="Times New Roman" panose="02020603050405020304" pitchFamily="18" charset="0"/>
              </a:rPr>
              <a:t>Kalogirou</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S. (2020). Sustainable development using renewable energy technology.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Renewable Energy</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146, pp.2430–2437. doi:</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ction="ppaction://hlinkfile"/>
              </a:rPr>
              <a:t>10.1016/j.renene.2019.08.094</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Smart, J. (2017).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What is community development? | Australian Institute of Family Studies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aifs.gov.au.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https://aifs.gov.au/resources/practice-guides/what-community-development</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Statista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London: unemployment rate by borough 2021</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https://www.statista.com/statistics/1343563/london-unemployment-rate-by-borough/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26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Transport, D. for (2022a).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Licensed Vehicles – Numbers, Borough – London Datastore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https://data.london.gov.uk.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https://data.london.gov.uk/dataset/licensed-vehicles-numbers-borough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Transport, D. for (2022b).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Licensed Vehicles – Type, Borough – London Datastore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https://data.london.gov.uk.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https://data.london.gov.uk/dataset/licensed-vehicles-type-0</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Trust For London (2022).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Poverty by London local authority</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Trust for London.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https://www.trustforlondon.org.uk/data/poverty-borough/</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UK, A. and L. (2016).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How can I improve the air quality in my home? - British Lung Foundation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Asthma + Lung 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https://www.blf.org.uk/support-for-you/indoor-air-pollution/improving-air-quality</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UK, A. and L. (2017).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Who’s most at risk from air pollution? - British Lung Foundation</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Asthma + Lung 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https://www.blf.org.uk/support-for-you/air-pollution/whos-at-risk#:~:text=Air%20pollution%20is%20especially%20harmful</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White, C. (2020).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Life expectancy for local areas of the UK - Office for National Statistics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www.ons.gov.uk.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https://www.ons.gov.uk/peoplepopulationandcommunity/healthandsocialcare/healthandlifeexpectancies/bulletins/lifeexpectancyforlocalareasoftheuk/between2001to2003and2017to2019</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WHO (2021a).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What are the WHO Air quality guidelines?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www.who.int.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2"/>
              </a:rPr>
              <a:t>https://www.who.int/news-room/feature-stories/detail/what-are-the-who-air-quality-guidelines</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WHO (2021b). </a:t>
            </a:r>
            <a:r>
              <a:rPr lang="en-US" sz="1800" i="1" dirty="0">
                <a:effectLst/>
                <a:latin typeface="Arial" panose="020B0604020202020204" pitchFamily="34" charset="0"/>
                <a:ea typeface="Times New Roman" panose="02020603050405020304" pitchFamily="18" charset="0"/>
                <a:cs typeface="Times New Roman" panose="02020603050405020304" pitchFamily="18" charset="0"/>
              </a:rPr>
              <a:t>WHO global air quality guidelines: particulate matter (‎PM2.5 and PM10)‎, ozone, nitrogen dioxide, sulfur dioxide and carbon monoxide</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[online] www.who.int. Available at: </a:t>
            </a:r>
            <a:r>
              <a:rPr lang="en-US" sz="1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13"/>
              </a:rPr>
              <a:t>https://www.who.int/publications/i/item/9789240034228</a:t>
            </a:r>
            <a:r>
              <a:rPr lang="en-US" sz="1800" dirty="0">
                <a:effectLst/>
                <a:latin typeface="Arial" panose="020B0604020202020204" pitchFamily="34" charset="0"/>
                <a:ea typeface="Times New Roman" panose="02020603050405020304" pitchFamily="18" charset="0"/>
                <a:cs typeface="Times New Roman" panose="02020603050405020304" pitchFamily="18" charset="0"/>
              </a:rPr>
              <a:t> [Accessed 27 Nov. 2022].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
        <p:nvSpPr>
          <p:cNvPr id="4" name="Title 3">
            <a:extLst>
              <a:ext uri="{FF2B5EF4-FFF2-40B4-BE49-F238E27FC236}">
                <a16:creationId xmlns:a16="http://schemas.microsoft.com/office/drawing/2014/main" id="{203E8A8F-282E-16CB-BDF4-3CAA2CA41A53}"/>
              </a:ext>
            </a:extLst>
          </p:cNvPr>
          <p:cNvSpPr>
            <a:spLocks noGrp="1"/>
          </p:cNvSpPr>
          <p:nvPr>
            <p:ph type="title"/>
          </p:nvPr>
        </p:nvSpPr>
        <p:spPr>
          <a:xfrm>
            <a:off x="733425" y="142876"/>
            <a:ext cx="4286250" cy="400050"/>
          </a:xfrm>
        </p:spPr>
        <p:txBody>
          <a:bodyPr>
            <a:normAutofit fontScale="90000"/>
          </a:bodyPr>
          <a:lstStyle/>
          <a:p>
            <a:r>
              <a:rPr lang="en-GB" dirty="0"/>
              <a:t>References</a:t>
            </a:r>
          </a:p>
        </p:txBody>
      </p:sp>
    </p:spTree>
    <p:extLst>
      <p:ext uri="{BB962C8B-B14F-4D97-AF65-F5344CB8AC3E}">
        <p14:creationId xmlns:p14="http://schemas.microsoft.com/office/powerpoint/2010/main" val="609378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BE3A04-69E6-17D6-B56F-2E08C50A3EC0}"/>
              </a:ext>
            </a:extLst>
          </p:cNvPr>
          <p:cNvSpPr>
            <a:spLocks noGrp="1"/>
          </p:cNvSpPr>
          <p:nvPr>
            <p:ph idx="1"/>
          </p:nvPr>
        </p:nvSpPr>
        <p:spPr/>
        <p:txBody>
          <a:bodyPr/>
          <a:lstStyle/>
          <a:p>
            <a:pPr>
              <a:lnSpc>
                <a:spcPct val="150000"/>
              </a:lnSpc>
              <a:spcAft>
                <a:spcPts val="1200"/>
              </a:spcAft>
            </a:pPr>
            <a:r>
              <a:rPr lang="en-US" sz="800" dirty="0">
                <a:effectLst/>
                <a:latin typeface="Arial" panose="020B0604020202020204" pitchFamily="34" charset="0"/>
                <a:ea typeface="Times New Roman" panose="02020603050405020304" pitchFamily="18" charset="0"/>
                <a:cs typeface="Times New Roman" panose="02020603050405020304" pitchFamily="18" charset="0"/>
              </a:rPr>
              <a:t>WHO (2022). </a:t>
            </a:r>
            <a:r>
              <a:rPr lang="en-US" sz="800" i="1" dirty="0">
                <a:effectLst/>
                <a:latin typeface="Arial" panose="020B0604020202020204" pitchFamily="34" charset="0"/>
                <a:ea typeface="Times New Roman" panose="02020603050405020304" pitchFamily="18" charset="0"/>
                <a:cs typeface="Times New Roman" panose="02020603050405020304" pitchFamily="18" charset="0"/>
              </a:rPr>
              <a:t>Air pollution</a:t>
            </a:r>
            <a:r>
              <a:rPr lang="en-US" sz="800" dirty="0">
                <a:effectLst/>
                <a:latin typeface="Arial" panose="020B0604020202020204" pitchFamily="34" charset="0"/>
                <a:ea typeface="Times New Roman" panose="02020603050405020304" pitchFamily="18" charset="0"/>
                <a:cs typeface="Times New Roman" panose="02020603050405020304" pitchFamily="18" charset="0"/>
              </a:rPr>
              <a:t>. [online] Who.int. Available at: </a:t>
            </a:r>
            <a:r>
              <a:rPr lang="en-US" sz="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https://www.who.int/health-topics/air-pollution#tab=tab_1</a:t>
            </a:r>
            <a:r>
              <a:rPr lang="en-US" sz="800" dirty="0">
                <a:effectLst/>
                <a:latin typeface="Arial" panose="020B0604020202020204" pitchFamily="34" charset="0"/>
                <a:ea typeface="Times New Roman" panose="02020603050405020304" pitchFamily="18" charset="0"/>
                <a:cs typeface="Times New Roman" panose="02020603050405020304" pitchFamily="18" charset="0"/>
              </a:rPr>
              <a:t> [Accessed 28 Nov. 2022].</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8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(2022). </a:t>
            </a:r>
            <a:r>
              <a:rPr lang="en-US" sz="800" i="1" dirty="0">
                <a:effectLst/>
                <a:latin typeface="Arial" panose="020B0604020202020204" pitchFamily="34" charset="0"/>
                <a:ea typeface="Times New Roman" panose="02020603050405020304" pitchFamily="18" charset="0"/>
                <a:cs typeface="Times New Roman" panose="02020603050405020304" pitchFamily="18" charset="0"/>
              </a:rPr>
              <a:t>Air pollution</a:t>
            </a:r>
            <a:r>
              <a:rPr lang="en-US" sz="800" dirty="0">
                <a:effectLst/>
                <a:latin typeface="Arial" panose="020B0604020202020204" pitchFamily="34" charset="0"/>
                <a:ea typeface="Times New Roman" panose="02020603050405020304" pitchFamily="18" charset="0"/>
                <a:cs typeface="Times New Roman" panose="02020603050405020304" pitchFamily="18" charset="0"/>
              </a:rPr>
              <a:t>. [online] Who.int. Available at: </a:t>
            </a:r>
            <a:r>
              <a:rPr lang="en-US" sz="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https://www.who.int/health-topics/air-pollution#tab=tab_1</a:t>
            </a:r>
            <a:r>
              <a:rPr lang="en-US" sz="800" dirty="0">
                <a:effectLst/>
                <a:latin typeface="Arial" panose="020B0604020202020204" pitchFamily="34" charset="0"/>
                <a:ea typeface="Times New Roman" panose="02020603050405020304" pitchFamily="18" charset="0"/>
                <a:cs typeface="Times New Roman" panose="02020603050405020304" pitchFamily="18" charset="0"/>
              </a:rPr>
              <a:t> [Accessed 24 Nov. 2022].</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800" dirty="0">
                <a:effectLst/>
                <a:latin typeface="Arial" panose="020B0604020202020204" pitchFamily="34" charset="0"/>
                <a:ea typeface="Times New Roman" panose="02020603050405020304" pitchFamily="18" charset="0"/>
                <a:cs typeface="Times New Roman" panose="02020603050405020304" pitchFamily="18" charset="0"/>
              </a:rPr>
              <a:t>Zhao, Y.-L., Tang, J., Huang, H.-P., Wang, Z., Chen, T.-L., Chiang, C.-W. and Chiang, P.-C. (2020). Development of IoT Technologies for Air Pollution Prevention and Improvement. </a:t>
            </a:r>
            <a:r>
              <a:rPr lang="en-US" sz="800" i="1" dirty="0">
                <a:effectLst/>
                <a:latin typeface="Arial" panose="020B0604020202020204" pitchFamily="34" charset="0"/>
                <a:ea typeface="Times New Roman" panose="02020603050405020304" pitchFamily="18" charset="0"/>
                <a:cs typeface="Times New Roman" panose="02020603050405020304" pitchFamily="18" charset="0"/>
              </a:rPr>
              <a:t>Aerosol and Air Quality Research</a:t>
            </a:r>
            <a:r>
              <a:rPr lang="en-US" sz="800" dirty="0">
                <a:effectLst/>
                <a:latin typeface="Arial" panose="020B0604020202020204" pitchFamily="34" charset="0"/>
                <a:ea typeface="Times New Roman" panose="02020603050405020304" pitchFamily="18" charset="0"/>
                <a:cs typeface="Times New Roman" panose="02020603050405020304" pitchFamily="18" charset="0"/>
              </a:rPr>
              <a:t>, [online] 20(12), pp.2874–2888. doi:</a:t>
            </a:r>
            <a:r>
              <a:rPr lang="en-US" sz="800" u="none" strike="noStrike"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3" action="ppaction://hlinkfile"/>
              </a:rPr>
              <a:t>10.4209/aaqr.2020.05.0255</a:t>
            </a:r>
            <a:r>
              <a:rPr lang="en-US" sz="8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
        <p:nvSpPr>
          <p:cNvPr id="4" name="Title 3">
            <a:extLst>
              <a:ext uri="{FF2B5EF4-FFF2-40B4-BE49-F238E27FC236}">
                <a16:creationId xmlns:a16="http://schemas.microsoft.com/office/drawing/2014/main" id="{6EB03E4A-0AC9-6255-CB76-60AD411720CF}"/>
              </a:ext>
            </a:extLst>
          </p:cNvPr>
          <p:cNvSpPr>
            <a:spLocks noGrp="1"/>
          </p:cNvSpPr>
          <p:nvPr>
            <p:ph type="title"/>
          </p:nvPr>
        </p:nvSpPr>
        <p:spPr>
          <a:xfrm>
            <a:off x="733425" y="142876"/>
            <a:ext cx="4286250" cy="400050"/>
          </a:xfrm>
        </p:spPr>
        <p:txBody>
          <a:bodyPr>
            <a:normAutofit fontScale="90000"/>
          </a:bodyPr>
          <a:lstStyle/>
          <a:p>
            <a:r>
              <a:rPr lang="en-GB" dirty="0"/>
              <a:t>References</a:t>
            </a:r>
          </a:p>
        </p:txBody>
      </p:sp>
    </p:spTree>
    <p:extLst>
      <p:ext uri="{BB962C8B-B14F-4D97-AF65-F5344CB8AC3E}">
        <p14:creationId xmlns:p14="http://schemas.microsoft.com/office/powerpoint/2010/main" val="4174240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214</TotalTime>
  <Words>5113</Words>
  <Application>Microsoft Office PowerPoint</Application>
  <PresentationFormat>Widescreen</PresentationFormat>
  <Paragraphs>218</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Symbol</vt:lpstr>
      <vt:lpstr>Times New Roman</vt:lpstr>
      <vt:lpstr>Wingdings</vt:lpstr>
      <vt:lpstr>Office Theme</vt:lpstr>
      <vt:lpstr>BSc Health and Social Care  Module: Community Care and Development Module code: BMHP6022  Assessment Component 1 Viva Voce Lecturer: Laila Surani  </vt:lpstr>
      <vt:lpstr>Introduction</vt:lpstr>
      <vt:lpstr>Facts</vt:lpstr>
      <vt:lpstr>PowerPoint Presentation</vt:lpstr>
      <vt:lpstr>Demographics</vt:lpstr>
      <vt:lpstr>Principles of Community Development</vt:lpstr>
      <vt:lpstr>Role of Technology and digital media </vt:lpstr>
      <vt:lpstr> Laws, Legislations and strategies </vt:lpstr>
      <vt:lpstr>Theory </vt:lpstr>
      <vt:lpstr>Barriers </vt:lpstr>
      <vt:lpstr> Recommendations </vt:lpstr>
      <vt:lpstr>Conclusion</vt:lpstr>
      <vt:lpstr>References</vt:lpstr>
      <vt:lpstr>References</vt:lpstr>
      <vt:lpstr>References</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Health and Social Care  Module: Community Care and Development Module code: BMHP6022  Assessment Component 1 Viva Voce Lecturer: Laila Surani</dc:title>
  <dc:creator>Stranger Danger</dc:creator>
  <cp:lastModifiedBy>Dewan Ashrafi (1916230)</cp:lastModifiedBy>
  <cp:revision>30</cp:revision>
  <dcterms:created xsi:type="dcterms:W3CDTF">2022-11-28T20:12:48Z</dcterms:created>
  <dcterms:modified xsi:type="dcterms:W3CDTF">2022-11-28T23:51:28Z</dcterms:modified>
</cp:coreProperties>
</file>