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68" r:id="rId3"/>
    <p:sldId id="269" r:id="rId4"/>
    <p:sldId id="271" r:id="rId5"/>
    <p:sldId id="264" r:id="rId6"/>
    <p:sldId id="272" r:id="rId7"/>
    <p:sldId id="273" r:id="rId8"/>
    <p:sldId id="274" r:id="rId9"/>
    <p:sldId id="275" r:id="rId10"/>
    <p:sldId id="276" r:id="rId11"/>
    <p:sldId id="270" r:id="rId12"/>
    <p:sldId id="277" r:id="rId13"/>
    <p:sldId id="278" r:id="rId14"/>
    <p:sldId id="265"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7" autoAdjust="0"/>
    <p:restoredTop sz="94622" autoAdjust="0"/>
  </p:normalViewPr>
  <p:slideViewPr>
    <p:cSldViewPr>
      <p:cViewPr varScale="1">
        <p:scale>
          <a:sx n="43" d="100"/>
          <a:sy n="43" d="100"/>
        </p:scale>
        <p:origin x="268" y="2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0FB3CF-5D19-4CA6-98A5-6400B0331091}"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6D0D2118-C7EB-4D46-BE35-89AA25D08B16}">
      <dgm:prSet phldrT="[Text]" custT="1"/>
      <dgm:spPr/>
      <dgm:t>
        <a:bodyPr/>
        <a:lstStyle/>
        <a:p>
          <a:r>
            <a:rPr lang="en-US" sz="2800" b="0" i="0" dirty="0">
              <a:latin typeface="Times New Roman" panose="02020603050405020304" pitchFamily="18" charset="0"/>
              <a:cs typeface="Times New Roman" panose="02020603050405020304" pitchFamily="18" charset="0"/>
            </a:rPr>
            <a:t>This study is based on the theoretical basis of Resource-Based View (RBV).</a:t>
          </a:r>
          <a:endParaRPr lang="en-US" sz="2800" dirty="0">
            <a:latin typeface="Times New Roman" panose="02020603050405020304" pitchFamily="18" charset="0"/>
            <a:cs typeface="Times New Roman" panose="02020603050405020304" pitchFamily="18" charset="0"/>
          </a:endParaRPr>
        </a:p>
      </dgm:t>
    </dgm:pt>
    <dgm:pt modelId="{8F7AD748-48C2-42D2-AFFD-01DB63D6C8F2}" type="parTrans" cxnId="{808DF80C-6502-4A90-B0C5-FA8EBB0F47D8}">
      <dgm:prSet/>
      <dgm:spPr/>
      <dgm:t>
        <a:bodyPr/>
        <a:lstStyle/>
        <a:p>
          <a:endParaRPr lang="en-US" sz="2800">
            <a:latin typeface="Times New Roman" panose="02020603050405020304" pitchFamily="18" charset="0"/>
            <a:cs typeface="Times New Roman" panose="02020603050405020304" pitchFamily="18" charset="0"/>
          </a:endParaRPr>
        </a:p>
      </dgm:t>
    </dgm:pt>
    <dgm:pt modelId="{0A23810C-D340-412B-B9EE-8DC7B77BAA32}" type="sibTrans" cxnId="{808DF80C-6502-4A90-B0C5-FA8EBB0F47D8}">
      <dgm:prSet/>
      <dgm:spPr/>
      <dgm:t>
        <a:bodyPr/>
        <a:lstStyle/>
        <a:p>
          <a:endParaRPr lang="en-US" sz="2800">
            <a:latin typeface="Times New Roman" panose="02020603050405020304" pitchFamily="18" charset="0"/>
            <a:cs typeface="Times New Roman" panose="02020603050405020304" pitchFamily="18" charset="0"/>
          </a:endParaRPr>
        </a:p>
      </dgm:t>
    </dgm:pt>
    <dgm:pt modelId="{C50DCB78-1B36-4655-A4D5-85148FE2B081}">
      <dgm:prSet phldrT="[Text]" custT="1"/>
      <dgm:spPr/>
      <dgm:t>
        <a:bodyPr/>
        <a:lstStyle/>
        <a:p>
          <a:r>
            <a:rPr lang="en-US" sz="2800" b="0" i="0" dirty="0">
              <a:latin typeface="Times New Roman" panose="02020603050405020304" pitchFamily="18" charset="0"/>
              <a:cs typeface="Times New Roman" panose="02020603050405020304" pitchFamily="18" charset="0"/>
            </a:rPr>
            <a:t>RBV states that the major source of competitive advantage is the internal resources (</a:t>
          </a:r>
          <a:r>
            <a:rPr lang="en-US" sz="2800" b="0" i="0" dirty="0" err="1">
              <a:latin typeface="Times New Roman" panose="02020603050405020304" pitchFamily="18" charset="0"/>
              <a:cs typeface="Times New Roman" panose="02020603050405020304" pitchFamily="18" charset="0"/>
            </a:rPr>
            <a:t>Lubis</a:t>
          </a:r>
          <a:r>
            <a:rPr lang="en-US" sz="2800" b="0" i="0" dirty="0">
              <a:latin typeface="Times New Roman" panose="02020603050405020304" pitchFamily="18" charset="0"/>
              <a:cs typeface="Times New Roman" panose="02020603050405020304" pitchFamily="18" charset="0"/>
            </a:rPr>
            <a:t>, 2022). </a:t>
          </a:r>
          <a:endParaRPr lang="en-US" sz="2800" dirty="0">
            <a:latin typeface="Times New Roman" panose="02020603050405020304" pitchFamily="18" charset="0"/>
            <a:cs typeface="Times New Roman" panose="02020603050405020304" pitchFamily="18" charset="0"/>
          </a:endParaRPr>
        </a:p>
      </dgm:t>
    </dgm:pt>
    <dgm:pt modelId="{A6B391CC-2E54-4D5E-AED5-FDA0C88EC10E}" type="parTrans" cxnId="{33A1D92E-1E0D-4159-8F8C-946601D9FC6A}">
      <dgm:prSet/>
      <dgm:spPr/>
      <dgm:t>
        <a:bodyPr/>
        <a:lstStyle/>
        <a:p>
          <a:endParaRPr lang="en-US" sz="2800">
            <a:latin typeface="Times New Roman" panose="02020603050405020304" pitchFamily="18" charset="0"/>
            <a:cs typeface="Times New Roman" panose="02020603050405020304" pitchFamily="18" charset="0"/>
          </a:endParaRPr>
        </a:p>
      </dgm:t>
    </dgm:pt>
    <dgm:pt modelId="{935DA0FE-4A41-4CE0-9539-59D645C1474A}" type="sibTrans" cxnId="{33A1D92E-1E0D-4159-8F8C-946601D9FC6A}">
      <dgm:prSet/>
      <dgm:spPr/>
      <dgm:t>
        <a:bodyPr/>
        <a:lstStyle/>
        <a:p>
          <a:endParaRPr lang="en-US" sz="2800">
            <a:latin typeface="Times New Roman" panose="02020603050405020304" pitchFamily="18" charset="0"/>
            <a:cs typeface="Times New Roman" panose="02020603050405020304" pitchFamily="18" charset="0"/>
          </a:endParaRPr>
        </a:p>
      </dgm:t>
    </dgm:pt>
    <dgm:pt modelId="{929C47FD-E878-4039-9911-D986CE195AA9}">
      <dgm:prSet phldrT="[Text]" custT="1"/>
      <dgm:spPr/>
      <dgm:t>
        <a:bodyPr/>
        <a:lstStyle/>
        <a:p>
          <a:r>
            <a:rPr lang="en-US" sz="2800" b="0" i="0" dirty="0">
              <a:latin typeface="Times New Roman" panose="02020603050405020304" pitchFamily="18" charset="0"/>
              <a:cs typeface="Times New Roman" panose="02020603050405020304" pitchFamily="18" charset="0"/>
            </a:rPr>
            <a:t>Financial performance is worn down by labour shortages, and increasing costs. </a:t>
          </a:r>
          <a:endParaRPr lang="en-US" sz="2800" dirty="0">
            <a:latin typeface="Times New Roman" panose="02020603050405020304" pitchFamily="18" charset="0"/>
            <a:cs typeface="Times New Roman" panose="02020603050405020304" pitchFamily="18" charset="0"/>
          </a:endParaRPr>
        </a:p>
      </dgm:t>
    </dgm:pt>
    <dgm:pt modelId="{13614D56-EEE9-46DB-A647-C9F14575C291}" type="parTrans" cxnId="{6D0EA922-96E9-42DD-94C8-D8688CE7A7D5}">
      <dgm:prSet/>
      <dgm:spPr/>
      <dgm:t>
        <a:bodyPr/>
        <a:lstStyle/>
        <a:p>
          <a:endParaRPr lang="en-US" sz="2800">
            <a:latin typeface="Times New Roman" panose="02020603050405020304" pitchFamily="18" charset="0"/>
            <a:cs typeface="Times New Roman" panose="02020603050405020304" pitchFamily="18" charset="0"/>
          </a:endParaRPr>
        </a:p>
      </dgm:t>
    </dgm:pt>
    <dgm:pt modelId="{B235FCA1-7AA7-40F8-8190-952E47BACF8A}" type="sibTrans" cxnId="{6D0EA922-96E9-42DD-94C8-D8688CE7A7D5}">
      <dgm:prSet/>
      <dgm:spPr/>
      <dgm:t>
        <a:bodyPr/>
        <a:lstStyle/>
        <a:p>
          <a:endParaRPr lang="en-US" sz="2800">
            <a:latin typeface="Times New Roman" panose="02020603050405020304" pitchFamily="18" charset="0"/>
            <a:cs typeface="Times New Roman" panose="02020603050405020304" pitchFamily="18" charset="0"/>
          </a:endParaRPr>
        </a:p>
      </dgm:t>
    </dgm:pt>
    <dgm:pt modelId="{3402B683-D935-42E5-AA30-7E74CD3B191A}">
      <dgm:prSet phldrT="[Text]" custT="1"/>
      <dgm:spPr/>
      <dgm:t>
        <a:bodyPr/>
        <a:lstStyle/>
        <a:p>
          <a:r>
            <a:rPr lang="en-US" sz="2800" b="0" i="0" dirty="0">
              <a:latin typeface="Times New Roman" panose="02020603050405020304" pitchFamily="18" charset="0"/>
              <a:cs typeface="Times New Roman" panose="02020603050405020304" pitchFamily="18" charset="0"/>
            </a:rPr>
            <a:t>There are important resources such as human capital and operational efficiency (Oulton, 2017).</a:t>
          </a:r>
          <a:endParaRPr lang="en-US" sz="2800" dirty="0">
            <a:latin typeface="Times New Roman" panose="02020603050405020304" pitchFamily="18" charset="0"/>
            <a:cs typeface="Times New Roman" panose="02020603050405020304" pitchFamily="18" charset="0"/>
          </a:endParaRPr>
        </a:p>
      </dgm:t>
    </dgm:pt>
    <dgm:pt modelId="{466F6FF6-7005-4CBB-82E9-D60D43EC116B}" type="parTrans" cxnId="{4FAA4B87-EC26-4062-9CF7-18072129D14C}">
      <dgm:prSet/>
      <dgm:spPr/>
      <dgm:t>
        <a:bodyPr/>
        <a:lstStyle/>
        <a:p>
          <a:endParaRPr lang="en-US" sz="2800">
            <a:latin typeface="Times New Roman" panose="02020603050405020304" pitchFamily="18" charset="0"/>
            <a:cs typeface="Times New Roman" panose="02020603050405020304" pitchFamily="18" charset="0"/>
          </a:endParaRPr>
        </a:p>
      </dgm:t>
    </dgm:pt>
    <dgm:pt modelId="{A924D52A-F09A-4BD9-AD7A-62D55ABB0CA7}" type="sibTrans" cxnId="{4FAA4B87-EC26-4062-9CF7-18072129D14C}">
      <dgm:prSet/>
      <dgm:spPr/>
      <dgm:t>
        <a:bodyPr/>
        <a:lstStyle/>
        <a:p>
          <a:endParaRPr lang="en-US" sz="2800">
            <a:latin typeface="Times New Roman" panose="02020603050405020304" pitchFamily="18" charset="0"/>
            <a:cs typeface="Times New Roman" panose="02020603050405020304" pitchFamily="18" charset="0"/>
          </a:endParaRPr>
        </a:p>
      </dgm:t>
    </dgm:pt>
    <dgm:pt modelId="{7EC5A3EE-8790-42A1-8494-5BE3ED2968E2}">
      <dgm:prSet phldrT="[Text]" custT="1"/>
      <dgm:spPr/>
      <dgm:t>
        <a:bodyPr/>
        <a:lstStyle/>
        <a:p>
          <a:r>
            <a:rPr lang="en-US" sz="2800" b="0" i="0" dirty="0">
              <a:latin typeface="Times New Roman" panose="02020603050405020304" pitchFamily="18" charset="0"/>
              <a:cs typeface="Times New Roman" panose="02020603050405020304" pitchFamily="18" charset="0"/>
            </a:rPr>
            <a:t>Shi et al. (2021) show that hotels with strong internal potentials are better able to adjust to financial pressure.</a:t>
          </a:r>
          <a:endParaRPr lang="en-US" sz="2800" dirty="0">
            <a:latin typeface="Times New Roman" panose="02020603050405020304" pitchFamily="18" charset="0"/>
            <a:cs typeface="Times New Roman" panose="02020603050405020304" pitchFamily="18" charset="0"/>
          </a:endParaRPr>
        </a:p>
      </dgm:t>
    </dgm:pt>
    <dgm:pt modelId="{91123367-A013-4040-81CA-52BCDAAE653C}" type="parTrans" cxnId="{968DBE12-0B0B-4F52-9323-E2CDA27C77C8}">
      <dgm:prSet/>
      <dgm:spPr/>
      <dgm:t>
        <a:bodyPr/>
        <a:lstStyle/>
        <a:p>
          <a:endParaRPr lang="en-US" sz="2800">
            <a:latin typeface="Times New Roman" panose="02020603050405020304" pitchFamily="18" charset="0"/>
            <a:cs typeface="Times New Roman" panose="02020603050405020304" pitchFamily="18" charset="0"/>
          </a:endParaRPr>
        </a:p>
      </dgm:t>
    </dgm:pt>
    <dgm:pt modelId="{2FB3E46A-E9C2-4AD5-86E0-C317571C02B9}" type="sibTrans" cxnId="{968DBE12-0B0B-4F52-9323-E2CDA27C77C8}">
      <dgm:prSet/>
      <dgm:spPr/>
      <dgm:t>
        <a:bodyPr/>
        <a:lstStyle/>
        <a:p>
          <a:endParaRPr lang="en-US" sz="2800">
            <a:latin typeface="Times New Roman" panose="02020603050405020304" pitchFamily="18" charset="0"/>
            <a:cs typeface="Times New Roman" panose="02020603050405020304" pitchFamily="18" charset="0"/>
          </a:endParaRPr>
        </a:p>
      </dgm:t>
    </dgm:pt>
    <dgm:pt modelId="{66F7AC71-1AF4-4118-90DA-FB505A436711}" type="pres">
      <dgm:prSet presAssocID="{310FB3CF-5D19-4CA6-98A5-6400B0331091}" presName="Name0" presStyleCnt="0">
        <dgm:presLayoutVars>
          <dgm:chMax val="7"/>
          <dgm:chPref val="7"/>
          <dgm:dir/>
        </dgm:presLayoutVars>
      </dgm:prSet>
      <dgm:spPr/>
    </dgm:pt>
    <dgm:pt modelId="{3B63AF20-DC68-475A-82A7-DDFB45AEBCAC}" type="pres">
      <dgm:prSet presAssocID="{310FB3CF-5D19-4CA6-98A5-6400B0331091}" presName="Name1" presStyleCnt="0"/>
      <dgm:spPr/>
    </dgm:pt>
    <dgm:pt modelId="{0A228297-5070-462F-B70C-4A2F2883E24D}" type="pres">
      <dgm:prSet presAssocID="{310FB3CF-5D19-4CA6-98A5-6400B0331091}" presName="cycle" presStyleCnt="0"/>
      <dgm:spPr/>
    </dgm:pt>
    <dgm:pt modelId="{7798134C-7161-4987-BB77-88A22CA78932}" type="pres">
      <dgm:prSet presAssocID="{310FB3CF-5D19-4CA6-98A5-6400B0331091}" presName="srcNode" presStyleLbl="node1" presStyleIdx="0" presStyleCnt="5"/>
      <dgm:spPr/>
    </dgm:pt>
    <dgm:pt modelId="{BD17D529-5CCD-4BC5-824C-EF3118F313DD}" type="pres">
      <dgm:prSet presAssocID="{310FB3CF-5D19-4CA6-98A5-6400B0331091}" presName="conn" presStyleLbl="parChTrans1D2" presStyleIdx="0" presStyleCnt="1"/>
      <dgm:spPr/>
    </dgm:pt>
    <dgm:pt modelId="{3496D66A-039E-4E50-BA9A-A0A526B8D750}" type="pres">
      <dgm:prSet presAssocID="{310FB3CF-5D19-4CA6-98A5-6400B0331091}" presName="extraNode" presStyleLbl="node1" presStyleIdx="0" presStyleCnt="5"/>
      <dgm:spPr/>
    </dgm:pt>
    <dgm:pt modelId="{85B75F3A-3B30-4635-9A2C-8DFDEE501DFA}" type="pres">
      <dgm:prSet presAssocID="{310FB3CF-5D19-4CA6-98A5-6400B0331091}" presName="dstNode" presStyleLbl="node1" presStyleIdx="0" presStyleCnt="5"/>
      <dgm:spPr/>
    </dgm:pt>
    <dgm:pt modelId="{2F44807B-3AF5-4E25-B02F-5FACCE05DBA1}" type="pres">
      <dgm:prSet presAssocID="{6D0D2118-C7EB-4D46-BE35-89AA25D08B16}" presName="text_1" presStyleLbl="node1" presStyleIdx="0" presStyleCnt="5">
        <dgm:presLayoutVars>
          <dgm:bulletEnabled val="1"/>
        </dgm:presLayoutVars>
      </dgm:prSet>
      <dgm:spPr/>
    </dgm:pt>
    <dgm:pt modelId="{830D730F-CEF7-4D29-B858-7BFAB41D4160}" type="pres">
      <dgm:prSet presAssocID="{6D0D2118-C7EB-4D46-BE35-89AA25D08B16}" presName="accent_1" presStyleCnt="0"/>
      <dgm:spPr/>
    </dgm:pt>
    <dgm:pt modelId="{A84B67F7-BF49-42B3-8184-4842C5C3F922}" type="pres">
      <dgm:prSet presAssocID="{6D0D2118-C7EB-4D46-BE35-89AA25D08B16}" presName="accentRepeatNode" presStyleLbl="solidFgAcc1" presStyleIdx="0" presStyleCnt="5"/>
      <dgm:spPr/>
    </dgm:pt>
    <dgm:pt modelId="{901744AC-E6D3-4BDA-8D69-D94A4D0F6E60}" type="pres">
      <dgm:prSet presAssocID="{C50DCB78-1B36-4655-A4D5-85148FE2B081}" presName="text_2" presStyleLbl="node1" presStyleIdx="1" presStyleCnt="5">
        <dgm:presLayoutVars>
          <dgm:bulletEnabled val="1"/>
        </dgm:presLayoutVars>
      </dgm:prSet>
      <dgm:spPr/>
    </dgm:pt>
    <dgm:pt modelId="{49FBA096-EA85-4887-B323-A48FC0252BBB}" type="pres">
      <dgm:prSet presAssocID="{C50DCB78-1B36-4655-A4D5-85148FE2B081}" presName="accent_2" presStyleCnt="0"/>
      <dgm:spPr/>
    </dgm:pt>
    <dgm:pt modelId="{80C441D6-3B7D-4572-BE25-E0513B552383}" type="pres">
      <dgm:prSet presAssocID="{C50DCB78-1B36-4655-A4D5-85148FE2B081}" presName="accentRepeatNode" presStyleLbl="solidFgAcc1" presStyleIdx="1" presStyleCnt="5"/>
      <dgm:spPr/>
    </dgm:pt>
    <dgm:pt modelId="{EB9021BE-9070-4907-9AF8-C0BCBD7ED088}" type="pres">
      <dgm:prSet presAssocID="{929C47FD-E878-4039-9911-D986CE195AA9}" presName="text_3" presStyleLbl="node1" presStyleIdx="2" presStyleCnt="5">
        <dgm:presLayoutVars>
          <dgm:bulletEnabled val="1"/>
        </dgm:presLayoutVars>
      </dgm:prSet>
      <dgm:spPr/>
    </dgm:pt>
    <dgm:pt modelId="{BD26DB52-6901-4B6C-B6C6-D29697CCDE89}" type="pres">
      <dgm:prSet presAssocID="{929C47FD-E878-4039-9911-D986CE195AA9}" presName="accent_3" presStyleCnt="0"/>
      <dgm:spPr/>
    </dgm:pt>
    <dgm:pt modelId="{FD66E8AA-016C-4CCF-9D51-1C3988C96D8D}" type="pres">
      <dgm:prSet presAssocID="{929C47FD-E878-4039-9911-D986CE195AA9}" presName="accentRepeatNode" presStyleLbl="solidFgAcc1" presStyleIdx="2" presStyleCnt="5"/>
      <dgm:spPr/>
    </dgm:pt>
    <dgm:pt modelId="{093DEA87-9222-4C88-BABA-057BA1D6F94A}" type="pres">
      <dgm:prSet presAssocID="{3402B683-D935-42E5-AA30-7E74CD3B191A}" presName="text_4" presStyleLbl="node1" presStyleIdx="3" presStyleCnt="5">
        <dgm:presLayoutVars>
          <dgm:bulletEnabled val="1"/>
        </dgm:presLayoutVars>
      </dgm:prSet>
      <dgm:spPr/>
    </dgm:pt>
    <dgm:pt modelId="{5506B32C-FBAC-4255-BFBD-6A4B98F5FCFB}" type="pres">
      <dgm:prSet presAssocID="{3402B683-D935-42E5-AA30-7E74CD3B191A}" presName="accent_4" presStyleCnt="0"/>
      <dgm:spPr/>
    </dgm:pt>
    <dgm:pt modelId="{09F38BB0-24B7-465C-873D-2BA8E4E10E13}" type="pres">
      <dgm:prSet presAssocID="{3402B683-D935-42E5-AA30-7E74CD3B191A}" presName="accentRepeatNode" presStyleLbl="solidFgAcc1" presStyleIdx="3" presStyleCnt="5"/>
      <dgm:spPr/>
    </dgm:pt>
    <dgm:pt modelId="{37CAF97F-3653-4E55-AE8F-E7DCAA6AAEAA}" type="pres">
      <dgm:prSet presAssocID="{7EC5A3EE-8790-42A1-8494-5BE3ED2968E2}" presName="text_5" presStyleLbl="node1" presStyleIdx="4" presStyleCnt="5">
        <dgm:presLayoutVars>
          <dgm:bulletEnabled val="1"/>
        </dgm:presLayoutVars>
      </dgm:prSet>
      <dgm:spPr/>
    </dgm:pt>
    <dgm:pt modelId="{DF33F093-18BA-4457-B782-5702C6FBB7E3}" type="pres">
      <dgm:prSet presAssocID="{7EC5A3EE-8790-42A1-8494-5BE3ED2968E2}" presName="accent_5" presStyleCnt="0"/>
      <dgm:spPr/>
    </dgm:pt>
    <dgm:pt modelId="{D09C1ED8-2AAD-4032-BF98-D1B50FAAD8FF}" type="pres">
      <dgm:prSet presAssocID="{7EC5A3EE-8790-42A1-8494-5BE3ED2968E2}" presName="accentRepeatNode" presStyleLbl="solidFgAcc1" presStyleIdx="4" presStyleCnt="5"/>
      <dgm:spPr/>
    </dgm:pt>
  </dgm:ptLst>
  <dgm:cxnLst>
    <dgm:cxn modelId="{52827404-168E-48A0-A92D-651B2D480BBE}" type="presOf" srcId="{7EC5A3EE-8790-42A1-8494-5BE3ED2968E2}" destId="{37CAF97F-3653-4E55-AE8F-E7DCAA6AAEAA}" srcOrd="0" destOrd="0" presId="urn:microsoft.com/office/officeart/2008/layout/VerticalCurvedList"/>
    <dgm:cxn modelId="{808DF80C-6502-4A90-B0C5-FA8EBB0F47D8}" srcId="{310FB3CF-5D19-4CA6-98A5-6400B0331091}" destId="{6D0D2118-C7EB-4D46-BE35-89AA25D08B16}" srcOrd="0" destOrd="0" parTransId="{8F7AD748-48C2-42D2-AFFD-01DB63D6C8F2}" sibTransId="{0A23810C-D340-412B-B9EE-8DC7B77BAA32}"/>
    <dgm:cxn modelId="{968DBE12-0B0B-4F52-9323-E2CDA27C77C8}" srcId="{310FB3CF-5D19-4CA6-98A5-6400B0331091}" destId="{7EC5A3EE-8790-42A1-8494-5BE3ED2968E2}" srcOrd="4" destOrd="0" parTransId="{91123367-A013-4040-81CA-52BCDAAE653C}" sibTransId="{2FB3E46A-E9C2-4AD5-86E0-C317571C02B9}"/>
    <dgm:cxn modelId="{2A209113-1A73-4449-87E1-5B196243797E}" type="presOf" srcId="{0A23810C-D340-412B-B9EE-8DC7B77BAA32}" destId="{BD17D529-5CCD-4BC5-824C-EF3118F313DD}" srcOrd="0" destOrd="0" presId="urn:microsoft.com/office/officeart/2008/layout/VerticalCurvedList"/>
    <dgm:cxn modelId="{6D0EA922-96E9-42DD-94C8-D8688CE7A7D5}" srcId="{310FB3CF-5D19-4CA6-98A5-6400B0331091}" destId="{929C47FD-E878-4039-9911-D986CE195AA9}" srcOrd="2" destOrd="0" parTransId="{13614D56-EEE9-46DB-A647-C9F14575C291}" sibTransId="{B235FCA1-7AA7-40F8-8190-952E47BACF8A}"/>
    <dgm:cxn modelId="{D177AA24-418E-46FA-9CCE-878C7D90132A}" type="presOf" srcId="{C50DCB78-1B36-4655-A4D5-85148FE2B081}" destId="{901744AC-E6D3-4BDA-8D69-D94A4D0F6E60}" srcOrd="0" destOrd="0" presId="urn:microsoft.com/office/officeart/2008/layout/VerticalCurvedList"/>
    <dgm:cxn modelId="{808DE12D-2BD7-468E-8889-9D99C1FA8C26}" type="presOf" srcId="{6D0D2118-C7EB-4D46-BE35-89AA25D08B16}" destId="{2F44807B-3AF5-4E25-B02F-5FACCE05DBA1}" srcOrd="0" destOrd="0" presId="urn:microsoft.com/office/officeart/2008/layout/VerticalCurvedList"/>
    <dgm:cxn modelId="{33A1D92E-1E0D-4159-8F8C-946601D9FC6A}" srcId="{310FB3CF-5D19-4CA6-98A5-6400B0331091}" destId="{C50DCB78-1B36-4655-A4D5-85148FE2B081}" srcOrd="1" destOrd="0" parTransId="{A6B391CC-2E54-4D5E-AED5-FDA0C88EC10E}" sibTransId="{935DA0FE-4A41-4CE0-9539-59D645C1474A}"/>
    <dgm:cxn modelId="{CAD1463E-00DE-418E-822F-5DF28441A02B}" type="presOf" srcId="{3402B683-D935-42E5-AA30-7E74CD3B191A}" destId="{093DEA87-9222-4C88-BABA-057BA1D6F94A}" srcOrd="0" destOrd="0" presId="urn:microsoft.com/office/officeart/2008/layout/VerticalCurvedList"/>
    <dgm:cxn modelId="{41E7265F-5C77-4A9C-8AE8-9C9BF7032EA8}" type="presOf" srcId="{310FB3CF-5D19-4CA6-98A5-6400B0331091}" destId="{66F7AC71-1AF4-4118-90DA-FB505A436711}" srcOrd="0" destOrd="0" presId="urn:microsoft.com/office/officeart/2008/layout/VerticalCurvedList"/>
    <dgm:cxn modelId="{4FAA4B87-EC26-4062-9CF7-18072129D14C}" srcId="{310FB3CF-5D19-4CA6-98A5-6400B0331091}" destId="{3402B683-D935-42E5-AA30-7E74CD3B191A}" srcOrd="3" destOrd="0" parTransId="{466F6FF6-7005-4CBB-82E9-D60D43EC116B}" sibTransId="{A924D52A-F09A-4BD9-AD7A-62D55ABB0CA7}"/>
    <dgm:cxn modelId="{559457DC-CF48-41B2-A026-C7FE2158508D}" type="presOf" srcId="{929C47FD-E878-4039-9911-D986CE195AA9}" destId="{EB9021BE-9070-4907-9AF8-C0BCBD7ED088}" srcOrd="0" destOrd="0" presId="urn:microsoft.com/office/officeart/2008/layout/VerticalCurvedList"/>
    <dgm:cxn modelId="{4C5F5C14-DDE1-4711-834B-EFD4B24E3772}" type="presParOf" srcId="{66F7AC71-1AF4-4118-90DA-FB505A436711}" destId="{3B63AF20-DC68-475A-82A7-DDFB45AEBCAC}" srcOrd="0" destOrd="0" presId="urn:microsoft.com/office/officeart/2008/layout/VerticalCurvedList"/>
    <dgm:cxn modelId="{3F6608A9-D9F6-4F1C-80B9-AFCBBB098EC2}" type="presParOf" srcId="{3B63AF20-DC68-475A-82A7-DDFB45AEBCAC}" destId="{0A228297-5070-462F-B70C-4A2F2883E24D}" srcOrd="0" destOrd="0" presId="urn:microsoft.com/office/officeart/2008/layout/VerticalCurvedList"/>
    <dgm:cxn modelId="{95971EE4-3E82-4605-99E7-537422B9A509}" type="presParOf" srcId="{0A228297-5070-462F-B70C-4A2F2883E24D}" destId="{7798134C-7161-4987-BB77-88A22CA78932}" srcOrd="0" destOrd="0" presId="urn:microsoft.com/office/officeart/2008/layout/VerticalCurvedList"/>
    <dgm:cxn modelId="{71A67DB5-A34E-4FBB-9E9A-9BEF0D73B8DB}" type="presParOf" srcId="{0A228297-5070-462F-B70C-4A2F2883E24D}" destId="{BD17D529-5CCD-4BC5-824C-EF3118F313DD}" srcOrd="1" destOrd="0" presId="urn:microsoft.com/office/officeart/2008/layout/VerticalCurvedList"/>
    <dgm:cxn modelId="{6D1C197C-B7FC-4088-B4D4-65ACCB3F65B6}" type="presParOf" srcId="{0A228297-5070-462F-B70C-4A2F2883E24D}" destId="{3496D66A-039E-4E50-BA9A-A0A526B8D750}" srcOrd="2" destOrd="0" presId="urn:microsoft.com/office/officeart/2008/layout/VerticalCurvedList"/>
    <dgm:cxn modelId="{38510AD6-F837-4D4F-8C75-A51BA8D186E4}" type="presParOf" srcId="{0A228297-5070-462F-B70C-4A2F2883E24D}" destId="{85B75F3A-3B30-4635-9A2C-8DFDEE501DFA}" srcOrd="3" destOrd="0" presId="urn:microsoft.com/office/officeart/2008/layout/VerticalCurvedList"/>
    <dgm:cxn modelId="{8668FF1C-4D9B-41BF-BBC0-7C5CE56CF682}" type="presParOf" srcId="{3B63AF20-DC68-475A-82A7-DDFB45AEBCAC}" destId="{2F44807B-3AF5-4E25-B02F-5FACCE05DBA1}" srcOrd="1" destOrd="0" presId="urn:microsoft.com/office/officeart/2008/layout/VerticalCurvedList"/>
    <dgm:cxn modelId="{5CC781CC-658B-40E2-81E0-575620D01354}" type="presParOf" srcId="{3B63AF20-DC68-475A-82A7-DDFB45AEBCAC}" destId="{830D730F-CEF7-4D29-B858-7BFAB41D4160}" srcOrd="2" destOrd="0" presId="urn:microsoft.com/office/officeart/2008/layout/VerticalCurvedList"/>
    <dgm:cxn modelId="{8ED602AE-EEAD-451E-8F57-72A3F63DB0C4}" type="presParOf" srcId="{830D730F-CEF7-4D29-B858-7BFAB41D4160}" destId="{A84B67F7-BF49-42B3-8184-4842C5C3F922}" srcOrd="0" destOrd="0" presId="urn:microsoft.com/office/officeart/2008/layout/VerticalCurvedList"/>
    <dgm:cxn modelId="{2B2832B5-D0C6-4E51-B9AA-B2FAF284B3F0}" type="presParOf" srcId="{3B63AF20-DC68-475A-82A7-DDFB45AEBCAC}" destId="{901744AC-E6D3-4BDA-8D69-D94A4D0F6E60}" srcOrd="3" destOrd="0" presId="urn:microsoft.com/office/officeart/2008/layout/VerticalCurvedList"/>
    <dgm:cxn modelId="{896D4B41-4044-4080-BE23-0FC2D19A827C}" type="presParOf" srcId="{3B63AF20-DC68-475A-82A7-DDFB45AEBCAC}" destId="{49FBA096-EA85-4887-B323-A48FC0252BBB}" srcOrd="4" destOrd="0" presId="urn:microsoft.com/office/officeart/2008/layout/VerticalCurvedList"/>
    <dgm:cxn modelId="{F7CE4638-5FF7-417F-BB6F-2620593405A6}" type="presParOf" srcId="{49FBA096-EA85-4887-B323-A48FC0252BBB}" destId="{80C441D6-3B7D-4572-BE25-E0513B552383}" srcOrd="0" destOrd="0" presId="urn:microsoft.com/office/officeart/2008/layout/VerticalCurvedList"/>
    <dgm:cxn modelId="{20534B26-3ACC-4B5A-87CC-7B766EEB65B9}" type="presParOf" srcId="{3B63AF20-DC68-475A-82A7-DDFB45AEBCAC}" destId="{EB9021BE-9070-4907-9AF8-C0BCBD7ED088}" srcOrd="5" destOrd="0" presId="urn:microsoft.com/office/officeart/2008/layout/VerticalCurvedList"/>
    <dgm:cxn modelId="{728E4A0C-4F34-49EB-9E1E-46279D6E282E}" type="presParOf" srcId="{3B63AF20-DC68-475A-82A7-DDFB45AEBCAC}" destId="{BD26DB52-6901-4B6C-B6C6-D29697CCDE89}" srcOrd="6" destOrd="0" presId="urn:microsoft.com/office/officeart/2008/layout/VerticalCurvedList"/>
    <dgm:cxn modelId="{7388224E-14CC-491F-A63B-33CAC421CA13}" type="presParOf" srcId="{BD26DB52-6901-4B6C-B6C6-D29697CCDE89}" destId="{FD66E8AA-016C-4CCF-9D51-1C3988C96D8D}" srcOrd="0" destOrd="0" presId="urn:microsoft.com/office/officeart/2008/layout/VerticalCurvedList"/>
    <dgm:cxn modelId="{002A4A1A-81AB-4B39-B1A7-62E11E0AA106}" type="presParOf" srcId="{3B63AF20-DC68-475A-82A7-DDFB45AEBCAC}" destId="{093DEA87-9222-4C88-BABA-057BA1D6F94A}" srcOrd="7" destOrd="0" presId="urn:microsoft.com/office/officeart/2008/layout/VerticalCurvedList"/>
    <dgm:cxn modelId="{B669D2DF-A23A-4EA7-85BF-1E62BAFDAFA0}" type="presParOf" srcId="{3B63AF20-DC68-475A-82A7-DDFB45AEBCAC}" destId="{5506B32C-FBAC-4255-BFBD-6A4B98F5FCFB}" srcOrd="8" destOrd="0" presId="urn:microsoft.com/office/officeart/2008/layout/VerticalCurvedList"/>
    <dgm:cxn modelId="{23D8236F-5A62-48CE-94B9-1EAD224026BE}" type="presParOf" srcId="{5506B32C-FBAC-4255-BFBD-6A4B98F5FCFB}" destId="{09F38BB0-24B7-465C-873D-2BA8E4E10E13}" srcOrd="0" destOrd="0" presId="urn:microsoft.com/office/officeart/2008/layout/VerticalCurvedList"/>
    <dgm:cxn modelId="{583DCE1B-6176-46BF-A8DF-6D1F2C88788A}" type="presParOf" srcId="{3B63AF20-DC68-475A-82A7-DDFB45AEBCAC}" destId="{37CAF97F-3653-4E55-AE8F-E7DCAA6AAEAA}" srcOrd="9" destOrd="0" presId="urn:microsoft.com/office/officeart/2008/layout/VerticalCurvedList"/>
    <dgm:cxn modelId="{DE938DF8-BD30-4490-95A8-F7EB0244866F}" type="presParOf" srcId="{3B63AF20-DC68-475A-82A7-DDFB45AEBCAC}" destId="{DF33F093-18BA-4457-B782-5702C6FBB7E3}" srcOrd="10" destOrd="0" presId="urn:microsoft.com/office/officeart/2008/layout/VerticalCurvedList"/>
    <dgm:cxn modelId="{83AD62B5-7F25-4A4D-A0D1-D367E118DE80}" type="presParOf" srcId="{DF33F093-18BA-4457-B782-5702C6FBB7E3}" destId="{D09C1ED8-2AAD-4032-BF98-D1B50FAAD8FF}"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0FB3CF-5D19-4CA6-98A5-6400B0331091}"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6D0D2118-C7EB-4D46-BE35-89AA25D08B16}">
      <dgm:prSet phldrT="[Text]" custT="1"/>
      <dgm:spPr/>
      <dgm:t>
        <a:bodyPr/>
        <a:lstStyle/>
        <a:p>
          <a:r>
            <a:rPr lang="en-US" sz="2800" b="0" i="0" dirty="0">
              <a:latin typeface="Times New Roman" panose="02020603050405020304" pitchFamily="18" charset="0"/>
              <a:cs typeface="Times New Roman" panose="02020603050405020304" pitchFamily="18" charset="0"/>
            </a:rPr>
            <a:t>Resource efficiency is linked to long-term sustainability through the RBV framework.</a:t>
          </a:r>
          <a:endParaRPr lang="en-US" sz="2800" dirty="0">
            <a:latin typeface="Times New Roman" panose="02020603050405020304" pitchFamily="18" charset="0"/>
            <a:cs typeface="Times New Roman" panose="02020603050405020304" pitchFamily="18" charset="0"/>
          </a:endParaRPr>
        </a:p>
      </dgm:t>
    </dgm:pt>
    <dgm:pt modelId="{8F7AD748-48C2-42D2-AFFD-01DB63D6C8F2}" type="parTrans" cxnId="{808DF80C-6502-4A90-B0C5-FA8EBB0F47D8}">
      <dgm:prSet/>
      <dgm:spPr/>
      <dgm:t>
        <a:bodyPr/>
        <a:lstStyle/>
        <a:p>
          <a:endParaRPr lang="en-US" sz="2800">
            <a:latin typeface="Times New Roman" panose="02020603050405020304" pitchFamily="18" charset="0"/>
            <a:cs typeface="Times New Roman" panose="02020603050405020304" pitchFamily="18" charset="0"/>
          </a:endParaRPr>
        </a:p>
      </dgm:t>
    </dgm:pt>
    <dgm:pt modelId="{0A23810C-D340-412B-B9EE-8DC7B77BAA32}" type="sibTrans" cxnId="{808DF80C-6502-4A90-B0C5-FA8EBB0F47D8}">
      <dgm:prSet/>
      <dgm:spPr/>
      <dgm:t>
        <a:bodyPr/>
        <a:lstStyle/>
        <a:p>
          <a:endParaRPr lang="en-US" sz="2800">
            <a:latin typeface="Times New Roman" panose="02020603050405020304" pitchFamily="18" charset="0"/>
            <a:cs typeface="Times New Roman" panose="02020603050405020304" pitchFamily="18" charset="0"/>
          </a:endParaRPr>
        </a:p>
      </dgm:t>
    </dgm:pt>
    <dgm:pt modelId="{C50DCB78-1B36-4655-A4D5-85148FE2B081}">
      <dgm:prSet phldrT="[Text]" custT="1"/>
      <dgm:spPr/>
      <dgm:t>
        <a:bodyPr/>
        <a:lstStyle/>
        <a:p>
          <a:r>
            <a:rPr lang="en-US" sz="2800" b="0" i="0" dirty="0" err="1">
              <a:latin typeface="Times New Roman" panose="02020603050405020304" pitchFamily="18" charset="0"/>
              <a:cs typeface="Times New Roman" panose="02020603050405020304" pitchFamily="18" charset="0"/>
            </a:rPr>
            <a:t>Alrawadieh</a:t>
          </a:r>
          <a:r>
            <a:rPr lang="en-US" sz="2800" b="0" i="0" dirty="0">
              <a:latin typeface="Times New Roman" panose="02020603050405020304" pitchFamily="18" charset="0"/>
              <a:cs typeface="Times New Roman" panose="02020603050405020304" pitchFamily="18" charset="0"/>
            </a:rPr>
            <a:t> et al. (2021) discovered that the higher the investment in digital technologies, the greater the cost control in hotels</a:t>
          </a:r>
          <a:endParaRPr lang="en-US" sz="2800" dirty="0">
            <a:latin typeface="Times New Roman" panose="02020603050405020304" pitchFamily="18" charset="0"/>
            <a:cs typeface="Times New Roman" panose="02020603050405020304" pitchFamily="18" charset="0"/>
          </a:endParaRPr>
        </a:p>
      </dgm:t>
    </dgm:pt>
    <dgm:pt modelId="{A6B391CC-2E54-4D5E-AED5-FDA0C88EC10E}" type="parTrans" cxnId="{33A1D92E-1E0D-4159-8F8C-946601D9FC6A}">
      <dgm:prSet/>
      <dgm:spPr/>
      <dgm:t>
        <a:bodyPr/>
        <a:lstStyle/>
        <a:p>
          <a:endParaRPr lang="en-US" sz="2800">
            <a:latin typeface="Times New Roman" panose="02020603050405020304" pitchFamily="18" charset="0"/>
            <a:cs typeface="Times New Roman" panose="02020603050405020304" pitchFamily="18" charset="0"/>
          </a:endParaRPr>
        </a:p>
      </dgm:t>
    </dgm:pt>
    <dgm:pt modelId="{935DA0FE-4A41-4CE0-9539-59D645C1474A}" type="sibTrans" cxnId="{33A1D92E-1E0D-4159-8F8C-946601D9FC6A}">
      <dgm:prSet/>
      <dgm:spPr/>
      <dgm:t>
        <a:bodyPr/>
        <a:lstStyle/>
        <a:p>
          <a:endParaRPr lang="en-US" sz="2800">
            <a:latin typeface="Times New Roman" panose="02020603050405020304" pitchFamily="18" charset="0"/>
            <a:cs typeface="Times New Roman" panose="02020603050405020304" pitchFamily="18" charset="0"/>
          </a:endParaRPr>
        </a:p>
      </dgm:t>
    </dgm:pt>
    <dgm:pt modelId="{929C47FD-E878-4039-9911-D986CE195AA9}">
      <dgm:prSet phldrT="[Text]" custT="1"/>
      <dgm:spPr/>
      <dgm:t>
        <a:bodyPr/>
        <a:lstStyle/>
        <a:p>
          <a:r>
            <a:rPr lang="en-US" sz="2800" b="0" i="0" dirty="0">
              <a:latin typeface="Times New Roman" panose="02020603050405020304" pitchFamily="18" charset="0"/>
              <a:cs typeface="Times New Roman" panose="02020603050405020304" pitchFamily="18" charset="0"/>
            </a:rPr>
            <a:t>The quality service and profitability are </a:t>
          </a:r>
          <a:r>
            <a:rPr lang="en-US" sz="2800" b="0" i="0" dirty="0" err="1">
              <a:latin typeface="Times New Roman" panose="02020603050405020304" pitchFamily="18" charset="0"/>
              <a:cs typeface="Times New Roman" panose="02020603050405020304" pitchFamily="18" charset="0"/>
            </a:rPr>
            <a:t>optimised</a:t>
          </a:r>
          <a:r>
            <a:rPr lang="en-US" sz="2800" b="0" i="0" dirty="0">
              <a:latin typeface="Times New Roman" panose="02020603050405020304" pitchFamily="18" charset="0"/>
              <a:cs typeface="Times New Roman" panose="02020603050405020304" pitchFamily="18" charset="0"/>
            </a:rPr>
            <a:t> through the </a:t>
          </a:r>
          <a:r>
            <a:rPr lang="en-US" sz="2800" b="0" i="0" dirty="0" err="1">
              <a:latin typeface="Times New Roman" panose="02020603050405020304" pitchFamily="18" charset="0"/>
              <a:cs typeface="Times New Roman" panose="02020603050405020304" pitchFamily="18" charset="0"/>
            </a:rPr>
            <a:t>optimised</a:t>
          </a:r>
          <a:r>
            <a:rPr lang="en-US" sz="2800" b="0" i="0" dirty="0">
              <a:latin typeface="Times New Roman" panose="02020603050405020304" pitchFamily="18" charset="0"/>
              <a:cs typeface="Times New Roman" panose="02020603050405020304" pitchFamily="18" charset="0"/>
            </a:rPr>
            <a:t> </a:t>
          </a:r>
          <a:r>
            <a:rPr lang="en-US" sz="2800" b="0" i="0" dirty="0" err="1">
              <a:latin typeface="Times New Roman" panose="02020603050405020304" pitchFamily="18" charset="0"/>
              <a:cs typeface="Times New Roman" panose="02020603050405020304" pitchFamily="18" charset="0"/>
            </a:rPr>
            <a:t>utilisation</a:t>
          </a:r>
          <a:r>
            <a:rPr lang="en-US" sz="2800" b="0" i="0" dirty="0">
              <a:latin typeface="Times New Roman" panose="02020603050405020304" pitchFamily="18" charset="0"/>
              <a:cs typeface="Times New Roman" panose="02020603050405020304" pitchFamily="18" charset="0"/>
            </a:rPr>
            <a:t> of resources.</a:t>
          </a:r>
          <a:endParaRPr lang="en-US" sz="2800" dirty="0">
            <a:latin typeface="Times New Roman" panose="02020603050405020304" pitchFamily="18" charset="0"/>
            <a:cs typeface="Times New Roman" panose="02020603050405020304" pitchFamily="18" charset="0"/>
          </a:endParaRPr>
        </a:p>
      </dgm:t>
    </dgm:pt>
    <dgm:pt modelId="{13614D56-EEE9-46DB-A647-C9F14575C291}" type="parTrans" cxnId="{6D0EA922-96E9-42DD-94C8-D8688CE7A7D5}">
      <dgm:prSet/>
      <dgm:spPr/>
      <dgm:t>
        <a:bodyPr/>
        <a:lstStyle/>
        <a:p>
          <a:endParaRPr lang="en-US" sz="2800">
            <a:latin typeface="Times New Roman" panose="02020603050405020304" pitchFamily="18" charset="0"/>
            <a:cs typeface="Times New Roman" panose="02020603050405020304" pitchFamily="18" charset="0"/>
          </a:endParaRPr>
        </a:p>
      </dgm:t>
    </dgm:pt>
    <dgm:pt modelId="{B235FCA1-7AA7-40F8-8190-952E47BACF8A}" type="sibTrans" cxnId="{6D0EA922-96E9-42DD-94C8-D8688CE7A7D5}">
      <dgm:prSet/>
      <dgm:spPr/>
      <dgm:t>
        <a:bodyPr/>
        <a:lstStyle/>
        <a:p>
          <a:endParaRPr lang="en-US" sz="2800">
            <a:latin typeface="Times New Roman" panose="02020603050405020304" pitchFamily="18" charset="0"/>
            <a:cs typeface="Times New Roman" panose="02020603050405020304" pitchFamily="18" charset="0"/>
          </a:endParaRPr>
        </a:p>
      </dgm:t>
    </dgm:pt>
    <dgm:pt modelId="{3402B683-D935-42E5-AA30-7E74CD3B191A}">
      <dgm:prSet phldrT="[Text]" custT="1"/>
      <dgm:spPr/>
      <dgm:t>
        <a:bodyPr/>
        <a:lstStyle/>
        <a:p>
          <a:r>
            <a:rPr lang="en-US" sz="2800" b="0" i="0" dirty="0">
              <a:latin typeface="Times New Roman" panose="02020603050405020304" pitchFamily="18" charset="0"/>
              <a:cs typeface="Times New Roman" panose="02020603050405020304" pitchFamily="18" charset="0"/>
            </a:rPr>
            <a:t>The financial pressure speaks of the need to allocate resources strategically (</a:t>
          </a:r>
          <a:r>
            <a:rPr lang="en-US" sz="2800" b="0" i="0" dirty="0" err="1">
              <a:latin typeface="Times New Roman" panose="02020603050405020304" pitchFamily="18" charset="0"/>
              <a:cs typeface="Times New Roman" panose="02020603050405020304" pitchFamily="18" charset="0"/>
            </a:rPr>
            <a:t>Kiranbabu</a:t>
          </a:r>
          <a:r>
            <a:rPr lang="en-US" sz="2800" b="0" i="0" dirty="0">
              <a:latin typeface="Times New Roman" panose="02020603050405020304" pitchFamily="18" charset="0"/>
              <a:cs typeface="Times New Roman" panose="02020603050405020304" pitchFamily="18" charset="0"/>
            </a:rPr>
            <a:t> et al., 2024). </a:t>
          </a:r>
          <a:endParaRPr lang="en-US" sz="2800" dirty="0">
            <a:latin typeface="Times New Roman" panose="02020603050405020304" pitchFamily="18" charset="0"/>
            <a:cs typeface="Times New Roman" panose="02020603050405020304" pitchFamily="18" charset="0"/>
          </a:endParaRPr>
        </a:p>
      </dgm:t>
    </dgm:pt>
    <dgm:pt modelId="{466F6FF6-7005-4CBB-82E9-D60D43EC116B}" type="parTrans" cxnId="{4FAA4B87-EC26-4062-9CF7-18072129D14C}">
      <dgm:prSet/>
      <dgm:spPr/>
      <dgm:t>
        <a:bodyPr/>
        <a:lstStyle/>
        <a:p>
          <a:endParaRPr lang="en-US" sz="2800">
            <a:latin typeface="Times New Roman" panose="02020603050405020304" pitchFamily="18" charset="0"/>
            <a:cs typeface="Times New Roman" panose="02020603050405020304" pitchFamily="18" charset="0"/>
          </a:endParaRPr>
        </a:p>
      </dgm:t>
    </dgm:pt>
    <dgm:pt modelId="{A924D52A-F09A-4BD9-AD7A-62D55ABB0CA7}" type="sibTrans" cxnId="{4FAA4B87-EC26-4062-9CF7-18072129D14C}">
      <dgm:prSet/>
      <dgm:spPr/>
      <dgm:t>
        <a:bodyPr/>
        <a:lstStyle/>
        <a:p>
          <a:endParaRPr lang="en-US" sz="2800">
            <a:latin typeface="Times New Roman" panose="02020603050405020304" pitchFamily="18" charset="0"/>
            <a:cs typeface="Times New Roman" panose="02020603050405020304" pitchFamily="18" charset="0"/>
          </a:endParaRPr>
        </a:p>
      </dgm:t>
    </dgm:pt>
    <dgm:pt modelId="{66F7AC71-1AF4-4118-90DA-FB505A436711}" type="pres">
      <dgm:prSet presAssocID="{310FB3CF-5D19-4CA6-98A5-6400B0331091}" presName="Name0" presStyleCnt="0">
        <dgm:presLayoutVars>
          <dgm:chMax val="7"/>
          <dgm:chPref val="7"/>
          <dgm:dir/>
        </dgm:presLayoutVars>
      </dgm:prSet>
      <dgm:spPr/>
    </dgm:pt>
    <dgm:pt modelId="{3B63AF20-DC68-475A-82A7-DDFB45AEBCAC}" type="pres">
      <dgm:prSet presAssocID="{310FB3CF-5D19-4CA6-98A5-6400B0331091}" presName="Name1" presStyleCnt="0"/>
      <dgm:spPr/>
    </dgm:pt>
    <dgm:pt modelId="{0A228297-5070-462F-B70C-4A2F2883E24D}" type="pres">
      <dgm:prSet presAssocID="{310FB3CF-5D19-4CA6-98A5-6400B0331091}" presName="cycle" presStyleCnt="0"/>
      <dgm:spPr/>
    </dgm:pt>
    <dgm:pt modelId="{7798134C-7161-4987-BB77-88A22CA78932}" type="pres">
      <dgm:prSet presAssocID="{310FB3CF-5D19-4CA6-98A5-6400B0331091}" presName="srcNode" presStyleLbl="node1" presStyleIdx="0" presStyleCnt="4"/>
      <dgm:spPr/>
    </dgm:pt>
    <dgm:pt modelId="{BD17D529-5CCD-4BC5-824C-EF3118F313DD}" type="pres">
      <dgm:prSet presAssocID="{310FB3CF-5D19-4CA6-98A5-6400B0331091}" presName="conn" presStyleLbl="parChTrans1D2" presStyleIdx="0" presStyleCnt="1"/>
      <dgm:spPr/>
    </dgm:pt>
    <dgm:pt modelId="{3496D66A-039E-4E50-BA9A-A0A526B8D750}" type="pres">
      <dgm:prSet presAssocID="{310FB3CF-5D19-4CA6-98A5-6400B0331091}" presName="extraNode" presStyleLbl="node1" presStyleIdx="0" presStyleCnt="4"/>
      <dgm:spPr/>
    </dgm:pt>
    <dgm:pt modelId="{85B75F3A-3B30-4635-9A2C-8DFDEE501DFA}" type="pres">
      <dgm:prSet presAssocID="{310FB3CF-5D19-4CA6-98A5-6400B0331091}" presName="dstNode" presStyleLbl="node1" presStyleIdx="0" presStyleCnt="4"/>
      <dgm:spPr/>
    </dgm:pt>
    <dgm:pt modelId="{2F44807B-3AF5-4E25-B02F-5FACCE05DBA1}" type="pres">
      <dgm:prSet presAssocID="{6D0D2118-C7EB-4D46-BE35-89AA25D08B16}" presName="text_1" presStyleLbl="node1" presStyleIdx="0" presStyleCnt="4">
        <dgm:presLayoutVars>
          <dgm:bulletEnabled val="1"/>
        </dgm:presLayoutVars>
      </dgm:prSet>
      <dgm:spPr/>
    </dgm:pt>
    <dgm:pt modelId="{830D730F-CEF7-4D29-B858-7BFAB41D4160}" type="pres">
      <dgm:prSet presAssocID="{6D0D2118-C7EB-4D46-BE35-89AA25D08B16}" presName="accent_1" presStyleCnt="0"/>
      <dgm:spPr/>
    </dgm:pt>
    <dgm:pt modelId="{A84B67F7-BF49-42B3-8184-4842C5C3F922}" type="pres">
      <dgm:prSet presAssocID="{6D0D2118-C7EB-4D46-BE35-89AA25D08B16}" presName="accentRepeatNode" presStyleLbl="solidFgAcc1" presStyleIdx="0" presStyleCnt="4"/>
      <dgm:spPr/>
    </dgm:pt>
    <dgm:pt modelId="{901744AC-E6D3-4BDA-8D69-D94A4D0F6E60}" type="pres">
      <dgm:prSet presAssocID="{C50DCB78-1B36-4655-A4D5-85148FE2B081}" presName="text_2" presStyleLbl="node1" presStyleIdx="1" presStyleCnt="4">
        <dgm:presLayoutVars>
          <dgm:bulletEnabled val="1"/>
        </dgm:presLayoutVars>
      </dgm:prSet>
      <dgm:spPr/>
    </dgm:pt>
    <dgm:pt modelId="{49FBA096-EA85-4887-B323-A48FC0252BBB}" type="pres">
      <dgm:prSet presAssocID="{C50DCB78-1B36-4655-A4D5-85148FE2B081}" presName="accent_2" presStyleCnt="0"/>
      <dgm:spPr/>
    </dgm:pt>
    <dgm:pt modelId="{80C441D6-3B7D-4572-BE25-E0513B552383}" type="pres">
      <dgm:prSet presAssocID="{C50DCB78-1B36-4655-A4D5-85148FE2B081}" presName="accentRepeatNode" presStyleLbl="solidFgAcc1" presStyleIdx="1" presStyleCnt="4"/>
      <dgm:spPr/>
    </dgm:pt>
    <dgm:pt modelId="{EB9021BE-9070-4907-9AF8-C0BCBD7ED088}" type="pres">
      <dgm:prSet presAssocID="{929C47FD-E878-4039-9911-D986CE195AA9}" presName="text_3" presStyleLbl="node1" presStyleIdx="2" presStyleCnt="4">
        <dgm:presLayoutVars>
          <dgm:bulletEnabled val="1"/>
        </dgm:presLayoutVars>
      </dgm:prSet>
      <dgm:spPr/>
    </dgm:pt>
    <dgm:pt modelId="{BD26DB52-6901-4B6C-B6C6-D29697CCDE89}" type="pres">
      <dgm:prSet presAssocID="{929C47FD-E878-4039-9911-D986CE195AA9}" presName="accent_3" presStyleCnt="0"/>
      <dgm:spPr/>
    </dgm:pt>
    <dgm:pt modelId="{FD66E8AA-016C-4CCF-9D51-1C3988C96D8D}" type="pres">
      <dgm:prSet presAssocID="{929C47FD-E878-4039-9911-D986CE195AA9}" presName="accentRepeatNode" presStyleLbl="solidFgAcc1" presStyleIdx="2" presStyleCnt="4"/>
      <dgm:spPr/>
    </dgm:pt>
    <dgm:pt modelId="{093DEA87-9222-4C88-BABA-057BA1D6F94A}" type="pres">
      <dgm:prSet presAssocID="{3402B683-D935-42E5-AA30-7E74CD3B191A}" presName="text_4" presStyleLbl="node1" presStyleIdx="3" presStyleCnt="4">
        <dgm:presLayoutVars>
          <dgm:bulletEnabled val="1"/>
        </dgm:presLayoutVars>
      </dgm:prSet>
      <dgm:spPr/>
    </dgm:pt>
    <dgm:pt modelId="{5506B32C-FBAC-4255-BFBD-6A4B98F5FCFB}" type="pres">
      <dgm:prSet presAssocID="{3402B683-D935-42E5-AA30-7E74CD3B191A}" presName="accent_4" presStyleCnt="0"/>
      <dgm:spPr/>
    </dgm:pt>
    <dgm:pt modelId="{09F38BB0-24B7-465C-873D-2BA8E4E10E13}" type="pres">
      <dgm:prSet presAssocID="{3402B683-D935-42E5-AA30-7E74CD3B191A}" presName="accentRepeatNode" presStyleLbl="solidFgAcc1" presStyleIdx="3" presStyleCnt="4"/>
      <dgm:spPr/>
    </dgm:pt>
  </dgm:ptLst>
  <dgm:cxnLst>
    <dgm:cxn modelId="{808DF80C-6502-4A90-B0C5-FA8EBB0F47D8}" srcId="{310FB3CF-5D19-4CA6-98A5-6400B0331091}" destId="{6D0D2118-C7EB-4D46-BE35-89AA25D08B16}" srcOrd="0" destOrd="0" parTransId="{8F7AD748-48C2-42D2-AFFD-01DB63D6C8F2}" sibTransId="{0A23810C-D340-412B-B9EE-8DC7B77BAA32}"/>
    <dgm:cxn modelId="{2A209113-1A73-4449-87E1-5B196243797E}" type="presOf" srcId="{0A23810C-D340-412B-B9EE-8DC7B77BAA32}" destId="{BD17D529-5CCD-4BC5-824C-EF3118F313DD}" srcOrd="0" destOrd="0" presId="urn:microsoft.com/office/officeart/2008/layout/VerticalCurvedList"/>
    <dgm:cxn modelId="{6D0EA922-96E9-42DD-94C8-D8688CE7A7D5}" srcId="{310FB3CF-5D19-4CA6-98A5-6400B0331091}" destId="{929C47FD-E878-4039-9911-D986CE195AA9}" srcOrd="2" destOrd="0" parTransId="{13614D56-EEE9-46DB-A647-C9F14575C291}" sibTransId="{B235FCA1-7AA7-40F8-8190-952E47BACF8A}"/>
    <dgm:cxn modelId="{D177AA24-418E-46FA-9CCE-878C7D90132A}" type="presOf" srcId="{C50DCB78-1B36-4655-A4D5-85148FE2B081}" destId="{901744AC-E6D3-4BDA-8D69-D94A4D0F6E60}" srcOrd="0" destOrd="0" presId="urn:microsoft.com/office/officeart/2008/layout/VerticalCurvedList"/>
    <dgm:cxn modelId="{808DE12D-2BD7-468E-8889-9D99C1FA8C26}" type="presOf" srcId="{6D0D2118-C7EB-4D46-BE35-89AA25D08B16}" destId="{2F44807B-3AF5-4E25-B02F-5FACCE05DBA1}" srcOrd="0" destOrd="0" presId="urn:microsoft.com/office/officeart/2008/layout/VerticalCurvedList"/>
    <dgm:cxn modelId="{33A1D92E-1E0D-4159-8F8C-946601D9FC6A}" srcId="{310FB3CF-5D19-4CA6-98A5-6400B0331091}" destId="{C50DCB78-1B36-4655-A4D5-85148FE2B081}" srcOrd="1" destOrd="0" parTransId="{A6B391CC-2E54-4D5E-AED5-FDA0C88EC10E}" sibTransId="{935DA0FE-4A41-4CE0-9539-59D645C1474A}"/>
    <dgm:cxn modelId="{CAD1463E-00DE-418E-822F-5DF28441A02B}" type="presOf" srcId="{3402B683-D935-42E5-AA30-7E74CD3B191A}" destId="{093DEA87-9222-4C88-BABA-057BA1D6F94A}" srcOrd="0" destOrd="0" presId="urn:microsoft.com/office/officeart/2008/layout/VerticalCurvedList"/>
    <dgm:cxn modelId="{41E7265F-5C77-4A9C-8AE8-9C9BF7032EA8}" type="presOf" srcId="{310FB3CF-5D19-4CA6-98A5-6400B0331091}" destId="{66F7AC71-1AF4-4118-90DA-FB505A436711}" srcOrd="0" destOrd="0" presId="urn:microsoft.com/office/officeart/2008/layout/VerticalCurvedList"/>
    <dgm:cxn modelId="{4FAA4B87-EC26-4062-9CF7-18072129D14C}" srcId="{310FB3CF-5D19-4CA6-98A5-6400B0331091}" destId="{3402B683-D935-42E5-AA30-7E74CD3B191A}" srcOrd="3" destOrd="0" parTransId="{466F6FF6-7005-4CBB-82E9-D60D43EC116B}" sibTransId="{A924D52A-F09A-4BD9-AD7A-62D55ABB0CA7}"/>
    <dgm:cxn modelId="{559457DC-CF48-41B2-A026-C7FE2158508D}" type="presOf" srcId="{929C47FD-E878-4039-9911-D986CE195AA9}" destId="{EB9021BE-9070-4907-9AF8-C0BCBD7ED088}" srcOrd="0" destOrd="0" presId="urn:microsoft.com/office/officeart/2008/layout/VerticalCurvedList"/>
    <dgm:cxn modelId="{4C5F5C14-DDE1-4711-834B-EFD4B24E3772}" type="presParOf" srcId="{66F7AC71-1AF4-4118-90DA-FB505A436711}" destId="{3B63AF20-DC68-475A-82A7-DDFB45AEBCAC}" srcOrd="0" destOrd="0" presId="urn:microsoft.com/office/officeart/2008/layout/VerticalCurvedList"/>
    <dgm:cxn modelId="{3F6608A9-D9F6-4F1C-80B9-AFCBBB098EC2}" type="presParOf" srcId="{3B63AF20-DC68-475A-82A7-DDFB45AEBCAC}" destId="{0A228297-5070-462F-B70C-4A2F2883E24D}" srcOrd="0" destOrd="0" presId="urn:microsoft.com/office/officeart/2008/layout/VerticalCurvedList"/>
    <dgm:cxn modelId="{95971EE4-3E82-4605-99E7-537422B9A509}" type="presParOf" srcId="{0A228297-5070-462F-B70C-4A2F2883E24D}" destId="{7798134C-7161-4987-BB77-88A22CA78932}" srcOrd="0" destOrd="0" presId="urn:microsoft.com/office/officeart/2008/layout/VerticalCurvedList"/>
    <dgm:cxn modelId="{71A67DB5-A34E-4FBB-9E9A-9BEF0D73B8DB}" type="presParOf" srcId="{0A228297-5070-462F-B70C-4A2F2883E24D}" destId="{BD17D529-5CCD-4BC5-824C-EF3118F313DD}" srcOrd="1" destOrd="0" presId="urn:microsoft.com/office/officeart/2008/layout/VerticalCurvedList"/>
    <dgm:cxn modelId="{6D1C197C-B7FC-4088-B4D4-65ACCB3F65B6}" type="presParOf" srcId="{0A228297-5070-462F-B70C-4A2F2883E24D}" destId="{3496D66A-039E-4E50-BA9A-A0A526B8D750}" srcOrd="2" destOrd="0" presId="urn:microsoft.com/office/officeart/2008/layout/VerticalCurvedList"/>
    <dgm:cxn modelId="{38510AD6-F837-4D4F-8C75-A51BA8D186E4}" type="presParOf" srcId="{0A228297-5070-462F-B70C-4A2F2883E24D}" destId="{85B75F3A-3B30-4635-9A2C-8DFDEE501DFA}" srcOrd="3" destOrd="0" presId="urn:microsoft.com/office/officeart/2008/layout/VerticalCurvedList"/>
    <dgm:cxn modelId="{8668FF1C-4D9B-41BF-BBC0-7C5CE56CF682}" type="presParOf" srcId="{3B63AF20-DC68-475A-82A7-DDFB45AEBCAC}" destId="{2F44807B-3AF5-4E25-B02F-5FACCE05DBA1}" srcOrd="1" destOrd="0" presId="urn:microsoft.com/office/officeart/2008/layout/VerticalCurvedList"/>
    <dgm:cxn modelId="{5CC781CC-658B-40E2-81E0-575620D01354}" type="presParOf" srcId="{3B63AF20-DC68-475A-82A7-DDFB45AEBCAC}" destId="{830D730F-CEF7-4D29-B858-7BFAB41D4160}" srcOrd="2" destOrd="0" presId="urn:microsoft.com/office/officeart/2008/layout/VerticalCurvedList"/>
    <dgm:cxn modelId="{8ED602AE-EEAD-451E-8F57-72A3F63DB0C4}" type="presParOf" srcId="{830D730F-CEF7-4D29-B858-7BFAB41D4160}" destId="{A84B67F7-BF49-42B3-8184-4842C5C3F922}" srcOrd="0" destOrd="0" presId="urn:microsoft.com/office/officeart/2008/layout/VerticalCurvedList"/>
    <dgm:cxn modelId="{2B2832B5-D0C6-4E51-B9AA-B2FAF284B3F0}" type="presParOf" srcId="{3B63AF20-DC68-475A-82A7-DDFB45AEBCAC}" destId="{901744AC-E6D3-4BDA-8D69-D94A4D0F6E60}" srcOrd="3" destOrd="0" presId="urn:microsoft.com/office/officeart/2008/layout/VerticalCurvedList"/>
    <dgm:cxn modelId="{896D4B41-4044-4080-BE23-0FC2D19A827C}" type="presParOf" srcId="{3B63AF20-DC68-475A-82A7-DDFB45AEBCAC}" destId="{49FBA096-EA85-4887-B323-A48FC0252BBB}" srcOrd="4" destOrd="0" presId="urn:microsoft.com/office/officeart/2008/layout/VerticalCurvedList"/>
    <dgm:cxn modelId="{F7CE4638-5FF7-417F-BB6F-2620593405A6}" type="presParOf" srcId="{49FBA096-EA85-4887-B323-A48FC0252BBB}" destId="{80C441D6-3B7D-4572-BE25-E0513B552383}" srcOrd="0" destOrd="0" presId="urn:microsoft.com/office/officeart/2008/layout/VerticalCurvedList"/>
    <dgm:cxn modelId="{20534B26-3ACC-4B5A-87CC-7B766EEB65B9}" type="presParOf" srcId="{3B63AF20-DC68-475A-82A7-DDFB45AEBCAC}" destId="{EB9021BE-9070-4907-9AF8-C0BCBD7ED088}" srcOrd="5" destOrd="0" presId="urn:microsoft.com/office/officeart/2008/layout/VerticalCurvedList"/>
    <dgm:cxn modelId="{728E4A0C-4F34-49EB-9E1E-46279D6E282E}" type="presParOf" srcId="{3B63AF20-DC68-475A-82A7-DDFB45AEBCAC}" destId="{BD26DB52-6901-4B6C-B6C6-D29697CCDE89}" srcOrd="6" destOrd="0" presId="urn:microsoft.com/office/officeart/2008/layout/VerticalCurvedList"/>
    <dgm:cxn modelId="{7388224E-14CC-491F-A63B-33CAC421CA13}" type="presParOf" srcId="{BD26DB52-6901-4B6C-B6C6-D29697CCDE89}" destId="{FD66E8AA-016C-4CCF-9D51-1C3988C96D8D}" srcOrd="0" destOrd="0" presId="urn:microsoft.com/office/officeart/2008/layout/VerticalCurvedList"/>
    <dgm:cxn modelId="{002A4A1A-81AB-4B39-B1A7-62E11E0AA106}" type="presParOf" srcId="{3B63AF20-DC68-475A-82A7-DDFB45AEBCAC}" destId="{093DEA87-9222-4C88-BABA-057BA1D6F94A}" srcOrd="7" destOrd="0" presId="urn:microsoft.com/office/officeart/2008/layout/VerticalCurvedList"/>
    <dgm:cxn modelId="{B669D2DF-A23A-4EA7-85BF-1E62BAFDAFA0}" type="presParOf" srcId="{3B63AF20-DC68-475A-82A7-DDFB45AEBCAC}" destId="{5506B32C-FBAC-4255-BFBD-6A4B98F5FCFB}" srcOrd="8" destOrd="0" presId="urn:microsoft.com/office/officeart/2008/layout/VerticalCurvedList"/>
    <dgm:cxn modelId="{23D8236F-5A62-48CE-94B9-1EAD224026BE}" type="presParOf" srcId="{5506B32C-FBAC-4255-BFBD-6A4B98F5FCFB}" destId="{09F38BB0-24B7-465C-873D-2BA8E4E10E13}"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390AC2-7D49-495F-B379-0434DB58B426}"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D425FBFE-EF90-42A7-AD81-9E256C4F9B28}">
      <dgm:prSet phldrT="[Text]" custT="1"/>
      <dgm:spPr/>
      <dgm:t>
        <a:bodyPr/>
        <a:lstStyle/>
        <a:p>
          <a:r>
            <a:rPr lang="en-US" sz="2800" b="0" i="0" dirty="0">
              <a:latin typeface="Times New Roman" panose="02020603050405020304" pitchFamily="18" charset="0"/>
              <a:cs typeface="Times New Roman" panose="02020603050405020304" pitchFamily="18" charset="0"/>
            </a:rPr>
            <a:t>There is the governmental intervention, such as minimum wage and taxation reforms, which increase the operation cost.</a:t>
          </a:r>
          <a:endParaRPr lang="en-US" sz="2800" dirty="0">
            <a:latin typeface="Times New Roman" panose="02020603050405020304" pitchFamily="18" charset="0"/>
            <a:cs typeface="Times New Roman" panose="02020603050405020304" pitchFamily="18" charset="0"/>
          </a:endParaRPr>
        </a:p>
      </dgm:t>
    </dgm:pt>
    <dgm:pt modelId="{CC27BEA2-3244-46E9-B58B-9B09C7904453}" type="parTrans" cxnId="{4A4F9898-0CAF-4112-870D-7629634C0E40}">
      <dgm:prSet/>
      <dgm:spPr/>
      <dgm:t>
        <a:bodyPr/>
        <a:lstStyle/>
        <a:p>
          <a:endParaRPr lang="en-US" sz="2800">
            <a:latin typeface="Times New Roman" panose="02020603050405020304" pitchFamily="18" charset="0"/>
            <a:cs typeface="Times New Roman" panose="02020603050405020304" pitchFamily="18" charset="0"/>
          </a:endParaRPr>
        </a:p>
      </dgm:t>
    </dgm:pt>
    <dgm:pt modelId="{AE64D32F-707E-4478-BEB1-23572C3C5B75}" type="sibTrans" cxnId="{4A4F9898-0CAF-4112-870D-7629634C0E40}">
      <dgm:prSet/>
      <dgm:spPr/>
      <dgm:t>
        <a:bodyPr/>
        <a:lstStyle/>
        <a:p>
          <a:endParaRPr lang="en-US" sz="2800">
            <a:latin typeface="Times New Roman" panose="02020603050405020304" pitchFamily="18" charset="0"/>
            <a:cs typeface="Times New Roman" panose="02020603050405020304" pitchFamily="18" charset="0"/>
          </a:endParaRPr>
        </a:p>
      </dgm:t>
    </dgm:pt>
    <dgm:pt modelId="{7D2A2D97-F6CE-4501-8EB8-C700FA6A493A}">
      <dgm:prSet phldrT="[Text]" custT="1"/>
      <dgm:spPr/>
      <dgm:t>
        <a:bodyPr/>
        <a:lstStyle/>
        <a:p>
          <a:r>
            <a:rPr lang="en-US" sz="2800" b="0" i="0" dirty="0">
              <a:latin typeface="Times New Roman" panose="02020603050405020304" pitchFamily="18" charset="0"/>
              <a:cs typeface="Times New Roman" panose="02020603050405020304" pitchFamily="18" charset="0"/>
            </a:rPr>
            <a:t>Brexit has upset the labour mobility and supply-chain stability (Atkinson et al., 2017).</a:t>
          </a:r>
          <a:endParaRPr lang="en-US" sz="2800" dirty="0">
            <a:latin typeface="Times New Roman" panose="02020603050405020304" pitchFamily="18" charset="0"/>
            <a:cs typeface="Times New Roman" panose="02020603050405020304" pitchFamily="18" charset="0"/>
          </a:endParaRPr>
        </a:p>
      </dgm:t>
    </dgm:pt>
    <dgm:pt modelId="{B0572B4D-353E-4D69-B312-F60A3BA86013}" type="parTrans" cxnId="{419CA0A6-C82F-49DD-A182-A43065B82074}">
      <dgm:prSet/>
      <dgm:spPr/>
      <dgm:t>
        <a:bodyPr/>
        <a:lstStyle/>
        <a:p>
          <a:endParaRPr lang="en-US" sz="2800">
            <a:latin typeface="Times New Roman" panose="02020603050405020304" pitchFamily="18" charset="0"/>
            <a:cs typeface="Times New Roman" panose="02020603050405020304" pitchFamily="18" charset="0"/>
          </a:endParaRPr>
        </a:p>
      </dgm:t>
    </dgm:pt>
    <dgm:pt modelId="{4A6179D9-480E-4D22-AEE7-2ACC6EA93913}" type="sibTrans" cxnId="{419CA0A6-C82F-49DD-A182-A43065B82074}">
      <dgm:prSet/>
      <dgm:spPr/>
      <dgm:t>
        <a:bodyPr/>
        <a:lstStyle/>
        <a:p>
          <a:endParaRPr lang="en-US" sz="2800">
            <a:latin typeface="Times New Roman" panose="02020603050405020304" pitchFamily="18" charset="0"/>
            <a:cs typeface="Times New Roman" panose="02020603050405020304" pitchFamily="18" charset="0"/>
          </a:endParaRPr>
        </a:p>
      </dgm:t>
    </dgm:pt>
    <dgm:pt modelId="{DDABC5BD-5159-4524-A4AB-990300621D65}">
      <dgm:prSet phldrT="[Text]" custT="1"/>
      <dgm:spPr/>
      <dgm:t>
        <a:bodyPr/>
        <a:lstStyle/>
        <a:p>
          <a:r>
            <a:rPr lang="en-US" sz="2800" b="0" i="0" dirty="0">
              <a:latin typeface="Times New Roman" panose="02020603050405020304" pitchFamily="18" charset="0"/>
              <a:cs typeface="Times New Roman" panose="02020603050405020304" pitchFamily="18" charset="0"/>
            </a:rPr>
            <a:t>The compliance with energy regulations puts extra costs on the hotels, and political instability impacts on investor confidence and future planning.</a:t>
          </a:r>
          <a:endParaRPr lang="en-US" sz="2800" dirty="0">
            <a:latin typeface="Times New Roman" panose="02020603050405020304" pitchFamily="18" charset="0"/>
            <a:cs typeface="Times New Roman" panose="02020603050405020304" pitchFamily="18" charset="0"/>
          </a:endParaRPr>
        </a:p>
      </dgm:t>
    </dgm:pt>
    <dgm:pt modelId="{2B4FAC0A-7FD9-4F4B-AC7F-98FDD8E11066}" type="parTrans" cxnId="{BA7747D8-8357-4726-BBDD-9077D9606892}">
      <dgm:prSet/>
      <dgm:spPr/>
      <dgm:t>
        <a:bodyPr/>
        <a:lstStyle/>
        <a:p>
          <a:endParaRPr lang="en-US" sz="2800">
            <a:latin typeface="Times New Roman" panose="02020603050405020304" pitchFamily="18" charset="0"/>
            <a:cs typeface="Times New Roman" panose="02020603050405020304" pitchFamily="18" charset="0"/>
          </a:endParaRPr>
        </a:p>
      </dgm:t>
    </dgm:pt>
    <dgm:pt modelId="{5F20C78F-8A54-457C-9C9A-58421480FE67}" type="sibTrans" cxnId="{BA7747D8-8357-4726-BBDD-9077D9606892}">
      <dgm:prSet/>
      <dgm:spPr/>
      <dgm:t>
        <a:bodyPr/>
        <a:lstStyle/>
        <a:p>
          <a:endParaRPr lang="en-US" sz="2800">
            <a:latin typeface="Times New Roman" panose="02020603050405020304" pitchFamily="18" charset="0"/>
            <a:cs typeface="Times New Roman" panose="02020603050405020304" pitchFamily="18" charset="0"/>
          </a:endParaRPr>
        </a:p>
      </dgm:t>
    </dgm:pt>
    <dgm:pt modelId="{3B1DB340-9F40-4D7D-A8FA-604FF82014E7}">
      <dgm:prSet phldrT="[Text]" custT="1"/>
      <dgm:spPr/>
      <dgm:t>
        <a:bodyPr/>
        <a:lstStyle/>
        <a:p>
          <a:r>
            <a:rPr lang="en-US" sz="2800" b="0" i="0" dirty="0">
              <a:latin typeface="Times New Roman" panose="02020603050405020304" pitchFamily="18" charset="0"/>
              <a:cs typeface="Times New Roman" panose="02020603050405020304" pitchFamily="18" charset="0"/>
            </a:rPr>
            <a:t>Fiscal pressure is increased by the reduction of post-pandemic support programmes.</a:t>
          </a:r>
          <a:endParaRPr lang="en-US" sz="2800" dirty="0">
            <a:latin typeface="Times New Roman" panose="02020603050405020304" pitchFamily="18" charset="0"/>
            <a:cs typeface="Times New Roman" panose="02020603050405020304" pitchFamily="18" charset="0"/>
          </a:endParaRPr>
        </a:p>
      </dgm:t>
    </dgm:pt>
    <dgm:pt modelId="{01CF616A-CA3E-4871-9DFB-829403B52E75}" type="parTrans" cxnId="{E026D659-DCED-4ABE-8AAE-5EB8F9C091B9}">
      <dgm:prSet/>
      <dgm:spPr/>
      <dgm:t>
        <a:bodyPr/>
        <a:lstStyle/>
        <a:p>
          <a:endParaRPr lang="en-US" sz="2800">
            <a:latin typeface="Times New Roman" panose="02020603050405020304" pitchFamily="18" charset="0"/>
            <a:cs typeface="Times New Roman" panose="02020603050405020304" pitchFamily="18" charset="0"/>
          </a:endParaRPr>
        </a:p>
      </dgm:t>
    </dgm:pt>
    <dgm:pt modelId="{A4F6C70B-C707-483F-B648-560375FFC913}" type="sibTrans" cxnId="{E026D659-DCED-4ABE-8AAE-5EB8F9C091B9}">
      <dgm:prSet/>
      <dgm:spPr/>
      <dgm:t>
        <a:bodyPr/>
        <a:lstStyle/>
        <a:p>
          <a:endParaRPr lang="en-US" sz="2800">
            <a:latin typeface="Times New Roman" panose="02020603050405020304" pitchFamily="18" charset="0"/>
            <a:cs typeface="Times New Roman" panose="02020603050405020304" pitchFamily="18" charset="0"/>
          </a:endParaRPr>
        </a:p>
      </dgm:t>
    </dgm:pt>
    <dgm:pt modelId="{A482B5A4-3BE1-4654-AD53-48A02D3A3355}" type="pres">
      <dgm:prSet presAssocID="{01390AC2-7D49-495F-B379-0434DB58B426}" presName="diagram" presStyleCnt="0">
        <dgm:presLayoutVars>
          <dgm:dir/>
          <dgm:resizeHandles val="exact"/>
        </dgm:presLayoutVars>
      </dgm:prSet>
      <dgm:spPr/>
    </dgm:pt>
    <dgm:pt modelId="{8F9485B0-82AB-4968-9DFA-D67C911857A3}" type="pres">
      <dgm:prSet presAssocID="{D425FBFE-EF90-42A7-AD81-9E256C4F9B28}" presName="node" presStyleLbl="node1" presStyleIdx="0" presStyleCnt="4">
        <dgm:presLayoutVars>
          <dgm:bulletEnabled val="1"/>
        </dgm:presLayoutVars>
      </dgm:prSet>
      <dgm:spPr/>
    </dgm:pt>
    <dgm:pt modelId="{5AFA355C-8EEC-47D5-8319-C6B9D498F986}" type="pres">
      <dgm:prSet presAssocID="{AE64D32F-707E-4478-BEB1-23572C3C5B75}" presName="sibTrans" presStyleCnt="0"/>
      <dgm:spPr/>
    </dgm:pt>
    <dgm:pt modelId="{334D2F5A-34B4-4F57-BF4C-331F2FC5E12E}" type="pres">
      <dgm:prSet presAssocID="{7D2A2D97-F6CE-4501-8EB8-C700FA6A493A}" presName="node" presStyleLbl="node1" presStyleIdx="1" presStyleCnt="4">
        <dgm:presLayoutVars>
          <dgm:bulletEnabled val="1"/>
        </dgm:presLayoutVars>
      </dgm:prSet>
      <dgm:spPr/>
    </dgm:pt>
    <dgm:pt modelId="{0DD90DE4-EF23-4028-B732-16BC538135A3}" type="pres">
      <dgm:prSet presAssocID="{4A6179D9-480E-4D22-AEE7-2ACC6EA93913}" presName="sibTrans" presStyleCnt="0"/>
      <dgm:spPr/>
    </dgm:pt>
    <dgm:pt modelId="{A21E5E41-845C-43AC-8210-43ECAE814F35}" type="pres">
      <dgm:prSet presAssocID="{DDABC5BD-5159-4524-A4AB-990300621D65}" presName="node" presStyleLbl="node1" presStyleIdx="2" presStyleCnt="4">
        <dgm:presLayoutVars>
          <dgm:bulletEnabled val="1"/>
        </dgm:presLayoutVars>
      </dgm:prSet>
      <dgm:spPr/>
    </dgm:pt>
    <dgm:pt modelId="{9136D1A0-F29C-44D5-857C-933C496A4DC1}" type="pres">
      <dgm:prSet presAssocID="{5F20C78F-8A54-457C-9C9A-58421480FE67}" presName="sibTrans" presStyleCnt="0"/>
      <dgm:spPr/>
    </dgm:pt>
    <dgm:pt modelId="{5459064B-2AA1-4782-BCE7-D86CD2A0D384}" type="pres">
      <dgm:prSet presAssocID="{3B1DB340-9F40-4D7D-A8FA-604FF82014E7}" presName="node" presStyleLbl="node1" presStyleIdx="3" presStyleCnt="4">
        <dgm:presLayoutVars>
          <dgm:bulletEnabled val="1"/>
        </dgm:presLayoutVars>
      </dgm:prSet>
      <dgm:spPr/>
    </dgm:pt>
  </dgm:ptLst>
  <dgm:cxnLst>
    <dgm:cxn modelId="{F97EB41C-58D6-4DEA-B055-341000CA2A43}" type="presOf" srcId="{7D2A2D97-F6CE-4501-8EB8-C700FA6A493A}" destId="{334D2F5A-34B4-4F57-BF4C-331F2FC5E12E}" srcOrd="0" destOrd="0" presId="urn:microsoft.com/office/officeart/2005/8/layout/default"/>
    <dgm:cxn modelId="{17AF2C36-AB62-4306-826A-B32D42CC6866}" type="presOf" srcId="{01390AC2-7D49-495F-B379-0434DB58B426}" destId="{A482B5A4-3BE1-4654-AD53-48A02D3A3355}" srcOrd="0" destOrd="0" presId="urn:microsoft.com/office/officeart/2005/8/layout/default"/>
    <dgm:cxn modelId="{E1D2C463-14DF-4FBA-A85F-1AF0308EB523}" type="presOf" srcId="{DDABC5BD-5159-4524-A4AB-990300621D65}" destId="{A21E5E41-845C-43AC-8210-43ECAE814F35}" srcOrd="0" destOrd="0" presId="urn:microsoft.com/office/officeart/2005/8/layout/default"/>
    <dgm:cxn modelId="{E026D659-DCED-4ABE-8AAE-5EB8F9C091B9}" srcId="{01390AC2-7D49-495F-B379-0434DB58B426}" destId="{3B1DB340-9F40-4D7D-A8FA-604FF82014E7}" srcOrd="3" destOrd="0" parTransId="{01CF616A-CA3E-4871-9DFB-829403B52E75}" sibTransId="{A4F6C70B-C707-483F-B648-560375FFC913}"/>
    <dgm:cxn modelId="{D2745996-6BF9-410F-ADFE-62F6C98DE280}" type="presOf" srcId="{D425FBFE-EF90-42A7-AD81-9E256C4F9B28}" destId="{8F9485B0-82AB-4968-9DFA-D67C911857A3}" srcOrd="0" destOrd="0" presId="urn:microsoft.com/office/officeart/2005/8/layout/default"/>
    <dgm:cxn modelId="{4A4F9898-0CAF-4112-870D-7629634C0E40}" srcId="{01390AC2-7D49-495F-B379-0434DB58B426}" destId="{D425FBFE-EF90-42A7-AD81-9E256C4F9B28}" srcOrd="0" destOrd="0" parTransId="{CC27BEA2-3244-46E9-B58B-9B09C7904453}" sibTransId="{AE64D32F-707E-4478-BEB1-23572C3C5B75}"/>
    <dgm:cxn modelId="{419CA0A6-C82F-49DD-A182-A43065B82074}" srcId="{01390AC2-7D49-495F-B379-0434DB58B426}" destId="{7D2A2D97-F6CE-4501-8EB8-C700FA6A493A}" srcOrd="1" destOrd="0" parTransId="{B0572B4D-353E-4D69-B312-F60A3BA86013}" sibTransId="{4A6179D9-480E-4D22-AEE7-2ACC6EA93913}"/>
    <dgm:cxn modelId="{B2938BBB-C0DF-4A14-AE85-50CAEA77A206}" type="presOf" srcId="{3B1DB340-9F40-4D7D-A8FA-604FF82014E7}" destId="{5459064B-2AA1-4782-BCE7-D86CD2A0D384}" srcOrd="0" destOrd="0" presId="urn:microsoft.com/office/officeart/2005/8/layout/default"/>
    <dgm:cxn modelId="{BA7747D8-8357-4726-BBDD-9077D9606892}" srcId="{01390AC2-7D49-495F-B379-0434DB58B426}" destId="{DDABC5BD-5159-4524-A4AB-990300621D65}" srcOrd="2" destOrd="0" parTransId="{2B4FAC0A-7FD9-4F4B-AC7F-98FDD8E11066}" sibTransId="{5F20C78F-8A54-457C-9C9A-58421480FE67}"/>
    <dgm:cxn modelId="{17D9D29E-EBA1-4737-ABBD-AE601ED937A9}" type="presParOf" srcId="{A482B5A4-3BE1-4654-AD53-48A02D3A3355}" destId="{8F9485B0-82AB-4968-9DFA-D67C911857A3}" srcOrd="0" destOrd="0" presId="urn:microsoft.com/office/officeart/2005/8/layout/default"/>
    <dgm:cxn modelId="{B8B17267-2A0D-4D06-B6FD-3E4499F6CC19}" type="presParOf" srcId="{A482B5A4-3BE1-4654-AD53-48A02D3A3355}" destId="{5AFA355C-8EEC-47D5-8319-C6B9D498F986}" srcOrd="1" destOrd="0" presId="urn:microsoft.com/office/officeart/2005/8/layout/default"/>
    <dgm:cxn modelId="{A9BD54D6-DC79-4094-857F-CF20DF929637}" type="presParOf" srcId="{A482B5A4-3BE1-4654-AD53-48A02D3A3355}" destId="{334D2F5A-34B4-4F57-BF4C-331F2FC5E12E}" srcOrd="2" destOrd="0" presId="urn:microsoft.com/office/officeart/2005/8/layout/default"/>
    <dgm:cxn modelId="{5A923093-3615-4320-AB7E-3BF30AED0E48}" type="presParOf" srcId="{A482B5A4-3BE1-4654-AD53-48A02D3A3355}" destId="{0DD90DE4-EF23-4028-B732-16BC538135A3}" srcOrd="3" destOrd="0" presId="urn:microsoft.com/office/officeart/2005/8/layout/default"/>
    <dgm:cxn modelId="{1F2E1089-3376-4F71-8447-BEFEDC4D81CB}" type="presParOf" srcId="{A482B5A4-3BE1-4654-AD53-48A02D3A3355}" destId="{A21E5E41-845C-43AC-8210-43ECAE814F35}" srcOrd="4" destOrd="0" presId="urn:microsoft.com/office/officeart/2005/8/layout/default"/>
    <dgm:cxn modelId="{3400135D-F6BE-4976-82FB-A68A519115B0}" type="presParOf" srcId="{A482B5A4-3BE1-4654-AD53-48A02D3A3355}" destId="{9136D1A0-F29C-44D5-857C-933C496A4DC1}" srcOrd="5" destOrd="0" presId="urn:microsoft.com/office/officeart/2005/8/layout/default"/>
    <dgm:cxn modelId="{91973605-C6DD-40D2-AE1E-D9D03EA931B2}" type="presParOf" srcId="{A482B5A4-3BE1-4654-AD53-48A02D3A3355}" destId="{5459064B-2AA1-4782-BCE7-D86CD2A0D384}"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390AC2-7D49-495F-B379-0434DB58B426}"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D425FBFE-EF90-42A7-AD81-9E256C4F9B28}">
      <dgm:prSet phldrT="[Text]" custT="1"/>
      <dgm:spPr/>
      <dgm:t>
        <a:bodyPr/>
        <a:lstStyle/>
        <a:p>
          <a:r>
            <a:rPr lang="en-US" sz="2400" b="0" i="0" dirty="0">
              <a:latin typeface="Times New Roman" panose="02020603050405020304" pitchFamily="18" charset="0"/>
              <a:cs typeface="Times New Roman" panose="02020603050405020304" pitchFamily="18" charset="0"/>
            </a:rPr>
            <a:t>The hospitality industry has also increased the contribution to the economy on an annual basis to between 20 billion and 93 billion.</a:t>
          </a:r>
          <a:endParaRPr lang="en-US" sz="2400" dirty="0">
            <a:latin typeface="Times New Roman" panose="02020603050405020304" pitchFamily="18" charset="0"/>
            <a:cs typeface="Times New Roman" panose="02020603050405020304" pitchFamily="18" charset="0"/>
          </a:endParaRPr>
        </a:p>
      </dgm:t>
    </dgm:pt>
    <dgm:pt modelId="{CC27BEA2-3244-46E9-B58B-9B09C7904453}" type="parTrans" cxnId="{4A4F9898-0CAF-4112-870D-7629634C0E40}">
      <dgm:prSet/>
      <dgm:spPr/>
      <dgm:t>
        <a:bodyPr/>
        <a:lstStyle/>
        <a:p>
          <a:endParaRPr lang="en-US" sz="2400">
            <a:latin typeface="Times New Roman" panose="02020603050405020304" pitchFamily="18" charset="0"/>
            <a:cs typeface="Times New Roman" panose="02020603050405020304" pitchFamily="18" charset="0"/>
          </a:endParaRPr>
        </a:p>
      </dgm:t>
    </dgm:pt>
    <dgm:pt modelId="{AE64D32F-707E-4478-BEB1-23572C3C5B75}" type="sibTrans" cxnId="{4A4F9898-0CAF-4112-870D-7629634C0E40}">
      <dgm:prSet/>
      <dgm:spPr/>
      <dgm:t>
        <a:bodyPr/>
        <a:lstStyle/>
        <a:p>
          <a:endParaRPr lang="en-US" sz="2400">
            <a:latin typeface="Times New Roman" panose="02020603050405020304" pitchFamily="18" charset="0"/>
            <a:cs typeface="Times New Roman" panose="02020603050405020304" pitchFamily="18" charset="0"/>
          </a:endParaRPr>
        </a:p>
      </dgm:t>
    </dgm:pt>
    <dgm:pt modelId="{7D2A2D97-F6CE-4501-8EB8-C700FA6A493A}">
      <dgm:prSet phldrT="[Text]" custT="1"/>
      <dgm:spPr/>
      <dgm:t>
        <a:bodyPr/>
        <a:lstStyle/>
        <a:p>
          <a:r>
            <a:rPr lang="en-US" sz="2400" b="0" i="0" dirty="0">
              <a:latin typeface="Times New Roman" panose="02020603050405020304" pitchFamily="18" charset="0"/>
              <a:cs typeface="Times New Roman" panose="02020603050405020304" pitchFamily="18" charset="0"/>
            </a:rPr>
            <a:t>The industry received a business investment amounting to 7 billion last year (UK Hospitality, 2023). </a:t>
          </a:r>
          <a:endParaRPr lang="en-US" sz="2400" dirty="0">
            <a:latin typeface="Times New Roman" panose="02020603050405020304" pitchFamily="18" charset="0"/>
            <a:cs typeface="Times New Roman" panose="02020603050405020304" pitchFamily="18" charset="0"/>
          </a:endParaRPr>
        </a:p>
      </dgm:t>
    </dgm:pt>
    <dgm:pt modelId="{B0572B4D-353E-4D69-B312-F60A3BA86013}" type="parTrans" cxnId="{419CA0A6-C82F-49DD-A182-A43065B82074}">
      <dgm:prSet/>
      <dgm:spPr/>
      <dgm:t>
        <a:bodyPr/>
        <a:lstStyle/>
        <a:p>
          <a:endParaRPr lang="en-US" sz="2400">
            <a:latin typeface="Times New Roman" panose="02020603050405020304" pitchFamily="18" charset="0"/>
            <a:cs typeface="Times New Roman" panose="02020603050405020304" pitchFamily="18" charset="0"/>
          </a:endParaRPr>
        </a:p>
      </dgm:t>
    </dgm:pt>
    <dgm:pt modelId="{4A6179D9-480E-4D22-AEE7-2ACC6EA93913}" type="sibTrans" cxnId="{419CA0A6-C82F-49DD-A182-A43065B82074}">
      <dgm:prSet/>
      <dgm:spPr/>
      <dgm:t>
        <a:bodyPr/>
        <a:lstStyle/>
        <a:p>
          <a:endParaRPr lang="en-US" sz="2400">
            <a:latin typeface="Times New Roman" panose="02020603050405020304" pitchFamily="18" charset="0"/>
            <a:cs typeface="Times New Roman" panose="02020603050405020304" pitchFamily="18" charset="0"/>
          </a:endParaRPr>
        </a:p>
      </dgm:t>
    </dgm:pt>
    <dgm:pt modelId="{DDABC5BD-5159-4524-A4AB-990300621D65}">
      <dgm:prSet phldrT="[Text]" custT="1"/>
      <dgm:spPr/>
      <dgm:t>
        <a:bodyPr/>
        <a:lstStyle/>
        <a:p>
          <a:r>
            <a:rPr lang="en-US" sz="2400" b="0" i="0" dirty="0">
              <a:latin typeface="Times New Roman" panose="02020603050405020304" pitchFamily="18" charset="0"/>
              <a:cs typeface="Times New Roman" panose="02020603050405020304" pitchFamily="18" charset="0"/>
            </a:rPr>
            <a:t>The greater hospitality sector is the 3rd-largest employer in the United Kingdom (workforce statistics, millions). </a:t>
          </a:r>
          <a:endParaRPr lang="en-US" sz="2400" dirty="0">
            <a:latin typeface="Times New Roman" panose="02020603050405020304" pitchFamily="18" charset="0"/>
            <a:cs typeface="Times New Roman" panose="02020603050405020304" pitchFamily="18" charset="0"/>
          </a:endParaRPr>
        </a:p>
      </dgm:t>
    </dgm:pt>
    <dgm:pt modelId="{2B4FAC0A-7FD9-4F4B-AC7F-98FDD8E11066}" type="parTrans" cxnId="{BA7747D8-8357-4726-BBDD-9077D9606892}">
      <dgm:prSet/>
      <dgm:spPr/>
      <dgm:t>
        <a:bodyPr/>
        <a:lstStyle/>
        <a:p>
          <a:endParaRPr lang="en-US" sz="2400">
            <a:latin typeface="Times New Roman" panose="02020603050405020304" pitchFamily="18" charset="0"/>
            <a:cs typeface="Times New Roman" panose="02020603050405020304" pitchFamily="18" charset="0"/>
          </a:endParaRPr>
        </a:p>
      </dgm:t>
    </dgm:pt>
    <dgm:pt modelId="{5F20C78F-8A54-457C-9C9A-58421480FE67}" type="sibTrans" cxnId="{BA7747D8-8357-4726-BBDD-9077D9606892}">
      <dgm:prSet/>
      <dgm:spPr/>
      <dgm:t>
        <a:bodyPr/>
        <a:lstStyle/>
        <a:p>
          <a:endParaRPr lang="en-US" sz="2400">
            <a:latin typeface="Times New Roman" panose="02020603050405020304" pitchFamily="18" charset="0"/>
            <a:cs typeface="Times New Roman" panose="02020603050405020304" pitchFamily="18" charset="0"/>
          </a:endParaRPr>
        </a:p>
      </dgm:t>
    </dgm:pt>
    <dgm:pt modelId="{3B1DB340-9F40-4D7D-A8FA-604FF82014E7}">
      <dgm:prSet phldrT="[Text]" custT="1"/>
      <dgm:spPr/>
      <dgm:t>
        <a:bodyPr/>
        <a:lstStyle/>
        <a:p>
          <a:r>
            <a:rPr lang="en-US" sz="2400" b="0" i="0" dirty="0">
              <a:latin typeface="Times New Roman" panose="02020603050405020304" pitchFamily="18" charset="0"/>
              <a:cs typeface="Times New Roman" panose="02020603050405020304" pitchFamily="18" charset="0"/>
            </a:rPr>
            <a:t>As of June 2025 the industry employed 2.7 million people, which is 7.3 percent of the total employment in the UK (Murray, 2025).</a:t>
          </a:r>
        </a:p>
        <a:p>
          <a:endParaRPr lang="en-US" sz="2400" dirty="0">
            <a:latin typeface="Times New Roman" panose="02020603050405020304" pitchFamily="18" charset="0"/>
            <a:cs typeface="Times New Roman" panose="02020603050405020304" pitchFamily="18" charset="0"/>
          </a:endParaRPr>
        </a:p>
      </dgm:t>
    </dgm:pt>
    <dgm:pt modelId="{01CF616A-CA3E-4871-9DFB-829403B52E75}" type="parTrans" cxnId="{E026D659-DCED-4ABE-8AAE-5EB8F9C091B9}">
      <dgm:prSet/>
      <dgm:spPr/>
      <dgm:t>
        <a:bodyPr/>
        <a:lstStyle/>
        <a:p>
          <a:endParaRPr lang="en-US" sz="2400">
            <a:latin typeface="Times New Roman" panose="02020603050405020304" pitchFamily="18" charset="0"/>
            <a:cs typeface="Times New Roman" panose="02020603050405020304" pitchFamily="18" charset="0"/>
          </a:endParaRPr>
        </a:p>
      </dgm:t>
    </dgm:pt>
    <dgm:pt modelId="{A4F6C70B-C707-483F-B648-560375FFC913}" type="sibTrans" cxnId="{E026D659-DCED-4ABE-8AAE-5EB8F9C091B9}">
      <dgm:prSet/>
      <dgm:spPr/>
      <dgm:t>
        <a:bodyPr/>
        <a:lstStyle/>
        <a:p>
          <a:endParaRPr lang="en-US" sz="2400">
            <a:latin typeface="Times New Roman" panose="02020603050405020304" pitchFamily="18" charset="0"/>
            <a:cs typeface="Times New Roman" panose="02020603050405020304" pitchFamily="18" charset="0"/>
          </a:endParaRPr>
        </a:p>
      </dgm:t>
    </dgm:pt>
    <dgm:pt modelId="{A482B5A4-3BE1-4654-AD53-48A02D3A3355}" type="pres">
      <dgm:prSet presAssocID="{01390AC2-7D49-495F-B379-0434DB58B426}" presName="diagram" presStyleCnt="0">
        <dgm:presLayoutVars>
          <dgm:dir/>
          <dgm:resizeHandles val="exact"/>
        </dgm:presLayoutVars>
      </dgm:prSet>
      <dgm:spPr/>
    </dgm:pt>
    <dgm:pt modelId="{8F9485B0-82AB-4968-9DFA-D67C911857A3}" type="pres">
      <dgm:prSet presAssocID="{D425FBFE-EF90-42A7-AD81-9E256C4F9B28}" presName="node" presStyleLbl="node1" presStyleIdx="0" presStyleCnt="4">
        <dgm:presLayoutVars>
          <dgm:bulletEnabled val="1"/>
        </dgm:presLayoutVars>
      </dgm:prSet>
      <dgm:spPr/>
    </dgm:pt>
    <dgm:pt modelId="{5AFA355C-8EEC-47D5-8319-C6B9D498F986}" type="pres">
      <dgm:prSet presAssocID="{AE64D32F-707E-4478-BEB1-23572C3C5B75}" presName="sibTrans" presStyleCnt="0"/>
      <dgm:spPr/>
    </dgm:pt>
    <dgm:pt modelId="{334D2F5A-34B4-4F57-BF4C-331F2FC5E12E}" type="pres">
      <dgm:prSet presAssocID="{7D2A2D97-F6CE-4501-8EB8-C700FA6A493A}" presName="node" presStyleLbl="node1" presStyleIdx="1" presStyleCnt="4">
        <dgm:presLayoutVars>
          <dgm:bulletEnabled val="1"/>
        </dgm:presLayoutVars>
      </dgm:prSet>
      <dgm:spPr/>
    </dgm:pt>
    <dgm:pt modelId="{0DD90DE4-EF23-4028-B732-16BC538135A3}" type="pres">
      <dgm:prSet presAssocID="{4A6179D9-480E-4D22-AEE7-2ACC6EA93913}" presName="sibTrans" presStyleCnt="0"/>
      <dgm:spPr/>
    </dgm:pt>
    <dgm:pt modelId="{A21E5E41-845C-43AC-8210-43ECAE814F35}" type="pres">
      <dgm:prSet presAssocID="{DDABC5BD-5159-4524-A4AB-990300621D65}" presName="node" presStyleLbl="node1" presStyleIdx="2" presStyleCnt="4">
        <dgm:presLayoutVars>
          <dgm:bulletEnabled val="1"/>
        </dgm:presLayoutVars>
      </dgm:prSet>
      <dgm:spPr/>
    </dgm:pt>
    <dgm:pt modelId="{9136D1A0-F29C-44D5-857C-933C496A4DC1}" type="pres">
      <dgm:prSet presAssocID="{5F20C78F-8A54-457C-9C9A-58421480FE67}" presName="sibTrans" presStyleCnt="0"/>
      <dgm:spPr/>
    </dgm:pt>
    <dgm:pt modelId="{5459064B-2AA1-4782-BCE7-D86CD2A0D384}" type="pres">
      <dgm:prSet presAssocID="{3B1DB340-9F40-4D7D-A8FA-604FF82014E7}" presName="node" presStyleLbl="node1" presStyleIdx="3" presStyleCnt="4">
        <dgm:presLayoutVars>
          <dgm:bulletEnabled val="1"/>
        </dgm:presLayoutVars>
      </dgm:prSet>
      <dgm:spPr/>
    </dgm:pt>
  </dgm:ptLst>
  <dgm:cxnLst>
    <dgm:cxn modelId="{F97EB41C-58D6-4DEA-B055-341000CA2A43}" type="presOf" srcId="{7D2A2D97-F6CE-4501-8EB8-C700FA6A493A}" destId="{334D2F5A-34B4-4F57-BF4C-331F2FC5E12E}" srcOrd="0" destOrd="0" presId="urn:microsoft.com/office/officeart/2005/8/layout/default"/>
    <dgm:cxn modelId="{17AF2C36-AB62-4306-826A-B32D42CC6866}" type="presOf" srcId="{01390AC2-7D49-495F-B379-0434DB58B426}" destId="{A482B5A4-3BE1-4654-AD53-48A02D3A3355}" srcOrd="0" destOrd="0" presId="urn:microsoft.com/office/officeart/2005/8/layout/default"/>
    <dgm:cxn modelId="{E1D2C463-14DF-4FBA-A85F-1AF0308EB523}" type="presOf" srcId="{DDABC5BD-5159-4524-A4AB-990300621D65}" destId="{A21E5E41-845C-43AC-8210-43ECAE814F35}" srcOrd="0" destOrd="0" presId="urn:microsoft.com/office/officeart/2005/8/layout/default"/>
    <dgm:cxn modelId="{E026D659-DCED-4ABE-8AAE-5EB8F9C091B9}" srcId="{01390AC2-7D49-495F-B379-0434DB58B426}" destId="{3B1DB340-9F40-4D7D-A8FA-604FF82014E7}" srcOrd="3" destOrd="0" parTransId="{01CF616A-CA3E-4871-9DFB-829403B52E75}" sibTransId="{A4F6C70B-C707-483F-B648-560375FFC913}"/>
    <dgm:cxn modelId="{D2745996-6BF9-410F-ADFE-62F6C98DE280}" type="presOf" srcId="{D425FBFE-EF90-42A7-AD81-9E256C4F9B28}" destId="{8F9485B0-82AB-4968-9DFA-D67C911857A3}" srcOrd="0" destOrd="0" presId="urn:microsoft.com/office/officeart/2005/8/layout/default"/>
    <dgm:cxn modelId="{4A4F9898-0CAF-4112-870D-7629634C0E40}" srcId="{01390AC2-7D49-495F-B379-0434DB58B426}" destId="{D425FBFE-EF90-42A7-AD81-9E256C4F9B28}" srcOrd="0" destOrd="0" parTransId="{CC27BEA2-3244-46E9-B58B-9B09C7904453}" sibTransId="{AE64D32F-707E-4478-BEB1-23572C3C5B75}"/>
    <dgm:cxn modelId="{419CA0A6-C82F-49DD-A182-A43065B82074}" srcId="{01390AC2-7D49-495F-B379-0434DB58B426}" destId="{7D2A2D97-F6CE-4501-8EB8-C700FA6A493A}" srcOrd="1" destOrd="0" parTransId="{B0572B4D-353E-4D69-B312-F60A3BA86013}" sibTransId="{4A6179D9-480E-4D22-AEE7-2ACC6EA93913}"/>
    <dgm:cxn modelId="{B2938BBB-C0DF-4A14-AE85-50CAEA77A206}" type="presOf" srcId="{3B1DB340-9F40-4D7D-A8FA-604FF82014E7}" destId="{5459064B-2AA1-4782-BCE7-D86CD2A0D384}" srcOrd="0" destOrd="0" presId="urn:microsoft.com/office/officeart/2005/8/layout/default"/>
    <dgm:cxn modelId="{BA7747D8-8357-4726-BBDD-9077D9606892}" srcId="{01390AC2-7D49-495F-B379-0434DB58B426}" destId="{DDABC5BD-5159-4524-A4AB-990300621D65}" srcOrd="2" destOrd="0" parTransId="{2B4FAC0A-7FD9-4F4B-AC7F-98FDD8E11066}" sibTransId="{5F20C78F-8A54-457C-9C9A-58421480FE67}"/>
    <dgm:cxn modelId="{17D9D29E-EBA1-4737-ABBD-AE601ED937A9}" type="presParOf" srcId="{A482B5A4-3BE1-4654-AD53-48A02D3A3355}" destId="{8F9485B0-82AB-4968-9DFA-D67C911857A3}" srcOrd="0" destOrd="0" presId="urn:microsoft.com/office/officeart/2005/8/layout/default"/>
    <dgm:cxn modelId="{B8B17267-2A0D-4D06-B6FD-3E4499F6CC19}" type="presParOf" srcId="{A482B5A4-3BE1-4654-AD53-48A02D3A3355}" destId="{5AFA355C-8EEC-47D5-8319-C6B9D498F986}" srcOrd="1" destOrd="0" presId="urn:microsoft.com/office/officeart/2005/8/layout/default"/>
    <dgm:cxn modelId="{A9BD54D6-DC79-4094-857F-CF20DF929637}" type="presParOf" srcId="{A482B5A4-3BE1-4654-AD53-48A02D3A3355}" destId="{334D2F5A-34B4-4F57-BF4C-331F2FC5E12E}" srcOrd="2" destOrd="0" presId="urn:microsoft.com/office/officeart/2005/8/layout/default"/>
    <dgm:cxn modelId="{5A923093-3615-4320-AB7E-3BF30AED0E48}" type="presParOf" srcId="{A482B5A4-3BE1-4654-AD53-48A02D3A3355}" destId="{0DD90DE4-EF23-4028-B732-16BC538135A3}" srcOrd="3" destOrd="0" presId="urn:microsoft.com/office/officeart/2005/8/layout/default"/>
    <dgm:cxn modelId="{1F2E1089-3376-4F71-8447-BEFEDC4D81CB}" type="presParOf" srcId="{A482B5A4-3BE1-4654-AD53-48A02D3A3355}" destId="{A21E5E41-845C-43AC-8210-43ECAE814F35}" srcOrd="4" destOrd="0" presId="urn:microsoft.com/office/officeart/2005/8/layout/default"/>
    <dgm:cxn modelId="{3400135D-F6BE-4976-82FB-A68A519115B0}" type="presParOf" srcId="{A482B5A4-3BE1-4654-AD53-48A02D3A3355}" destId="{9136D1A0-F29C-44D5-857C-933C496A4DC1}" srcOrd="5" destOrd="0" presId="urn:microsoft.com/office/officeart/2005/8/layout/default"/>
    <dgm:cxn modelId="{91973605-C6DD-40D2-AE1E-D9D03EA931B2}" type="presParOf" srcId="{A482B5A4-3BE1-4654-AD53-48A02D3A3355}" destId="{5459064B-2AA1-4782-BCE7-D86CD2A0D384}"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390AC2-7D49-495F-B379-0434DB58B426}"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D425FBFE-EF90-42A7-AD81-9E256C4F9B28}">
      <dgm:prSet phldrT="[Text]" custT="1"/>
      <dgm:spPr/>
      <dgm:t>
        <a:bodyPr/>
        <a:lstStyle/>
        <a:p>
          <a:r>
            <a:rPr lang="en-US" sz="2400" b="0" i="0" dirty="0">
              <a:latin typeface="Times New Roman" panose="02020603050405020304" pitchFamily="18" charset="0"/>
              <a:cs typeface="Times New Roman" panose="02020603050405020304" pitchFamily="18" charset="0"/>
            </a:rPr>
            <a:t>There is a growing trend toward experience and social leisure within the hospitality industry</a:t>
          </a:r>
          <a:endParaRPr lang="en-US" sz="2400" dirty="0">
            <a:latin typeface="Times New Roman" panose="02020603050405020304" pitchFamily="18" charset="0"/>
            <a:cs typeface="Times New Roman" panose="02020603050405020304" pitchFamily="18" charset="0"/>
          </a:endParaRPr>
        </a:p>
      </dgm:t>
    </dgm:pt>
    <dgm:pt modelId="{CC27BEA2-3244-46E9-B58B-9B09C7904453}" type="parTrans" cxnId="{4A4F9898-0CAF-4112-870D-7629634C0E40}">
      <dgm:prSet/>
      <dgm:spPr/>
      <dgm:t>
        <a:bodyPr/>
        <a:lstStyle/>
        <a:p>
          <a:endParaRPr lang="en-US" sz="2400">
            <a:latin typeface="Times New Roman" panose="02020603050405020304" pitchFamily="18" charset="0"/>
            <a:cs typeface="Times New Roman" panose="02020603050405020304" pitchFamily="18" charset="0"/>
          </a:endParaRPr>
        </a:p>
      </dgm:t>
    </dgm:pt>
    <dgm:pt modelId="{AE64D32F-707E-4478-BEB1-23572C3C5B75}" type="sibTrans" cxnId="{4A4F9898-0CAF-4112-870D-7629634C0E40}">
      <dgm:prSet/>
      <dgm:spPr/>
      <dgm:t>
        <a:bodyPr/>
        <a:lstStyle/>
        <a:p>
          <a:endParaRPr lang="en-US" sz="2400">
            <a:latin typeface="Times New Roman" panose="02020603050405020304" pitchFamily="18" charset="0"/>
            <a:cs typeface="Times New Roman" panose="02020603050405020304" pitchFamily="18" charset="0"/>
          </a:endParaRPr>
        </a:p>
      </dgm:t>
    </dgm:pt>
    <dgm:pt modelId="{7D2A2D97-F6CE-4501-8EB8-C700FA6A493A}">
      <dgm:prSet phldrT="[Text]" custT="1"/>
      <dgm:spPr/>
      <dgm:t>
        <a:bodyPr/>
        <a:lstStyle/>
        <a:p>
          <a:r>
            <a:rPr lang="en-US" sz="2400" b="0" i="0" dirty="0">
              <a:latin typeface="Times New Roman" panose="02020603050405020304" pitchFamily="18" charset="0"/>
              <a:cs typeface="Times New Roman" panose="02020603050405020304" pitchFamily="18" charset="0"/>
            </a:rPr>
            <a:t>Themed bars, mini-golf, and venues that encourage competitive </a:t>
          </a:r>
          <a:r>
            <a:rPr lang="en-US" sz="2400" b="0" i="0" dirty="0" err="1">
              <a:latin typeface="Times New Roman" panose="02020603050405020304" pitchFamily="18" charset="0"/>
              <a:cs typeface="Times New Roman" panose="02020603050405020304" pitchFamily="18" charset="0"/>
            </a:rPr>
            <a:t>socialising</a:t>
          </a:r>
          <a:r>
            <a:rPr lang="en-US" sz="2400" b="0" i="0" dirty="0">
              <a:latin typeface="Times New Roman" panose="02020603050405020304" pitchFamily="18" charset="0"/>
              <a:cs typeface="Times New Roman" panose="02020603050405020304" pitchFamily="18" charset="0"/>
            </a:rPr>
            <a:t> are all seen to be growing</a:t>
          </a:r>
          <a:endParaRPr lang="en-US" sz="2400" dirty="0">
            <a:latin typeface="Times New Roman" panose="02020603050405020304" pitchFamily="18" charset="0"/>
            <a:cs typeface="Times New Roman" panose="02020603050405020304" pitchFamily="18" charset="0"/>
          </a:endParaRPr>
        </a:p>
      </dgm:t>
    </dgm:pt>
    <dgm:pt modelId="{B0572B4D-353E-4D69-B312-F60A3BA86013}" type="parTrans" cxnId="{419CA0A6-C82F-49DD-A182-A43065B82074}">
      <dgm:prSet/>
      <dgm:spPr/>
      <dgm:t>
        <a:bodyPr/>
        <a:lstStyle/>
        <a:p>
          <a:endParaRPr lang="en-US" sz="2400">
            <a:latin typeface="Times New Roman" panose="02020603050405020304" pitchFamily="18" charset="0"/>
            <a:cs typeface="Times New Roman" panose="02020603050405020304" pitchFamily="18" charset="0"/>
          </a:endParaRPr>
        </a:p>
      </dgm:t>
    </dgm:pt>
    <dgm:pt modelId="{4A6179D9-480E-4D22-AEE7-2ACC6EA93913}" type="sibTrans" cxnId="{419CA0A6-C82F-49DD-A182-A43065B82074}">
      <dgm:prSet/>
      <dgm:spPr/>
      <dgm:t>
        <a:bodyPr/>
        <a:lstStyle/>
        <a:p>
          <a:endParaRPr lang="en-US" sz="2400">
            <a:latin typeface="Times New Roman" panose="02020603050405020304" pitchFamily="18" charset="0"/>
            <a:cs typeface="Times New Roman" panose="02020603050405020304" pitchFamily="18" charset="0"/>
          </a:endParaRPr>
        </a:p>
      </dgm:t>
    </dgm:pt>
    <dgm:pt modelId="{DDABC5BD-5159-4524-A4AB-990300621D65}">
      <dgm:prSet phldrT="[Text]" custT="1"/>
      <dgm:spPr/>
      <dgm:t>
        <a:bodyPr/>
        <a:lstStyle/>
        <a:p>
          <a:r>
            <a:rPr lang="en-US" sz="2400" b="0" i="0" dirty="0">
              <a:latin typeface="Times New Roman" panose="02020603050405020304" pitchFamily="18" charset="0"/>
              <a:cs typeface="Times New Roman" panose="02020603050405020304" pitchFamily="18" charset="0"/>
            </a:rPr>
            <a:t>At the same time, solo dining is increasingly common among the generational z and millennials (Financial Times, 2025).</a:t>
          </a:r>
          <a:endParaRPr lang="en-US" sz="2400" dirty="0">
            <a:latin typeface="Times New Roman" panose="02020603050405020304" pitchFamily="18" charset="0"/>
            <a:cs typeface="Times New Roman" panose="02020603050405020304" pitchFamily="18" charset="0"/>
          </a:endParaRPr>
        </a:p>
      </dgm:t>
    </dgm:pt>
    <dgm:pt modelId="{2B4FAC0A-7FD9-4F4B-AC7F-98FDD8E11066}" type="parTrans" cxnId="{BA7747D8-8357-4726-BBDD-9077D9606892}">
      <dgm:prSet/>
      <dgm:spPr/>
      <dgm:t>
        <a:bodyPr/>
        <a:lstStyle/>
        <a:p>
          <a:endParaRPr lang="en-US" sz="2400">
            <a:latin typeface="Times New Roman" panose="02020603050405020304" pitchFamily="18" charset="0"/>
            <a:cs typeface="Times New Roman" panose="02020603050405020304" pitchFamily="18" charset="0"/>
          </a:endParaRPr>
        </a:p>
      </dgm:t>
    </dgm:pt>
    <dgm:pt modelId="{5F20C78F-8A54-457C-9C9A-58421480FE67}" type="sibTrans" cxnId="{BA7747D8-8357-4726-BBDD-9077D9606892}">
      <dgm:prSet/>
      <dgm:spPr/>
      <dgm:t>
        <a:bodyPr/>
        <a:lstStyle/>
        <a:p>
          <a:endParaRPr lang="en-US" sz="2400">
            <a:latin typeface="Times New Roman" panose="02020603050405020304" pitchFamily="18" charset="0"/>
            <a:cs typeface="Times New Roman" panose="02020603050405020304" pitchFamily="18" charset="0"/>
          </a:endParaRPr>
        </a:p>
      </dgm:t>
    </dgm:pt>
    <dgm:pt modelId="{3B1DB340-9F40-4D7D-A8FA-604FF82014E7}">
      <dgm:prSet phldrT="[Text]" custT="1"/>
      <dgm:spPr/>
      <dgm:t>
        <a:bodyPr/>
        <a:lstStyle/>
        <a:p>
          <a:r>
            <a:rPr lang="en-US" sz="2400" b="0" i="0" dirty="0">
              <a:latin typeface="Times New Roman" panose="02020603050405020304" pitchFamily="18" charset="0"/>
              <a:cs typeface="Times New Roman" panose="02020603050405020304" pitchFamily="18" charset="0"/>
            </a:rPr>
            <a:t>Comfort, hygiene, and flexible reservation systems are being expressed as preferences, </a:t>
          </a:r>
          <a:endParaRPr lang="en-US" sz="2400" dirty="0">
            <a:latin typeface="Times New Roman" panose="02020603050405020304" pitchFamily="18" charset="0"/>
            <a:cs typeface="Times New Roman" panose="02020603050405020304" pitchFamily="18" charset="0"/>
          </a:endParaRPr>
        </a:p>
      </dgm:t>
    </dgm:pt>
    <dgm:pt modelId="{01CF616A-CA3E-4871-9DFB-829403B52E75}" type="parTrans" cxnId="{E026D659-DCED-4ABE-8AAE-5EB8F9C091B9}">
      <dgm:prSet/>
      <dgm:spPr/>
      <dgm:t>
        <a:bodyPr/>
        <a:lstStyle/>
        <a:p>
          <a:endParaRPr lang="en-US" sz="2400">
            <a:latin typeface="Times New Roman" panose="02020603050405020304" pitchFamily="18" charset="0"/>
            <a:cs typeface="Times New Roman" panose="02020603050405020304" pitchFamily="18" charset="0"/>
          </a:endParaRPr>
        </a:p>
      </dgm:t>
    </dgm:pt>
    <dgm:pt modelId="{A4F6C70B-C707-483F-B648-560375FFC913}" type="sibTrans" cxnId="{E026D659-DCED-4ABE-8AAE-5EB8F9C091B9}">
      <dgm:prSet/>
      <dgm:spPr/>
      <dgm:t>
        <a:bodyPr/>
        <a:lstStyle/>
        <a:p>
          <a:endParaRPr lang="en-US" sz="2400">
            <a:latin typeface="Times New Roman" panose="02020603050405020304" pitchFamily="18" charset="0"/>
            <a:cs typeface="Times New Roman" panose="02020603050405020304" pitchFamily="18" charset="0"/>
          </a:endParaRPr>
        </a:p>
      </dgm:t>
    </dgm:pt>
    <dgm:pt modelId="{72880D68-971E-4126-9AFC-CC4B85267A21}">
      <dgm:prSet phldrT="[Text]" custT="1"/>
      <dgm:spPr/>
      <dgm:t>
        <a:bodyPr/>
        <a:lstStyle/>
        <a:p>
          <a:r>
            <a:rPr lang="en-US" sz="2400" b="0" i="0" dirty="0">
              <a:latin typeface="Times New Roman" panose="02020603050405020304" pitchFamily="18" charset="0"/>
              <a:cs typeface="Times New Roman" panose="02020603050405020304" pitchFamily="18" charset="0"/>
            </a:rPr>
            <a:t>Digital reviews and social media are playing a huge role in the decision-making of the guests.</a:t>
          </a:r>
          <a:endParaRPr lang="en-US" sz="2400" dirty="0">
            <a:latin typeface="Times New Roman" panose="02020603050405020304" pitchFamily="18" charset="0"/>
            <a:cs typeface="Times New Roman" panose="02020603050405020304" pitchFamily="18" charset="0"/>
          </a:endParaRPr>
        </a:p>
      </dgm:t>
    </dgm:pt>
    <dgm:pt modelId="{427A986F-33F3-45AC-8247-997788D2F0DF}" type="parTrans" cxnId="{8C75767A-063A-4A87-AE9B-E8707CA2640B}">
      <dgm:prSet/>
      <dgm:spPr/>
      <dgm:t>
        <a:bodyPr/>
        <a:lstStyle/>
        <a:p>
          <a:endParaRPr lang="en-US" sz="2400">
            <a:latin typeface="Times New Roman" panose="02020603050405020304" pitchFamily="18" charset="0"/>
            <a:cs typeface="Times New Roman" panose="02020603050405020304" pitchFamily="18" charset="0"/>
          </a:endParaRPr>
        </a:p>
      </dgm:t>
    </dgm:pt>
    <dgm:pt modelId="{46F72035-9B29-4964-9161-FB1BC9D46C61}" type="sibTrans" cxnId="{8C75767A-063A-4A87-AE9B-E8707CA2640B}">
      <dgm:prSet/>
      <dgm:spPr/>
      <dgm:t>
        <a:bodyPr/>
        <a:lstStyle/>
        <a:p>
          <a:endParaRPr lang="en-US" sz="2400">
            <a:latin typeface="Times New Roman" panose="02020603050405020304" pitchFamily="18" charset="0"/>
            <a:cs typeface="Times New Roman" panose="02020603050405020304" pitchFamily="18" charset="0"/>
          </a:endParaRPr>
        </a:p>
      </dgm:t>
    </dgm:pt>
    <dgm:pt modelId="{A482B5A4-3BE1-4654-AD53-48A02D3A3355}" type="pres">
      <dgm:prSet presAssocID="{01390AC2-7D49-495F-B379-0434DB58B426}" presName="diagram" presStyleCnt="0">
        <dgm:presLayoutVars>
          <dgm:dir/>
          <dgm:resizeHandles val="exact"/>
        </dgm:presLayoutVars>
      </dgm:prSet>
      <dgm:spPr/>
    </dgm:pt>
    <dgm:pt modelId="{8F9485B0-82AB-4968-9DFA-D67C911857A3}" type="pres">
      <dgm:prSet presAssocID="{D425FBFE-EF90-42A7-AD81-9E256C4F9B28}" presName="node" presStyleLbl="node1" presStyleIdx="0" presStyleCnt="5">
        <dgm:presLayoutVars>
          <dgm:bulletEnabled val="1"/>
        </dgm:presLayoutVars>
      </dgm:prSet>
      <dgm:spPr/>
    </dgm:pt>
    <dgm:pt modelId="{5AFA355C-8EEC-47D5-8319-C6B9D498F986}" type="pres">
      <dgm:prSet presAssocID="{AE64D32F-707E-4478-BEB1-23572C3C5B75}" presName="sibTrans" presStyleCnt="0"/>
      <dgm:spPr/>
    </dgm:pt>
    <dgm:pt modelId="{334D2F5A-34B4-4F57-BF4C-331F2FC5E12E}" type="pres">
      <dgm:prSet presAssocID="{7D2A2D97-F6CE-4501-8EB8-C700FA6A493A}" presName="node" presStyleLbl="node1" presStyleIdx="1" presStyleCnt="5">
        <dgm:presLayoutVars>
          <dgm:bulletEnabled val="1"/>
        </dgm:presLayoutVars>
      </dgm:prSet>
      <dgm:spPr/>
    </dgm:pt>
    <dgm:pt modelId="{0DD90DE4-EF23-4028-B732-16BC538135A3}" type="pres">
      <dgm:prSet presAssocID="{4A6179D9-480E-4D22-AEE7-2ACC6EA93913}" presName="sibTrans" presStyleCnt="0"/>
      <dgm:spPr/>
    </dgm:pt>
    <dgm:pt modelId="{A21E5E41-845C-43AC-8210-43ECAE814F35}" type="pres">
      <dgm:prSet presAssocID="{DDABC5BD-5159-4524-A4AB-990300621D65}" presName="node" presStyleLbl="node1" presStyleIdx="2" presStyleCnt="5">
        <dgm:presLayoutVars>
          <dgm:bulletEnabled val="1"/>
        </dgm:presLayoutVars>
      </dgm:prSet>
      <dgm:spPr/>
    </dgm:pt>
    <dgm:pt modelId="{9136D1A0-F29C-44D5-857C-933C496A4DC1}" type="pres">
      <dgm:prSet presAssocID="{5F20C78F-8A54-457C-9C9A-58421480FE67}" presName="sibTrans" presStyleCnt="0"/>
      <dgm:spPr/>
    </dgm:pt>
    <dgm:pt modelId="{5459064B-2AA1-4782-BCE7-D86CD2A0D384}" type="pres">
      <dgm:prSet presAssocID="{3B1DB340-9F40-4D7D-A8FA-604FF82014E7}" presName="node" presStyleLbl="node1" presStyleIdx="3" presStyleCnt="5">
        <dgm:presLayoutVars>
          <dgm:bulletEnabled val="1"/>
        </dgm:presLayoutVars>
      </dgm:prSet>
      <dgm:spPr/>
    </dgm:pt>
    <dgm:pt modelId="{8347ED76-282A-4F8B-B07F-CAD8DEC8F37B}" type="pres">
      <dgm:prSet presAssocID="{A4F6C70B-C707-483F-B648-560375FFC913}" presName="sibTrans" presStyleCnt="0"/>
      <dgm:spPr/>
    </dgm:pt>
    <dgm:pt modelId="{A825E4D9-5281-4D06-8389-B23FC7FEC5C0}" type="pres">
      <dgm:prSet presAssocID="{72880D68-971E-4126-9AFC-CC4B85267A21}" presName="node" presStyleLbl="node1" presStyleIdx="4" presStyleCnt="5">
        <dgm:presLayoutVars>
          <dgm:bulletEnabled val="1"/>
        </dgm:presLayoutVars>
      </dgm:prSet>
      <dgm:spPr/>
    </dgm:pt>
  </dgm:ptLst>
  <dgm:cxnLst>
    <dgm:cxn modelId="{F97EB41C-58D6-4DEA-B055-341000CA2A43}" type="presOf" srcId="{7D2A2D97-F6CE-4501-8EB8-C700FA6A493A}" destId="{334D2F5A-34B4-4F57-BF4C-331F2FC5E12E}" srcOrd="0" destOrd="0" presId="urn:microsoft.com/office/officeart/2005/8/layout/default"/>
    <dgm:cxn modelId="{17AF2C36-AB62-4306-826A-B32D42CC6866}" type="presOf" srcId="{01390AC2-7D49-495F-B379-0434DB58B426}" destId="{A482B5A4-3BE1-4654-AD53-48A02D3A3355}" srcOrd="0" destOrd="0" presId="urn:microsoft.com/office/officeart/2005/8/layout/default"/>
    <dgm:cxn modelId="{E1D2C463-14DF-4FBA-A85F-1AF0308EB523}" type="presOf" srcId="{DDABC5BD-5159-4524-A4AB-990300621D65}" destId="{A21E5E41-845C-43AC-8210-43ECAE814F35}" srcOrd="0" destOrd="0" presId="urn:microsoft.com/office/officeart/2005/8/layout/default"/>
    <dgm:cxn modelId="{E026D659-DCED-4ABE-8AAE-5EB8F9C091B9}" srcId="{01390AC2-7D49-495F-B379-0434DB58B426}" destId="{3B1DB340-9F40-4D7D-A8FA-604FF82014E7}" srcOrd="3" destOrd="0" parTransId="{01CF616A-CA3E-4871-9DFB-829403B52E75}" sibTransId="{A4F6C70B-C707-483F-B648-560375FFC913}"/>
    <dgm:cxn modelId="{8C75767A-063A-4A87-AE9B-E8707CA2640B}" srcId="{01390AC2-7D49-495F-B379-0434DB58B426}" destId="{72880D68-971E-4126-9AFC-CC4B85267A21}" srcOrd="4" destOrd="0" parTransId="{427A986F-33F3-45AC-8247-997788D2F0DF}" sibTransId="{46F72035-9B29-4964-9161-FB1BC9D46C61}"/>
    <dgm:cxn modelId="{C385498B-7B3A-4539-A804-1D12DD4671C2}" type="presOf" srcId="{72880D68-971E-4126-9AFC-CC4B85267A21}" destId="{A825E4D9-5281-4D06-8389-B23FC7FEC5C0}" srcOrd="0" destOrd="0" presId="urn:microsoft.com/office/officeart/2005/8/layout/default"/>
    <dgm:cxn modelId="{D2745996-6BF9-410F-ADFE-62F6C98DE280}" type="presOf" srcId="{D425FBFE-EF90-42A7-AD81-9E256C4F9B28}" destId="{8F9485B0-82AB-4968-9DFA-D67C911857A3}" srcOrd="0" destOrd="0" presId="urn:microsoft.com/office/officeart/2005/8/layout/default"/>
    <dgm:cxn modelId="{4A4F9898-0CAF-4112-870D-7629634C0E40}" srcId="{01390AC2-7D49-495F-B379-0434DB58B426}" destId="{D425FBFE-EF90-42A7-AD81-9E256C4F9B28}" srcOrd="0" destOrd="0" parTransId="{CC27BEA2-3244-46E9-B58B-9B09C7904453}" sibTransId="{AE64D32F-707E-4478-BEB1-23572C3C5B75}"/>
    <dgm:cxn modelId="{419CA0A6-C82F-49DD-A182-A43065B82074}" srcId="{01390AC2-7D49-495F-B379-0434DB58B426}" destId="{7D2A2D97-F6CE-4501-8EB8-C700FA6A493A}" srcOrd="1" destOrd="0" parTransId="{B0572B4D-353E-4D69-B312-F60A3BA86013}" sibTransId="{4A6179D9-480E-4D22-AEE7-2ACC6EA93913}"/>
    <dgm:cxn modelId="{B2938BBB-C0DF-4A14-AE85-50CAEA77A206}" type="presOf" srcId="{3B1DB340-9F40-4D7D-A8FA-604FF82014E7}" destId="{5459064B-2AA1-4782-BCE7-D86CD2A0D384}" srcOrd="0" destOrd="0" presId="urn:microsoft.com/office/officeart/2005/8/layout/default"/>
    <dgm:cxn modelId="{BA7747D8-8357-4726-BBDD-9077D9606892}" srcId="{01390AC2-7D49-495F-B379-0434DB58B426}" destId="{DDABC5BD-5159-4524-A4AB-990300621D65}" srcOrd="2" destOrd="0" parTransId="{2B4FAC0A-7FD9-4F4B-AC7F-98FDD8E11066}" sibTransId="{5F20C78F-8A54-457C-9C9A-58421480FE67}"/>
    <dgm:cxn modelId="{17D9D29E-EBA1-4737-ABBD-AE601ED937A9}" type="presParOf" srcId="{A482B5A4-3BE1-4654-AD53-48A02D3A3355}" destId="{8F9485B0-82AB-4968-9DFA-D67C911857A3}" srcOrd="0" destOrd="0" presId="urn:microsoft.com/office/officeart/2005/8/layout/default"/>
    <dgm:cxn modelId="{B8B17267-2A0D-4D06-B6FD-3E4499F6CC19}" type="presParOf" srcId="{A482B5A4-3BE1-4654-AD53-48A02D3A3355}" destId="{5AFA355C-8EEC-47D5-8319-C6B9D498F986}" srcOrd="1" destOrd="0" presId="urn:microsoft.com/office/officeart/2005/8/layout/default"/>
    <dgm:cxn modelId="{A9BD54D6-DC79-4094-857F-CF20DF929637}" type="presParOf" srcId="{A482B5A4-3BE1-4654-AD53-48A02D3A3355}" destId="{334D2F5A-34B4-4F57-BF4C-331F2FC5E12E}" srcOrd="2" destOrd="0" presId="urn:microsoft.com/office/officeart/2005/8/layout/default"/>
    <dgm:cxn modelId="{5A923093-3615-4320-AB7E-3BF30AED0E48}" type="presParOf" srcId="{A482B5A4-3BE1-4654-AD53-48A02D3A3355}" destId="{0DD90DE4-EF23-4028-B732-16BC538135A3}" srcOrd="3" destOrd="0" presId="urn:microsoft.com/office/officeart/2005/8/layout/default"/>
    <dgm:cxn modelId="{1F2E1089-3376-4F71-8447-BEFEDC4D81CB}" type="presParOf" srcId="{A482B5A4-3BE1-4654-AD53-48A02D3A3355}" destId="{A21E5E41-845C-43AC-8210-43ECAE814F35}" srcOrd="4" destOrd="0" presId="urn:microsoft.com/office/officeart/2005/8/layout/default"/>
    <dgm:cxn modelId="{3400135D-F6BE-4976-82FB-A68A519115B0}" type="presParOf" srcId="{A482B5A4-3BE1-4654-AD53-48A02D3A3355}" destId="{9136D1A0-F29C-44D5-857C-933C496A4DC1}" srcOrd="5" destOrd="0" presId="urn:microsoft.com/office/officeart/2005/8/layout/default"/>
    <dgm:cxn modelId="{91973605-C6DD-40D2-AE1E-D9D03EA931B2}" type="presParOf" srcId="{A482B5A4-3BE1-4654-AD53-48A02D3A3355}" destId="{5459064B-2AA1-4782-BCE7-D86CD2A0D384}" srcOrd="6" destOrd="0" presId="urn:microsoft.com/office/officeart/2005/8/layout/default"/>
    <dgm:cxn modelId="{135CB1AF-EEF9-4DA0-A38A-6BA9B6E30260}" type="presParOf" srcId="{A482B5A4-3BE1-4654-AD53-48A02D3A3355}" destId="{8347ED76-282A-4F8B-B07F-CAD8DEC8F37B}" srcOrd="7" destOrd="0" presId="urn:microsoft.com/office/officeart/2005/8/layout/default"/>
    <dgm:cxn modelId="{88B27640-FD80-42A9-8460-2A9C9F8712CF}" type="presParOf" srcId="{A482B5A4-3BE1-4654-AD53-48A02D3A3355}" destId="{A825E4D9-5281-4D06-8389-B23FC7FEC5C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390AC2-7D49-495F-B379-0434DB58B426}"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D425FBFE-EF90-42A7-AD81-9E256C4F9B28}">
      <dgm:prSet phldrT="[Text]" custT="1"/>
      <dgm:spPr/>
      <dgm:t>
        <a:bodyPr/>
        <a:lstStyle/>
        <a:p>
          <a:r>
            <a:rPr lang="en-US" sz="2800" b="0" i="0" dirty="0">
              <a:latin typeface="Times New Roman" panose="02020603050405020304" pitchFamily="18" charset="0"/>
              <a:cs typeface="Times New Roman" panose="02020603050405020304" pitchFamily="18" charset="0"/>
            </a:rPr>
            <a:t>Automation will help achieve cost savings in labour and efficiency, though.</a:t>
          </a:r>
          <a:endParaRPr lang="en-US" sz="2800" dirty="0">
            <a:latin typeface="Times New Roman" panose="02020603050405020304" pitchFamily="18" charset="0"/>
            <a:cs typeface="Times New Roman" panose="02020603050405020304" pitchFamily="18" charset="0"/>
          </a:endParaRPr>
        </a:p>
      </dgm:t>
    </dgm:pt>
    <dgm:pt modelId="{CC27BEA2-3244-46E9-B58B-9B09C7904453}" type="parTrans" cxnId="{4A4F9898-0CAF-4112-870D-7629634C0E40}">
      <dgm:prSet/>
      <dgm:spPr/>
      <dgm:t>
        <a:bodyPr/>
        <a:lstStyle/>
        <a:p>
          <a:endParaRPr lang="en-US" sz="2800">
            <a:latin typeface="Times New Roman" panose="02020603050405020304" pitchFamily="18" charset="0"/>
            <a:cs typeface="Times New Roman" panose="02020603050405020304" pitchFamily="18" charset="0"/>
          </a:endParaRPr>
        </a:p>
      </dgm:t>
    </dgm:pt>
    <dgm:pt modelId="{AE64D32F-707E-4478-BEB1-23572C3C5B75}" type="sibTrans" cxnId="{4A4F9898-0CAF-4112-870D-7629634C0E40}">
      <dgm:prSet/>
      <dgm:spPr/>
      <dgm:t>
        <a:bodyPr/>
        <a:lstStyle/>
        <a:p>
          <a:endParaRPr lang="en-US" sz="2800">
            <a:latin typeface="Times New Roman" panose="02020603050405020304" pitchFamily="18" charset="0"/>
            <a:cs typeface="Times New Roman" panose="02020603050405020304" pitchFamily="18" charset="0"/>
          </a:endParaRPr>
        </a:p>
      </dgm:t>
    </dgm:pt>
    <dgm:pt modelId="{7D2A2D97-F6CE-4501-8EB8-C700FA6A493A}">
      <dgm:prSet phldrT="[Text]" custT="1"/>
      <dgm:spPr/>
      <dgm:t>
        <a:bodyPr/>
        <a:lstStyle/>
        <a:p>
          <a:r>
            <a:rPr lang="en-US" sz="2800" b="0" i="0" dirty="0">
              <a:latin typeface="Times New Roman" panose="02020603050405020304" pitchFamily="18" charset="0"/>
              <a:cs typeface="Times New Roman" panose="02020603050405020304" pitchFamily="18" charset="0"/>
            </a:rPr>
            <a:t>contactless cheque-in processes and online payment will improve the guest experience.</a:t>
          </a:r>
          <a:endParaRPr lang="en-US" sz="2800" dirty="0">
            <a:latin typeface="Times New Roman" panose="02020603050405020304" pitchFamily="18" charset="0"/>
            <a:cs typeface="Times New Roman" panose="02020603050405020304" pitchFamily="18" charset="0"/>
          </a:endParaRPr>
        </a:p>
      </dgm:t>
    </dgm:pt>
    <dgm:pt modelId="{B0572B4D-353E-4D69-B312-F60A3BA86013}" type="parTrans" cxnId="{419CA0A6-C82F-49DD-A182-A43065B82074}">
      <dgm:prSet/>
      <dgm:spPr/>
      <dgm:t>
        <a:bodyPr/>
        <a:lstStyle/>
        <a:p>
          <a:endParaRPr lang="en-US" sz="2800">
            <a:latin typeface="Times New Roman" panose="02020603050405020304" pitchFamily="18" charset="0"/>
            <a:cs typeface="Times New Roman" panose="02020603050405020304" pitchFamily="18" charset="0"/>
          </a:endParaRPr>
        </a:p>
      </dgm:t>
    </dgm:pt>
    <dgm:pt modelId="{4A6179D9-480E-4D22-AEE7-2ACC6EA93913}" type="sibTrans" cxnId="{419CA0A6-C82F-49DD-A182-A43065B82074}">
      <dgm:prSet/>
      <dgm:spPr/>
      <dgm:t>
        <a:bodyPr/>
        <a:lstStyle/>
        <a:p>
          <a:endParaRPr lang="en-US" sz="2800">
            <a:latin typeface="Times New Roman" panose="02020603050405020304" pitchFamily="18" charset="0"/>
            <a:cs typeface="Times New Roman" panose="02020603050405020304" pitchFamily="18" charset="0"/>
          </a:endParaRPr>
        </a:p>
      </dgm:t>
    </dgm:pt>
    <dgm:pt modelId="{DDABC5BD-5159-4524-A4AB-990300621D65}">
      <dgm:prSet phldrT="[Text]" custT="1"/>
      <dgm:spPr/>
      <dgm:t>
        <a:bodyPr/>
        <a:lstStyle/>
        <a:p>
          <a:r>
            <a:rPr lang="en-US" sz="2800" b="0" i="0" dirty="0">
              <a:latin typeface="Times New Roman" panose="02020603050405020304" pitchFamily="18" charset="0"/>
              <a:cs typeface="Times New Roman" panose="02020603050405020304" pitchFamily="18" charset="0"/>
            </a:rPr>
            <a:t>Pricing and demand forecasting through AI also maximise the revenue sources (PwC, 2025).</a:t>
          </a:r>
          <a:endParaRPr lang="en-US" sz="2800" dirty="0">
            <a:latin typeface="Times New Roman" panose="02020603050405020304" pitchFamily="18" charset="0"/>
            <a:cs typeface="Times New Roman" panose="02020603050405020304" pitchFamily="18" charset="0"/>
          </a:endParaRPr>
        </a:p>
      </dgm:t>
    </dgm:pt>
    <dgm:pt modelId="{2B4FAC0A-7FD9-4F4B-AC7F-98FDD8E11066}" type="parTrans" cxnId="{BA7747D8-8357-4726-BBDD-9077D9606892}">
      <dgm:prSet/>
      <dgm:spPr/>
      <dgm:t>
        <a:bodyPr/>
        <a:lstStyle/>
        <a:p>
          <a:endParaRPr lang="en-US" sz="2800">
            <a:latin typeface="Times New Roman" panose="02020603050405020304" pitchFamily="18" charset="0"/>
            <a:cs typeface="Times New Roman" panose="02020603050405020304" pitchFamily="18" charset="0"/>
          </a:endParaRPr>
        </a:p>
      </dgm:t>
    </dgm:pt>
    <dgm:pt modelId="{5F20C78F-8A54-457C-9C9A-58421480FE67}" type="sibTrans" cxnId="{BA7747D8-8357-4726-BBDD-9077D9606892}">
      <dgm:prSet/>
      <dgm:spPr/>
      <dgm:t>
        <a:bodyPr/>
        <a:lstStyle/>
        <a:p>
          <a:endParaRPr lang="en-US" sz="2800">
            <a:latin typeface="Times New Roman" panose="02020603050405020304" pitchFamily="18" charset="0"/>
            <a:cs typeface="Times New Roman" panose="02020603050405020304" pitchFamily="18" charset="0"/>
          </a:endParaRPr>
        </a:p>
      </dgm:t>
    </dgm:pt>
    <dgm:pt modelId="{3B1DB340-9F40-4D7D-A8FA-604FF82014E7}">
      <dgm:prSet phldrT="[Text]" custT="1"/>
      <dgm:spPr/>
      <dgm:t>
        <a:bodyPr/>
        <a:lstStyle/>
        <a:p>
          <a:r>
            <a:rPr lang="en-US" sz="2800" b="0" i="0" dirty="0">
              <a:latin typeface="Times New Roman" panose="02020603050405020304" pitchFamily="18" charset="0"/>
              <a:cs typeface="Times New Roman" panose="02020603050405020304" pitchFamily="18" charset="0"/>
            </a:rPr>
            <a:t>These issues of cybersecurity and data protection are still urgent priorities</a:t>
          </a:r>
          <a:endParaRPr lang="en-US" sz="2800" dirty="0">
            <a:latin typeface="Times New Roman" panose="02020603050405020304" pitchFamily="18" charset="0"/>
            <a:cs typeface="Times New Roman" panose="02020603050405020304" pitchFamily="18" charset="0"/>
          </a:endParaRPr>
        </a:p>
      </dgm:t>
    </dgm:pt>
    <dgm:pt modelId="{01CF616A-CA3E-4871-9DFB-829403B52E75}" type="parTrans" cxnId="{E026D659-DCED-4ABE-8AAE-5EB8F9C091B9}">
      <dgm:prSet/>
      <dgm:spPr/>
      <dgm:t>
        <a:bodyPr/>
        <a:lstStyle/>
        <a:p>
          <a:endParaRPr lang="en-US" sz="2800">
            <a:latin typeface="Times New Roman" panose="02020603050405020304" pitchFamily="18" charset="0"/>
            <a:cs typeface="Times New Roman" panose="02020603050405020304" pitchFamily="18" charset="0"/>
          </a:endParaRPr>
        </a:p>
      </dgm:t>
    </dgm:pt>
    <dgm:pt modelId="{A4F6C70B-C707-483F-B648-560375FFC913}" type="sibTrans" cxnId="{E026D659-DCED-4ABE-8AAE-5EB8F9C091B9}">
      <dgm:prSet/>
      <dgm:spPr/>
      <dgm:t>
        <a:bodyPr/>
        <a:lstStyle/>
        <a:p>
          <a:endParaRPr lang="en-US" sz="2800">
            <a:latin typeface="Times New Roman" panose="02020603050405020304" pitchFamily="18" charset="0"/>
            <a:cs typeface="Times New Roman" panose="02020603050405020304" pitchFamily="18" charset="0"/>
          </a:endParaRPr>
        </a:p>
      </dgm:t>
    </dgm:pt>
    <dgm:pt modelId="{72880D68-971E-4126-9AFC-CC4B85267A21}">
      <dgm:prSet phldrT="[Text]" custT="1"/>
      <dgm:spPr/>
      <dgm:t>
        <a:bodyPr/>
        <a:lstStyle/>
        <a:p>
          <a:r>
            <a:rPr lang="en-US" sz="2800" b="0" i="0" dirty="0">
              <a:latin typeface="Times New Roman" panose="02020603050405020304" pitchFamily="18" charset="0"/>
              <a:cs typeface="Times New Roman" panose="02020603050405020304" pitchFamily="18" charset="0"/>
            </a:rPr>
            <a:t>The technology use will require significant investment, which will cause the short-term financial load.</a:t>
          </a:r>
          <a:endParaRPr lang="en-US" sz="2800" dirty="0">
            <a:latin typeface="Times New Roman" panose="02020603050405020304" pitchFamily="18" charset="0"/>
            <a:cs typeface="Times New Roman" panose="02020603050405020304" pitchFamily="18" charset="0"/>
          </a:endParaRPr>
        </a:p>
      </dgm:t>
    </dgm:pt>
    <dgm:pt modelId="{427A986F-33F3-45AC-8247-997788D2F0DF}" type="parTrans" cxnId="{8C75767A-063A-4A87-AE9B-E8707CA2640B}">
      <dgm:prSet/>
      <dgm:spPr/>
      <dgm:t>
        <a:bodyPr/>
        <a:lstStyle/>
        <a:p>
          <a:endParaRPr lang="en-US" sz="2800">
            <a:latin typeface="Times New Roman" panose="02020603050405020304" pitchFamily="18" charset="0"/>
            <a:cs typeface="Times New Roman" panose="02020603050405020304" pitchFamily="18" charset="0"/>
          </a:endParaRPr>
        </a:p>
      </dgm:t>
    </dgm:pt>
    <dgm:pt modelId="{46F72035-9B29-4964-9161-FB1BC9D46C61}" type="sibTrans" cxnId="{8C75767A-063A-4A87-AE9B-E8707CA2640B}">
      <dgm:prSet/>
      <dgm:spPr/>
      <dgm:t>
        <a:bodyPr/>
        <a:lstStyle/>
        <a:p>
          <a:endParaRPr lang="en-US" sz="2800">
            <a:latin typeface="Times New Roman" panose="02020603050405020304" pitchFamily="18" charset="0"/>
            <a:cs typeface="Times New Roman" panose="02020603050405020304" pitchFamily="18" charset="0"/>
          </a:endParaRPr>
        </a:p>
      </dgm:t>
    </dgm:pt>
    <dgm:pt modelId="{A482B5A4-3BE1-4654-AD53-48A02D3A3355}" type="pres">
      <dgm:prSet presAssocID="{01390AC2-7D49-495F-B379-0434DB58B426}" presName="diagram" presStyleCnt="0">
        <dgm:presLayoutVars>
          <dgm:dir/>
          <dgm:resizeHandles val="exact"/>
        </dgm:presLayoutVars>
      </dgm:prSet>
      <dgm:spPr/>
    </dgm:pt>
    <dgm:pt modelId="{8F9485B0-82AB-4968-9DFA-D67C911857A3}" type="pres">
      <dgm:prSet presAssocID="{D425FBFE-EF90-42A7-AD81-9E256C4F9B28}" presName="node" presStyleLbl="node1" presStyleIdx="0" presStyleCnt="5">
        <dgm:presLayoutVars>
          <dgm:bulletEnabled val="1"/>
        </dgm:presLayoutVars>
      </dgm:prSet>
      <dgm:spPr/>
    </dgm:pt>
    <dgm:pt modelId="{5AFA355C-8EEC-47D5-8319-C6B9D498F986}" type="pres">
      <dgm:prSet presAssocID="{AE64D32F-707E-4478-BEB1-23572C3C5B75}" presName="sibTrans" presStyleCnt="0"/>
      <dgm:spPr/>
    </dgm:pt>
    <dgm:pt modelId="{334D2F5A-34B4-4F57-BF4C-331F2FC5E12E}" type="pres">
      <dgm:prSet presAssocID="{7D2A2D97-F6CE-4501-8EB8-C700FA6A493A}" presName="node" presStyleLbl="node1" presStyleIdx="1" presStyleCnt="5">
        <dgm:presLayoutVars>
          <dgm:bulletEnabled val="1"/>
        </dgm:presLayoutVars>
      </dgm:prSet>
      <dgm:spPr/>
    </dgm:pt>
    <dgm:pt modelId="{0DD90DE4-EF23-4028-B732-16BC538135A3}" type="pres">
      <dgm:prSet presAssocID="{4A6179D9-480E-4D22-AEE7-2ACC6EA93913}" presName="sibTrans" presStyleCnt="0"/>
      <dgm:spPr/>
    </dgm:pt>
    <dgm:pt modelId="{A21E5E41-845C-43AC-8210-43ECAE814F35}" type="pres">
      <dgm:prSet presAssocID="{DDABC5BD-5159-4524-A4AB-990300621D65}" presName="node" presStyleLbl="node1" presStyleIdx="2" presStyleCnt="5">
        <dgm:presLayoutVars>
          <dgm:bulletEnabled val="1"/>
        </dgm:presLayoutVars>
      </dgm:prSet>
      <dgm:spPr/>
    </dgm:pt>
    <dgm:pt modelId="{9136D1A0-F29C-44D5-857C-933C496A4DC1}" type="pres">
      <dgm:prSet presAssocID="{5F20C78F-8A54-457C-9C9A-58421480FE67}" presName="sibTrans" presStyleCnt="0"/>
      <dgm:spPr/>
    </dgm:pt>
    <dgm:pt modelId="{5459064B-2AA1-4782-BCE7-D86CD2A0D384}" type="pres">
      <dgm:prSet presAssocID="{3B1DB340-9F40-4D7D-A8FA-604FF82014E7}" presName="node" presStyleLbl="node1" presStyleIdx="3" presStyleCnt="5">
        <dgm:presLayoutVars>
          <dgm:bulletEnabled val="1"/>
        </dgm:presLayoutVars>
      </dgm:prSet>
      <dgm:spPr/>
    </dgm:pt>
    <dgm:pt modelId="{8347ED76-282A-4F8B-B07F-CAD8DEC8F37B}" type="pres">
      <dgm:prSet presAssocID="{A4F6C70B-C707-483F-B648-560375FFC913}" presName="sibTrans" presStyleCnt="0"/>
      <dgm:spPr/>
    </dgm:pt>
    <dgm:pt modelId="{A825E4D9-5281-4D06-8389-B23FC7FEC5C0}" type="pres">
      <dgm:prSet presAssocID="{72880D68-971E-4126-9AFC-CC4B85267A21}" presName="node" presStyleLbl="node1" presStyleIdx="4" presStyleCnt="5">
        <dgm:presLayoutVars>
          <dgm:bulletEnabled val="1"/>
        </dgm:presLayoutVars>
      </dgm:prSet>
      <dgm:spPr/>
    </dgm:pt>
  </dgm:ptLst>
  <dgm:cxnLst>
    <dgm:cxn modelId="{F97EB41C-58D6-4DEA-B055-341000CA2A43}" type="presOf" srcId="{7D2A2D97-F6CE-4501-8EB8-C700FA6A493A}" destId="{334D2F5A-34B4-4F57-BF4C-331F2FC5E12E}" srcOrd="0" destOrd="0" presId="urn:microsoft.com/office/officeart/2005/8/layout/default"/>
    <dgm:cxn modelId="{17AF2C36-AB62-4306-826A-B32D42CC6866}" type="presOf" srcId="{01390AC2-7D49-495F-B379-0434DB58B426}" destId="{A482B5A4-3BE1-4654-AD53-48A02D3A3355}" srcOrd="0" destOrd="0" presId="urn:microsoft.com/office/officeart/2005/8/layout/default"/>
    <dgm:cxn modelId="{E1D2C463-14DF-4FBA-A85F-1AF0308EB523}" type="presOf" srcId="{DDABC5BD-5159-4524-A4AB-990300621D65}" destId="{A21E5E41-845C-43AC-8210-43ECAE814F35}" srcOrd="0" destOrd="0" presId="urn:microsoft.com/office/officeart/2005/8/layout/default"/>
    <dgm:cxn modelId="{E026D659-DCED-4ABE-8AAE-5EB8F9C091B9}" srcId="{01390AC2-7D49-495F-B379-0434DB58B426}" destId="{3B1DB340-9F40-4D7D-A8FA-604FF82014E7}" srcOrd="3" destOrd="0" parTransId="{01CF616A-CA3E-4871-9DFB-829403B52E75}" sibTransId="{A4F6C70B-C707-483F-B648-560375FFC913}"/>
    <dgm:cxn modelId="{8C75767A-063A-4A87-AE9B-E8707CA2640B}" srcId="{01390AC2-7D49-495F-B379-0434DB58B426}" destId="{72880D68-971E-4126-9AFC-CC4B85267A21}" srcOrd="4" destOrd="0" parTransId="{427A986F-33F3-45AC-8247-997788D2F0DF}" sibTransId="{46F72035-9B29-4964-9161-FB1BC9D46C61}"/>
    <dgm:cxn modelId="{C385498B-7B3A-4539-A804-1D12DD4671C2}" type="presOf" srcId="{72880D68-971E-4126-9AFC-CC4B85267A21}" destId="{A825E4D9-5281-4D06-8389-B23FC7FEC5C0}" srcOrd="0" destOrd="0" presId="urn:microsoft.com/office/officeart/2005/8/layout/default"/>
    <dgm:cxn modelId="{D2745996-6BF9-410F-ADFE-62F6C98DE280}" type="presOf" srcId="{D425FBFE-EF90-42A7-AD81-9E256C4F9B28}" destId="{8F9485B0-82AB-4968-9DFA-D67C911857A3}" srcOrd="0" destOrd="0" presId="urn:microsoft.com/office/officeart/2005/8/layout/default"/>
    <dgm:cxn modelId="{4A4F9898-0CAF-4112-870D-7629634C0E40}" srcId="{01390AC2-7D49-495F-B379-0434DB58B426}" destId="{D425FBFE-EF90-42A7-AD81-9E256C4F9B28}" srcOrd="0" destOrd="0" parTransId="{CC27BEA2-3244-46E9-B58B-9B09C7904453}" sibTransId="{AE64D32F-707E-4478-BEB1-23572C3C5B75}"/>
    <dgm:cxn modelId="{419CA0A6-C82F-49DD-A182-A43065B82074}" srcId="{01390AC2-7D49-495F-B379-0434DB58B426}" destId="{7D2A2D97-F6CE-4501-8EB8-C700FA6A493A}" srcOrd="1" destOrd="0" parTransId="{B0572B4D-353E-4D69-B312-F60A3BA86013}" sibTransId="{4A6179D9-480E-4D22-AEE7-2ACC6EA93913}"/>
    <dgm:cxn modelId="{B2938BBB-C0DF-4A14-AE85-50CAEA77A206}" type="presOf" srcId="{3B1DB340-9F40-4D7D-A8FA-604FF82014E7}" destId="{5459064B-2AA1-4782-BCE7-D86CD2A0D384}" srcOrd="0" destOrd="0" presId="urn:microsoft.com/office/officeart/2005/8/layout/default"/>
    <dgm:cxn modelId="{BA7747D8-8357-4726-BBDD-9077D9606892}" srcId="{01390AC2-7D49-495F-B379-0434DB58B426}" destId="{DDABC5BD-5159-4524-A4AB-990300621D65}" srcOrd="2" destOrd="0" parTransId="{2B4FAC0A-7FD9-4F4B-AC7F-98FDD8E11066}" sibTransId="{5F20C78F-8A54-457C-9C9A-58421480FE67}"/>
    <dgm:cxn modelId="{17D9D29E-EBA1-4737-ABBD-AE601ED937A9}" type="presParOf" srcId="{A482B5A4-3BE1-4654-AD53-48A02D3A3355}" destId="{8F9485B0-82AB-4968-9DFA-D67C911857A3}" srcOrd="0" destOrd="0" presId="urn:microsoft.com/office/officeart/2005/8/layout/default"/>
    <dgm:cxn modelId="{B8B17267-2A0D-4D06-B6FD-3E4499F6CC19}" type="presParOf" srcId="{A482B5A4-3BE1-4654-AD53-48A02D3A3355}" destId="{5AFA355C-8EEC-47D5-8319-C6B9D498F986}" srcOrd="1" destOrd="0" presId="urn:microsoft.com/office/officeart/2005/8/layout/default"/>
    <dgm:cxn modelId="{A9BD54D6-DC79-4094-857F-CF20DF929637}" type="presParOf" srcId="{A482B5A4-3BE1-4654-AD53-48A02D3A3355}" destId="{334D2F5A-34B4-4F57-BF4C-331F2FC5E12E}" srcOrd="2" destOrd="0" presId="urn:microsoft.com/office/officeart/2005/8/layout/default"/>
    <dgm:cxn modelId="{5A923093-3615-4320-AB7E-3BF30AED0E48}" type="presParOf" srcId="{A482B5A4-3BE1-4654-AD53-48A02D3A3355}" destId="{0DD90DE4-EF23-4028-B732-16BC538135A3}" srcOrd="3" destOrd="0" presId="urn:microsoft.com/office/officeart/2005/8/layout/default"/>
    <dgm:cxn modelId="{1F2E1089-3376-4F71-8447-BEFEDC4D81CB}" type="presParOf" srcId="{A482B5A4-3BE1-4654-AD53-48A02D3A3355}" destId="{A21E5E41-845C-43AC-8210-43ECAE814F35}" srcOrd="4" destOrd="0" presId="urn:microsoft.com/office/officeart/2005/8/layout/default"/>
    <dgm:cxn modelId="{3400135D-F6BE-4976-82FB-A68A519115B0}" type="presParOf" srcId="{A482B5A4-3BE1-4654-AD53-48A02D3A3355}" destId="{9136D1A0-F29C-44D5-857C-933C496A4DC1}" srcOrd="5" destOrd="0" presId="urn:microsoft.com/office/officeart/2005/8/layout/default"/>
    <dgm:cxn modelId="{91973605-C6DD-40D2-AE1E-D9D03EA931B2}" type="presParOf" srcId="{A482B5A4-3BE1-4654-AD53-48A02D3A3355}" destId="{5459064B-2AA1-4782-BCE7-D86CD2A0D384}" srcOrd="6" destOrd="0" presId="urn:microsoft.com/office/officeart/2005/8/layout/default"/>
    <dgm:cxn modelId="{135CB1AF-EEF9-4DA0-A38A-6BA9B6E30260}" type="presParOf" srcId="{A482B5A4-3BE1-4654-AD53-48A02D3A3355}" destId="{8347ED76-282A-4F8B-B07F-CAD8DEC8F37B}" srcOrd="7" destOrd="0" presId="urn:microsoft.com/office/officeart/2005/8/layout/default"/>
    <dgm:cxn modelId="{88B27640-FD80-42A9-8460-2A9C9F8712CF}" type="presParOf" srcId="{A482B5A4-3BE1-4654-AD53-48A02D3A3355}" destId="{A825E4D9-5281-4D06-8389-B23FC7FEC5C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390AC2-7D49-495F-B379-0434DB58B426}"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D425FBFE-EF90-42A7-AD81-9E256C4F9B28}">
      <dgm:prSet phldrT="[Text]" custT="1"/>
      <dgm:spPr/>
      <dgm:t>
        <a:bodyPr/>
        <a:lstStyle/>
        <a:p>
          <a:r>
            <a:rPr lang="en-US" sz="2800" b="0" i="0" dirty="0">
              <a:latin typeface="Times New Roman" panose="02020603050405020304" pitchFamily="18" charset="0"/>
              <a:cs typeface="Times New Roman" panose="02020603050405020304" pitchFamily="18" charset="0"/>
            </a:rPr>
            <a:t>The pressure to reduce net-zeros carbon emission is growing,</a:t>
          </a:r>
          <a:endParaRPr lang="en-US" sz="2800" dirty="0">
            <a:latin typeface="Times New Roman" panose="02020603050405020304" pitchFamily="18" charset="0"/>
            <a:cs typeface="Times New Roman" panose="02020603050405020304" pitchFamily="18" charset="0"/>
          </a:endParaRPr>
        </a:p>
      </dgm:t>
    </dgm:pt>
    <dgm:pt modelId="{CC27BEA2-3244-46E9-B58B-9B09C7904453}" type="parTrans" cxnId="{4A4F9898-0CAF-4112-870D-7629634C0E40}">
      <dgm:prSet/>
      <dgm:spPr/>
      <dgm:t>
        <a:bodyPr/>
        <a:lstStyle/>
        <a:p>
          <a:endParaRPr lang="en-US" sz="2800">
            <a:latin typeface="Times New Roman" panose="02020603050405020304" pitchFamily="18" charset="0"/>
            <a:cs typeface="Times New Roman" panose="02020603050405020304" pitchFamily="18" charset="0"/>
          </a:endParaRPr>
        </a:p>
      </dgm:t>
    </dgm:pt>
    <dgm:pt modelId="{AE64D32F-707E-4478-BEB1-23572C3C5B75}" type="sibTrans" cxnId="{4A4F9898-0CAF-4112-870D-7629634C0E40}">
      <dgm:prSet/>
      <dgm:spPr/>
      <dgm:t>
        <a:bodyPr/>
        <a:lstStyle/>
        <a:p>
          <a:endParaRPr lang="en-US" sz="2800">
            <a:latin typeface="Times New Roman" panose="02020603050405020304" pitchFamily="18" charset="0"/>
            <a:cs typeface="Times New Roman" panose="02020603050405020304" pitchFamily="18" charset="0"/>
          </a:endParaRPr>
        </a:p>
      </dgm:t>
    </dgm:pt>
    <dgm:pt modelId="{7D2A2D97-F6CE-4501-8EB8-C700FA6A493A}">
      <dgm:prSet phldrT="[Text]" custT="1"/>
      <dgm:spPr/>
      <dgm:t>
        <a:bodyPr/>
        <a:lstStyle/>
        <a:p>
          <a:r>
            <a:rPr lang="en-US" sz="2800" b="0" i="0" dirty="0">
              <a:latin typeface="Times New Roman" panose="02020603050405020304" pitchFamily="18" charset="0"/>
              <a:cs typeface="Times New Roman" panose="02020603050405020304" pitchFamily="18" charset="0"/>
            </a:rPr>
            <a:t>Hotels are implementing energy-saving systems and waste-cutting programmes (</a:t>
          </a:r>
          <a:r>
            <a:rPr lang="en-US" sz="2800" b="0" i="0" dirty="0" err="1">
              <a:latin typeface="Times New Roman" panose="02020603050405020304" pitchFamily="18" charset="0"/>
              <a:cs typeface="Times New Roman" panose="02020603050405020304" pitchFamily="18" charset="0"/>
            </a:rPr>
            <a:t>Prideaux</a:t>
          </a:r>
          <a:r>
            <a:rPr lang="en-US" sz="2800" b="0" i="0" dirty="0">
              <a:latin typeface="Times New Roman" panose="02020603050405020304" pitchFamily="18" charset="0"/>
              <a:cs typeface="Times New Roman" panose="02020603050405020304" pitchFamily="18" charset="0"/>
            </a:rPr>
            <a:t>, 2024).</a:t>
          </a:r>
          <a:endParaRPr lang="en-US" sz="2800" dirty="0">
            <a:latin typeface="Times New Roman" panose="02020603050405020304" pitchFamily="18" charset="0"/>
            <a:cs typeface="Times New Roman" panose="02020603050405020304" pitchFamily="18" charset="0"/>
          </a:endParaRPr>
        </a:p>
      </dgm:t>
    </dgm:pt>
    <dgm:pt modelId="{B0572B4D-353E-4D69-B312-F60A3BA86013}" type="parTrans" cxnId="{419CA0A6-C82F-49DD-A182-A43065B82074}">
      <dgm:prSet/>
      <dgm:spPr/>
      <dgm:t>
        <a:bodyPr/>
        <a:lstStyle/>
        <a:p>
          <a:endParaRPr lang="en-US" sz="2800">
            <a:latin typeface="Times New Roman" panose="02020603050405020304" pitchFamily="18" charset="0"/>
            <a:cs typeface="Times New Roman" panose="02020603050405020304" pitchFamily="18" charset="0"/>
          </a:endParaRPr>
        </a:p>
      </dgm:t>
    </dgm:pt>
    <dgm:pt modelId="{4A6179D9-480E-4D22-AEE7-2ACC6EA93913}" type="sibTrans" cxnId="{419CA0A6-C82F-49DD-A182-A43065B82074}">
      <dgm:prSet/>
      <dgm:spPr/>
      <dgm:t>
        <a:bodyPr/>
        <a:lstStyle/>
        <a:p>
          <a:endParaRPr lang="en-US" sz="2800">
            <a:latin typeface="Times New Roman" panose="02020603050405020304" pitchFamily="18" charset="0"/>
            <a:cs typeface="Times New Roman" panose="02020603050405020304" pitchFamily="18" charset="0"/>
          </a:endParaRPr>
        </a:p>
      </dgm:t>
    </dgm:pt>
    <dgm:pt modelId="{DDABC5BD-5159-4524-A4AB-990300621D65}">
      <dgm:prSet phldrT="[Text]" custT="1"/>
      <dgm:spPr/>
      <dgm:t>
        <a:bodyPr/>
        <a:lstStyle/>
        <a:p>
          <a:r>
            <a:rPr lang="en-US" sz="2800" b="0" i="0" dirty="0">
              <a:latin typeface="Times New Roman" panose="02020603050405020304" pitchFamily="18" charset="0"/>
              <a:cs typeface="Times New Roman" panose="02020603050405020304" pitchFamily="18" charset="0"/>
            </a:rPr>
            <a:t>Sustainable sourcing can lead to higher short-term expenses, but brand image, and the climate change</a:t>
          </a:r>
          <a:endParaRPr lang="en-US" sz="2800" dirty="0">
            <a:latin typeface="Times New Roman" panose="02020603050405020304" pitchFamily="18" charset="0"/>
            <a:cs typeface="Times New Roman" panose="02020603050405020304" pitchFamily="18" charset="0"/>
          </a:endParaRPr>
        </a:p>
      </dgm:t>
    </dgm:pt>
    <dgm:pt modelId="{2B4FAC0A-7FD9-4F4B-AC7F-98FDD8E11066}" type="parTrans" cxnId="{BA7747D8-8357-4726-BBDD-9077D9606892}">
      <dgm:prSet/>
      <dgm:spPr/>
      <dgm:t>
        <a:bodyPr/>
        <a:lstStyle/>
        <a:p>
          <a:endParaRPr lang="en-US" sz="2800">
            <a:latin typeface="Times New Roman" panose="02020603050405020304" pitchFamily="18" charset="0"/>
            <a:cs typeface="Times New Roman" panose="02020603050405020304" pitchFamily="18" charset="0"/>
          </a:endParaRPr>
        </a:p>
      </dgm:t>
    </dgm:pt>
    <dgm:pt modelId="{5F20C78F-8A54-457C-9C9A-58421480FE67}" type="sibTrans" cxnId="{BA7747D8-8357-4726-BBDD-9077D9606892}">
      <dgm:prSet/>
      <dgm:spPr/>
      <dgm:t>
        <a:bodyPr/>
        <a:lstStyle/>
        <a:p>
          <a:endParaRPr lang="en-US" sz="2800">
            <a:latin typeface="Times New Roman" panose="02020603050405020304" pitchFamily="18" charset="0"/>
            <a:cs typeface="Times New Roman" panose="02020603050405020304" pitchFamily="18" charset="0"/>
          </a:endParaRPr>
        </a:p>
      </dgm:t>
    </dgm:pt>
    <dgm:pt modelId="{3B1DB340-9F40-4D7D-A8FA-604FF82014E7}">
      <dgm:prSet phldrT="[Text]" custT="1"/>
      <dgm:spPr/>
      <dgm:t>
        <a:bodyPr/>
        <a:lstStyle/>
        <a:p>
          <a:r>
            <a:rPr lang="en-US" sz="2800" b="0" i="0" dirty="0">
              <a:latin typeface="Times New Roman" panose="02020603050405020304" pitchFamily="18" charset="0"/>
              <a:cs typeface="Times New Roman" panose="02020603050405020304" pitchFamily="18" charset="0"/>
            </a:rPr>
            <a:t>It has an effect on tourism trends and </a:t>
          </a:r>
          <a:r>
            <a:rPr lang="en-US" sz="2800" b="0" i="0" dirty="0" err="1">
              <a:latin typeface="Times New Roman" panose="02020603050405020304" pitchFamily="18" charset="0"/>
              <a:cs typeface="Times New Roman" panose="02020603050405020304" pitchFamily="18" charset="0"/>
            </a:rPr>
            <a:t>seasonability</a:t>
          </a:r>
          <a:r>
            <a:rPr lang="en-US" sz="2800" b="0" i="0" dirty="0">
              <a:latin typeface="Times New Roman" panose="02020603050405020304" pitchFamily="18" charset="0"/>
              <a:cs typeface="Times New Roman" panose="02020603050405020304" pitchFamily="18" charset="0"/>
            </a:rPr>
            <a:t> (Morales-Contreras et al., 2019).</a:t>
          </a:r>
          <a:endParaRPr lang="en-US" sz="2800" dirty="0">
            <a:latin typeface="Times New Roman" panose="02020603050405020304" pitchFamily="18" charset="0"/>
            <a:cs typeface="Times New Roman" panose="02020603050405020304" pitchFamily="18" charset="0"/>
          </a:endParaRPr>
        </a:p>
      </dgm:t>
    </dgm:pt>
    <dgm:pt modelId="{01CF616A-CA3E-4871-9DFB-829403B52E75}" type="parTrans" cxnId="{E026D659-DCED-4ABE-8AAE-5EB8F9C091B9}">
      <dgm:prSet/>
      <dgm:spPr/>
      <dgm:t>
        <a:bodyPr/>
        <a:lstStyle/>
        <a:p>
          <a:endParaRPr lang="en-US" sz="2800">
            <a:latin typeface="Times New Roman" panose="02020603050405020304" pitchFamily="18" charset="0"/>
            <a:cs typeface="Times New Roman" panose="02020603050405020304" pitchFamily="18" charset="0"/>
          </a:endParaRPr>
        </a:p>
      </dgm:t>
    </dgm:pt>
    <dgm:pt modelId="{A4F6C70B-C707-483F-B648-560375FFC913}" type="sibTrans" cxnId="{E026D659-DCED-4ABE-8AAE-5EB8F9C091B9}">
      <dgm:prSet/>
      <dgm:spPr/>
      <dgm:t>
        <a:bodyPr/>
        <a:lstStyle/>
        <a:p>
          <a:endParaRPr lang="en-US" sz="2800">
            <a:latin typeface="Times New Roman" panose="02020603050405020304" pitchFamily="18" charset="0"/>
            <a:cs typeface="Times New Roman" panose="02020603050405020304" pitchFamily="18" charset="0"/>
          </a:endParaRPr>
        </a:p>
      </dgm:t>
    </dgm:pt>
    <dgm:pt modelId="{72880D68-971E-4126-9AFC-CC4B85267A21}">
      <dgm:prSet phldrT="[Text]" custT="1"/>
      <dgm:spPr/>
      <dgm:t>
        <a:bodyPr/>
        <a:lstStyle/>
        <a:p>
          <a:r>
            <a:rPr lang="en-US" sz="2800" b="0" i="0" dirty="0">
              <a:latin typeface="Times New Roman" panose="02020603050405020304" pitchFamily="18" charset="0"/>
              <a:cs typeface="Times New Roman" panose="02020603050405020304" pitchFamily="18" charset="0"/>
            </a:rPr>
            <a:t>Customers are more willing to stay at hotels that are environmentally certified.</a:t>
          </a:r>
          <a:endParaRPr lang="en-US" sz="2800" dirty="0">
            <a:latin typeface="Times New Roman" panose="02020603050405020304" pitchFamily="18" charset="0"/>
            <a:cs typeface="Times New Roman" panose="02020603050405020304" pitchFamily="18" charset="0"/>
          </a:endParaRPr>
        </a:p>
      </dgm:t>
    </dgm:pt>
    <dgm:pt modelId="{427A986F-33F3-45AC-8247-997788D2F0DF}" type="parTrans" cxnId="{8C75767A-063A-4A87-AE9B-E8707CA2640B}">
      <dgm:prSet/>
      <dgm:spPr/>
      <dgm:t>
        <a:bodyPr/>
        <a:lstStyle/>
        <a:p>
          <a:endParaRPr lang="en-US" sz="2800">
            <a:latin typeface="Times New Roman" panose="02020603050405020304" pitchFamily="18" charset="0"/>
            <a:cs typeface="Times New Roman" panose="02020603050405020304" pitchFamily="18" charset="0"/>
          </a:endParaRPr>
        </a:p>
      </dgm:t>
    </dgm:pt>
    <dgm:pt modelId="{46F72035-9B29-4964-9161-FB1BC9D46C61}" type="sibTrans" cxnId="{8C75767A-063A-4A87-AE9B-E8707CA2640B}">
      <dgm:prSet/>
      <dgm:spPr/>
      <dgm:t>
        <a:bodyPr/>
        <a:lstStyle/>
        <a:p>
          <a:endParaRPr lang="en-US" sz="2800">
            <a:latin typeface="Times New Roman" panose="02020603050405020304" pitchFamily="18" charset="0"/>
            <a:cs typeface="Times New Roman" panose="02020603050405020304" pitchFamily="18" charset="0"/>
          </a:endParaRPr>
        </a:p>
      </dgm:t>
    </dgm:pt>
    <dgm:pt modelId="{A482B5A4-3BE1-4654-AD53-48A02D3A3355}" type="pres">
      <dgm:prSet presAssocID="{01390AC2-7D49-495F-B379-0434DB58B426}" presName="diagram" presStyleCnt="0">
        <dgm:presLayoutVars>
          <dgm:dir/>
          <dgm:resizeHandles val="exact"/>
        </dgm:presLayoutVars>
      </dgm:prSet>
      <dgm:spPr/>
    </dgm:pt>
    <dgm:pt modelId="{8F9485B0-82AB-4968-9DFA-D67C911857A3}" type="pres">
      <dgm:prSet presAssocID="{D425FBFE-EF90-42A7-AD81-9E256C4F9B28}" presName="node" presStyleLbl="node1" presStyleIdx="0" presStyleCnt="5">
        <dgm:presLayoutVars>
          <dgm:bulletEnabled val="1"/>
        </dgm:presLayoutVars>
      </dgm:prSet>
      <dgm:spPr/>
    </dgm:pt>
    <dgm:pt modelId="{5AFA355C-8EEC-47D5-8319-C6B9D498F986}" type="pres">
      <dgm:prSet presAssocID="{AE64D32F-707E-4478-BEB1-23572C3C5B75}" presName="sibTrans" presStyleCnt="0"/>
      <dgm:spPr/>
    </dgm:pt>
    <dgm:pt modelId="{334D2F5A-34B4-4F57-BF4C-331F2FC5E12E}" type="pres">
      <dgm:prSet presAssocID="{7D2A2D97-F6CE-4501-8EB8-C700FA6A493A}" presName="node" presStyleLbl="node1" presStyleIdx="1" presStyleCnt="5">
        <dgm:presLayoutVars>
          <dgm:bulletEnabled val="1"/>
        </dgm:presLayoutVars>
      </dgm:prSet>
      <dgm:spPr/>
    </dgm:pt>
    <dgm:pt modelId="{0DD90DE4-EF23-4028-B732-16BC538135A3}" type="pres">
      <dgm:prSet presAssocID="{4A6179D9-480E-4D22-AEE7-2ACC6EA93913}" presName="sibTrans" presStyleCnt="0"/>
      <dgm:spPr/>
    </dgm:pt>
    <dgm:pt modelId="{A21E5E41-845C-43AC-8210-43ECAE814F35}" type="pres">
      <dgm:prSet presAssocID="{DDABC5BD-5159-4524-A4AB-990300621D65}" presName="node" presStyleLbl="node1" presStyleIdx="2" presStyleCnt="5">
        <dgm:presLayoutVars>
          <dgm:bulletEnabled val="1"/>
        </dgm:presLayoutVars>
      </dgm:prSet>
      <dgm:spPr/>
    </dgm:pt>
    <dgm:pt modelId="{9136D1A0-F29C-44D5-857C-933C496A4DC1}" type="pres">
      <dgm:prSet presAssocID="{5F20C78F-8A54-457C-9C9A-58421480FE67}" presName="sibTrans" presStyleCnt="0"/>
      <dgm:spPr/>
    </dgm:pt>
    <dgm:pt modelId="{5459064B-2AA1-4782-BCE7-D86CD2A0D384}" type="pres">
      <dgm:prSet presAssocID="{3B1DB340-9F40-4D7D-A8FA-604FF82014E7}" presName="node" presStyleLbl="node1" presStyleIdx="3" presStyleCnt="5">
        <dgm:presLayoutVars>
          <dgm:bulletEnabled val="1"/>
        </dgm:presLayoutVars>
      </dgm:prSet>
      <dgm:spPr/>
    </dgm:pt>
    <dgm:pt modelId="{8347ED76-282A-4F8B-B07F-CAD8DEC8F37B}" type="pres">
      <dgm:prSet presAssocID="{A4F6C70B-C707-483F-B648-560375FFC913}" presName="sibTrans" presStyleCnt="0"/>
      <dgm:spPr/>
    </dgm:pt>
    <dgm:pt modelId="{A825E4D9-5281-4D06-8389-B23FC7FEC5C0}" type="pres">
      <dgm:prSet presAssocID="{72880D68-971E-4126-9AFC-CC4B85267A21}" presName="node" presStyleLbl="node1" presStyleIdx="4" presStyleCnt="5">
        <dgm:presLayoutVars>
          <dgm:bulletEnabled val="1"/>
        </dgm:presLayoutVars>
      </dgm:prSet>
      <dgm:spPr/>
    </dgm:pt>
  </dgm:ptLst>
  <dgm:cxnLst>
    <dgm:cxn modelId="{F97EB41C-58D6-4DEA-B055-341000CA2A43}" type="presOf" srcId="{7D2A2D97-F6CE-4501-8EB8-C700FA6A493A}" destId="{334D2F5A-34B4-4F57-BF4C-331F2FC5E12E}" srcOrd="0" destOrd="0" presId="urn:microsoft.com/office/officeart/2005/8/layout/default"/>
    <dgm:cxn modelId="{17AF2C36-AB62-4306-826A-B32D42CC6866}" type="presOf" srcId="{01390AC2-7D49-495F-B379-0434DB58B426}" destId="{A482B5A4-3BE1-4654-AD53-48A02D3A3355}" srcOrd="0" destOrd="0" presId="urn:microsoft.com/office/officeart/2005/8/layout/default"/>
    <dgm:cxn modelId="{E1D2C463-14DF-4FBA-A85F-1AF0308EB523}" type="presOf" srcId="{DDABC5BD-5159-4524-A4AB-990300621D65}" destId="{A21E5E41-845C-43AC-8210-43ECAE814F35}" srcOrd="0" destOrd="0" presId="urn:microsoft.com/office/officeart/2005/8/layout/default"/>
    <dgm:cxn modelId="{E026D659-DCED-4ABE-8AAE-5EB8F9C091B9}" srcId="{01390AC2-7D49-495F-B379-0434DB58B426}" destId="{3B1DB340-9F40-4D7D-A8FA-604FF82014E7}" srcOrd="3" destOrd="0" parTransId="{01CF616A-CA3E-4871-9DFB-829403B52E75}" sibTransId="{A4F6C70B-C707-483F-B648-560375FFC913}"/>
    <dgm:cxn modelId="{8C75767A-063A-4A87-AE9B-E8707CA2640B}" srcId="{01390AC2-7D49-495F-B379-0434DB58B426}" destId="{72880D68-971E-4126-9AFC-CC4B85267A21}" srcOrd="4" destOrd="0" parTransId="{427A986F-33F3-45AC-8247-997788D2F0DF}" sibTransId="{46F72035-9B29-4964-9161-FB1BC9D46C61}"/>
    <dgm:cxn modelId="{C385498B-7B3A-4539-A804-1D12DD4671C2}" type="presOf" srcId="{72880D68-971E-4126-9AFC-CC4B85267A21}" destId="{A825E4D9-5281-4D06-8389-B23FC7FEC5C0}" srcOrd="0" destOrd="0" presId="urn:microsoft.com/office/officeart/2005/8/layout/default"/>
    <dgm:cxn modelId="{D2745996-6BF9-410F-ADFE-62F6C98DE280}" type="presOf" srcId="{D425FBFE-EF90-42A7-AD81-9E256C4F9B28}" destId="{8F9485B0-82AB-4968-9DFA-D67C911857A3}" srcOrd="0" destOrd="0" presId="urn:microsoft.com/office/officeart/2005/8/layout/default"/>
    <dgm:cxn modelId="{4A4F9898-0CAF-4112-870D-7629634C0E40}" srcId="{01390AC2-7D49-495F-B379-0434DB58B426}" destId="{D425FBFE-EF90-42A7-AD81-9E256C4F9B28}" srcOrd="0" destOrd="0" parTransId="{CC27BEA2-3244-46E9-B58B-9B09C7904453}" sibTransId="{AE64D32F-707E-4478-BEB1-23572C3C5B75}"/>
    <dgm:cxn modelId="{419CA0A6-C82F-49DD-A182-A43065B82074}" srcId="{01390AC2-7D49-495F-B379-0434DB58B426}" destId="{7D2A2D97-F6CE-4501-8EB8-C700FA6A493A}" srcOrd="1" destOrd="0" parTransId="{B0572B4D-353E-4D69-B312-F60A3BA86013}" sibTransId="{4A6179D9-480E-4D22-AEE7-2ACC6EA93913}"/>
    <dgm:cxn modelId="{B2938BBB-C0DF-4A14-AE85-50CAEA77A206}" type="presOf" srcId="{3B1DB340-9F40-4D7D-A8FA-604FF82014E7}" destId="{5459064B-2AA1-4782-BCE7-D86CD2A0D384}" srcOrd="0" destOrd="0" presId="urn:microsoft.com/office/officeart/2005/8/layout/default"/>
    <dgm:cxn modelId="{BA7747D8-8357-4726-BBDD-9077D9606892}" srcId="{01390AC2-7D49-495F-B379-0434DB58B426}" destId="{DDABC5BD-5159-4524-A4AB-990300621D65}" srcOrd="2" destOrd="0" parTransId="{2B4FAC0A-7FD9-4F4B-AC7F-98FDD8E11066}" sibTransId="{5F20C78F-8A54-457C-9C9A-58421480FE67}"/>
    <dgm:cxn modelId="{17D9D29E-EBA1-4737-ABBD-AE601ED937A9}" type="presParOf" srcId="{A482B5A4-3BE1-4654-AD53-48A02D3A3355}" destId="{8F9485B0-82AB-4968-9DFA-D67C911857A3}" srcOrd="0" destOrd="0" presId="urn:microsoft.com/office/officeart/2005/8/layout/default"/>
    <dgm:cxn modelId="{B8B17267-2A0D-4D06-B6FD-3E4499F6CC19}" type="presParOf" srcId="{A482B5A4-3BE1-4654-AD53-48A02D3A3355}" destId="{5AFA355C-8EEC-47D5-8319-C6B9D498F986}" srcOrd="1" destOrd="0" presId="urn:microsoft.com/office/officeart/2005/8/layout/default"/>
    <dgm:cxn modelId="{A9BD54D6-DC79-4094-857F-CF20DF929637}" type="presParOf" srcId="{A482B5A4-3BE1-4654-AD53-48A02D3A3355}" destId="{334D2F5A-34B4-4F57-BF4C-331F2FC5E12E}" srcOrd="2" destOrd="0" presId="urn:microsoft.com/office/officeart/2005/8/layout/default"/>
    <dgm:cxn modelId="{5A923093-3615-4320-AB7E-3BF30AED0E48}" type="presParOf" srcId="{A482B5A4-3BE1-4654-AD53-48A02D3A3355}" destId="{0DD90DE4-EF23-4028-B732-16BC538135A3}" srcOrd="3" destOrd="0" presId="urn:microsoft.com/office/officeart/2005/8/layout/default"/>
    <dgm:cxn modelId="{1F2E1089-3376-4F71-8447-BEFEDC4D81CB}" type="presParOf" srcId="{A482B5A4-3BE1-4654-AD53-48A02D3A3355}" destId="{A21E5E41-845C-43AC-8210-43ECAE814F35}" srcOrd="4" destOrd="0" presId="urn:microsoft.com/office/officeart/2005/8/layout/default"/>
    <dgm:cxn modelId="{3400135D-F6BE-4976-82FB-A68A519115B0}" type="presParOf" srcId="{A482B5A4-3BE1-4654-AD53-48A02D3A3355}" destId="{9136D1A0-F29C-44D5-857C-933C496A4DC1}" srcOrd="5" destOrd="0" presId="urn:microsoft.com/office/officeart/2005/8/layout/default"/>
    <dgm:cxn modelId="{91973605-C6DD-40D2-AE1E-D9D03EA931B2}" type="presParOf" srcId="{A482B5A4-3BE1-4654-AD53-48A02D3A3355}" destId="{5459064B-2AA1-4782-BCE7-D86CD2A0D384}" srcOrd="6" destOrd="0" presId="urn:microsoft.com/office/officeart/2005/8/layout/default"/>
    <dgm:cxn modelId="{135CB1AF-EEF9-4DA0-A38A-6BA9B6E30260}" type="presParOf" srcId="{A482B5A4-3BE1-4654-AD53-48A02D3A3355}" destId="{8347ED76-282A-4F8B-B07F-CAD8DEC8F37B}" srcOrd="7" destOrd="0" presId="urn:microsoft.com/office/officeart/2005/8/layout/default"/>
    <dgm:cxn modelId="{88B27640-FD80-42A9-8460-2A9C9F8712CF}" type="presParOf" srcId="{A482B5A4-3BE1-4654-AD53-48A02D3A3355}" destId="{A825E4D9-5281-4D06-8389-B23FC7FEC5C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390AC2-7D49-495F-B379-0434DB58B426}"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D425FBFE-EF90-42A7-AD81-9E256C4F9B28}">
      <dgm:prSet phldrT="[Text]" custT="1"/>
      <dgm:spPr/>
      <dgm:t>
        <a:bodyPr/>
        <a:lstStyle/>
        <a:p>
          <a:r>
            <a:rPr lang="en-US" sz="2800" b="0" i="0" dirty="0">
              <a:latin typeface="Times New Roman" panose="02020603050405020304" pitchFamily="18" charset="0"/>
              <a:cs typeface="Times New Roman" panose="02020603050405020304" pitchFamily="18" charset="0"/>
            </a:rPr>
            <a:t>Health and safety regulations are obligatory.</a:t>
          </a:r>
          <a:endParaRPr lang="en-US" sz="2800" dirty="0">
            <a:latin typeface="Times New Roman" panose="02020603050405020304" pitchFamily="18" charset="0"/>
            <a:cs typeface="Times New Roman" panose="02020603050405020304" pitchFamily="18" charset="0"/>
          </a:endParaRPr>
        </a:p>
      </dgm:t>
    </dgm:pt>
    <dgm:pt modelId="{CC27BEA2-3244-46E9-B58B-9B09C7904453}" type="parTrans" cxnId="{4A4F9898-0CAF-4112-870D-7629634C0E40}">
      <dgm:prSet/>
      <dgm:spPr/>
      <dgm:t>
        <a:bodyPr/>
        <a:lstStyle/>
        <a:p>
          <a:endParaRPr lang="en-US" sz="2800">
            <a:latin typeface="Times New Roman" panose="02020603050405020304" pitchFamily="18" charset="0"/>
            <a:cs typeface="Times New Roman" panose="02020603050405020304" pitchFamily="18" charset="0"/>
          </a:endParaRPr>
        </a:p>
      </dgm:t>
    </dgm:pt>
    <dgm:pt modelId="{AE64D32F-707E-4478-BEB1-23572C3C5B75}" type="sibTrans" cxnId="{4A4F9898-0CAF-4112-870D-7629634C0E40}">
      <dgm:prSet/>
      <dgm:spPr/>
      <dgm:t>
        <a:bodyPr/>
        <a:lstStyle/>
        <a:p>
          <a:endParaRPr lang="en-US" sz="2800">
            <a:latin typeface="Times New Roman" panose="02020603050405020304" pitchFamily="18" charset="0"/>
            <a:cs typeface="Times New Roman" panose="02020603050405020304" pitchFamily="18" charset="0"/>
          </a:endParaRPr>
        </a:p>
      </dgm:t>
    </dgm:pt>
    <dgm:pt modelId="{7D2A2D97-F6CE-4501-8EB8-C700FA6A493A}">
      <dgm:prSet phldrT="[Text]" custT="1"/>
      <dgm:spPr/>
      <dgm:t>
        <a:bodyPr/>
        <a:lstStyle/>
        <a:p>
          <a:r>
            <a:rPr lang="en-US" sz="2800" b="0" i="0" dirty="0">
              <a:latin typeface="Times New Roman" panose="02020603050405020304" pitchFamily="18" charset="0"/>
              <a:cs typeface="Times New Roman" panose="02020603050405020304" pitchFamily="18" charset="0"/>
            </a:rPr>
            <a:t>Employment laws and minimum-wage also affect the staffing expenses (Gov.UK, 2025)</a:t>
          </a:r>
          <a:endParaRPr lang="en-US" sz="2800" dirty="0">
            <a:latin typeface="Times New Roman" panose="02020603050405020304" pitchFamily="18" charset="0"/>
            <a:cs typeface="Times New Roman" panose="02020603050405020304" pitchFamily="18" charset="0"/>
          </a:endParaRPr>
        </a:p>
      </dgm:t>
    </dgm:pt>
    <dgm:pt modelId="{B0572B4D-353E-4D69-B312-F60A3BA86013}" type="parTrans" cxnId="{419CA0A6-C82F-49DD-A182-A43065B82074}">
      <dgm:prSet/>
      <dgm:spPr/>
      <dgm:t>
        <a:bodyPr/>
        <a:lstStyle/>
        <a:p>
          <a:endParaRPr lang="en-US" sz="2800">
            <a:latin typeface="Times New Roman" panose="02020603050405020304" pitchFamily="18" charset="0"/>
            <a:cs typeface="Times New Roman" panose="02020603050405020304" pitchFamily="18" charset="0"/>
          </a:endParaRPr>
        </a:p>
      </dgm:t>
    </dgm:pt>
    <dgm:pt modelId="{4A6179D9-480E-4D22-AEE7-2ACC6EA93913}" type="sibTrans" cxnId="{419CA0A6-C82F-49DD-A182-A43065B82074}">
      <dgm:prSet/>
      <dgm:spPr/>
      <dgm:t>
        <a:bodyPr/>
        <a:lstStyle/>
        <a:p>
          <a:endParaRPr lang="en-US" sz="2800">
            <a:latin typeface="Times New Roman" panose="02020603050405020304" pitchFamily="18" charset="0"/>
            <a:cs typeface="Times New Roman" panose="02020603050405020304" pitchFamily="18" charset="0"/>
          </a:endParaRPr>
        </a:p>
      </dgm:t>
    </dgm:pt>
    <dgm:pt modelId="{DDABC5BD-5159-4524-A4AB-990300621D65}">
      <dgm:prSet phldrT="[Text]" custT="1"/>
      <dgm:spPr/>
      <dgm:t>
        <a:bodyPr/>
        <a:lstStyle/>
        <a:p>
          <a:r>
            <a:rPr lang="en-US" sz="2800" b="0" i="0" dirty="0">
              <a:latin typeface="Times New Roman" panose="02020603050405020304" pitchFamily="18" charset="0"/>
              <a:cs typeface="Times New Roman" panose="02020603050405020304" pitchFamily="18" charset="0"/>
            </a:rPr>
            <a:t>Guest information is subject to the obligations imposed by the General Data Protection Regulation (GDPR)</a:t>
          </a:r>
          <a:endParaRPr lang="en-US" sz="2800" dirty="0">
            <a:latin typeface="Times New Roman" panose="02020603050405020304" pitchFamily="18" charset="0"/>
            <a:cs typeface="Times New Roman" panose="02020603050405020304" pitchFamily="18" charset="0"/>
          </a:endParaRPr>
        </a:p>
      </dgm:t>
    </dgm:pt>
    <dgm:pt modelId="{2B4FAC0A-7FD9-4F4B-AC7F-98FDD8E11066}" type="parTrans" cxnId="{BA7747D8-8357-4726-BBDD-9077D9606892}">
      <dgm:prSet/>
      <dgm:spPr/>
      <dgm:t>
        <a:bodyPr/>
        <a:lstStyle/>
        <a:p>
          <a:endParaRPr lang="en-US" sz="2800">
            <a:latin typeface="Times New Roman" panose="02020603050405020304" pitchFamily="18" charset="0"/>
            <a:cs typeface="Times New Roman" panose="02020603050405020304" pitchFamily="18" charset="0"/>
          </a:endParaRPr>
        </a:p>
      </dgm:t>
    </dgm:pt>
    <dgm:pt modelId="{5F20C78F-8A54-457C-9C9A-58421480FE67}" type="sibTrans" cxnId="{BA7747D8-8357-4726-BBDD-9077D9606892}">
      <dgm:prSet/>
      <dgm:spPr/>
      <dgm:t>
        <a:bodyPr/>
        <a:lstStyle/>
        <a:p>
          <a:endParaRPr lang="en-US" sz="2800">
            <a:latin typeface="Times New Roman" panose="02020603050405020304" pitchFamily="18" charset="0"/>
            <a:cs typeface="Times New Roman" panose="02020603050405020304" pitchFamily="18" charset="0"/>
          </a:endParaRPr>
        </a:p>
      </dgm:t>
    </dgm:pt>
    <dgm:pt modelId="{3B1DB340-9F40-4D7D-A8FA-604FF82014E7}">
      <dgm:prSet phldrT="[Text]" custT="1"/>
      <dgm:spPr/>
      <dgm:t>
        <a:bodyPr/>
        <a:lstStyle/>
        <a:p>
          <a:r>
            <a:rPr lang="en-US" sz="2800" b="0" i="0" dirty="0">
              <a:latin typeface="Times New Roman" panose="02020603050405020304" pitchFamily="18" charset="0"/>
              <a:cs typeface="Times New Roman" panose="02020603050405020304" pitchFamily="18" charset="0"/>
            </a:rPr>
            <a:t>The Information Commissioner’s Office (ICO, 2025) imposes </a:t>
          </a:r>
          <a:r>
            <a:rPr lang="en-US" sz="2800" b="0" i="0" dirty="0" err="1">
              <a:latin typeface="Times New Roman" panose="02020603050405020304" pitchFamily="18" charset="0"/>
              <a:cs typeface="Times New Roman" panose="02020603050405020304" pitchFamily="18" charset="0"/>
            </a:rPr>
            <a:t>licencing</a:t>
          </a:r>
          <a:r>
            <a:rPr lang="en-US" sz="2800" b="0" i="0" dirty="0">
              <a:latin typeface="Times New Roman" panose="02020603050405020304" pitchFamily="18" charset="0"/>
              <a:cs typeface="Times New Roman" panose="02020603050405020304" pitchFamily="18" charset="0"/>
            </a:rPr>
            <a:t> requirements on food, alcohol, and entertainment</a:t>
          </a:r>
          <a:endParaRPr lang="en-US" sz="2800" dirty="0">
            <a:latin typeface="Times New Roman" panose="02020603050405020304" pitchFamily="18" charset="0"/>
            <a:cs typeface="Times New Roman" panose="02020603050405020304" pitchFamily="18" charset="0"/>
          </a:endParaRPr>
        </a:p>
      </dgm:t>
    </dgm:pt>
    <dgm:pt modelId="{01CF616A-CA3E-4871-9DFB-829403B52E75}" type="parTrans" cxnId="{E026D659-DCED-4ABE-8AAE-5EB8F9C091B9}">
      <dgm:prSet/>
      <dgm:spPr/>
      <dgm:t>
        <a:bodyPr/>
        <a:lstStyle/>
        <a:p>
          <a:endParaRPr lang="en-US" sz="2800">
            <a:latin typeface="Times New Roman" panose="02020603050405020304" pitchFamily="18" charset="0"/>
            <a:cs typeface="Times New Roman" panose="02020603050405020304" pitchFamily="18" charset="0"/>
          </a:endParaRPr>
        </a:p>
      </dgm:t>
    </dgm:pt>
    <dgm:pt modelId="{A4F6C70B-C707-483F-B648-560375FFC913}" type="sibTrans" cxnId="{E026D659-DCED-4ABE-8AAE-5EB8F9C091B9}">
      <dgm:prSet/>
      <dgm:spPr/>
      <dgm:t>
        <a:bodyPr/>
        <a:lstStyle/>
        <a:p>
          <a:endParaRPr lang="en-US" sz="2800">
            <a:latin typeface="Times New Roman" panose="02020603050405020304" pitchFamily="18" charset="0"/>
            <a:cs typeface="Times New Roman" panose="02020603050405020304" pitchFamily="18" charset="0"/>
          </a:endParaRPr>
        </a:p>
      </dgm:t>
    </dgm:pt>
    <dgm:pt modelId="{72880D68-971E-4126-9AFC-CC4B85267A21}">
      <dgm:prSet phldrT="[Text]" custT="1"/>
      <dgm:spPr/>
      <dgm:t>
        <a:bodyPr/>
        <a:lstStyle/>
        <a:p>
          <a:r>
            <a:rPr lang="en-US" sz="2800" b="0" i="0" dirty="0">
              <a:latin typeface="Times New Roman" panose="02020603050405020304" pitchFamily="18" charset="0"/>
              <a:cs typeface="Times New Roman" panose="02020603050405020304" pitchFamily="18" charset="0"/>
            </a:rPr>
            <a:t>Non-compliance will result in fines, loss of reputation and loss of operations.</a:t>
          </a:r>
          <a:endParaRPr lang="en-US" sz="2800" dirty="0">
            <a:latin typeface="Times New Roman" panose="02020603050405020304" pitchFamily="18" charset="0"/>
            <a:cs typeface="Times New Roman" panose="02020603050405020304" pitchFamily="18" charset="0"/>
          </a:endParaRPr>
        </a:p>
      </dgm:t>
    </dgm:pt>
    <dgm:pt modelId="{427A986F-33F3-45AC-8247-997788D2F0DF}" type="parTrans" cxnId="{8C75767A-063A-4A87-AE9B-E8707CA2640B}">
      <dgm:prSet/>
      <dgm:spPr/>
      <dgm:t>
        <a:bodyPr/>
        <a:lstStyle/>
        <a:p>
          <a:endParaRPr lang="en-US" sz="2800">
            <a:latin typeface="Times New Roman" panose="02020603050405020304" pitchFamily="18" charset="0"/>
            <a:cs typeface="Times New Roman" panose="02020603050405020304" pitchFamily="18" charset="0"/>
          </a:endParaRPr>
        </a:p>
      </dgm:t>
    </dgm:pt>
    <dgm:pt modelId="{46F72035-9B29-4964-9161-FB1BC9D46C61}" type="sibTrans" cxnId="{8C75767A-063A-4A87-AE9B-E8707CA2640B}">
      <dgm:prSet/>
      <dgm:spPr/>
      <dgm:t>
        <a:bodyPr/>
        <a:lstStyle/>
        <a:p>
          <a:endParaRPr lang="en-US" sz="2800">
            <a:latin typeface="Times New Roman" panose="02020603050405020304" pitchFamily="18" charset="0"/>
            <a:cs typeface="Times New Roman" panose="02020603050405020304" pitchFamily="18" charset="0"/>
          </a:endParaRPr>
        </a:p>
      </dgm:t>
    </dgm:pt>
    <dgm:pt modelId="{A482B5A4-3BE1-4654-AD53-48A02D3A3355}" type="pres">
      <dgm:prSet presAssocID="{01390AC2-7D49-495F-B379-0434DB58B426}" presName="diagram" presStyleCnt="0">
        <dgm:presLayoutVars>
          <dgm:dir/>
          <dgm:resizeHandles val="exact"/>
        </dgm:presLayoutVars>
      </dgm:prSet>
      <dgm:spPr/>
    </dgm:pt>
    <dgm:pt modelId="{8F9485B0-82AB-4968-9DFA-D67C911857A3}" type="pres">
      <dgm:prSet presAssocID="{D425FBFE-EF90-42A7-AD81-9E256C4F9B28}" presName="node" presStyleLbl="node1" presStyleIdx="0" presStyleCnt="5">
        <dgm:presLayoutVars>
          <dgm:bulletEnabled val="1"/>
        </dgm:presLayoutVars>
      </dgm:prSet>
      <dgm:spPr/>
    </dgm:pt>
    <dgm:pt modelId="{5AFA355C-8EEC-47D5-8319-C6B9D498F986}" type="pres">
      <dgm:prSet presAssocID="{AE64D32F-707E-4478-BEB1-23572C3C5B75}" presName="sibTrans" presStyleCnt="0"/>
      <dgm:spPr/>
    </dgm:pt>
    <dgm:pt modelId="{334D2F5A-34B4-4F57-BF4C-331F2FC5E12E}" type="pres">
      <dgm:prSet presAssocID="{7D2A2D97-F6CE-4501-8EB8-C700FA6A493A}" presName="node" presStyleLbl="node1" presStyleIdx="1" presStyleCnt="5">
        <dgm:presLayoutVars>
          <dgm:bulletEnabled val="1"/>
        </dgm:presLayoutVars>
      </dgm:prSet>
      <dgm:spPr/>
    </dgm:pt>
    <dgm:pt modelId="{0DD90DE4-EF23-4028-B732-16BC538135A3}" type="pres">
      <dgm:prSet presAssocID="{4A6179D9-480E-4D22-AEE7-2ACC6EA93913}" presName="sibTrans" presStyleCnt="0"/>
      <dgm:spPr/>
    </dgm:pt>
    <dgm:pt modelId="{A21E5E41-845C-43AC-8210-43ECAE814F35}" type="pres">
      <dgm:prSet presAssocID="{DDABC5BD-5159-4524-A4AB-990300621D65}" presName="node" presStyleLbl="node1" presStyleIdx="2" presStyleCnt="5">
        <dgm:presLayoutVars>
          <dgm:bulletEnabled val="1"/>
        </dgm:presLayoutVars>
      </dgm:prSet>
      <dgm:spPr/>
    </dgm:pt>
    <dgm:pt modelId="{9136D1A0-F29C-44D5-857C-933C496A4DC1}" type="pres">
      <dgm:prSet presAssocID="{5F20C78F-8A54-457C-9C9A-58421480FE67}" presName="sibTrans" presStyleCnt="0"/>
      <dgm:spPr/>
    </dgm:pt>
    <dgm:pt modelId="{5459064B-2AA1-4782-BCE7-D86CD2A0D384}" type="pres">
      <dgm:prSet presAssocID="{3B1DB340-9F40-4D7D-A8FA-604FF82014E7}" presName="node" presStyleLbl="node1" presStyleIdx="3" presStyleCnt="5">
        <dgm:presLayoutVars>
          <dgm:bulletEnabled val="1"/>
        </dgm:presLayoutVars>
      </dgm:prSet>
      <dgm:spPr/>
    </dgm:pt>
    <dgm:pt modelId="{8347ED76-282A-4F8B-B07F-CAD8DEC8F37B}" type="pres">
      <dgm:prSet presAssocID="{A4F6C70B-C707-483F-B648-560375FFC913}" presName="sibTrans" presStyleCnt="0"/>
      <dgm:spPr/>
    </dgm:pt>
    <dgm:pt modelId="{A825E4D9-5281-4D06-8389-B23FC7FEC5C0}" type="pres">
      <dgm:prSet presAssocID="{72880D68-971E-4126-9AFC-CC4B85267A21}" presName="node" presStyleLbl="node1" presStyleIdx="4" presStyleCnt="5">
        <dgm:presLayoutVars>
          <dgm:bulletEnabled val="1"/>
        </dgm:presLayoutVars>
      </dgm:prSet>
      <dgm:spPr/>
    </dgm:pt>
  </dgm:ptLst>
  <dgm:cxnLst>
    <dgm:cxn modelId="{F97EB41C-58D6-4DEA-B055-341000CA2A43}" type="presOf" srcId="{7D2A2D97-F6CE-4501-8EB8-C700FA6A493A}" destId="{334D2F5A-34B4-4F57-BF4C-331F2FC5E12E}" srcOrd="0" destOrd="0" presId="urn:microsoft.com/office/officeart/2005/8/layout/default"/>
    <dgm:cxn modelId="{17AF2C36-AB62-4306-826A-B32D42CC6866}" type="presOf" srcId="{01390AC2-7D49-495F-B379-0434DB58B426}" destId="{A482B5A4-3BE1-4654-AD53-48A02D3A3355}" srcOrd="0" destOrd="0" presId="urn:microsoft.com/office/officeart/2005/8/layout/default"/>
    <dgm:cxn modelId="{E1D2C463-14DF-4FBA-A85F-1AF0308EB523}" type="presOf" srcId="{DDABC5BD-5159-4524-A4AB-990300621D65}" destId="{A21E5E41-845C-43AC-8210-43ECAE814F35}" srcOrd="0" destOrd="0" presId="urn:microsoft.com/office/officeart/2005/8/layout/default"/>
    <dgm:cxn modelId="{E026D659-DCED-4ABE-8AAE-5EB8F9C091B9}" srcId="{01390AC2-7D49-495F-B379-0434DB58B426}" destId="{3B1DB340-9F40-4D7D-A8FA-604FF82014E7}" srcOrd="3" destOrd="0" parTransId="{01CF616A-CA3E-4871-9DFB-829403B52E75}" sibTransId="{A4F6C70B-C707-483F-B648-560375FFC913}"/>
    <dgm:cxn modelId="{8C75767A-063A-4A87-AE9B-E8707CA2640B}" srcId="{01390AC2-7D49-495F-B379-0434DB58B426}" destId="{72880D68-971E-4126-9AFC-CC4B85267A21}" srcOrd="4" destOrd="0" parTransId="{427A986F-33F3-45AC-8247-997788D2F0DF}" sibTransId="{46F72035-9B29-4964-9161-FB1BC9D46C61}"/>
    <dgm:cxn modelId="{C385498B-7B3A-4539-A804-1D12DD4671C2}" type="presOf" srcId="{72880D68-971E-4126-9AFC-CC4B85267A21}" destId="{A825E4D9-5281-4D06-8389-B23FC7FEC5C0}" srcOrd="0" destOrd="0" presId="urn:microsoft.com/office/officeart/2005/8/layout/default"/>
    <dgm:cxn modelId="{D2745996-6BF9-410F-ADFE-62F6C98DE280}" type="presOf" srcId="{D425FBFE-EF90-42A7-AD81-9E256C4F9B28}" destId="{8F9485B0-82AB-4968-9DFA-D67C911857A3}" srcOrd="0" destOrd="0" presId="urn:microsoft.com/office/officeart/2005/8/layout/default"/>
    <dgm:cxn modelId="{4A4F9898-0CAF-4112-870D-7629634C0E40}" srcId="{01390AC2-7D49-495F-B379-0434DB58B426}" destId="{D425FBFE-EF90-42A7-AD81-9E256C4F9B28}" srcOrd="0" destOrd="0" parTransId="{CC27BEA2-3244-46E9-B58B-9B09C7904453}" sibTransId="{AE64D32F-707E-4478-BEB1-23572C3C5B75}"/>
    <dgm:cxn modelId="{419CA0A6-C82F-49DD-A182-A43065B82074}" srcId="{01390AC2-7D49-495F-B379-0434DB58B426}" destId="{7D2A2D97-F6CE-4501-8EB8-C700FA6A493A}" srcOrd="1" destOrd="0" parTransId="{B0572B4D-353E-4D69-B312-F60A3BA86013}" sibTransId="{4A6179D9-480E-4D22-AEE7-2ACC6EA93913}"/>
    <dgm:cxn modelId="{B2938BBB-C0DF-4A14-AE85-50CAEA77A206}" type="presOf" srcId="{3B1DB340-9F40-4D7D-A8FA-604FF82014E7}" destId="{5459064B-2AA1-4782-BCE7-D86CD2A0D384}" srcOrd="0" destOrd="0" presId="urn:microsoft.com/office/officeart/2005/8/layout/default"/>
    <dgm:cxn modelId="{BA7747D8-8357-4726-BBDD-9077D9606892}" srcId="{01390AC2-7D49-495F-B379-0434DB58B426}" destId="{DDABC5BD-5159-4524-A4AB-990300621D65}" srcOrd="2" destOrd="0" parTransId="{2B4FAC0A-7FD9-4F4B-AC7F-98FDD8E11066}" sibTransId="{5F20C78F-8A54-457C-9C9A-58421480FE67}"/>
    <dgm:cxn modelId="{17D9D29E-EBA1-4737-ABBD-AE601ED937A9}" type="presParOf" srcId="{A482B5A4-3BE1-4654-AD53-48A02D3A3355}" destId="{8F9485B0-82AB-4968-9DFA-D67C911857A3}" srcOrd="0" destOrd="0" presId="urn:microsoft.com/office/officeart/2005/8/layout/default"/>
    <dgm:cxn modelId="{B8B17267-2A0D-4D06-B6FD-3E4499F6CC19}" type="presParOf" srcId="{A482B5A4-3BE1-4654-AD53-48A02D3A3355}" destId="{5AFA355C-8EEC-47D5-8319-C6B9D498F986}" srcOrd="1" destOrd="0" presId="urn:microsoft.com/office/officeart/2005/8/layout/default"/>
    <dgm:cxn modelId="{A9BD54D6-DC79-4094-857F-CF20DF929637}" type="presParOf" srcId="{A482B5A4-3BE1-4654-AD53-48A02D3A3355}" destId="{334D2F5A-34B4-4F57-BF4C-331F2FC5E12E}" srcOrd="2" destOrd="0" presId="urn:microsoft.com/office/officeart/2005/8/layout/default"/>
    <dgm:cxn modelId="{5A923093-3615-4320-AB7E-3BF30AED0E48}" type="presParOf" srcId="{A482B5A4-3BE1-4654-AD53-48A02D3A3355}" destId="{0DD90DE4-EF23-4028-B732-16BC538135A3}" srcOrd="3" destOrd="0" presId="urn:microsoft.com/office/officeart/2005/8/layout/default"/>
    <dgm:cxn modelId="{1F2E1089-3376-4F71-8447-BEFEDC4D81CB}" type="presParOf" srcId="{A482B5A4-3BE1-4654-AD53-48A02D3A3355}" destId="{A21E5E41-845C-43AC-8210-43ECAE814F35}" srcOrd="4" destOrd="0" presId="urn:microsoft.com/office/officeart/2005/8/layout/default"/>
    <dgm:cxn modelId="{3400135D-F6BE-4976-82FB-A68A519115B0}" type="presParOf" srcId="{A482B5A4-3BE1-4654-AD53-48A02D3A3355}" destId="{9136D1A0-F29C-44D5-857C-933C496A4DC1}" srcOrd="5" destOrd="0" presId="urn:microsoft.com/office/officeart/2005/8/layout/default"/>
    <dgm:cxn modelId="{91973605-C6DD-40D2-AE1E-D9D03EA931B2}" type="presParOf" srcId="{A482B5A4-3BE1-4654-AD53-48A02D3A3355}" destId="{5459064B-2AA1-4782-BCE7-D86CD2A0D384}" srcOrd="6" destOrd="0" presId="urn:microsoft.com/office/officeart/2005/8/layout/default"/>
    <dgm:cxn modelId="{135CB1AF-EEF9-4DA0-A38A-6BA9B6E30260}" type="presParOf" srcId="{A482B5A4-3BE1-4654-AD53-48A02D3A3355}" destId="{8347ED76-282A-4F8B-B07F-CAD8DEC8F37B}" srcOrd="7" destOrd="0" presId="urn:microsoft.com/office/officeart/2005/8/layout/default"/>
    <dgm:cxn modelId="{88B27640-FD80-42A9-8460-2A9C9F8712CF}" type="presParOf" srcId="{A482B5A4-3BE1-4654-AD53-48A02D3A3355}" destId="{A825E4D9-5281-4D06-8389-B23FC7FEC5C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F5A1164-026C-4C64-B557-34B179770D24}" type="doc">
      <dgm:prSet loTypeId="urn:microsoft.com/office/officeart/2005/8/layout/hProcess9" loCatId="process" qsTypeId="urn:microsoft.com/office/officeart/2005/8/quickstyle/simple1" qsCatId="simple" csTypeId="urn:microsoft.com/office/officeart/2005/8/colors/colorful3" csCatId="colorful" phldr="1"/>
      <dgm:spPr/>
    </dgm:pt>
    <dgm:pt modelId="{9E6CD7C9-6438-463B-9596-AF22A13ED165}">
      <dgm:prSet phldrT="[Text]" custT="1"/>
      <dgm:spPr/>
      <dgm:t>
        <a:bodyPr/>
        <a:lstStyle/>
        <a:p>
          <a:r>
            <a:rPr lang="en-US" sz="2400" b="0" i="0" dirty="0">
              <a:latin typeface="Times New Roman" panose="02020603050405020304" pitchFamily="18" charset="0"/>
              <a:cs typeface="Times New Roman" panose="02020603050405020304" pitchFamily="18" charset="0"/>
            </a:rPr>
            <a:t>The hospitality sector is facing a growing cost of operation, labour insecurity as well as inflation</a:t>
          </a:r>
          <a:endParaRPr lang="en-US" sz="2400" dirty="0">
            <a:latin typeface="Times New Roman" panose="02020603050405020304" pitchFamily="18" charset="0"/>
            <a:cs typeface="Times New Roman" panose="02020603050405020304" pitchFamily="18" charset="0"/>
          </a:endParaRPr>
        </a:p>
      </dgm:t>
    </dgm:pt>
    <dgm:pt modelId="{D11C58E6-1D11-40C3-A06F-1BC9FDA5A8A7}" type="parTrans" cxnId="{FF03E8E1-38F2-4B01-9DEE-8C4EB16E8DCA}">
      <dgm:prSet/>
      <dgm:spPr/>
      <dgm:t>
        <a:bodyPr/>
        <a:lstStyle/>
        <a:p>
          <a:endParaRPr lang="en-US" sz="2400">
            <a:latin typeface="Times New Roman" panose="02020603050405020304" pitchFamily="18" charset="0"/>
            <a:cs typeface="Times New Roman" panose="02020603050405020304" pitchFamily="18" charset="0"/>
          </a:endParaRPr>
        </a:p>
      </dgm:t>
    </dgm:pt>
    <dgm:pt modelId="{91545CDF-1983-438A-8535-AC4D5669E2B4}" type="sibTrans" cxnId="{FF03E8E1-38F2-4B01-9DEE-8C4EB16E8DCA}">
      <dgm:prSet/>
      <dgm:spPr/>
      <dgm:t>
        <a:bodyPr/>
        <a:lstStyle/>
        <a:p>
          <a:endParaRPr lang="en-US" sz="2400">
            <a:latin typeface="Times New Roman" panose="02020603050405020304" pitchFamily="18" charset="0"/>
            <a:cs typeface="Times New Roman" panose="02020603050405020304" pitchFamily="18" charset="0"/>
          </a:endParaRPr>
        </a:p>
      </dgm:t>
    </dgm:pt>
    <dgm:pt modelId="{0457DC1E-70DF-4F94-8B10-7940143F876E}">
      <dgm:prSet phldrT="[Text]" custT="1"/>
      <dgm:spPr/>
      <dgm:t>
        <a:bodyPr/>
        <a:lstStyle/>
        <a:p>
          <a:r>
            <a:rPr lang="en-US" sz="2400" b="0" i="0" dirty="0">
              <a:latin typeface="Times New Roman" panose="02020603050405020304" pitchFamily="18" charset="0"/>
              <a:cs typeface="Times New Roman" panose="02020603050405020304" pitchFamily="18" charset="0"/>
            </a:rPr>
            <a:t>Financial pressure is increased by political and legal forces including taxation laws and minimum-wage laws</a:t>
          </a:r>
          <a:endParaRPr lang="en-US" sz="2400" dirty="0">
            <a:latin typeface="Times New Roman" panose="02020603050405020304" pitchFamily="18" charset="0"/>
            <a:cs typeface="Times New Roman" panose="02020603050405020304" pitchFamily="18" charset="0"/>
          </a:endParaRPr>
        </a:p>
      </dgm:t>
    </dgm:pt>
    <dgm:pt modelId="{54853184-252D-4818-9262-E14D96614D7F}" type="parTrans" cxnId="{8EC880B9-5F3F-412A-A370-B0CA06927E00}">
      <dgm:prSet/>
      <dgm:spPr/>
      <dgm:t>
        <a:bodyPr/>
        <a:lstStyle/>
        <a:p>
          <a:endParaRPr lang="en-US" sz="2400">
            <a:latin typeface="Times New Roman" panose="02020603050405020304" pitchFamily="18" charset="0"/>
            <a:cs typeface="Times New Roman" panose="02020603050405020304" pitchFamily="18" charset="0"/>
          </a:endParaRPr>
        </a:p>
      </dgm:t>
    </dgm:pt>
    <dgm:pt modelId="{AE3F25D4-0A42-495E-AC6E-53D54ADC1FB9}" type="sibTrans" cxnId="{8EC880B9-5F3F-412A-A370-B0CA06927E00}">
      <dgm:prSet/>
      <dgm:spPr/>
      <dgm:t>
        <a:bodyPr/>
        <a:lstStyle/>
        <a:p>
          <a:endParaRPr lang="en-US" sz="2400">
            <a:latin typeface="Times New Roman" panose="02020603050405020304" pitchFamily="18" charset="0"/>
            <a:cs typeface="Times New Roman" panose="02020603050405020304" pitchFamily="18" charset="0"/>
          </a:endParaRPr>
        </a:p>
      </dgm:t>
    </dgm:pt>
    <dgm:pt modelId="{A9AA0B05-B837-456A-983E-A22B7F055ABC}">
      <dgm:prSet phldrT="[Text]" custT="1"/>
      <dgm:spPr/>
      <dgm:t>
        <a:bodyPr/>
        <a:lstStyle/>
        <a:p>
          <a:r>
            <a:rPr lang="en-US" sz="2400" b="0" i="0" dirty="0">
              <a:latin typeface="Times New Roman" panose="02020603050405020304" pitchFamily="18" charset="0"/>
              <a:cs typeface="Times New Roman" panose="02020603050405020304" pitchFamily="18" charset="0"/>
            </a:rPr>
            <a:t>The Resource-Based View (RBV) declares that hotels with strong internal resources are capable of adapting better and maintain a competitive advantage.</a:t>
          </a:r>
          <a:endParaRPr lang="en-US" sz="2400" dirty="0">
            <a:latin typeface="Times New Roman" panose="02020603050405020304" pitchFamily="18" charset="0"/>
            <a:cs typeface="Times New Roman" panose="02020603050405020304" pitchFamily="18" charset="0"/>
          </a:endParaRPr>
        </a:p>
      </dgm:t>
    </dgm:pt>
    <dgm:pt modelId="{717C7650-C9F5-471C-9E15-BA210FDD1971}" type="parTrans" cxnId="{5337032F-9AD1-4F23-B2A7-8EE9936B122B}">
      <dgm:prSet/>
      <dgm:spPr/>
      <dgm:t>
        <a:bodyPr/>
        <a:lstStyle/>
        <a:p>
          <a:endParaRPr lang="en-US" sz="2400">
            <a:latin typeface="Times New Roman" panose="02020603050405020304" pitchFamily="18" charset="0"/>
            <a:cs typeface="Times New Roman" panose="02020603050405020304" pitchFamily="18" charset="0"/>
          </a:endParaRPr>
        </a:p>
      </dgm:t>
    </dgm:pt>
    <dgm:pt modelId="{7714A4CE-1314-46F4-97D3-EA7277EB4E7F}" type="sibTrans" cxnId="{5337032F-9AD1-4F23-B2A7-8EE9936B122B}">
      <dgm:prSet/>
      <dgm:spPr/>
      <dgm:t>
        <a:bodyPr/>
        <a:lstStyle/>
        <a:p>
          <a:endParaRPr lang="en-US" sz="2400">
            <a:latin typeface="Times New Roman" panose="02020603050405020304" pitchFamily="18" charset="0"/>
            <a:cs typeface="Times New Roman" panose="02020603050405020304" pitchFamily="18" charset="0"/>
          </a:endParaRPr>
        </a:p>
      </dgm:t>
    </dgm:pt>
    <dgm:pt modelId="{EBAEB758-9673-46CC-A121-862728A1607D}">
      <dgm:prSet phldrT="[Text]" custT="1"/>
      <dgm:spPr/>
      <dgm:t>
        <a:bodyPr/>
        <a:lstStyle/>
        <a:p>
          <a:r>
            <a:rPr lang="en-US" sz="2400" b="0" i="0" dirty="0">
              <a:latin typeface="Times New Roman" panose="02020603050405020304" pitchFamily="18" charset="0"/>
              <a:cs typeface="Times New Roman" panose="02020603050405020304" pitchFamily="18" charset="0"/>
            </a:rPr>
            <a:t>Although technology investment enhances efficiency in operations, it is also associated with short term expenses.</a:t>
          </a:r>
          <a:endParaRPr lang="en-US" sz="2400" dirty="0">
            <a:latin typeface="Times New Roman" panose="02020603050405020304" pitchFamily="18" charset="0"/>
            <a:cs typeface="Times New Roman" panose="02020603050405020304" pitchFamily="18" charset="0"/>
          </a:endParaRPr>
        </a:p>
      </dgm:t>
    </dgm:pt>
    <dgm:pt modelId="{FB8C5260-0E55-49F9-9CFD-E974E085E2E7}" type="parTrans" cxnId="{90881DB8-78CD-44F9-95AC-8524D7C22C69}">
      <dgm:prSet/>
      <dgm:spPr/>
      <dgm:t>
        <a:bodyPr/>
        <a:lstStyle/>
        <a:p>
          <a:endParaRPr lang="en-US" sz="2400">
            <a:latin typeface="Times New Roman" panose="02020603050405020304" pitchFamily="18" charset="0"/>
            <a:cs typeface="Times New Roman" panose="02020603050405020304" pitchFamily="18" charset="0"/>
          </a:endParaRPr>
        </a:p>
      </dgm:t>
    </dgm:pt>
    <dgm:pt modelId="{BE8FF718-A8D0-4E65-95FA-F01972C36D70}" type="sibTrans" cxnId="{90881DB8-78CD-44F9-95AC-8524D7C22C69}">
      <dgm:prSet/>
      <dgm:spPr/>
      <dgm:t>
        <a:bodyPr/>
        <a:lstStyle/>
        <a:p>
          <a:endParaRPr lang="en-US" sz="2400">
            <a:latin typeface="Times New Roman" panose="02020603050405020304" pitchFamily="18" charset="0"/>
            <a:cs typeface="Times New Roman" panose="02020603050405020304" pitchFamily="18" charset="0"/>
          </a:endParaRPr>
        </a:p>
      </dgm:t>
    </dgm:pt>
    <dgm:pt modelId="{42FBFFA2-82B5-4C1F-AFCD-CFF2176618A0}">
      <dgm:prSet phldrT="[Text]" custT="1"/>
      <dgm:spPr/>
      <dgm:t>
        <a:bodyPr/>
        <a:lstStyle/>
        <a:p>
          <a:r>
            <a:rPr lang="en-US" sz="2400" b="0" i="0" dirty="0">
              <a:latin typeface="Times New Roman" panose="02020603050405020304" pitchFamily="18" charset="0"/>
              <a:cs typeface="Times New Roman" panose="02020603050405020304" pitchFamily="18" charset="0"/>
            </a:rPr>
            <a:t>Social and environmental trends are both contributing to a need to implement sustainability efforts and improve the guest experiences.</a:t>
          </a:r>
          <a:endParaRPr lang="en-US" sz="2400" dirty="0">
            <a:latin typeface="Times New Roman" panose="02020603050405020304" pitchFamily="18" charset="0"/>
            <a:cs typeface="Times New Roman" panose="02020603050405020304" pitchFamily="18" charset="0"/>
          </a:endParaRPr>
        </a:p>
      </dgm:t>
    </dgm:pt>
    <dgm:pt modelId="{627034CA-221F-4CF5-9448-B2EFCC66B7D1}" type="parTrans" cxnId="{D5A447AC-738C-4883-95FE-D1D12D38B600}">
      <dgm:prSet/>
      <dgm:spPr/>
      <dgm:t>
        <a:bodyPr/>
        <a:lstStyle/>
        <a:p>
          <a:endParaRPr lang="en-US" sz="2400">
            <a:latin typeface="Times New Roman" panose="02020603050405020304" pitchFamily="18" charset="0"/>
            <a:cs typeface="Times New Roman" panose="02020603050405020304" pitchFamily="18" charset="0"/>
          </a:endParaRPr>
        </a:p>
      </dgm:t>
    </dgm:pt>
    <dgm:pt modelId="{F0E560D3-9893-47E8-B33C-658BFC5AF854}" type="sibTrans" cxnId="{D5A447AC-738C-4883-95FE-D1D12D38B600}">
      <dgm:prSet/>
      <dgm:spPr/>
      <dgm:t>
        <a:bodyPr/>
        <a:lstStyle/>
        <a:p>
          <a:endParaRPr lang="en-US" sz="2400">
            <a:latin typeface="Times New Roman" panose="02020603050405020304" pitchFamily="18" charset="0"/>
            <a:cs typeface="Times New Roman" panose="02020603050405020304" pitchFamily="18" charset="0"/>
          </a:endParaRPr>
        </a:p>
      </dgm:t>
    </dgm:pt>
    <dgm:pt modelId="{574E7169-E9B5-406B-9640-48BFE0A0DB75}" type="pres">
      <dgm:prSet presAssocID="{2F5A1164-026C-4C64-B557-34B179770D24}" presName="CompostProcess" presStyleCnt="0">
        <dgm:presLayoutVars>
          <dgm:dir/>
          <dgm:resizeHandles val="exact"/>
        </dgm:presLayoutVars>
      </dgm:prSet>
      <dgm:spPr/>
    </dgm:pt>
    <dgm:pt modelId="{CD335EE1-5895-4965-BD5C-7F835235A5C1}" type="pres">
      <dgm:prSet presAssocID="{2F5A1164-026C-4C64-B557-34B179770D24}" presName="arrow" presStyleLbl="bgShp" presStyleIdx="0" presStyleCnt="1"/>
      <dgm:spPr/>
    </dgm:pt>
    <dgm:pt modelId="{211FB476-C25C-49DA-B8B0-9414D11D9C69}" type="pres">
      <dgm:prSet presAssocID="{2F5A1164-026C-4C64-B557-34B179770D24}" presName="linearProcess" presStyleCnt="0"/>
      <dgm:spPr/>
    </dgm:pt>
    <dgm:pt modelId="{216426A8-8304-4D52-8501-876EE97A24AB}" type="pres">
      <dgm:prSet presAssocID="{9E6CD7C9-6438-463B-9596-AF22A13ED165}" presName="textNode" presStyleLbl="node1" presStyleIdx="0" presStyleCnt="5">
        <dgm:presLayoutVars>
          <dgm:bulletEnabled val="1"/>
        </dgm:presLayoutVars>
      </dgm:prSet>
      <dgm:spPr/>
    </dgm:pt>
    <dgm:pt modelId="{D1AB7404-FB75-4E7D-B3ED-AAC8196BFB65}" type="pres">
      <dgm:prSet presAssocID="{91545CDF-1983-438A-8535-AC4D5669E2B4}" presName="sibTrans" presStyleCnt="0"/>
      <dgm:spPr/>
    </dgm:pt>
    <dgm:pt modelId="{2AB1E4B1-24E4-43E4-A7CE-F430151CD031}" type="pres">
      <dgm:prSet presAssocID="{0457DC1E-70DF-4F94-8B10-7940143F876E}" presName="textNode" presStyleLbl="node1" presStyleIdx="1" presStyleCnt="5">
        <dgm:presLayoutVars>
          <dgm:bulletEnabled val="1"/>
        </dgm:presLayoutVars>
      </dgm:prSet>
      <dgm:spPr/>
    </dgm:pt>
    <dgm:pt modelId="{ADFC7407-45EE-4C06-9184-7434A78A0FBF}" type="pres">
      <dgm:prSet presAssocID="{AE3F25D4-0A42-495E-AC6E-53D54ADC1FB9}" presName="sibTrans" presStyleCnt="0"/>
      <dgm:spPr/>
    </dgm:pt>
    <dgm:pt modelId="{AF660ECC-AAD5-47A3-90FF-A9EFF5E661ED}" type="pres">
      <dgm:prSet presAssocID="{EBAEB758-9673-46CC-A121-862728A1607D}" presName="textNode" presStyleLbl="node1" presStyleIdx="2" presStyleCnt="5">
        <dgm:presLayoutVars>
          <dgm:bulletEnabled val="1"/>
        </dgm:presLayoutVars>
      </dgm:prSet>
      <dgm:spPr/>
    </dgm:pt>
    <dgm:pt modelId="{75424A8A-8160-47C3-AC94-E329ADC73FDD}" type="pres">
      <dgm:prSet presAssocID="{BE8FF718-A8D0-4E65-95FA-F01972C36D70}" presName="sibTrans" presStyleCnt="0"/>
      <dgm:spPr/>
    </dgm:pt>
    <dgm:pt modelId="{20EDCF34-7F96-42CB-9239-73991F4B3DD1}" type="pres">
      <dgm:prSet presAssocID="{42FBFFA2-82B5-4C1F-AFCD-CFF2176618A0}" presName="textNode" presStyleLbl="node1" presStyleIdx="3" presStyleCnt="5">
        <dgm:presLayoutVars>
          <dgm:bulletEnabled val="1"/>
        </dgm:presLayoutVars>
      </dgm:prSet>
      <dgm:spPr/>
    </dgm:pt>
    <dgm:pt modelId="{91D0DAF4-E219-44DD-AA45-BDF64A333CDE}" type="pres">
      <dgm:prSet presAssocID="{F0E560D3-9893-47E8-B33C-658BFC5AF854}" presName="sibTrans" presStyleCnt="0"/>
      <dgm:spPr/>
    </dgm:pt>
    <dgm:pt modelId="{79470A60-A032-449A-BC15-8738E3DA7E53}" type="pres">
      <dgm:prSet presAssocID="{A9AA0B05-B837-456A-983E-A22B7F055ABC}" presName="textNode" presStyleLbl="node1" presStyleIdx="4" presStyleCnt="5">
        <dgm:presLayoutVars>
          <dgm:bulletEnabled val="1"/>
        </dgm:presLayoutVars>
      </dgm:prSet>
      <dgm:spPr/>
    </dgm:pt>
  </dgm:ptLst>
  <dgm:cxnLst>
    <dgm:cxn modelId="{5337032F-9AD1-4F23-B2A7-8EE9936B122B}" srcId="{2F5A1164-026C-4C64-B557-34B179770D24}" destId="{A9AA0B05-B837-456A-983E-A22B7F055ABC}" srcOrd="4" destOrd="0" parTransId="{717C7650-C9F5-471C-9E15-BA210FDD1971}" sibTransId="{7714A4CE-1314-46F4-97D3-EA7277EB4E7F}"/>
    <dgm:cxn modelId="{3EF43581-B8A0-4222-83B4-2A38DB805D04}" type="presOf" srcId="{9E6CD7C9-6438-463B-9596-AF22A13ED165}" destId="{216426A8-8304-4D52-8501-876EE97A24AB}" srcOrd="0" destOrd="0" presId="urn:microsoft.com/office/officeart/2005/8/layout/hProcess9"/>
    <dgm:cxn modelId="{6709B098-12A8-43C4-BC2F-25B497053157}" type="presOf" srcId="{42FBFFA2-82B5-4C1F-AFCD-CFF2176618A0}" destId="{20EDCF34-7F96-42CB-9239-73991F4B3DD1}" srcOrd="0" destOrd="0" presId="urn:microsoft.com/office/officeart/2005/8/layout/hProcess9"/>
    <dgm:cxn modelId="{D5A447AC-738C-4883-95FE-D1D12D38B600}" srcId="{2F5A1164-026C-4C64-B557-34B179770D24}" destId="{42FBFFA2-82B5-4C1F-AFCD-CFF2176618A0}" srcOrd="3" destOrd="0" parTransId="{627034CA-221F-4CF5-9448-B2EFCC66B7D1}" sibTransId="{F0E560D3-9893-47E8-B33C-658BFC5AF854}"/>
    <dgm:cxn modelId="{90881DB8-78CD-44F9-95AC-8524D7C22C69}" srcId="{2F5A1164-026C-4C64-B557-34B179770D24}" destId="{EBAEB758-9673-46CC-A121-862728A1607D}" srcOrd="2" destOrd="0" parTransId="{FB8C5260-0E55-49F9-9CFD-E974E085E2E7}" sibTransId="{BE8FF718-A8D0-4E65-95FA-F01972C36D70}"/>
    <dgm:cxn modelId="{8EC880B9-5F3F-412A-A370-B0CA06927E00}" srcId="{2F5A1164-026C-4C64-B557-34B179770D24}" destId="{0457DC1E-70DF-4F94-8B10-7940143F876E}" srcOrd="1" destOrd="0" parTransId="{54853184-252D-4818-9262-E14D96614D7F}" sibTransId="{AE3F25D4-0A42-495E-AC6E-53D54ADC1FB9}"/>
    <dgm:cxn modelId="{873685D0-C6A5-4D7D-9345-42D937DC1749}" type="presOf" srcId="{EBAEB758-9673-46CC-A121-862728A1607D}" destId="{AF660ECC-AAD5-47A3-90FF-A9EFF5E661ED}" srcOrd="0" destOrd="0" presId="urn:microsoft.com/office/officeart/2005/8/layout/hProcess9"/>
    <dgm:cxn modelId="{19724DDB-2E43-4B95-857C-822CA05C20D4}" type="presOf" srcId="{2F5A1164-026C-4C64-B557-34B179770D24}" destId="{574E7169-E9B5-406B-9640-48BFE0A0DB75}" srcOrd="0" destOrd="0" presId="urn:microsoft.com/office/officeart/2005/8/layout/hProcess9"/>
    <dgm:cxn modelId="{2F91C4DE-29DD-4E8F-AC56-9068F67E6822}" type="presOf" srcId="{A9AA0B05-B837-456A-983E-A22B7F055ABC}" destId="{79470A60-A032-449A-BC15-8738E3DA7E53}" srcOrd="0" destOrd="0" presId="urn:microsoft.com/office/officeart/2005/8/layout/hProcess9"/>
    <dgm:cxn modelId="{FF03E8E1-38F2-4B01-9DEE-8C4EB16E8DCA}" srcId="{2F5A1164-026C-4C64-B557-34B179770D24}" destId="{9E6CD7C9-6438-463B-9596-AF22A13ED165}" srcOrd="0" destOrd="0" parTransId="{D11C58E6-1D11-40C3-A06F-1BC9FDA5A8A7}" sibTransId="{91545CDF-1983-438A-8535-AC4D5669E2B4}"/>
    <dgm:cxn modelId="{8E15C9FA-1D7C-401F-B1AF-F3E53FDD810A}" type="presOf" srcId="{0457DC1E-70DF-4F94-8B10-7940143F876E}" destId="{2AB1E4B1-24E4-43E4-A7CE-F430151CD031}" srcOrd="0" destOrd="0" presId="urn:microsoft.com/office/officeart/2005/8/layout/hProcess9"/>
    <dgm:cxn modelId="{D1A34430-5BDE-4FAF-9765-44B334308136}" type="presParOf" srcId="{574E7169-E9B5-406B-9640-48BFE0A0DB75}" destId="{CD335EE1-5895-4965-BD5C-7F835235A5C1}" srcOrd="0" destOrd="0" presId="urn:microsoft.com/office/officeart/2005/8/layout/hProcess9"/>
    <dgm:cxn modelId="{5E0E00D5-125E-465A-B873-EE58432D77F4}" type="presParOf" srcId="{574E7169-E9B5-406B-9640-48BFE0A0DB75}" destId="{211FB476-C25C-49DA-B8B0-9414D11D9C69}" srcOrd="1" destOrd="0" presId="urn:microsoft.com/office/officeart/2005/8/layout/hProcess9"/>
    <dgm:cxn modelId="{77FA5225-8EF5-48CA-B491-A05378567730}" type="presParOf" srcId="{211FB476-C25C-49DA-B8B0-9414D11D9C69}" destId="{216426A8-8304-4D52-8501-876EE97A24AB}" srcOrd="0" destOrd="0" presId="urn:microsoft.com/office/officeart/2005/8/layout/hProcess9"/>
    <dgm:cxn modelId="{E9B6597B-8AE8-4D7F-A808-39239A19E0E6}" type="presParOf" srcId="{211FB476-C25C-49DA-B8B0-9414D11D9C69}" destId="{D1AB7404-FB75-4E7D-B3ED-AAC8196BFB65}" srcOrd="1" destOrd="0" presId="urn:microsoft.com/office/officeart/2005/8/layout/hProcess9"/>
    <dgm:cxn modelId="{460870CF-8A30-48ED-8F11-3DDFFEF9580B}" type="presParOf" srcId="{211FB476-C25C-49DA-B8B0-9414D11D9C69}" destId="{2AB1E4B1-24E4-43E4-A7CE-F430151CD031}" srcOrd="2" destOrd="0" presId="urn:microsoft.com/office/officeart/2005/8/layout/hProcess9"/>
    <dgm:cxn modelId="{32DC0A57-D34D-47C0-A370-18D076C57615}" type="presParOf" srcId="{211FB476-C25C-49DA-B8B0-9414D11D9C69}" destId="{ADFC7407-45EE-4C06-9184-7434A78A0FBF}" srcOrd="3" destOrd="0" presId="urn:microsoft.com/office/officeart/2005/8/layout/hProcess9"/>
    <dgm:cxn modelId="{2DEE1946-5D6D-4FC9-B6B8-F45519E57C4D}" type="presParOf" srcId="{211FB476-C25C-49DA-B8B0-9414D11D9C69}" destId="{AF660ECC-AAD5-47A3-90FF-A9EFF5E661ED}" srcOrd="4" destOrd="0" presId="urn:microsoft.com/office/officeart/2005/8/layout/hProcess9"/>
    <dgm:cxn modelId="{467E88A8-8CC5-4313-A3BA-8E3B9C42D75D}" type="presParOf" srcId="{211FB476-C25C-49DA-B8B0-9414D11D9C69}" destId="{75424A8A-8160-47C3-AC94-E329ADC73FDD}" srcOrd="5" destOrd="0" presId="urn:microsoft.com/office/officeart/2005/8/layout/hProcess9"/>
    <dgm:cxn modelId="{83AA3933-1CA6-4933-A4C0-F99A1328D12D}" type="presParOf" srcId="{211FB476-C25C-49DA-B8B0-9414D11D9C69}" destId="{20EDCF34-7F96-42CB-9239-73991F4B3DD1}" srcOrd="6" destOrd="0" presId="urn:microsoft.com/office/officeart/2005/8/layout/hProcess9"/>
    <dgm:cxn modelId="{8DB0943F-9D63-409B-ACDE-6C44B016DB4D}" type="presParOf" srcId="{211FB476-C25C-49DA-B8B0-9414D11D9C69}" destId="{91D0DAF4-E219-44DD-AA45-BDF64A333CDE}" srcOrd="7" destOrd="0" presId="urn:microsoft.com/office/officeart/2005/8/layout/hProcess9"/>
    <dgm:cxn modelId="{9E0318E7-0922-4F85-BBC4-364B9CD57255}" type="presParOf" srcId="{211FB476-C25C-49DA-B8B0-9414D11D9C69}" destId="{79470A60-A032-449A-BC15-8738E3DA7E53}" srcOrd="8"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15517D3-5253-4770-833B-B7E077EACF37}" type="doc">
      <dgm:prSet loTypeId="urn:microsoft.com/office/officeart/2005/8/layout/vProcess5" loCatId="process" qsTypeId="urn:microsoft.com/office/officeart/2005/8/quickstyle/simple1" qsCatId="simple" csTypeId="urn:microsoft.com/office/officeart/2005/8/colors/colorful4" csCatId="colorful" phldr="1"/>
      <dgm:spPr/>
      <dgm:t>
        <a:bodyPr/>
        <a:lstStyle/>
        <a:p>
          <a:endParaRPr lang="en-US"/>
        </a:p>
      </dgm:t>
    </dgm:pt>
    <dgm:pt modelId="{E28BDF8C-2EB1-42C8-95F1-023324C7216B}">
      <dgm:prSet phldrT="[Text]" custT="1"/>
      <dgm:spPr/>
      <dgm:t>
        <a:bodyPr/>
        <a:lstStyle/>
        <a:p>
          <a:r>
            <a:rPr lang="en-US" sz="2400" b="0" i="0" dirty="0">
              <a:latin typeface="Times New Roman" panose="02020603050405020304" pitchFamily="18" charset="0"/>
              <a:cs typeface="Times New Roman" panose="02020603050405020304" pitchFamily="18" charset="0"/>
            </a:rPr>
            <a:t>The digital technology investment is essential in terms of cost efficiency optimization and the quality of the overall guest experience. </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dgm:t>
    </dgm:pt>
    <dgm:pt modelId="{306DDFF9-4C11-4849-A387-0EB430A43B76}" type="parTrans" cxnId="{1741A7C3-57F7-4BFB-808B-1D9601F5F1A3}">
      <dgm:prSet/>
      <dgm:spPr/>
      <dgm:t>
        <a:bodyPr/>
        <a:lstStyle/>
        <a:p>
          <a:endParaRPr lang="en-US" sz="2400">
            <a:latin typeface="Times New Roman" panose="02020603050405020304" pitchFamily="18" charset="0"/>
            <a:cs typeface="Times New Roman" panose="02020603050405020304" pitchFamily="18" charset="0"/>
          </a:endParaRPr>
        </a:p>
      </dgm:t>
    </dgm:pt>
    <dgm:pt modelId="{6A4B0C84-2514-47C4-953F-59409433376D}" type="sibTrans" cxnId="{1741A7C3-57F7-4BFB-808B-1D9601F5F1A3}">
      <dgm:prSet custT="1"/>
      <dgm:spPr/>
      <dgm:t>
        <a:bodyPr/>
        <a:lstStyle/>
        <a:p>
          <a:endParaRPr lang="en-US" sz="2400">
            <a:latin typeface="Times New Roman" panose="02020603050405020304" pitchFamily="18" charset="0"/>
            <a:cs typeface="Times New Roman" panose="02020603050405020304" pitchFamily="18" charset="0"/>
          </a:endParaRPr>
        </a:p>
      </dgm:t>
    </dgm:pt>
    <dgm:pt modelId="{2719F7A3-80F6-4826-9C46-83A509EAD2F6}">
      <dgm:prSet phldrT="[Text]" custT="1"/>
      <dgm:spPr/>
      <dgm:t>
        <a:bodyPr/>
        <a:lstStyle/>
        <a:p>
          <a:r>
            <a:rPr lang="en-US" sz="2400" b="0" i="0" dirty="0">
              <a:latin typeface="Times New Roman" panose="02020603050405020304" pitchFamily="18" charset="0"/>
              <a:cs typeface="Times New Roman" panose="02020603050405020304" pitchFamily="18" charset="0"/>
            </a:rPr>
            <a:t>Revenue diversification will enhance overdependence on conventional service hence </a:t>
          </a:r>
          <a:r>
            <a:rPr lang="en-US" sz="2400" b="0" i="0" dirty="0" err="1">
              <a:latin typeface="Times New Roman" panose="02020603050405020304" pitchFamily="18" charset="0"/>
              <a:cs typeface="Times New Roman" panose="02020603050405020304" pitchFamily="18" charset="0"/>
            </a:rPr>
            <a:t>stabilise</a:t>
          </a:r>
          <a:r>
            <a:rPr lang="en-US" sz="2400" b="0" i="0" dirty="0">
              <a:latin typeface="Times New Roman" panose="02020603050405020304" pitchFamily="18" charset="0"/>
              <a:cs typeface="Times New Roman" panose="02020603050405020304" pitchFamily="18" charset="0"/>
            </a:rPr>
            <a:t> financial performance. </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dgm:t>
    </dgm:pt>
    <dgm:pt modelId="{B167FCEA-CE5B-4608-9362-C6CD9C328EDE}" type="parTrans" cxnId="{560D5E35-A0F0-44E6-8246-F352414E3A6D}">
      <dgm:prSet/>
      <dgm:spPr/>
      <dgm:t>
        <a:bodyPr/>
        <a:lstStyle/>
        <a:p>
          <a:endParaRPr lang="en-US" sz="2400">
            <a:latin typeface="Times New Roman" panose="02020603050405020304" pitchFamily="18" charset="0"/>
            <a:cs typeface="Times New Roman" panose="02020603050405020304" pitchFamily="18" charset="0"/>
          </a:endParaRPr>
        </a:p>
      </dgm:t>
    </dgm:pt>
    <dgm:pt modelId="{6D6B792C-0A71-4E96-8C4E-74CCED537F18}" type="sibTrans" cxnId="{560D5E35-A0F0-44E6-8246-F352414E3A6D}">
      <dgm:prSet custT="1"/>
      <dgm:spPr/>
      <dgm:t>
        <a:bodyPr/>
        <a:lstStyle/>
        <a:p>
          <a:endParaRPr lang="en-US" sz="2400">
            <a:latin typeface="Times New Roman" panose="02020603050405020304" pitchFamily="18" charset="0"/>
            <a:cs typeface="Times New Roman" panose="02020603050405020304" pitchFamily="18" charset="0"/>
          </a:endParaRPr>
        </a:p>
      </dgm:t>
    </dgm:pt>
    <dgm:pt modelId="{B6EC55D2-938A-46B8-8229-2CC1D5866A81}">
      <dgm:prSet phldrT="[Text]" custT="1"/>
      <dgm:spPr/>
      <dgm:t>
        <a:bodyPr/>
        <a:lstStyle/>
        <a:p>
          <a:r>
            <a:rPr lang="en-US" sz="2400" b="0" i="0" dirty="0"/>
            <a:t>There is a need to address labour shortages by improving workforce education and retention programmes to sustain operations.</a:t>
          </a:r>
          <a:endParaRPr lang="en-US" sz="2400" dirty="0">
            <a:latin typeface="Times New Roman" panose="02020603050405020304" pitchFamily="18" charset="0"/>
            <a:cs typeface="Times New Roman" panose="02020603050405020304" pitchFamily="18" charset="0"/>
          </a:endParaRPr>
        </a:p>
      </dgm:t>
    </dgm:pt>
    <dgm:pt modelId="{1054845C-5A72-44C0-823E-3A54E035B35B}" type="parTrans" cxnId="{56708F02-FD08-4502-B5DB-A5592C7570EF}">
      <dgm:prSet/>
      <dgm:spPr/>
      <dgm:t>
        <a:bodyPr/>
        <a:lstStyle/>
        <a:p>
          <a:endParaRPr lang="en-US" sz="2400">
            <a:latin typeface="Times New Roman" panose="02020603050405020304" pitchFamily="18" charset="0"/>
            <a:cs typeface="Times New Roman" panose="02020603050405020304" pitchFamily="18" charset="0"/>
          </a:endParaRPr>
        </a:p>
      </dgm:t>
    </dgm:pt>
    <dgm:pt modelId="{DA0CD83C-C041-4E43-8490-59FB244F75BE}" type="sibTrans" cxnId="{56708F02-FD08-4502-B5DB-A5592C7570EF}">
      <dgm:prSet custT="1"/>
      <dgm:spPr/>
      <dgm:t>
        <a:bodyPr/>
        <a:lstStyle/>
        <a:p>
          <a:endParaRPr lang="en-US" sz="2400">
            <a:latin typeface="Times New Roman" panose="02020603050405020304" pitchFamily="18" charset="0"/>
            <a:cs typeface="Times New Roman" panose="02020603050405020304" pitchFamily="18" charset="0"/>
          </a:endParaRPr>
        </a:p>
      </dgm:t>
    </dgm:pt>
    <dgm:pt modelId="{5544639B-F51F-4883-9162-9EF8D52857CE}">
      <dgm:prSet phldrT="[Text]" custT="1"/>
      <dgm:spPr/>
      <dgm:t>
        <a:bodyPr/>
        <a:lstStyle/>
        <a:p>
          <a:r>
            <a:rPr lang="en-US" sz="2400" b="0" i="0" dirty="0"/>
            <a:t>Economic trends should be observed continuously in order to make active changes to pricing and operating policies. </a:t>
          </a:r>
          <a:br>
            <a:rPr lang="en-US" sz="2400" dirty="0"/>
          </a:br>
          <a:endParaRPr lang="en-US" sz="2400" dirty="0">
            <a:latin typeface="Times New Roman" panose="02020603050405020304" pitchFamily="18" charset="0"/>
            <a:cs typeface="Times New Roman" panose="02020603050405020304" pitchFamily="18" charset="0"/>
          </a:endParaRPr>
        </a:p>
      </dgm:t>
    </dgm:pt>
    <dgm:pt modelId="{7BA2FBE1-9B87-439B-9B2F-FE6A1C7B46CF}" type="parTrans" cxnId="{D1A3CDE2-13EA-48EB-9303-4850334823FF}">
      <dgm:prSet/>
      <dgm:spPr/>
      <dgm:t>
        <a:bodyPr/>
        <a:lstStyle/>
        <a:p>
          <a:endParaRPr lang="en-US" sz="2400">
            <a:latin typeface="Times New Roman" panose="02020603050405020304" pitchFamily="18" charset="0"/>
            <a:cs typeface="Times New Roman" panose="02020603050405020304" pitchFamily="18" charset="0"/>
          </a:endParaRPr>
        </a:p>
      </dgm:t>
    </dgm:pt>
    <dgm:pt modelId="{4FE26DC1-7BE6-4105-B29D-8A92269E7A70}" type="sibTrans" cxnId="{D1A3CDE2-13EA-48EB-9303-4850334823FF}">
      <dgm:prSet/>
      <dgm:spPr/>
      <dgm:t>
        <a:bodyPr/>
        <a:lstStyle/>
        <a:p>
          <a:endParaRPr lang="en-US" sz="2400">
            <a:latin typeface="Times New Roman" panose="02020603050405020304" pitchFamily="18" charset="0"/>
            <a:cs typeface="Times New Roman" panose="02020603050405020304" pitchFamily="18" charset="0"/>
          </a:endParaRPr>
        </a:p>
      </dgm:t>
    </dgm:pt>
    <dgm:pt modelId="{22CEDEB9-7EA5-4801-9E34-43F2785DD02B}" type="pres">
      <dgm:prSet presAssocID="{C15517D3-5253-4770-833B-B7E077EACF37}" presName="outerComposite" presStyleCnt="0">
        <dgm:presLayoutVars>
          <dgm:chMax val="5"/>
          <dgm:dir/>
          <dgm:resizeHandles val="exact"/>
        </dgm:presLayoutVars>
      </dgm:prSet>
      <dgm:spPr/>
    </dgm:pt>
    <dgm:pt modelId="{8570DCEC-CB8E-48F5-8746-1462E807EEF6}" type="pres">
      <dgm:prSet presAssocID="{C15517D3-5253-4770-833B-B7E077EACF37}" presName="dummyMaxCanvas" presStyleCnt="0">
        <dgm:presLayoutVars/>
      </dgm:prSet>
      <dgm:spPr/>
    </dgm:pt>
    <dgm:pt modelId="{466C2672-6570-4A25-A815-E283484AEF64}" type="pres">
      <dgm:prSet presAssocID="{C15517D3-5253-4770-833B-B7E077EACF37}" presName="FourNodes_1" presStyleLbl="node1" presStyleIdx="0" presStyleCnt="4">
        <dgm:presLayoutVars>
          <dgm:bulletEnabled val="1"/>
        </dgm:presLayoutVars>
      </dgm:prSet>
      <dgm:spPr/>
    </dgm:pt>
    <dgm:pt modelId="{1C07835D-98F2-4B0C-BD29-BA7254FD13D1}" type="pres">
      <dgm:prSet presAssocID="{C15517D3-5253-4770-833B-B7E077EACF37}" presName="FourNodes_2" presStyleLbl="node1" presStyleIdx="1" presStyleCnt="4">
        <dgm:presLayoutVars>
          <dgm:bulletEnabled val="1"/>
        </dgm:presLayoutVars>
      </dgm:prSet>
      <dgm:spPr/>
    </dgm:pt>
    <dgm:pt modelId="{F0C4EE2E-4D6A-450B-A8EC-A24C58E50F52}" type="pres">
      <dgm:prSet presAssocID="{C15517D3-5253-4770-833B-B7E077EACF37}" presName="FourNodes_3" presStyleLbl="node1" presStyleIdx="2" presStyleCnt="4">
        <dgm:presLayoutVars>
          <dgm:bulletEnabled val="1"/>
        </dgm:presLayoutVars>
      </dgm:prSet>
      <dgm:spPr/>
    </dgm:pt>
    <dgm:pt modelId="{D879E0B4-D82D-4039-9A6E-D15979E39B29}" type="pres">
      <dgm:prSet presAssocID="{C15517D3-5253-4770-833B-B7E077EACF37}" presName="FourNodes_4" presStyleLbl="node1" presStyleIdx="3" presStyleCnt="4">
        <dgm:presLayoutVars>
          <dgm:bulletEnabled val="1"/>
        </dgm:presLayoutVars>
      </dgm:prSet>
      <dgm:spPr/>
    </dgm:pt>
    <dgm:pt modelId="{53E51B9A-0B54-45BB-9EAA-BF1934758455}" type="pres">
      <dgm:prSet presAssocID="{C15517D3-5253-4770-833B-B7E077EACF37}" presName="FourConn_1-2" presStyleLbl="fgAccFollowNode1" presStyleIdx="0" presStyleCnt="3">
        <dgm:presLayoutVars>
          <dgm:bulletEnabled val="1"/>
        </dgm:presLayoutVars>
      </dgm:prSet>
      <dgm:spPr/>
    </dgm:pt>
    <dgm:pt modelId="{7F512790-6AC0-4947-BD78-9519A275764C}" type="pres">
      <dgm:prSet presAssocID="{C15517D3-5253-4770-833B-B7E077EACF37}" presName="FourConn_2-3" presStyleLbl="fgAccFollowNode1" presStyleIdx="1" presStyleCnt="3">
        <dgm:presLayoutVars>
          <dgm:bulletEnabled val="1"/>
        </dgm:presLayoutVars>
      </dgm:prSet>
      <dgm:spPr/>
    </dgm:pt>
    <dgm:pt modelId="{B87F344A-D78F-44CF-AAD5-391AB8DEC938}" type="pres">
      <dgm:prSet presAssocID="{C15517D3-5253-4770-833B-B7E077EACF37}" presName="FourConn_3-4" presStyleLbl="fgAccFollowNode1" presStyleIdx="2" presStyleCnt="3">
        <dgm:presLayoutVars>
          <dgm:bulletEnabled val="1"/>
        </dgm:presLayoutVars>
      </dgm:prSet>
      <dgm:spPr/>
    </dgm:pt>
    <dgm:pt modelId="{D139ABC7-0E71-49A1-843F-41BE1FB3D6FE}" type="pres">
      <dgm:prSet presAssocID="{C15517D3-5253-4770-833B-B7E077EACF37}" presName="FourNodes_1_text" presStyleLbl="node1" presStyleIdx="3" presStyleCnt="4">
        <dgm:presLayoutVars>
          <dgm:bulletEnabled val="1"/>
        </dgm:presLayoutVars>
      </dgm:prSet>
      <dgm:spPr/>
    </dgm:pt>
    <dgm:pt modelId="{24407EEA-E11E-43C7-95ED-98AB259C286B}" type="pres">
      <dgm:prSet presAssocID="{C15517D3-5253-4770-833B-B7E077EACF37}" presName="FourNodes_2_text" presStyleLbl="node1" presStyleIdx="3" presStyleCnt="4">
        <dgm:presLayoutVars>
          <dgm:bulletEnabled val="1"/>
        </dgm:presLayoutVars>
      </dgm:prSet>
      <dgm:spPr/>
    </dgm:pt>
    <dgm:pt modelId="{DD6DE60E-7471-4AF6-8669-48FF762B494A}" type="pres">
      <dgm:prSet presAssocID="{C15517D3-5253-4770-833B-B7E077EACF37}" presName="FourNodes_3_text" presStyleLbl="node1" presStyleIdx="3" presStyleCnt="4">
        <dgm:presLayoutVars>
          <dgm:bulletEnabled val="1"/>
        </dgm:presLayoutVars>
      </dgm:prSet>
      <dgm:spPr/>
    </dgm:pt>
    <dgm:pt modelId="{645A67AC-BC7D-4D8F-8639-B4443DB5C289}" type="pres">
      <dgm:prSet presAssocID="{C15517D3-5253-4770-833B-B7E077EACF37}" presName="FourNodes_4_text" presStyleLbl="node1" presStyleIdx="3" presStyleCnt="4">
        <dgm:presLayoutVars>
          <dgm:bulletEnabled val="1"/>
        </dgm:presLayoutVars>
      </dgm:prSet>
      <dgm:spPr/>
    </dgm:pt>
  </dgm:ptLst>
  <dgm:cxnLst>
    <dgm:cxn modelId="{56708F02-FD08-4502-B5DB-A5592C7570EF}" srcId="{C15517D3-5253-4770-833B-B7E077EACF37}" destId="{B6EC55D2-938A-46B8-8229-2CC1D5866A81}" srcOrd="2" destOrd="0" parTransId="{1054845C-5A72-44C0-823E-3A54E035B35B}" sibTransId="{DA0CD83C-C041-4E43-8490-59FB244F75BE}"/>
    <dgm:cxn modelId="{30D08405-71B9-443C-B9D8-2F4216BBB48F}" type="presOf" srcId="{5544639B-F51F-4883-9162-9EF8D52857CE}" destId="{D879E0B4-D82D-4039-9A6E-D15979E39B29}" srcOrd="0" destOrd="0" presId="urn:microsoft.com/office/officeart/2005/8/layout/vProcess5"/>
    <dgm:cxn modelId="{1B637308-7C81-4996-BDB5-74118FDF8F6C}" type="presOf" srcId="{B6EC55D2-938A-46B8-8229-2CC1D5866A81}" destId="{F0C4EE2E-4D6A-450B-A8EC-A24C58E50F52}" srcOrd="0" destOrd="0" presId="urn:microsoft.com/office/officeart/2005/8/layout/vProcess5"/>
    <dgm:cxn modelId="{560D5E35-A0F0-44E6-8246-F352414E3A6D}" srcId="{C15517D3-5253-4770-833B-B7E077EACF37}" destId="{2719F7A3-80F6-4826-9C46-83A509EAD2F6}" srcOrd="1" destOrd="0" parTransId="{B167FCEA-CE5B-4608-9362-C6CD9C328EDE}" sibTransId="{6D6B792C-0A71-4E96-8C4E-74CCED537F18}"/>
    <dgm:cxn modelId="{9A058838-179E-421D-A37A-64BBE12F43BD}" type="presOf" srcId="{2719F7A3-80F6-4826-9C46-83A509EAD2F6}" destId="{1C07835D-98F2-4B0C-BD29-BA7254FD13D1}" srcOrd="0" destOrd="0" presId="urn:microsoft.com/office/officeart/2005/8/layout/vProcess5"/>
    <dgm:cxn modelId="{F48CB35F-4A86-42F7-ABA4-EB1D2F3DFDF3}" type="presOf" srcId="{E28BDF8C-2EB1-42C8-95F1-023324C7216B}" destId="{466C2672-6570-4A25-A815-E283484AEF64}" srcOrd="0" destOrd="0" presId="urn:microsoft.com/office/officeart/2005/8/layout/vProcess5"/>
    <dgm:cxn modelId="{C5CC4878-7212-4BDB-8BEA-BA518A89AADF}" type="presOf" srcId="{B6EC55D2-938A-46B8-8229-2CC1D5866A81}" destId="{DD6DE60E-7471-4AF6-8669-48FF762B494A}" srcOrd="1" destOrd="0" presId="urn:microsoft.com/office/officeart/2005/8/layout/vProcess5"/>
    <dgm:cxn modelId="{AD43FD88-416B-4A8F-A747-7EA164877222}" type="presOf" srcId="{E28BDF8C-2EB1-42C8-95F1-023324C7216B}" destId="{D139ABC7-0E71-49A1-843F-41BE1FB3D6FE}" srcOrd="1" destOrd="0" presId="urn:microsoft.com/office/officeart/2005/8/layout/vProcess5"/>
    <dgm:cxn modelId="{CB645C9A-0F56-495B-B025-5BF7A6942118}" type="presOf" srcId="{5544639B-F51F-4883-9162-9EF8D52857CE}" destId="{645A67AC-BC7D-4D8F-8639-B4443DB5C289}" srcOrd="1" destOrd="0" presId="urn:microsoft.com/office/officeart/2005/8/layout/vProcess5"/>
    <dgm:cxn modelId="{C6A4E7A0-8BA1-4614-9722-6B7CDCC99E32}" type="presOf" srcId="{2719F7A3-80F6-4826-9C46-83A509EAD2F6}" destId="{24407EEA-E11E-43C7-95ED-98AB259C286B}" srcOrd="1" destOrd="0" presId="urn:microsoft.com/office/officeart/2005/8/layout/vProcess5"/>
    <dgm:cxn modelId="{73DCE1AE-0907-48B8-BF43-5FDA94C17022}" type="presOf" srcId="{6A4B0C84-2514-47C4-953F-59409433376D}" destId="{53E51B9A-0B54-45BB-9EAA-BF1934758455}" srcOrd="0" destOrd="0" presId="urn:microsoft.com/office/officeart/2005/8/layout/vProcess5"/>
    <dgm:cxn modelId="{C08337B6-147F-4111-9682-60D296E1F63F}" type="presOf" srcId="{DA0CD83C-C041-4E43-8490-59FB244F75BE}" destId="{B87F344A-D78F-44CF-AAD5-391AB8DEC938}" srcOrd="0" destOrd="0" presId="urn:microsoft.com/office/officeart/2005/8/layout/vProcess5"/>
    <dgm:cxn modelId="{1741A7C3-57F7-4BFB-808B-1D9601F5F1A3}" srcId="{C15517D3-5253-4770-833B-B7E077EACF37}" destId="{E28BDF8C-2EB1-42C8-95F1-023324C7216B}" srcOrd="0" destOrd="0" parTransId="{306DDFF9-4C11-4849-A387-0EB430A43B76}" sibTransId="{6A4B0C84-2514-47C4-953F-59409433376D}"/>
    <dgm:cxn modelId="{E37BE1D8-CB52-4FEE-ADBC-374A0B2A06FB}" type="presOf" srcId="{6D6B792C-0A71-4E96-8C4E-74CCED537F18}" destId="{7F512790-6AC0-4947-BD78-9519A275764C}" srcOrd="0" destOrd="0" presId="urn:microsoft.com/office/officeart/2005/8/layout/vProcess5"/>
    <dgm:cxn modelId="{D1A3CDE2-13EA-48EB-9303-4850334823FF}" srcId="{C15517D3-5253-4770-833B-B7E077EACF37}" destId="{5544639B-F51F-4883-9162-9EF8D52857CE}" srcOrd="3" destOrd="0" parTransId="{7BA2FBE1-9B87-439B-9B2F-FE6A1C7B46CF}" sibTransId="{4FE26DC1-7BE6-4105-B29D-8A92269E7A70}"/>
    <dgm:cxn modelId="{12E91FEF-03DD-4CA1-9E5F-9E074F956226}" type="presOf" srcId="{C15517D3-5253-4770-833B-B7E077EACF37}" destId="{22CEDEB9-7EA5-4801-9E34-43F2785DD02B}" srcOrd="0" destOrd="0" presId="urn:microsoft.com/office/officeart/2005/8/layout/vProcess5"/>
    <dgm:cxn modelId="{3E06E97A-0F4D-4868-9BF9-62BDFBDDECE8}" type="presParOf" srcId="{22CEDEB9-7EA5-4801-9E34-43F2785DD02B}" destId="{8570DCEC-CB8E-48F5-8746-1462E807EEF6}" srcOrd="0" destOrd="0" presId="urn:microsoft.com/office/officeart/2005/8/layout/vProcess5"/>
    <dgm:cxn modelId="{94C1B367-E332-4CFC-AE51-EC1AF49CA45A}" type="presParOf" srcId="{22CEDEB9-7EA5-4801-9E34-43F2785DD02B}" destId="{466C2672-6570-4A25-A815-E283484AEF64}" srcOrd="1" destOrd="0" presId="urn:microsoft.com/office/officeart/2005/8/layout/vProcess5"/>
    <dgm:cxn modelId="{00F7DB4C-0676-4E73-A3CF-10202AC7A17F}" type="presParOf" srcId="{22CEDEB9-7EA5-4801-9E34-43F2785DD02B}" destId="{1C07835D-98F2-4B0C-BD29-BA7254FD13D1}" srcOrd="2" destOrd="0" presId="urn:microsoft.com/office/officeart/2005/8/layout/vProcess5"/>
    <dgm:cxn modelId="{DC791917-B401-48D0-8C0F-FE0CDC09A871}" type="presParOf" srcId="{22CEDEB9-7EA5-4801-9E34-43F2785DD02B}" destId="{F0C4EE2E-4D6A-450B-A8EC-A24C58E50F52}" srcOrd="3" destOrd="0" presId="urn:microsoft.com/office/officeart/2005/8/layout/vProcess5"/>
    <dgm:cxn modelId="{F3984BC3-2445-40AD-AF53-2ECC0E562764}" type="presParOf" srcId="{22CEDEB9-7EA5-4801-9E34-43F2785DD02B}" destId="{D879E0B4-D82D-4039-9A6E-D15979E39B29}" srcOrd="4" destOrd="0" presId="urn:microsoft.com/office/officeart/2005/8/layout/vProcess5"/>
    <dgm:cxn modelId="{7AF9C09F-FAD3-4AFA-9642-F2FE2A80E29F}" type="presParOf" srcId="{22CEDEB9-7EA5-4801-9E34-43F2785DD02B}" destId="{53E51B9A-0B54-45BB-9EAA-BF1934758455}" srcOrd="5" destOrd="0" presId="urn:microsoft.com/office/officeart/2005/8/layout/vProcess5"/>
    <dgm:cxn modelId="{A4164CD4-6A96-4BEF-BAF5-381EF4A08B5B}" type="presParOf" srcId="{22CEDEB9-7EA5-4801-9E34-43F2785DD02B}" destId="{7F512790-6AC0-4947-BD78-9519A275764C}" srcOrd="6" destOrd="0" presId="urn:microsoft.com/office/officeart/2005/8/layout/vProcess5"/>
    <dgm:cxn modelId="{5F24DCCE-A942-453B-B753-2C4A7BA7E75E}" type="presParOf" srcId="{22CEDEB9-7EA5-4801-9E34-43F2785DD02B}" destId="{B87F344A-D78F-44CF-AAD5-391AB8DEC938}" srcOrd="7" destOrd="0" presId="urn:microsoft.com/office/officeart/2005/8/layout/vProcess5"/>
    <dgm:cxn modelId="{313C5ED4-F328-4CFF-9B61-745F1B30C62C}" type="presParOf" srcId="{22CEDEB9-7EA5-4801-9E34-43F2785DD02B}" destId="{D139ABC7-0E71-49A1-843F-41BE1FB3D6FE}" srcOrd="8" destOrd="0" presId="urn:microsoft.com/office/officeart/2005/8/layout/vProcess5"/>
    <dgm:cxn modelId="{E0019A1E-98E4-4288-B69E-C20972B6F5AF}" type="presParOf" srcId="{22CEDEB9-7EA5-4801-9E34-43F2785DD02B}" destId="{24407EEA-E11E-43C7-95ED-98AB259C286B}" srcOrd="9" destOrd="0" presId="urn:microsoft.com/office/officeart/2005/8/layout/vProcess5"/>
    <dgm:cxn modelId="{BD8D275C-5A62-49FC-BF96-D2E2CBDE342F}" type="presParOf" srcId="{22CEDEB9-7EA5-4801-9E34-43F2785DD02B}" destId="{DD6DE60E-7471-4AF6-8669-48FF762B494A}" srcOrd="10" destOrd="0" presId="urn:microsoft.com/office/officeart/2005/8/layout/vProcess5"/>
    <dgm:cxn modelId="{A41DCD36-0089-4CFB-A469-AE3A2C8BA068}" type="presParOf" srcId="{22CEDEB9-7EA5-4801-9E34-43F2785DD02B}" destId="{645A67AC-BC7D-4D8F-8639-B4443DB5C289}"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7D529-5CCD-4BC5-824C-EF3118F313DD}">
      <dsp:nvSpPr>
        <dsp:cNvPr id="0" name=""/>
        <dsp:cNvSpPr/>
      </dsp:nvSpPr>
      <dsp:spPr>
        <a:xfrm>
          <a:off x="-7549329" y="-1153645"/>
          <a:ext cx="8983135" cy="8983135"/>
        </a:xfrm>
        <a:prstGeom prst="blockArc">
          <a:avLst>
            <a:gd name="adj1" fmla="val 18900000"/>
            <a:gd name="adj2" fmla="val 2700000"/>
            <a:gd name="adj3" fmla="val 24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44807B-3AF5-4E25-B02F-5FACCE05DBA1}">
      <dsp:nvSpPr>
        <dsp:cNvPr id="0" name=""/>
        <dsp:cNvSpPr/>
      </dsp:nvSpPr>
      <dsp:spPr>
        <a:xfrm>
          <a:off x="625888" y="417106"/>
          <a:ext cx="11469673" cy="83474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258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This study is based on the theoretical basis of Resource-Based View (RBV).</a:t>
          </a:r>
          <a:endParaRPr lang="en-US" sz="2800" kern="1200" dirty="0">
            <a:latin typeface="Times New Roman" panose="02020603050405020304" pitchFamily="18" charset="0"/>
            <a:cs typeface="Times New Roman" panose="02020603050405020304" pitchFamily="18" charset="0"/>
          </a:endParaRPr>
        </a:p>
      </dsp:txBody>
      <dsp:txXfrm>
        <a:off x="625888" y="417106"/>
        <a:ext cx="11469673" cy="834747"/>
      </dsp:txXfrm>
    </dsp:sp>
    <dsp:sp modelId="{A84B67F7-BF49-42B3-8184-4842C5C3F922}">
      <dsp:nvSpPr>
        <dsp:cNvPr id="0" name=""/>
        <dsp:cNvSpPr/>
      </dsp:nvSpPr>
      <dsp:spPr>
        <a:xfrm>
          <a:off x="104171" y="312763"/>
          <a:ext cx="1043434" cy="1043434"/>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1744AC-E6D3-4BDA-8D69-D94A4D0F6E60}">
      <dsp:nvSpPr>
        <dsp:cNvPr id="0" name=""/>
        <dsp:cNvSpPr/>
      </dsp:nvSpPr>
      <dsp:spPr>
        <a:xfrm>
          <a:off x="1224044" y="1668827"/>
          <a:ext cx="10871517" cy="834747"/>
        </a:xfrm>
        <a:prstGeom prst="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258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RBV states that the major source of competitive advantage is the internal resources (</a:t>
          </a:r>
          <a:r>
            <a:rPr lang="en-US" sz="2800" b="0" i="0" kern="1200" dirty="0" err="1">
              <a:latin typeface="Times New Roman" panose="02020603050405020304" pitchFamily="18" charset="0"/>
              <a:cs typeface="Times New Roman" panose="02020603050405020304" pitchFamily="18" charset="0"/>
            </a:rPr>
            <a:t>Lubis</a:t>
          </a:r>
          <a:r>
            <a:rPr lang="en-US" sz="2800" b="0" i="0" kern="1200" dirty="0">
              <a:latin typeface="Times New Roman" panose="02020603050405020304" pitchFamily="18" charset="0"/>
              <a:cs typeface="Times New Roman" panose="02020603050405020304" pitchFamily="18" charset="0"/>
            </a:rPr>
            <a:t>, 2022). </a:t>
          </a:r>
          <a:endParaRPr lang="en-US" sz="2800" kern="1200" dirty="0">
            <a:latin typeface="Times New Roman" panose="02020603050405020304" pitchFamily="18" charset="0"/>
            <a:cs typeface="Times New Roman" panose="02020603050405020304" pitchFamily="18" charset="0"/>
          </a:endParaRPr>
        </a:p>
      </dsp:txBody>
      <dsp:txXfrm>
        <a:off x="1224044" y="1668827"/>
        <a:ext cx="10871517" cy="834747"/>
      </dsp:txXfrm>
    </dsp:sp>
    <dsp:sp modelId="{80C441D6-3B7D-4572-BE25-E0513B552383}">
      <dsp:nvSpPr>
        <dsp:cNvPr id="0" name=""/>
        <dsp:cNvSpPr/>
      </dsp:nvSpPr>
      <dsp:spPr>
        <a:xfrm>
          <a:off x="702326" y="1564484"/>
          <a:ext cx="1043434" cy="1043434"/>
        </a:xfrm>
        <a:prstGeom prst="ellipse">
          <a:avLst/>
        </a:prstGeom>
        <a:solidFill>
          <a:schemeClr val="lt1">
            <a:hueOff val="0"/>
            <a:satOff val="0"/>
            <a:lumOff val="0"/>
            <a:alphaOff val="0"/>
          </a:schemeClr>
        </a:solidFill>
        <a:ln w="25400" cap="flat" cmpd="sng" algn="ctr">
          <a:solidFill>
            <a:schemeClr val="accent4">
              <a:hueOff val="-1116192"/>
              <a:satOff val="6725"/>
              <a:lumOff val="539"/>
              <a:alphaOff val="0"/>
            </a:schemeClr>
          </a:solidFill>
          <a:prstDash val="solid"/>
        </a:ln>
        <a:effectLst/>
      </dsp:spPr>
      <dsp:style>
        <a:lnRef idx="2">
          <a:scrgbClr r="0" g="0" b="0"/>
        </a:lnRef>
        <a:fillRef idx="1">
          <a:scrgbClr r="0" g="0" b="0"/>
        </a:fillRef>
        <a:effectRef idx="0">
          <a:scrgbClr r="0" g="0" b="0"/>
        </a:effectRef>
        <a:fontRef idx="minor"/>
      </dsp:style>
    </dsp:sp>
    <dsp:sp modelId="{EB9021BE-9070-4907-9AF8-C0BCBD7ED088}">
      <dsp:nvSpPr>
        <dsp:cNvPr id="0" name=""/>
        <dsp:cNvSpPr/>
      </dsp:nvSpPr>
      <dsp:spPr>
        <a:xfrm>
          <a:off x="1407629" y="2920548"/>
          <a:ext cx="10687932" cy="834747"/>
        </a:xfrm>
        <a:prstGeom prst="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258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Financial performance is worn down by labour shortages, and increasing costs. </a:t>
          </a:r>
          <a:endParaRPr lang="en-US" sz="2800" kern="1200" dirty="0">
            <a:latin typeface="Times New Roman" panose="02020603050405020304" pitchFamily="18" charset="0"/>
            <a:cs typeface="Times New Roman" panose="02020603050405020304" pitchFamily="18" charset="0"/>
          </a:endParaRPr>
        </a:p>
      </dsp:txBody>
      <dsp:txXfrm>
        <a:off x="1407629" y="2920548"/>
        <a:ext cx="10687932" cy="834747"/>
      </dsp:txXfrm>
    </dsp:sp>
    <dsp:sp modelId="{FD66E8AA-016C-4CCF-9D51-1C3988C96D8D}">
      <dsp:nvSpPr>
        <dsp:cNvPr id="0" name=""/>
        <dsp:cNvSpPr/>
      </dsp:nvSpPr>
      <dsp:spPr>
        <a:xfrm>
          <a:off x="885912" y="2816205"/>
          <a:ext cx="1043434" cy="1043434"/>
        </a:xfrm>
        <a:prstGeom prst="ellipse">
          <a:avLst/>
        </a:prstGeom>
        <a:solidFill>
          <a:schemeClr val="lt1">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093DEA87-9222-4C88-BABA-057BA1D6F94A}">
      <dsp:nvSpPr>
        <dsp:cNvPr id="0" name=""/>
        <dsp:cNvSpPr/>
      </dsp:nvSpPr>
      <dsp:spPr>
        <a:xfrm>
          <a:off x="1224044" y="4172269"/>
          <a:ext cx="10871517" cy="834747"/>
        </a:xfrm>
        <a:prstGeom prst="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258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There are important resources such as human capital and operational efficiency (Oulton, 2017).</a:t>
          </a:r>
          <a:endParaRPr lang="en-US" sz="2800" kern="1200" dirty="0">
            <a:latin typeface="Times New Roman" panose="02020603050405020304" pitchFamily="18" charset="0"/>
            <a:cs typeface="Times New Roman" panose="02020603050405020304" pitchFamily="18" charset="0"/>
          </a:endParaRPr>
        </a:p>
      </dsp:txBody>
      <dsp:txXfrm>
        <a:off x="1224044" y="4172269"/>
        <a:ext cx="10871517" cy="834747"/>
      </dsp:txXfrm>
    </dsp:sp>
    <dsp:sp modelId="{09F38BB0-24B7-465C-873D-2BA8E4E10E13}">
      <dsp:nvSpPr>
        <dsp:cNvPr id="0" name=""/>
        <dsp:cNvSpPr/>
      </dsp:nvSpPr>
      <dsp:spPr>
        <a:xfrm>
          <a:off x="702326" y="4067926"/>
          <a:ext cx="1043434" cy="1043434"/>
        </a:xfrm>
        <a:prstGeom prst="ellipse">
          <a:avLst/>
        </a:prstGeom>
        <a:solidFill>
          <a:schemeClr val="lt1">
            <a:hueOff val="0"/>
            <a:satOff val="0"/>
            <a:lumOff val="0"/>
            <a:alphaOff val="0"/>
          </a:schemeClr>
        </a:solidFill>
        <a:ln w="25400" cap="flat" cmpd="sng" algn="ctr">
          <a:solidFill>
            <a:schemeClr val="accent4">
              <a:hueOff val="-3348577"/>
              <a:satOff val="20174"/>
              <a:lumOff val="1617"/>
              <a:alphaOff val="0"/>
            </a:schemeClr>
          </a:solidFill>
          <a:prstDash val="solid"/>
        </a:ln>
        <a:effectLst/>
      </dsp:spPr>
      <dsp:style>
        <a:lnRef idx="2">
          <a:scrgbClr r="0" g="0" b="0"/>
        </a:lnRef>
        <a:fillRef idx="1">
          <a:scrgbClr r="0" g="0" b="0"/>
        </a:fillRef>
        <a:effectRef idx="0">
          <a:scrgbClr r="0" g="0" b="0"/>
        </a:effectRef>
        <a:fontRef idx="minor"/>
      </dsp:style>
    </dsp:sp>
    <dsp:sp modelId="{37CAF97F-3653-4E55-AE8F-E7DCAA6AAEAA}">
      <dsp:nvSpPr>
        <dsp:cNvPr id="0" name=""/>
        <dsp:cNvSpPr/>
      </dsp:nvSpPr>
      <dsp:spPr>
        <a:xfrm>
          <a:off x="625888" y="5423990"/>
          <a:ext cx="11469673" cy="834747"/>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258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Shi et al. (2021) show that hotels with strong internal potentials are better able to adjust to financial pressure.</a:t>
          </a:r>
          <a:endParaRPr lang="en-US" sz="2800" kern="1200" dirty="0">
            <a:latin typeface="Times New Roman" panose="02020603050405020304" pitchFamily="18" charset="0"/>
            <a:cs typeface="Times New Roman" panose="02020603050405020304" pitchFamily="18" charset="0"/>
          </a:endParaRPr>
        </a:p>
      </dsp:txBody>
      <dsp:txXfrm>
        <a:off x="625888" y="5423990"/>
        <a:ext cx="11469673" cy="834747"/>
      </dsp:txXfrm>
    </dsp:sp>
    <dsp:sp modelId="{D09C1ED8-2AAD-4032-BF98-D1B50FAAD8FF}">
      <dsp:nvSpPr>
        <dsp:cNvPr id="0" name=""/>
        <dsp:cNvSpPr/>
      </dsp:nvSpPr>
      <dsp:spPr>
        <a:xfrm>
          <a:off x="104171" y="5319647"/>
          <a:ext cx="1043434" cy="1043434"/>
        </a:xfrm>
        <a:prstGeom prst="ellipse">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7D529-5CCD-4BC5-824C-EF3118F313DD}">
      <dsp:nvSpPr>
        <dsp:cNvPr id="0" name=""/>
        <dsp:cNvSpPr/>
      </dsp:nvSpPr>
      <dsp:spPr>
        <a:xfrm>
          <a:off x="-7549329" y="-1153645"/>
          <a:ext cx="8983135" cy="8983135"/>
        </a:xfrm>
        <a:prstGeom prst="blockArc">
          <a:avLst>
            <a:gd name="adj1" fmla="val 18900000"/>
            <a:gd name="adj2" fmla="val 2700000"/>
            <a:gd name="adj3" fmla="val 24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44807B-3AF5-4E25-B02F-5FACCE05DBA1}">
      <dsp:nvSpPr>
        <dsp:cNvPr id="0" name=""/>
        <dsp:cNvSpPr/>
      </dsp:nvSpPr>
      <dsp:spPr>
        <a:xfrm>
          <a:off x="750059" y="513238"/>
          <a:ext cx="12508822" cy="102701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519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Resource efficiency is linked to long-term sustainability through the RBV framework.</a:t>
          </a:r>
          <a:endParaRPr lang="en-US" sz="2800" kern="1200" dirty="0">
            <a:latin typeface="Times New Roman" panose="02020603050405020304" pitchFamily="18" charset="0"/>
            <a:cs typeface="Times New Roman" panose="02020603050405020304" pitchFamily="18" charset="0"/>
          </a:endParaRPr>
        </a:p>
      </dsp:txBody>
      <dsp:txXfrm>
        <a:off x="750059" y="513238"/>
        <a:ext cx="12508822" cy="1027011"/>
      </dsp:txXfrm>
    </dsp:sp>
    <dsp:sp modelId="{A84B67F7-BF49-42B3-8184-4842C5C3F922}">
      <dsp:nvSpPr>
        <dsp:cNvPr id="0" name=""/>
        <dsp:cNvSpPr/>
      </dsp:nvSpPr>
      <dsp:spPr>
        <a:xfrm>
          <a:off x="108176" y="384862"/>
          <a:ext cx="1283764" cy="1283764"/>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1744AC-E6D3-4BDA-8D69-D94A4D0F6E60}">
      <dsp:nvSpPr>
        <dsp:cNvPr id="0" name=""/>
        <dsp:cNvSpPr/>
      </dsp:nvSpPr>
      <dsp:spPr>
        <a:xfrm>
          <a:off x="1338868" y="2054023"/>
          <a:ext cx="11920013" cy="1027011"/>
        </a:xfrm>
        <a:prstGeom prst="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519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err="1">
              <a:latin typeface="Times New Roman" panose="02020603050405020304" pitchFamily="18" charset="0"/>
              <a:cs typeface="Times New Roman" panose="02020603050405020304" pitchFamily="18" charset="0"/>
            </a:rPr>
            <a:t>Alrawadieh</a:t>
          </a:r>
          <a:r>
            <a:rPr lang="en-US" sz="2800" b="0" i="0" kern="1200" dirty="0">
              <a:latin typeface="Times New Roman" panose="02020603050405020304" pitchFamily="18" charset="0"/>
              <a:cs typeface="Times New Roman" panose="02020603050405020304" pitchFamily="18" charset="0"/>
            </a:rPr>
            <a:t> et al. (2021) discovered that the higher the investment in digital technologies, the greater the cost control in hotels</a:t>
          </a:r>
          <a:endParaRPr lang="en-US" sz="2800" kern="1200" dirty="0">
            <a:latin typeface="Times New Roman" panose="02020603050405020304" pitchFamily="18" charset="0"/>
            <a:cs typeface="Times New Roman" panose="02020603050405020304" pitchFamily="18" charset="0"/>
          </a:endParaRPr>
        </a:p>
      </dsp:txBody>
      <dsp:txXfrm>
        <a:off x="1338868" y="2054023"/>
        <a:ext cx="11920013" cy="1027011"/>
      </dsp:txXfrm>
    </dsp:sp>
    <dsp:sp modelId="{80C441D6-3B7D-4572-BE25-E0513B552383}">
      <dsp:nvSpPr>
        <dsp:cNvPr id="0" name=""/>
        <dsp:cNvSpPr/>
      </dsp:nvSpPr>
      <dsp:spPr>
        <a:xfrm>
          <a:off x="696986" y="1925647"/>
          <a:ext cx="1283764" cy="1283764"/>
        </a:xfrm>
        <a:prstGeom prst="ellipse">
          <a:avLst/>
        </a:prstGeom>
        <a:solidFill>
          <a:schemeClr val="lt1">
            <a:hueOff val="0"/>
            <a:satOff val="0"/>
            <a:lumOff val="0"/>
            <a:alphaOff val="0"/>
          </a:schemeClr>
        </a:solidFill>
        <a:ln w="25400" cap="flat" cmpd="sng" algn="ctr">
          <a:solidFill>
            <a:schemeClr val="accent4">
              <a:hueOff val="-1488257"/>
              <a:satOff val="8966"/>
              <a:lumOff val="719"/>
              <a:alphaOff val="0"/>
            </a:schemeClr>
          </a:solidFill>
          <a:prstDash val="solid"/>
        </a:ln>
        <a:effectLst/>
      </dsp:spPr>
      <dsp:style>
        <a:lnRef idx="2">
          <a:scrgbClr r="0" g="0" b="0"/>
        </a:lnRef>
        <a:fillRef idx="1">
          <a:scrgbClr r="0" g="0" b="0"/>
        </a:fillRef>
        <a:effectRef idx="0">
          <a:scrgbClr r="0" g="0" b="0"/>
        </a:effectRef>
        <a:fontRef idx="minor"/>
      </dsp:style>
    </dsp:sp>
    <dsp:sp modelId="{EB9021BE-9070-4907-9AF8-C0BCBD7ED088}">
      <dsp:nvSpPr>
        <dsp:cNvPr id="0" name=""/>
        <dsp:cNvSpPr/>
      </dsp:nvSpPr>
      <dsp:spPr>
        <a:xfrm>
          <a:off x="1338868" y="3594809"/>
          <a:ext cx="11920013" cy="1027011"/>
        </a:xfrm>
        <a:prstGeom prst="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519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 quality service and profitability are </a:t>
          </a:r>
          <a:r>
            <a:rPr lang="en-US" sz="2800" b="0" i="0" kern="1200" dirty="0" err="1">
              <a:latin typeface="Times New Roman" panose="02020603050405020304" pitchFamily="18" charset="0"/>
              <a:cs typeface="Times New Roman" panose="02020603050405020304" pitchFamily="18" charset="0"/>
            </a:rPr>
            <a:t>optimised</a:t>
          </a:r>
          <a:r>
            <a:rPr lang="en-US" sz="2800" b="0" i="0" kern="1200" dirty="0">
              <a:latin typeface="Times New Roman" panose="02020603050405020304" pitchFamily="18" charset="0"/>
              <a:cs typeface="Times New Roman" panose="02020603050405020304" pitchFamily="18" charset="0"/>
            </a:rPr>
            <a:t> through the </a:t>
          </a:r>
          <a:r>
            <a:rPr lang="en-US" sz="2800" b="0" i="0" kern="1200" dirty="0" err="1">
              <a:latin typeface="Times New Roman" panose="02020603050405020304" pitchFamily="18" charset="0"/>
              <a:cs typeface="Times New Roman" panose="02020603050405020304" pitchFamily="18" charset="0"/>
            </a:rPr>
            <a:t>optimised</a:t>
          </a:r>
          <a:r>
            <a:rPr lang="en-US" sz="2800" b="0" i="0" kern="1200" dirty="0">
              <a:latin typeface="Times New Roman" panose="02020603050405020304" pitchFamily="18" charset="0"/>
              <a:cs typeface="Times New Roman" panose="02020603050405020304" pitchFamily="18" charset="0"/>
            </a:rPr>
            <a:t> </a:t>
          </a:r>
          <a:r>
            <a:rPr lang="en-US" sz="2800" b="0" i="0" kern="1200" dirty="0" err="1">
              <a:latin typeface="Times New Roman" panose="02020603050405020304" pitchFamily="18" charset="0"/>
              <a:cs typeface="Times New Roman" panose="02020603050405020304" pitchFamily="18" charset="0"/>
            </a:rPr>
            <a:t>utilisation</a:t>
          </a:r>
          <a:r>
            <a:rPr lang="en-US" sz="2800" b="0" i="0" kern="1200" dirty="0">
              <a:latin typeface="Times New Roman" panose="02020603050405020304" pitchFamily="18" charset="0"/>
              <a:cs typeface="Times New Roman" panose="02020603050405020304" pitchFamily="18" charset="0"/>
            </a:rPr>
            <a:t> of resources.</a:t>
          </a:r>
          <a:endParaRPr lang="en-US" sz="2800" kern="1200" dirty="0">
            <a:latin typeface="Times New Roman" panose="02020603050405020304" pitchFamily="18" charset="0"/>
            <a:cs typeface="Times New Roman" panose="02020603050405020304" pitchFamily="18" charset="0"/>
          </a:endParaRPr>
        </a:p>
      </dsp:txBody>
      <dsp:txXfrm>
        <a:off x="1338868" y="3594809"/>
        <a:ext cx="11920013" cy="1027011"/>
      </dsp:txXfrm>
    </dsp:sp>
    <dsp:sp modelId="{FD66E8AA-016C-4CCF-9D51-1C3988C96D8D}">
      <dsp:nvSpPr>
        <dsp:cNvPr id="0" name=""/>
        <dsp:cNvSpPr/>
      </dsp:nvSpPr>
      <dsp:spPr>
        <a:xfrm>
          <a:off x="696986" y="3466432"/>
          <a:ext cx="1283764" cy="1283764"/>
        </a:xfrm>
        <a:prstGeom prst="ellipse">
          <a:avLst/>
        </a:prstGeom>
        <a:solidFill>
          <a:schemeClr val="lt1">
            <a:hueOff val="0"/>
            <a:satOff val="0"/>
            <a:lumOff val="0"/>
            <a:alphaOff val="0"/>
          </a:schemeClr>
        </a:solidFill>
        <a:ln w="25400" cap="flat" cmpd="sng" algn="ctr">
          <a:solidFill>
            <a:schemeClr val="accent4">
              <a:hueOff val="-2976513"/>
              <a:satOff val="17933"/>
              <a:lumOff val="1437"/>
              <a:alphaOff val="0"/>
            </a:schemeClr>
          </a:solidFill>
          <a:prstDash val="solid"/>
        </a:ln>
        <a:effectLst/>
      </dsp:spPr>
      <dsp:style>
        <a:lnRef idx="2">
          <a:scrgbClr r="0" g="0" b="0"/>
        </a:lnRef>
        <a:fillRef idx="1">
          <a:scrgbClr r="0" g="0" b="0"/>
        </a:fillRef>
        <a:effectRef idx="0">
          <a:scrgbClr r="0" g="0" b="0"/>
        </a:effectRef>
        <a:fontRef idx="minor"/>
      </dsp:style>
    </dsp:sp>
    <dsp:sp modelId="{093DEA87-9222-4C88-BABA-057BA1D6F94A}">
      <dsp:nvSpPr>
        <dsp:cNvPr id="0" name=""/>
        <dsp:cNvSpPr/>
      </dsp:nvSpPr>
      <dsp:spPr>
        <a:xfrm>
          <a:off x="750059" y="5135594"/>
          <a:ext cx="12508822" cy="1027011"/>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5191"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 financial pressure speaks of the need to allocate resources strategically (</a:t>
          </a:r>
          <a:r>
            <a:rPr lang="en-US" sz="2800" b="0" i="0" kern="1200" dirty="0" err="1">
              <a:latin typeface="Times New Roman" panose="02020603050405020304" pitchFamily="18" charset="0"/>
              <a:cs typeface="Times New Roman" panose="02020603050405020304" pitchFamily="18" charset="0"/>
            </a:rPr>
            <a:t>Kiranbabu</a:t>
          </a:r>
          <a:r>
            <a:rPr lang="en-US" sz="2800" b="0" i="0" kern="1200" dirty="0">
              <a:latin typeface="Times New Roman" panose="02020603050405020304" pitchFamily="18" charset="0"/>
              <a:cs typeface="Times New Roman" panose="02020603050405020304" pitchFamily="18" charset="0"/>
            </a:rPr>
            <a:t> et al., 2024). </a:t>
          </a:r>
          <a:endParaRPr lang="en-US" sz="2800" kern="1200" dirty="0">
            <a:latin typeface="Times New Roman" panose="02020603050405020304" pitchFamily="18" charset="0"/>
            <a:cs typeface="Times New Roman" panose="02020603050405020304" pitchFamily="18" charset="0"/>
          </a:endParaRPr>
        </a:p>
      </dsp:txBody>
      <dsp:txXfrm>
        <a:off x="750059" y="5135594"/>
        <a:ext cx="12508822" cy="1027011"/>
      </dsp:txXfrm>
    </dsp:sp>
    <dsp:sp modelId="{09F38BB0-24B7-465C-873D-2BA8E4E10E13}">
      <dsp:nvSpPr>
        <dsp:cNvPr id="0" name=""/>
        <dsp:cNvSpPr/>
      </dsp:nvSpPr>
      <dsp:spPr>
        <a:xfrm>
          <a:off x="108176" y="5007217"/>
          <a:ext cx="1283764" cy="1283764"/>
        </a:xfrm>
        <a:prstGeom prst="ellipse">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485B0-82AB-4968-9DFA-D67C911857A3}">
      <dsp:nvSpPr>
        <dsp:cNvPr id="0" name=""/>
        <dsp:cNvSpPr/>
      </dsp:nvSpPr>
      <dsp:spPr>
        <a:xfrm>
          <a:off x="726578" y="2123"/>
          <a:ext cx="5113734" cy="3068240"/>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There is the governmental intervention, such as minimum wage and taxation reforms, which increase the operation cost.</a:t>
          </a:r>
          <a:endParaRPr lang="en-US" sz="2800" kern="1200" dirty="0">
            <a:latin typeface="Times New Roman" panose="02020603050405020304" pitchFamily="18" charset="0"/>
            <a:cs typeface="Times New Roman" panose="02020603050405020304" pitchFamily="18" charset="0"/>
          </a:endParaRPr>
        </a:p>
      </dsp:txBody>
      <dsp:txXfrm>
        <a:off x="726578" y="2123"/>
        <a:ext cx="5113734" cy="3068240"/>
      </dsp:txXfrm>
    </dsp:sp>
    <dsp:sp modelId="{334D2F5A-34B4-4F57-BF4C-331F2FC5E12E}">
      <dsp:nvSpPr>
        <dsp:cNvPr id="0" name=""/>
        <dsp:cNvSpPr/>
      </dsp:nvSpPr>
      <dsp:spPr>
        <a:xfrm>
          <a:off x="6351686" y="2123"/>
          <a:ext cx="5113734" cy="3068240"/>
        </a:xfrm>
        <a:prstGeom prst="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Brexit has upset the labour mobility and supply-chain stability (Atkinson et al., 2017).</a:t>
          </a:r>
          <a:endParaRPr lang="en-US" sz="2800" kern="1200" dirty="0">
            <a:latin typeface="Times New Roman" panose="02020603050405020304" pitchFamily="18" charset="0"/>
            <a:cs typeface="Times New Roman" panose="02020603050405020304" pitchFamily="18" charset="0"/>
          </a:endParaRPr>
        </a:p>
      </dsp:txBody>
      <dsp:txXfrm>
        <a:off x="6351686" y="2123"/>
        <a:ext cx="5113734" cy="3068240"/>
      </dsp:txXfrm>
    </dsp:sp>
    <dsp:sp modelId="{A21E5E41-845C-43AC-8210-43ECAE814F35}">
      <dsp:nvSpPr>
        <dsp:cNvPr id="0" name=""/>
        <dsp:cNvSpPr/>
      </dsp:nvSpPr>
      <dsp:spPr>
        <a:xfrm>
          <a:off x="726578" y="3581737"/>
          <a:ext cx="5113734" cy="3068240"/>
        </a:xfrm>
        <a:prstGeom prst="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 compliance with energy regulations puts extra costs on the hotels, and political instability impacts on investor confidence and future planning.</a:t>
          </a:r>
          <a:endParaRPr lang="en-US" sz="2800" kern="1200" dirty="0">
            <a:latin typeface="Times New Roman" panose="02020603050405020304" pitchFamily="18" charset="0"/>
            <a:cs typeface="Times New Roman" panose="02020603050405020304" pitchFamily="18" charset="0"/>
          </a:endParaRPr>
        </a:p>
      </dsp:txBody>
      <dsp:txXfrm>
        <a:off x="726578" y="3581737"/>
        <a:ext cx="5113734" cy="3068240"/>
      </dsp:txXfrm>
    </dsp:sp>
    <dsp:sp modelId="{5459064B-2AA1-4782-BCE7-D86CD2A0D384}">
      <dsp:nvSpPr>
        <dsp:cNvPr id="0" name=""/>
        <dsp:cNvSpPr/>
      </dsp:nvSpPr>
      <dsp:spPr>
        <a:xfrm>
          <a:off x="6351686" y="3581737"/>
          <a:ext cx="5113734" cy="3068240"/>
        </a:xfrm>
        <a:prstGeom prst="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Fiscal pressure is increased by the reduction of post-pandemic support programmes.</a:t>
          </a:r>
          <a:endParaRPr lang="en-US" sz="2800" kern="1200" dirty="0">
            <a:latin typeface="Times New Roman" panose="02020603050405020304" pitchFamily="18" charset="0"/>
            <a:cs typeface="Times New Roman" panose="02020603050405020304" pitchFamily="18" charset="0"/>
          </a:endParaRPr>
        </a:p>
      </dsp:txBody>
      <dsp:txXfrm>
        <a:off x="6351686" y="3581737"/>
        <a:ext cx="5113734" cy="3068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485B0-82AB-4968-9DFA-D67C911857A3}">
      <dsp:nvSpPr>
        <dsp:cNvPr id="0" name=""/>
        <dsp:cNvSpPr/>
      </dsp:nvSpPr>
      <dsp:spPr>
        <a:xfrm>
          <a:off x="990" y="814029"/>
          <a:ext cx="3864648" cy="2318788"/>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hospitality industry has also increased the contribution to the economy on an annual basis to between 20 billion and 93 billion.</a:t>
          </a:r>
          <a:endParaRPr lang="en-US" sz="2400" kern="1200" dirty="0">
            <a:latin typeface="Times New Roman" panose="02020603050405020304" pitchFamily="18" charset="0"/>
            <a:cs typeface="Times New Roman" panose="02020603050405020304" pitchFamily="18" charset="0"/>
          </a:endParaRPr>
        </a:p>
      </dsp:txBody>
      <dsp:txXfrm>
        <a:off x="990" y="814029"/>
        <a:ext cx="3864648" cy="2318788"/>
      </dsp:txXfrm>
    </dsp:sp>
    <dsp:sp modelId="{334D2F5A-34B4-4F57-BF4C-331F2FC5E12E}">
      <dsp:nvSpPr>
        <dsp:cNvPr id="0" name=""/>
        <dsp:cNvSpPr/>
      </dsp:nvSpPr>
      <dsp:spPr>
        <a:xfrm>
          <a:off x="4252103" y="814029"/>
          <a:ext cx="3864648" cy="2318788"/>
        </a:xfrm>
        <a:prstGeom prst="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industry received a business investment amounting to 7 billion last year (UK Hospitality, 2023). </a:t>
          </a:r>
          <a:endParaRPr lang="en-US" sz="2400" kern="1200" dirty="0">
            <a:latin typeface="Times New Roman" panose="02020603050405020304" pitchFamily="18" charset="0"/>
            <a:cs typeface="Times New Roman" panose="02020603050405020304" pitchFamily="18" charset="0"/>
          </a:endParaRPr>
        </a:p>
      </dsp:txBody>
      <dsp:txXfrm>
        <a:off x="4252103" y="814029"/>
        <a:ext cx="3864648" cy="2318788"/>
      </dsp:txXfrm>
    </dsp:sp>
    <dsp:sp modelId="{A21E5E41-845C-43AC-8210-43ECAE814F35}">
      <dsp:nvSpPr>
        <dsp:cNvPr id="0" name=""/>
        <dsp:cNvSpPr/>
      </dsp:nvSpPr>
      <dsp:spPr>
        <a:xfrm>
          <a:off x="990" y="3519283"/>
          <a:ext cx="3864648" cy="2318788"/>
        </a:xfrm>
        <a:prstGeom prst="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greater hospitality sector is the 3rd-largest employer in the United Kingdom (workforce statistics, millions). </a:t>
          </a:r>
          <a:endParaRPr lang="en-US" sz="2400" kern="1200" dirty="0">
            <a:latin typeface="Times New Roman" panose="02020603050405020304" pitchFamily="18" charset="0"/>
            <a:cs typeface="Times New Roman" panose="02020603050405020304" pitchFamily="18" charset="0"/>
          </a:endParaRPr>
        </a:p>
      </dsp:txBody>
      <dsp:txXfrm>
        <a:off x="990" y="3519283"/>
        <a:ext cx="3864648" cy="2318788"/>
      </dsp:txXfrm>
    </dsp:sp>
    <dsp:sp modelId="{5459064B-2AA1-4782-BCE7-D86CD2A0D384}">
      <dsp:nvSpPr>
        <dsp:cNvPr id="0" name=""/>
        <dsp:cNvSpPr/>
      </dsp:nvSpPr>
      <dsp:spPr>
        <a:xfrm>
          <a:off x="4252103" y="3519283"/>
          <a:ext cx="3864648" cy="2318788"/>
        </a:xfrm>
        <a:prstGeom prst="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As of June 2025 the industry employed 2.7 million people, which is 7.3 percent of the total employment in the UK (Murray, 2025).</a:t>
          </a:r>
        </a:p>
        <a:p>
          <a:pPr marL="0" lvl="0" indent="0" algn="ctr" defTabSz="1066800">
            <a:lnSpc>
              <a:spcPct val="90000"/>
            </a:lnSpc>
            <a:spcBef>
              <a:spcPct val="0"/>
            </a:spcBef>
            <a:spcAft>
              <a:spcPct val="35000"/>
            </a:spcAft>
            <a:buNone/>
          </a:pPr>
          <a:endParaRPr lang="en-US" sz="2400" kern="1200" dirty="0">
            <a:latin typeface="Times New Roman" panose="02020603050405020304" pitchFamily="18" charset="0"/>
            <a:cs typeface="Times New Roman" panose="02020603050405020304" pitchFamily="18" charset="0"/>
          </a:endParaRPr>
        </a:p>
      </dsp:txBody>
      <dsp:txXfrm>
        <a:off x="4252103" y="3519283"/>
        <a:ext cx="3864648" cy="23187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485B0-82AB-4968-9DFA-D67C911857A3}">
      <dsp:nvSpPr>
        <dsp:cNvPr id="0" name=""/>
        <dsp:cNvSpPr/>
      </dsp:nvSpPr>
      <dsp:spPr>
        <a:xfrm>
          <a:off x="0" y="614014"/>
          <a:ext cx="4172363" cy="2503418"/>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There is a growing trend toward experience and social leisure within the hospitality industry</a:t>
          </a:r>
          <a:endParaRPr lang="en-US" sz="2400" kern="1200" dirty="0">
            <a:latin typeface="Times New Roman" panose="02020603050405020304" pitchFamily="18" charset="0"/>
            <a:cs typeface="Times New Roman" panose="02020603050405020304" pitchFamily="18" charset="0"/>
          </a:endParaRPr>
        </a:p>
      </dsp:txBody>
      <dsp:txXfrm>
        <a:off x="0" y="614014"/>
        <a:ext cx="4172363" cy="2503418"/>
      </dsp:txXfrm>
    </dsp:sp>
    <dsp:sp modelId="{334D2F5A-34B4-4F57-BF4C-331F2FC5E12E}">
      <dsp:nvSpPr>
        <dsp:cNvPr id="0" name=""/>
        <dsp:cNvSpPr/>
      </dsp:nvSpPr>
      <dsp:spPr>
        <a:xfrm>
          <a:off x="4589600" y="614014"/>
          <a:ext cx="4172363" cy="2503418"/>
        </a:xfrm>
        <a:prstGeom prst="rect">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Themed bars, mini-golf, and venues that encourage competitive </a:t>
          </a:r>
          <a:r>
            <a:rPr lang="en-US" sz="2400" b="0" i="0" kern="1200" dirty="0" err="1">
              <a:latin typeface="Times New Roman" panose="02020603050405020304" pitchFamily="18" charset="0"/>
              <a:cs typeface="Times New Roman" panose="02020603050405020304" pitchFamily="18" charset="0"/>
            </a:rPr>
            <a:t>socialising</a:t>
          </a:r>
          <a:r>
            <a:rPr lang="en-US" sz="2400" b="0" i="0" kern="1200" dirty="0">
              <a:latin typeface="Times New Roman" panose="02020603050405020304" pitchFamily="18" charset="0"/>
              <a:cs typeface="Times New Roman" panose="02020603050405020304" pitchFamily="18" charset="0"/>
            </a:rPr>
            <a:t> are all seen to be growing</a:t>
          </a:r>
          <a:endParaRPr lang="en-US" sz="2400" kern="1200" dirty="0">
            <a:latin typeface="Times New Roman" panose="02020603050405020304" pitchFamily="18" charset="0"/>
            <a:cs typeface="Times New Roman" panose="02020603050405020304" pitchFamily="18" charset="0"/>
          </a:endParaRPr>
        </a:p>
      </dsp:txBody>
      <dsp:txXfrm>
        <a:off x="4589600" y="614014"/>
        <a:ext cx="4172363" cy="2503418"/>
      </dsp:txXfrm>
    </dsp:sp>
    <dsp:sp modelId="{A21E5E41-845C-43AC-8210-43ECAE814F35}">
      <dsp:nvSpPr>
        <dsp:cNvPr id="0" name=""/>
        <dsp:cNvSpPr/>
      </dsp:nvSpPr>
      <dsp:spPr>
        <a:xfrm>
          <a:off x="9179200" y="614014"/>
          <a:ext cx="4172363" cy="2503418"/>
        </a:xfrm>
        <a:prstGeom prst="rec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At the same time, solo dining is increasingly common among the generational z and millennials (Financial Times, 2025).</a:t>
          </a:r>
          <a:endParaRPr lang="en-US" sz="2400" kern="1200" dirty="0">
            <a:latin typeface="Times New Roman" panose="02020603050405020304" pitchFamily="18" charset="0"/>
            <a:cs typeface="Times New Roman" panose="02020603050405020304" pitchFamily="18" charset="0"/>
          </a:endParaRPr>
        </a:p>
      </dsp:txBody>
      <dsp:txXfrm>
        <a:off x="9179200" y="614014"/>
        <a:ext cx="4172363" cy="2503418"/>
      </dsp:txXfrm>
    </dsp:sp>
    <dsp:sp modelId="{5459064B-2AA1-4782-BCE7-D86CD2A0D384}">
      <dsp:nvSpPr>
        <dsp:cNvPr id="0" name=""/>
        <dsp:cNvSpPr/>
      </dsp:nvSpPr>
      <dsp:spPr>
        <a:xfrm>
          <a:off x="2294800" y="3534669"/>
          <a:ext cx="4172363" cy="2503418"/>
        </a:xfrm>
        <a:prstGeom prst="rect">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Comfort, hygiene, and flexible reservation systems are being expressed as preferences, </a:t>
          </a:r>
          <a:endParaRPr lang="en-US" sz="2400" kern="1200" dirty="0">
            <a:latin typeface="Times New Roman" panose="02020603050405020304" pitchFamily="18" charset="0"/>
            <a:cs typeface="Times New Roman" panose="02020603050405020304" pitchFamily="18" charset="0"/>
          </a:endParaRPr>
        </a:p>
      </dsp:txBody>
      <dsp:txXfrm>
        <a:off x="2294800" y="3534669"/>
        <a:ext cx="4172363" cy="2503418"/>
      </dsp:txXfrm>
    </dsp:sp>
    <dsp:sp modelId="{A825E4D9-5281-4D06-8389-B23FC7FEC5C0}">
      <dsp:nvSpPr>
        <dsp:cNvPr id="0" name=""/>
        <dsp:cNvSpPr/>
      </dsp:nvSpPr>
      <dsp:spPr>
        <a:xfrm>
          <a:off x="6884400" y="3534669"/>
          <a:ext cx="4172363" cy="2503418"/>
        </a:xfrm>
        <a:prstGeom prst="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Digital reviews and social media are playing a huge role in the decision-making of the guests.</a:t>
          </a:r>
          <a:endParaRPr lang="en-US" sz="2400" kern="1200" dirty="0">
            <a:latin typeface="Times New Roman" panose="02020603050405020304" pitchFamily="18" charset="0"/>
            <a:cs typeface="Times New Roman" panose="02020603050405020304" pitchFamily="18" charset="0"/>
          </a:endParaRPr>
        </a:p>
      </dsp:txBody>
      <dsp:txXfrm>
        <a:off x="6884400" y="3534669"/>
        <a:ext cx="4172363" cy="25034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485B0-82AB-4968-9DFA-D67C911857A3}">
      <dsp:nvSpPr>
        <dsp:cNvPr id="0" name=""/>
        <dsp:cNvSpPr/>
      </dsp:nvSpPr>
      <dsp:spPr>
        <a:xfrm>
          <a:off x="0" y="879493"/>
          <a:ext cx="3763934" cy="2258360"/>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Automation will help achieve cost savings in labour and efficiency, though.</a:t>
          </a:r>
          <a:endParaRPr lang="en-US" sz="2800" kern="1200" dirty="0">
            <a:latin typeface="Times New Roman" panose="02020603050405020304" pitchFamily="18" charset="0"/>
            <a:cs typeface="Times New Roman" panose="02020603050405020304" pitchFamily="18" charset="0"/>
          </a:endParaRPr>
        </a:p>
      </dsp:txBody>
      <dsp:txXfrm>
        <a:off x="0" y="879493"/>
        <a:ext cx="3763934" cy="2258360"/>
      </dsp:txXfrm>
    </dsp:sp>
    <dsp:sp modelId="{334D2F5A-34B4-4F57-BF4C-331F2FC5E12E}">
      <dsp:nvSpPr>
        <dsp:cNvPr id="0" name=""/>
        <dsp:cNvSpPr/>
      </dsp:nvSpPr>
      <dsp:spPr>
        <a:xfrm>
          <a:off x="4140327" y="879493"/>
          <a:ext cx="3763934" cy="2258360"/>
        </a:xfrm>
        <a:prstGeom prst="rect">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contactless cheque-in processes and online payment will improve the guest experience.</a:t>
          </a:r>
          <a:endParaRPr lang="en-US" sz="2800" kern="1200" dirty="0">
            <a:latin typeface="Times New Roman" panose="02020603050405020304" pitchFamily="18" charset="0"/>
            <a:cs typeface="Times New Roman" panose="02020603050405020304" pitchFamily="18" charset="0"/>
          </a:endParaRPr>
        </a:p>
      </dsp:txBody>
      <dsp:txXfrm>
        <a:off x="4140327" y="879493"/>
        <a:ext cx="3763934" cy="2258360"/>
      </dsp:txXfrm>
    </dsp:sp>
    <dsp:sp modelId="{A21E5E41-845C-43AC-8210-43ECAE814F35}">
      <dsp:nvSpPr>
        <dsp:cNvPr id="0" name=""/>
        <dsp:cNvSpPr/>
      </dsp:nvSpPr>
      <dsp:spPr>
        <a:xfrm>
          <a:off x="8280655" y="879493"/>
          <a:ext cx="3763934" cy="2258360"/>
        </a:xfrm>
        <a:prstGeom prst="rec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Pricing and demand forecasting through AI also maximise the revenue sources (PwC, 2025).</a:t>
          </a:r>
          <a:endParaRPr lang="en-US" sz="2800" kern="1200" dirty="0">
            <a:latin typeface="Times New Roman" panose="02020603050405020304" pitchFamily="18" charset="0"/>
            <a:cs typeface="Times New Roman" panose="02020603050405020304" pitchFamily="18" charset="0"/>
          </a:endParaRPr>
        </a:p>
      </dsp:txBody>
      <dsp:txXfrm>
        <a:off x="8280655" y="879493"/>
        <a:ext cx="3763934" cy="2258360"/>
      </dsp:txXfrm>
    </dsp:sp>
    <dsp:sp modelId="{5459064B-2AA1-4782-BCE7-D86CD2A0D384}">
      <dsp:nvSpPr>
        <dsp:cNvPr id="0" name=""/>
        <dsp:cNvSpPr/>
      </dsp:nvSpPr>
      <dsp:spPr>
        <a:xfrm>
          <a:off x="2070163" y="3514247"/>
          <a:ext cx="3763934" cy="2258360"/>
        </a:xfrm>
        <a:prstGeom prst="rect">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These issues of cybersecurity and data protection are still urgent priorities</a:t>
          </a:r>
          <a:endParaRPr lang="en-US" sz="2800" kern="1200" dirty="0">
            <a:latin typeface="Times New Roman" panose="02020603050405020304" pitchFamily="18" charset="0"/>
            <a:cs typeface="Times New Roman" panose="02020603050405020304" pitchFamily="18" charset="0"/>
          </a:endParaRPr>
        </a:p>
      </dsp:txBody>
      <dsp:txXfrm>
        <a:off x="2070163" y="3514247"/>
        <a:ext cx="3763934" cy="2258360"/>
      </dsp:txXfrm>
    </dsp:sp>
    <dsp:sp modelId="{A825E4D9-5281-4D06-8389-B23FC7FEC5C0}">
      <dsp:nvSpPr>
        <dsp:cNvPr id="0" name=""/>
        <dsp:cNvSpPr/>
      </dsp:nvSpPr>
      <dsp:spPr>
        <a:xfrm>
          <a:off x="6210491" y="3514247"/>
          <a:ext cx="3763934" cy="2258360"/>
        </a:xfrm>
        <a:prstGeom prst="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 technology use will require significant investment, which will cause the short-term financial load.</a:t>
          </a:r>
          <a:endParaRPr lang="en-US" sz="2800" kern="1200" dirty="0">
            <a:latin typeface="Times New Roman" panose="02020603050405020304" pitchFamily="18" charset="0"/>
            <a:cs typeface="Times New Roman" panose="02020603050405020304" pitchFamily="18" charset="0"/>
          </a:endParaRPr>
        </a:p>
      </dsp:txBody>
      <dsp:txXfrm>
        <a:off x="6210491" y="3514247"/>
        <a:ext cx="3763934" cy="22583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485B0-82AB-4968-9DFA-D67C911857A3}">
      <dsp:nvSpPr>
        <dsp:cNvPr id="0" name=""/>
        <dsp:cNvSpPr/>
      </dsp:nvSpPr>
      <dsp:spPr>
        <a:xfrm>
          <a:off x="0" y="879493"/>
          <a:ext cx="3763934" cy="2258360"/>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 pressure to reduce net-zeros carbon emission is growing,</a:t>
          </a:r>
          <a:endParaRPr lang="en-US" sz="2800" kern="1200" dirty="0">
            <a:latin typeface="Times New Roman" panose="02020603050405020304" pitchFamily="18" charset="0"/>
            <a:cs typeface="Times New Roman" panose="02020603050405020304" pitchFamily="18" charset="0"/>
          </a:endParaRPr>
        </a:p>
      </dsp:txBody>
      <dsp:txXfrm>
        <a:off x="0" y="879493"/>
        <a:ext cx="3763934" cy="2258360"/>
      </dsp:txXfrm>
    </dsp:sp>
    <dsp:sp modelId="{334D2F5A-34B4-4F57-BF4C-331F2FC5E12E}">
      <dsp:nvSpPr>
        <dsp:cNvPr id="0" name=""/>
        <dsp:cNvSpPr/>
      </dsp:nvSpPr>
      <dsp:spPr>
        <a:xfrm>
          <a:off x="4140327" y="879493"/>
          <a:ext cx="3763934" cy="2258360"/>
        </a:xfrm>
        <a:prstGeom prst="rect">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Hotels are implementing energy-saving systems and waste-cutting programmes (</a:t>
          </a:r>
          <a:r>
            <a:rPr lang="en-US" sz="2800" b="0" i="0" kern="1200" dirty="0" err="1">
              <a:latin typeface="Times New Roman" panose="02020603050405020304" pitchFamily="18" charset="0"/>
              <a:cs typeface="Times New Roman" panose="02020603050405020304" pitchFamily="18" charset="0"/>
            </a:rPr>
            <a:t>Prideaux</a:t>
          </a:r>
          <a:r>
            <a:rPr lang="en-US" sz="2800" b="0" i="0" kern="1200" dirty="0">
              <a:latin typeface="Times New Roman" panose="02020603050405020304" pitchFamily="18" charset="0"/>
              <a:cs typeface="Times New Roman" panose="02020603050405020304" pitchFamily="18" charset="0"/>
            </a:rPr>
            <a:t>, 2024).</a:t>
          </a:r>
          <a:endParaRPr lang="en-US" sz="2800" kern="1200" dirty="0">
            <a:latin typeface="Times New Roman" panose="02020603050405020304" pitchFamily="18" charset="0"/>
            <a:cs typeface="Times New Roman" panose="02020603050405020304" pitchFamily="18" charset="0"/>
          </a:endParaRPr>
        </a:p>
      </dsp:txBody>
      <dsp:txXfrm>
        <a:off x="4140327" y="879493"/>
        <a:ext cx="3763934" cy="2258360"/>
      </dsp:txXfrm>
    </dsp:sp>
    <dsp:sp modelId="{A21E5E41-845C-43AC-8210-43ECAE814F35}">
      <dsp:nvSpPr>
        <dsp:cNvPr id="0" name=""/>
        <dsp:cNvSpPr/>
      </dsp:nvSpPr>
      <dsp:spPr>
        <a:xfrm>
          <a:off x="8280655" y="879493"/>
          <a:ext cx="3763934" cy="2258360"/>
        </a:xfrm>
        <a:prstGeom prst="rec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Sustainable sourcing can lead to higher short-term expenses, but brand image, and the climate change</a:t>
          </a:r>
          <a:endParaRPr lang="en-US" sz="2800" kern="1200" dirty="0">
            <a:latin typeface="Times New Roman" panose="02020603050405020304" pitchFamily="18" charset="0"/>
            <a:cs typeface="Times New Roman" panose="02020603050405020304" pitchFamily="18" charset="0"/>
          </a:endParaRPr>
        </a:p>
      </dsp:txBody>
      <dsp:txXfrm>
        <a:off x="8280655" y="879493"/>
        <a:ext cx="3763934" cy="2258360"/>
      </dsp:txXfrm>
    </dsp:sp>
    <dsp:sp modelId="{5459064B-2AA1-4782-BCE7-D86CD2A0D384}">
      <dsp:nvSpPr>
        <dsp:cNvPr id="0" name=""/>
        <dsp:cNvSpPr/>
      </dsp:nvSpPr>
      <dsp:spPr>
        <a:xfrm>
          <a:off x="2070163" y="3514247"/>
          <a:ext cx="3763934" cy="2258360"/>
        </a:xfrm>
        <a:prstGeom prst="rect">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It has an effect on tourism trends and </a:t>
          </a:r>
          <a:r>
            <a:rPr lang="en-US" sz="2800" b="0" i="0" kern="1200" dirty="0" err="1">
              <a:latin typeface="Times New Roman" panose="02020603050405020304" pitchFamily="18" charset="0"/>
              <a:cs typeface="Times New Roman" panose="02020603050405020304" pitchFamily="18" charset="0"/>
            </a:rPr>
            <a:t>seasonability</a:t>
          </a:r>
          <a:r>
            <a:rPr lang="en-US" sz="2800" b="0" i="0" kern="1200" dirty="0">
              <a:latin typeface="Times New Roman" panose="02020603050405020304" pitchFamily="18" charset="0"/>
              <a:cs typeface="Times New Roman" panose="02020603050405020304" pitchFamily="18" charset="0"/>
            </a:rPr>
            <a:t> (Morales-Contreras et al., 2019).</a:t>
          </a:r>
          <a:endParaRPr lang="en-US" sz="2800" kern="1200" dirty="0">
            <a:latin typeface="Times New Roman" panose="02020603050405020304" pitchFamily="18" charset="0"/>
            <a:cs typeface="Times New Roman" panose="02020603050405020304" pitchFamily="18" charset="0"/>
          </a:endParaRPr>
        </a:p>
      </dsp:txBody>
      <dsp:txXfrm>
        <a:off x="2070163" y="3514247"/>
        <a:ext cx="3763934" cy="2258360"/>
      </dsp:txXfrm>
    </dsp:sp>
    <dsp:sp modelId="{A825E4D9-5281-4D06-8389-B23FC7FEC5C0}">
      <dsp:nvSpPr>
        <dsp:cNvPr id="0" name=""/>
        <dsp:cNvSpPr/>
      </dsp:nvSpPr>
      <dsp:spPr>
        <a:xfrm>
          <a:off x="6210491" y="3514247"/>
          <a:ext cx="3763934" cy="2258360"/>
        </a:xfrm>
        <a:prstGeom prst="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Customers are more willing to stay at hotels that are environmentally certified.</a:t>
          </a:r>
          <a:endParaRPr lang="en-US" sz="2800" kern="1200" dirty="0">
            <a:latin typeface="Times New Roman" panose="02020603050405020304" pitchFamily="18" charset="0"/>
            <a:cs typeface="Times New Roman" panose="02020603050405020304" pitchFamily="18" charset="0"/>
          </a:endParaRPr>
        </a:p>
      </dsp:txBody>
      <dsp:txXfrm>
        <a:off x="6210491" y="3514247"/>
        <a:ext cx="3763934" cy="22583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485B0-82AB-4968-9DFA-D67C911857A3}">
      <dsp:nvSpPr>
        <dsp:cNvPr id="0" name=""/>
        <dsp:cNvSpPr/>
      </dsp:nvSpPr>
      <dsp:spPr>
        <a:xfrm>
          <a:off x="0" y="879493"/>
          <a:ext cx="3763934" cy="2258360"/>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Health and safety regulations are obligatory.</a:t>
          </a:r>
          <a:endParaRPr lang="en-US" sz="2800" kern="1200" dirty="0">
            <a:latin typeface="Times New Roman" panose="02020603050405020304" pitchFamily="18" charset="0"/>
            <a:cs typeface="Times New Roman" panose="02020603050405020304" pitchFamily="18" charset="0"/>
          </a:endParaRPr>
        </a:p>
      </dsp:txBody>
      <dsp:txXfrm>
        <a:off x="0" y="879493"/>
        <a:ext cx="3763934" cy="2258360"/>
      </dsp:txXfrm>
    </dsp:sp>
    <dsp:sp modelId="{334D2F5A-34B4-4F57-BF4C-331F2FC5E12E}">
      <dsp:nvSpPr>
        <dsp:cNvPr id="0" name=""/>
        <dsp:cNvSpPr/>
      </dsp:nvSpPr>
      <dsp:spPr>
        <a:xfrm>
          <a:off x="4140327" y="879493"/>
          <a:ext cx="3763934" cy="2258360"/>
        </a:xfrm>
        <a:prstGeom prst="rect">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Employment laws and minimum-wage also affect the staffing expenses (Gov.UK, 2025)</a:t>
          </a:r>
          <a:endParaRPr lang="en-US" sz="2800" kern="1200" dirty="0">
            <a:latin typeface="Times New Roman" panose="02020603050405020304" pitchFamily="18" charset="0"/>
            <a:cs typeface="Times New Roman" panose="02020603050405020304" pitchFamily="18" charset="0"/>
          </a:endParaRPr>
        </a:p>
      </dsp:txBody>
      <dsp:txXfrm>
        <a:off x="4140327" y="879493"/>
        <a:ext cx="3763934" cy="2258360"/>
      </dsp:txXfrm>
    </dsp:sp>
    <dsp:sp modelId="{A21E5E41-845C-43AC-8210-43ECAE814F35}">
      <dsp:nvSpPr>
        <dsp:cNvPr id="0" name=""/>
        <dsp:cNvSpPr/>
      </dsp:nvSpPr>
      <dsp:spPr>
        <a:xfrm>
          <a:off x="8280655" y="879493"/>
          <a:ext cx="3763934" cy="2258360"/>
        </a:xfrm>
        <a:prstGeom prst="rec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Guest information is subject to the obligations imposed by the General Data Protection Regulation (GDPR)</a:t>
          </a:r>
          <a:endParaRPr lang="en-US" sz="2800" kern="1200" dirty="0">
            <a:latin typeface="Times New Roman" panose="02020603050405020304" pitchFamily="18" charset="0"/>
            <a:cs typeface="Times New Roman" panose="02020603050405020304" pitchFamily="18" charset="0"/>
          </a:endParaRPr>
        </a:p>
      </dsp:txBody>
      <dsp:txXfrm>
        <a:off x="8280655" y="879493"/>
        <a:ext cx="3763934" cy="2258360"/>
      </dsp:txXfrm>
    </dsp:sp>
    <dsp:sp modelId="{5459064B-2AA1-4782-BCE7-D86CD2A0D384}">
      <dsp:nvSpPr>
        <dsp:cNvPr id="0" name=""/>
        <dsp:cNvSpPr/>
      </dsp:nvSpPr>
      <dsp:spPr>
        <a:xfrm>
          <a:off x="2070163" y="3514247"/>
          <a:ext cx="3763934" cy="2258360"/>
        </a:xfrm>
        <a:prstGeom prst="rect">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The Information Commissioner’s Office (ICO, 2025) imposes </a:t>
          </a:r>
          <a:r>
            <a:rPr lang="en-US" sz="2800" b="0" i="0" kern="1200" dirty="0" err="1">
              <a:latin typeface="Times New Roman" panose="02020603050405020304" pitchFamily="18" charset="0"/>
              <a:cs typeface="Times New Roman" panose="02020603050405020304" pitchFamily="18" charset="0"/>
            </a:rPr>
            <a:t>licencing</a:t>
          </a:r>
          <a:r>
            <a:rPr lang="en-US" sz="2800" b="0" i="0" kern="1200" dirty="0">
              <a:latin typeface="Times New Roman" panose="02020603050405020304" pitchFamily="18" charset="0"/>
              <a:cs typeface="Times New Roman" panose="02020603050405020304" pitchFamily="18" charset="0"/>
            </a:rPr>
            <a:t> requirements on food, alcohol, and entertainment</a:t>
          </a:r>
          <a:endParaRPr lang="en-US" sz="2800" kern="1200" dirty="0">
            <a:latin typeface="Times New Roman" panose="02020603050405020304" pitchFamily="18" charset="0"/>
            <a:cs typeface="Times New Roman" panose="02020603050405020304" pitchFamily="18" charset="0"/>
          </a:endParaRPr>
        </a:p>
      </dsp:txBody>
      <dsp:txXfrm>
        <a:off x="2070163" y="3514247"/>
        <a:ext cx="3763934" cy="2258360"/>
      </dsp:txXfrm>
    </dsp:sp>
    <dsp:sp modelId="{A825E4D9-5281-4D06-8389-B23FC7FEC5C0}">
      <dsp:nvSpPr>
        <dsp:cNvPr id="0" name=""/>
        <dsp:cNvSpPr/>
      </dsp:nvSpPr>
      <dsp:spPr>
        <a:xfrm>
          <a:off x="6210491" y="3514247"/>
          <a:ext cx="3763934" cy="2258360"/>
        </a:xfrm>
        <a:prstGeom prst="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Times New Roman" panose="02020603050405020304" pitchFamily="18" charset="0"/>
              <a:cs typeface="Times New Roman" panose="02020603050405020304" pitchFamily="18" charset="0"/>
            </a:rPr>
            <a:t>Non-compliance will result in fines, loss of reputation and loss of operations.</a:t>
          </a:r>
          <a:endParaRPr lang="en-US" sz="2800" kern="1200" dirty="0">
            <a:latin typeface="Times New Roman" panose="02020603050405020304" pitchFamily="18" charset="0"/>
            <a:cs typeface="Times New Roman" panose="02020603050405020304" pitchFamily="18" charset="0"/>
          </a:endParaRPr>
        </a:p>
      </dsp:txBody>
      <dsp:txXfrm>
        <a:off x="6210491" y="3514247"/>
        <a:ext cx="3763934" cy="22583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35EE1-5895-4965-BD5C-7F835235A5C1}">
      <dsp:nvSpPr>
        <dsp:cNvPr id="0" name=""/>
        <dsp:cNvSpPr/>
      </dsp:nvSpPr>
      <dsp:spPr>
        <a:xfrm>
          <a:off x="1187596" y="0"/>
          <a:ext cx="13459423" cy="879488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426A8-8304-4D52-8501-876EE97A24AB}">
      <dsp:nvSpPr>
        <dsp:cNvPr id="0" name=""/>
        <dsp:cNvSpPr/>
      </dsp:nvSpPr>
      <dsp:spPr>
        <a:xfrm>
          <a:off x="4639" y="2638464"/>
          <a:ext cx="2792706" cy="351795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hospitality sector is facing a growing cost of operation, labour insecurity as well as inflation</a:t>
          </a:r>
          <a:endParaRPr lang="en-US" sz="2400" kern="1200" dirty="0">
            <a:latin typeface="Times New Roman" panose="02020603050405020304" pitchFamily="18" charset="0"/>
            <a:cs typeface="Times New Roman" panose="02020603050405020304" pitchFamily="18" charset="0"/>
          </a:endParaRPr>
        </a:p>
      </dsp:txBody>
      <dsp:txXfrm>
        <a:off x="140968" y="2774793"/>
        <a:ext cx="2520048" cy="3245295"/>
      </dsp:txXfrm>
    </dsp:sp>
    <dsp:sp modelId="{2AB1E4B1-24E4-43E4-A7CE-F430151CD031}">
      <dsp:nvSpPr>
        <dsp:cNvPr id="0" name=""/>
        <dsp:cNvSpPr/>
      </dsp:nvSpPr>
      <dsp:spPr>
        <a:xfrm>
          <a:off x="3262796" y="2638464"/>
          <a:ext cx="2792706" cy="3517953"/>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Financial pressure is increased by political and legal forces including taxation laws and minimum-wage laws</a:t>
          </a:r>
          <a:endParaRPr lang="en-US" sz="2400" kern="1200" dirty="0">
            <a:latin typeface="Times New Roman" panose="02020603050405020304" pitchFamily="18" charset="0"/>
            <a:cs typeface="Times New Roman" panose="02020603050405020304" pitchFamily="18" charset="0"/>
          </a:endParaRPr>
        </a:p>
      </dsp:txBody>
      <dsp:txXfrm>
        <a:off x="3399125" y="2774793"/>
        <a:ext cx="2520048" cy="3245295"/>
      </dsp:txXfrm>
    </dsp:sp>
    <dsp:sp modelId="{AF660ECC-AAD5-47A3-90FF-A9EFF5E661ED}">
      <dsp:nvSpPr>
        <dsp:cNvPr id="0" name=""/>
        <dsp:cNvSpPr/>
      </dsp:nvSpPr>
      <dsp:spPr>
        <a:xfrm>
          <a:off x="6520954" y="2638464"/>
          <a:ext cx="2792706" cy="351795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Although technology investment enhances efficiency in operations, it is also associated with short term expenses.</a:t>
          </a:r>
          <a:endParaRPr lang="en-US" sz="2400" kern="1200" dirty="0">
            <a:latin typeface="Times New Roman" panose="02020603050405020304" pitchFamily="18" charset="0"/>
            <a:cs typeface="Times New Roman" panose="02020603050405020304" pitchFamily="18" charset="0"/>
          </a:endParaRPr>
        </a:p>
      </dsp:txBody>
      <dsp:txXfrm>
        <a:off x="6657283" y="2774793"/>
        <a:ext cx="2520048" cy="3245295"/>
      </dsp:txXfrm>
    </dsp:sp>
    <dsp:sp modelId="{20EDCF34-7F96-42CB-9239-73991F4B3DD1}">
      <dsp:nvSpPr>
        <dsp:cNvPr id="0" name=""/>
        <dsp:cNvSpPr/>
      </dsp:nvSpPr>
      <dsp:spPr>
        <a:xfrm>
          <a:off x="9779112" y="2638464"/>
          <a:ext cx="2792706" cy="3517953"/>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Social and environmental trends are both contributing to a need to implement sustainability efforts and improve the guest experiences.</a:t>
          </a:r>
          <a:endParaRPr lang="en-US" sz="2400" kern="1200" dirty="0">
            <a:latin typeface="Times New Roman" panose="02020603050405020304" pitchFamily="18" charset="0"/>
            <a:cs typeface="Times New Roman" panose="02020603050405020304" pitchFamily="18" charset="0"/>
          </a:endParaRPr>
        </a:p>
      </dsp:txBody>
      <dsp:txXfrm>
        <a:off x="9915441" y="2774793"/>
        <a:ext cx="2520048" cy="3245295"/>
      </dsp:txXfrm>
    </dsp:sp>
    <dsp:sp modelId="{79470A60-A032-449A-BC15-8738E3DA7E53}">
      <dsp:nvSpPr>
        <dsp:cNvPr id="0" name=""/>
        <dsp:cNvSpPr/>
      </dsp:nvSpPr>
      <dsp:spPr>
        <a:xfrm>
          <a:off x="13037270" y="2638464"/>
          <a:ext cx="2792706" cy="351795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Resource-Based View (RBV) declares that hotels with strong internal resources are capable of adapting better and maintain a competitive advantage.</a:t>
          </a:r>
          <a:endParaRPr lang="en-US" sz="2400" kern="1200" dirty="0">
            <a:latin typeface="Times New Roman" panose="02020603050405020304" pitchFamily="18" charset="0"/>
            <a:cs typeface="Times New Roman" panose="02020603050405020304" pitchFamily="18" charset="0"/>
          </a:endParaRPr>
        </a:p>
      </dsp:txBody>
      <dsp:txXfrm>
        <a:off x="13173599" y="2774793"/>
        <a:ext cx="2520048" cy="32452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C2672-6570-4A25-A815-E283484AEF64}">
      <dsp:nvSpPr>
        <dsp:cNvPr id="0" name=""/>
        <dsp:cNvSpPr/>
      </dsp:nvSpPr>
      <dsp:spPr>
        <a:xfrm>
          <a:off x="0" y="0"/>
          <a:ext cx="11719307" cy="153251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digital technology investment is essential in terms of cost efficiency optimization and the quality of the overall guest experience. </a:t>
          </a:r>
          <a:br>
            <a:rPr lang="en-US" sz="2400" kern="1200" dirty="0">
              <a:latin typeface="Times New Roman" panose="02020603050405020304" pitchFamily="18" charset="0"/>
              <a:cs typeface="Times New Roman" panose="02020603050405020304" pitchFamily="18" charset="0"/>
            </a:rPr>
          </a:br>
          <a:endParaRPr lang="en-US" sz="2400" kern="1200" dirty="0">
            <a:latin typeface="Times New Roman" panose="02020603050405020304" pitchFamily="18" charset="0"/>
            <a:cs typeface="Times New Roman" panose="02020603050405020304" pitchFamily="18" charset="0"/>
          </a:endParaRPr>
        </a:p>
      </dsp:txBody>
      <dsp:txXfrm>
        <a:off x="44886" y="44886"/>
        <a:ext cx="9936107" cy="1442741"/>
      </dsp:txXfrm>
    </dsp:sp>
    <dsp:sp modelId="{1C07835D-98F2-4B0C-BD29-BA7254FD13D1}">
      <dsp:nvSpPr>
        <dsp:cNvPr id="0" name=""/>
        <dsp:cNvSpPr/>
      </dsp:nvSpPr>
      <dsp:spPr>
        <a:xfrm>
          <a:off x="981491" y="1811152"/>
          <a:ext cx="11719307" cy="1532513"/>
        </a:xfrm>
        <a:prstGeom prst="roundRect">
          <a:avLst>
            <a:gd name="adj" fmla="val 10000"/>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Revenue diversification will enhance overdependence on conventional service hence </a:t>
          </a:r>
          <a:r>
            <a:rPr lang="en-US" sz="2400" b="0" i="0" kern="1200" dirty="0" err="1">
              <a:latin typeface="Times New Roman" panose="02020603050405020304" pitchFamily="18" charset="0"/>
              <a:cs typeface="Times New Roman" panose="02020603050405020304" pitchFamily="18" charset="0"/>
            </a:rPr>
            <a:t>stabilise</a:t>
          </a:r>
          <a:r>
            <a:rPr lang="en-US" sz="2400" b="0" i="0" kern="1200" dirty="0">
              <a:latin typeface="Times New Roman" panose="02020603050405020304" pitchFamily="18" charset="0"/>
              <a:cs typeface="Times New Roman" panose="02020603050405020304" pitchFamily="18" charset="0"/>
            </a:rPr>
            <a:t> financial performance. </a:t>
          </a:r>
          <a:br>
            <a:rPr lang="en-US" sz="2400" kern="1200" dirty="0">
              <a:latin typeface="Times New Roman" panose="02020603050405020304" pitchFamily="18" charset="0"/>
              <a:cs typeface="Times New Roman" panose="02020603050405020304" pitchFamily="18" charset="0"/>
            </a:rPr>
          </a:br>
          <a:endParaRPr lang="en-US" sz="2400" kern="1200" dirty="0">
            <a:latin typeface="Times New Roman" panose="02020603050405020304" pitchFamily="18" charset="0"/>
            <a:cs typeface="Times New Roman" panose="02020603050405020304" pitchFamily="18" charset="0"/>
          </a:endParaRPr>
        </a:p>
      </dsp:txBody>
      <dsp:txXfrm>
        <a:off x="1026377" y="1856038"/>
        <a:ext cx="9651909" cy="1442741"/>
      </dsp:txXfrm>
    </dsp:sp>
    <dsp:sp modelId="{F0C4EE2E-4D6A-450B-A8EC-A24C58E50F52}">
      <dsp:nvSpPr>
        <dsp:cNvPr id="0" name=""/>
        <dsp:cNvSpPr/>
      </dsp:nvSpPr>
      <dsp:spPr>
        <a:xfrm>
          <a:off x="1948334" y="3622304"/>
          <a:ext cx="11719307" cy="1532513"/>
        </a:xfrm>
        <a:prstGeom prst="roundRect">
          <a:avLst>
            <a:gd name="adj" fmla="val 10000"/>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There is a need to address labour shortages by improving workforce education and retention programmes to sustain operations.</a:t>
          </a:r>
          <a:endParaRPr lang="en-US" sz="2400" kern="1200" dirty="0">
            <a:latin typeface="Times New Roman" panose="02020603050405020304" pitchFamily="18" charset="0"/>
            <a:cs typeface="Times New Roman" panose="02020603050405020304" pitchFamily="18" charset="0"/>
          </a:endParaRPr>
        </a:p>
      </dsp:txBody>
      <dsp:txXfrm>
        <a:off x="1993220" y="3667190"/>
        <a:ext cx="9666558" cy="1442741"/>
      </dsp:txXfrm>
    </dsp:sp>
    <dsp:sp modelId="{D879E0B4-D82D-4039-9A6E-D15979E39B29}">
      <dsp:nvSpPr>
        <dsp:cNvPr id="0" name=""/>
        <dsp:cNvSpPr/>
      </dsp:nvSpPr>
      <dsp:spPr>
        <a:xfrm>
          <a:off x="2929826" y="5433456"/>
          <a:ext cx="11719307" cy="1532513"/>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Economic trends should be observed continuously in order to make active changes to pricing and operating policies. </a:t>
          </a:r>
          <a:br>
            <a:rPr lang="en-US" sz="2400" kern="1200" dirty="0"/>
          </a:br>
          <a:endParaRPr lang="en-US" sz="2400" kern="1200" dirty="0">
            <a:latin typeface="Times New Roman" panose="02020603050405020304" pitchFamily="18" charset="0"/>
            <a:cs typeface="Times New Roman" panose="02020603050405020304" pitchFamily="18" charset="0"/>
          </a:endParaRPr>
        </a:p>
      </dsp:txBody>
      <dsp:txXfrm>
        <a:off x="2974712" y="5478342"/>
        <a:ext cx="9651909" cy="1442741"/>
      </dsp:txXfrm>
    </dsp:sp>
    <dsp:sp modelId="{53E51B9A-0B54-45BB-9EAA-BF1934758455}">
      <dsp:nvSpPr>
        <dsp:cNvPr id="0" name=""/>
        <dsp:cNvSpPr/>
      </dsp:nvSpPr>
      <dsp:spPr>
        <a:xfrm>
          <a:off x="10723173" y="1173765"/>
          <a:ext cx="996133" cy="996133"/>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10947303" y="1173765"/>
        <a:ext cx="547873" cy="749590"/>
      </dsp:txXfrm>
    </dsp:sp>
    <dsp:sp modelId="{7F512790-6AC0-4947-BD78-9519A275764C}">
      <dsp:nvSpPr>
        <dsp:cNvPr id="0" name=""/>
        <dsp:cNvSpPr/>
      </dsp:nvSpPr>
      <dsp:spPr>
        <a:xfrm>
          <a:off x="11704665" y="2984918"/>
          <a:ext cx="996133" cy="996133"/>
        </a:xfrm>
        <a:prstGeom prst="downArrow">
          <a:avLst>
            <a:gd name="adj1" fmla="val 55000"/>
            <a:gd name="adj2" fmla="val 45000"/>
          </a:avLst>
        </a:prstGeom>
        <a:solidFill>
          <a:schemeClr val="accent4">
            <a:tint val="40000"/>
            <a:alpha val="90000"/>
            <a:hueOff val="-1972855"/>
            <a:satOff val="11079"/>
            <a:lumOff val="704"/>
            <a:alphaOff val="0"/>
          </a:schemeClr>
        </a:solidFill>
        <a:ln w="25400" cap="flat" cmpd="sng" algn="ctr">
          <a:solidFill>
            <a:schemeClr val="accent4">
              <a:tint val="40000"/>
              <a:alpha val="90000"/>
              <a:hueOff val="-1972855"/>
              <a:satOff val="11079"/>
              <a:lumOff val="7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11928795" y="2984918"/>
        <a:ext cx="547873" cy="749590"/>
      </dsp:txXfrm>
    </dsp:sp>
    <dsp:sp modelId="{B87F344A-D78F-44CF-AAD5-391AB8DEC938}">
      <dsp:nvSpPr>
        <dsp:cNvPr id="0" name=""/>
        <dsp:cNvSpPr/>
      </dsp:nvSpPr>
      <dsp:spPr>
        <a:xfrm>
          <a:off x="12671508" y="4796070"/>
          <a:ext cx="996133" cy="996133"/>
        </a:xfrm>
        <a:prstGeom prst="downArrow">
          <a:avLst>
            <a:gd name="adj1" fmla="val 55000"/>
            <a:gd name="adj2" fmla="val 45000"/>
          </a:avLst>
        </a:prstGeom>
        <a:solidFill>
          <a:schemeClr val="accent4">
            <a:tint val="40000"/>
            <a:alpha val="90000"/>
            <a:hueOff val="-3945710"/>
            <a:satOff val="22157"/>
            <a:lumOff val="1408"/>
            <a:alphaOff val="0"/>
          </a:schemeClr>
        </a:solidFill>
        <a:ln w="25400" cap="flat" cmpd="sng" algn="ctr">
          <a:solidFill>
            <a:schemeClr val="accent4">
              <a:tint val="40000"/>
              <a:alpha val="90000"/>
              <a:hueOff val="-3945710"/>
              <a:satOff val="22157"/>
              <a:lumOff val="14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12895638" y="4796070"/>
        <a:ext cx="547873" cy="74959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1B345-93E3-482B-9C52-1A7A74EF33F9}" type="datetimeFigureOut">
              <a:rPr lang="en-US" smtClean="0"/>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8EA370-77F8-427D-BB9F-CDD47E2704CE}" type="slidenum">
              <a:rPr lang="en-US" smtClean="0"/>
              <a:t>‹#›</a:t>
            </a:fld>
            <a:endParaRPr lang="en-US"/>
          </a:p>
        </p:txBody>
      </p:sp>
    </p:spTree>
    <p:extLst>
      <p:ext uri="{BB962C8B-B14F-4D97-AF65-F5344CB8AC3E}">
        <p14:creationId xmlns:p14="http://schemas.microsoft.com/office/powerpoint/2010/main" val="3709257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present, the hospitality industry has really suffered due to lack of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higher energy costs and inflation which all together have a giant impact on the finance area of the business and also raise the operating cost. In addition, the customers continue to cut down on their non-essential spending and the uncertain economic situation is still adversely affecting the profitability. The current study is aimed at investigating the coping strategies that have been adopted by the UK hospitality industry to overcome these issues while also gaining financial stability in the long run as the world scenario is changing quite rapidly.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2</a:t>
            </a:fld>
            <a:endParaRPr lang="en-US"/>
          </a:p>
        </p:txBody>
      </p:sp>
    </p:spTree>
    <p:extLst>
      <p:ext uri="{BB962C8B-B14F-4D97-AF65-F5344CB8AC3E}">
        <p14:creationId xmlns:p14="http://schemas.microsoft.com/office/powerpoint/2010/main" val="1577008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corporation suffering the inflation, the expensive energy, and overall labour shortage as the main issues has basically been not only hit on the finance front but also on the operational side raising the costs. Furthermore, the combination of the uncertainty in the global economy and the lower consumer spending continues to strip profits from the hospitality sector. The research project will particularly look at how the UK hotels are adapting their business models to battle these challenges and hence, ensuring their financial sustainability amidst the rapidly changing global market.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3</a:t>
            </a:fld>
            <a:endParaRPr lang="en-US"/>
          </a:p>
        </p:txBody>
      </p:sp>
    </p:spTree>
    <p:extLst>
      <p:ext uri="{BB962C8B-B14F-4D97-AF65-F5344CB8AC3E}">
        <p14:creationId xmlns:p14="http://schemas.microsoft.com/office/powerpoint/2010/main" val="280329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addition, the Resource -Based View assumes that effective use of resources is equivalent to financial sustainability. There is empirical evidence that incorporating digital technologies and appropriate managerial practises can ensure that the hotels do not have to spend a lot of money to allow them to maintain the standard of their services. In the context of the economy shrinking, the tactical division of working and human resources becomes particularly central.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4</a:t>
            </a:fld>
            <a:endParaRPr lang="en-US"/>
          </a:p>
        </p:txBody>
      </p:sp>
    </p:spTree>
    <p:extLst>
      <p:ext uri="{BB962C8B-B14F-4D97-AF65-F5344CB8AC3E}">
        <p14:creationId xmlns:p14="http://schemas.microsoft.com/office/powerpoint/2010/main" val="1231663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most significant factors affecting hotel profitability is politics.  Taxes,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laws, and Brexit are among the main issues that make it harder and more expensive to find, train, and keep employees in the hotel industry.  Compliance with energy and sustainability regulations is an additional cost that adds-up to the hotels' overall expenses.  The political situation being unpredictable has made investors to be cautious so that the hospitality industry is losing its financial stability and is not able to grow. Furthermore, the pandemic has wiped off government assistance that was previously available.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5</a:t>
            </a:fld>
            <a:endParaRPr lang="en-US"/>
          </a:p>
        </p:txBody>
      </p:sp>
    </p:spTree>
    <p:extLst>
      <p:ext uri="{BB962C8B-B14F-4D97-AF65-F5344CB8AC3E}">
        <p14:creationId xmlns:p14="http://schemas.microsoft.com/office/powerpoint/2010/main" val="3802821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According to UK Hospitality (2023), the UK hospitality industry remains a significant contributor to the economy with an annual contribution of £93 billion, which is an increase of £20 billion.  The previous year witnessed the industry attracting business investment amounting to £7 billion.  The workforce in the sector continues to be the largest after manufacturing and healthcare, with an estimated 2.7 million jobs in the UK as of June 2025 representing 7.3% of the total workforce (Murray, 2025).</a:t>
            </a:r>
          </a:p>
        </p:txBody>
      </p:sp>
      <p:sp>
        <p:nvSpPr>
          <p:cNvPr id="4" name="Slide Number Placeholder 3"/>
          <p:cNvSpPr>
            <a:spLocks noGrp="1"/>
          </p:cNvSpPr>
          <p:nvPr>
            <p:ph type="sldNum" sz="quarter" idx="10"/>
          </p:nvPr>
        </p:nvSpPr>
        <p:spPr/>
        <p:txBody>
          <a:bodyPr/>
          <a:lstStyle/>
          <a:p>
            <a:fld id="{C08EA370-77F8-427D-BB9F-CDD47E2704CE}" type="slidenum">
              <a:rPr lang="en-US" smtClean="0"/>
              <a:t>6</a:t>
            </a:fld>
            <a:endParaRPr lang="en-US"/>
          </a:p>
        </p:txBody>
      </p:sp>
    </p:spTree>
    <p:extLst>
      <p:ext uri="{BB962C8B-B14F-4D97-AF65-F5344CB8AC3E}">
        <p14:creationId xmlns:p14="http://schemas.microsoft.com/office/powerpoint/2010/main" val="3118902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Not only consumers are changing their preferences, but rather they are shifting from the ordinary way of eating out to amazing and collective experiences.  This can be seen in the rise of social hot spots like mini-golf and themed bars, It is also noticeable that dining alone is becoming more common, especially among the younger generation.  More and more guests are expecting to have hygiene, flexibility (by booking in advance), and a strong presence on social media to be the hotels' or outlets' main characteristics when making a choice of place to stay or eat.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7</a:t>
            </a:fld>
            <a:endParaRPr lang="en-US"/>
          </a:p>
        </p:txBody>
      </p:sp>
    </p:spTree>
    <p:extLst>
      <p:ext uri="{BB962C8B-B14F-4D97-AF65-F5344CB8AC3E}">
        <p14:creationId xmlns:p14="http://schemas.microsoft.com/office/powerpoint/2010/main" val="2008408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hotel sector is evolving continuously because of technology.  Contactless services, on the other hand, are making the guest experience more enjoyable and safer; whereas, the use of automation and A.I. techniques are cutting down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and boosting productivity.  The financial burden of these technologies is a short-term factor or a sacrifice for a long-term gain.  Customer trust and operational capacity are the most vulnerable areas and protecting them now requires a strong and secure cyber environment along with data protection.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8</a:t>
            </a:fld>
            <a:endParaRPr lang="en-US"/>
          </a:p>
        </p:txBody>
      </p:sp>
    </p:spTree>
    <p:extLst>
      <p:ext uri="{BB962C8B-B14F-4D97-AF65-F5344CB8AC3E}">
        <p14:creationId xmlns:p14="http://schemas.microsoft.com/office/powerpoint/2010/main" val="2973539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environmental agenda has taken a prominent place in the hotel industry.  The net-zero commitment of the UK government forces hotels to cut down their carbon footprint and to make use of energy-efficient technology.  The introduction of green policies entails higher costs in the initial phases but it leads to increased efficiency and enhanced image in the long run.  Changing climate is also a reason for the alteration in the nature of visitors; therefore, sustainability has become a key factor in business strategy and customer attraction.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9</a:t>
            </a:fld>
            <a:endParaRPr lang="en-US"/>
          </a:p>
        </p:txBody>
      </p:sp>
    </p:spTree>
    <p:extLst>
      <p:ext uri="{BB962C8B-B14F-4D97-AF65-F5344CB8AC3E}">
        <p14:creationId xmlns:p14="http://schemas.microsoft.com/office/powerpoint/2010/main" val="1540872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Hotel legal regulations play a large role in determining the operation of hotels.  GDPR compliance, minimum wage rules, and health and safety legislation are some of the lines that must be drawn to avoid penalization and lose customers' goodwill.  Also, the above-mentioned laws place a tax on the company's management in terms of having to take care of the licensing concerning food, drink, and entertainment.  Violating the existing laws may lead to a penalty, disruption of the business, and a loss of customer trust. Hence, understanding the law is the key to keeping both financial and operational stability.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10</a:t>
            </a:fld>
            <a:endParaRPr lang="en-US"/>
          </a:p>
        </p:txBody>
      </p:sp>
    </p:spTree>
    <p:extLst>
      <p:ext uri="{BB962C8B-B14F-4D97-AF65-F5344CB8AC3E}">
        <p14:creationId xmlns:p14="http://schemas.microsoft.com/office/powerpoint/2010/main" val="445850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results indicate that hospitality industry finance pressures are multi dimensional. Companies are faced with a twofold problem of maintaining profitability and also at the same time adapting to tighter marketing pressures and government regulations. On the other hand, the future capacity is strengthened through technology and sustainability efforts, which demand heavy initial capital investments. The changing social norms change consumer tastes, and the economic uncertainty that prevails discourages demand. The changing social norms alter consumer expectations, and the economic uncertainties trigger a drop in the demand. Therefore, hotels that use the Resource-Based View (RBV) management theory and exploit their internal resources strategically are the ones, which are able to resist pressures and remain competitive.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11</a:t>
            </a:fld>
            <a:endParaRPr lang="en-US"/>
          </a:p>
        </p:txBody>
      </p:sp>
    </p:spTree>
    <p:extLst>
      <p:ext uri="{BB962C8B-B14F-4D97-AF65-F5344CB8AC3E}">
        <p14:creationId xmlns:p14="http://schemas.microsoft.com/office/powerpoint/2010/main" val="3233123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hospitality sector is facing a serious economic pressure due to the effect of high costs of operations, shortage of labour, and economic uncertainties. The RBV holds that as long as the hotels manage to control and utilise internal resources such as skilled labour, advanced technology and well-designed processes, they will always be in a position to meet the standards of competition in the market. Additionally, a proactive attitude toward technology and sustainability will make such hotels resilient and dynamic symbols in the long term, without interference in service quality even under the conditions of weakened financial results.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12</a:t>
            </a:fld>
            <a:endParaRPr lang="en-US"/>
          </a:p>
        </p:txBody>
      </p:sp>
    </p:spTree>
    <p:extLst>
      <p:ext uri="{BB962C8B-B14F-4D97-AF65-F5344CB8AC3E}">
        <p14:creationId xmlns:p14="http://schemas.microsoft.com/office/powerpoint/2010/main" val="2992472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research shows that technology deployment in the hospitality industry is expected to improve service delivery to guests and expedite the running of operations. The reduction of financial constraints is supposed to be achieved by improving the level of skills and diversification of revenue sources at the employee level. The cost cutting measures to be taken on sustainability are expected to save the hotels some money, and also improve the strategic image of the hotels. Monitoring the economic context continuously enables quick correction of pricing, staffing and operating strategies.</a:t>
            </a:r>
          </a:p>
          <a:p>
            <a:br>
              <a:rPr lang="en-US"/>
            </a:br>
            <a:br>
              <a:rPr lang="en-US"/>
            </a:b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08EA370-77F8-427D-BB9F-CDD47E2704CE}" type="slidenum">
              <a:rPr lang="en-US" smtClean="0"/>
              <a:t>13</a:t>
            </a:fld>
            <a:endParaRPr lang="en-US"/>
          </a:p>
        </p:txBody>
      </p:sp>
    </p:spTree>
    <p:extLst>
      <p:ext uri="{BB962C8B-B14F-4D97-AF65-F5344CB8AC3E}">
        <p14:creationId xmlns:p14="http://schemas.microsoft.com/office/powerpoint/2010/main" val="2459222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sv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sv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sv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6.png"/><Relationship Id="rId4" Type="http://schemas.openxmlformats.org/officeDocument/2006/relationships/image" Target="../media/image4.svg"/><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3.pn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svg"/><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3.png"/><Relationship Id="rId7" Type="http://schemas.openxmlformats.org/officeDocument/2006/relationships/diagramQuickStyle" Target="../diagrams/quickStyle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4.svg"/><Relationship Id="rId9" Type="http://schemas.microsoft.com/office/2007/relationships/diagramDrawing" Target="../diagrams/drawing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3.png"/><Relationship Id="rId7" Type="http://schemas.openxmlformats.org/officeDocument/2006/relationships/diagramQuickStyle" Target="../diagrams/quickStyle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4.svg"/><Relationship Id="rId9" Type="http://schemas.microsoft.com/office/2007/relationships/diagramDrawing" Target="../diagrams/drawing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3.png"/><Relationship Id="rId7" Type="http://schemas.openxmlformats.org/officeDocument/2006/relationships/diagramQuickStyle" Target="../diagrams/quickStyle8.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4.svg"/><Relationship Id="rId9" Type="http://schemas.microsoft.com/office/2007/relationships/diagramDrawing" Target="../diagrams/drawing8.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3.png"/><Relationship Id="rId7" Type="http://schemas.openxmlformats.org/officeDocument/2006/relationships/diagramQuickStyle" Target="../diagrams/quickStyle9.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4.svg"/><Relationship Id="rId9" Type="http://schemas.microsoft.com/office/2007/relationships/diagramDrawing" Target="../diagrams/drawing9.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4.sv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3.png"/><Relationship Id="rId7" Type="http://schemas.openxmlformats.org/officeDocument/2006/relationships/diagramQuickStyle" Target="../diagrams/quickStyle10.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4.svg"/><Relationship Id="rId9" Type="http://schemas.microsoft.com/office/2007/relationships/diagramDrawing" Target="../diagrams/drawing10.xml"/></Relationships>
</file>

<file path=ppt/slides/_rels/slide14.xml.rels><?xml version="1.0" encoding="UTF-8" standalone="yes"?>
<Relationships xmlns="http://schemas.openxmlformats.org/package/2006/relationships"><Relationship Id="rId8" Type="http://schemas.openxmlformats.org/officeDocument/2006/relationships/hyperlink" Target="https://app.sheepcrm.com/ukhospitality/digital-docs/economic-contribution-of-the-uk-hospitality-industry-June-2023/" TargetMode="External"/><Relationship Id="rId3" Type="http://schemas.openxmlformats.org/officeDocument/2006/relationships/hyperlink" Target="https://www.gov.uk/national-minimum-wage-rates" TargetMode="External"/><Relationship Id="rId7" Type="http://schemas.openxmlformats.org/officeDocument/2006/relationships/hyperlink" Target="https://www.pwc.co.uk/industries/hospitality-leisure/insights/uk-hotels-forecast.html?utm_source=chatgpt.com" TargetMode="External"/><Relationship Id="rId2" Type="http://schemas.openxmlformats.org/officeDocument/2006/relationships/hyperlink" Target="https://www.ft.com/content/fa1d39db-d4f0-410b-af20-97020784ca00?utm_source=chatgpt.com" TargetMode="External"/><Relationship Id="rId1" Type="http://schemas.openxmlformats.org/officeDocument/2006/relationships/slideLayout" Target="../slideLayouts/slideLayout7.xml"/><Relationship Id="rId6" Type="http://schemas.openxmlformats.org/officeDocument/2006/relationships/hyperlink" Target="https://researchbriefings.files.parliament.uk/documents/CBP-10333/CBP-10333.pdf" TargetMode="External"/><Relationship Id="rId5" Type="http://schemas.openxmlformats.org/officeDocument/2006/relationships/hyperlink" Target="https://ico.org.uk/for-organisations/uk-gdpr-guidance-and-resources/" TargetMode="External"/><Relationship Id="rId4" Type="http://schemas.openxmlformats.org/officeDocument/2006/relationships/hyperlink" Target="https://ico.org.uk/for-organis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30265" y="-49261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326" t="-99109" r="-29858"/>
            </a:stretch>
          </a:blipFill>
        </p:spPr>
        <p:txBody>
          <a:bodyPr/>
          <a:lstStyle/>
          <a:p>
            <a:endParaRPr lang="en-GB"/>
          </a:p>
        </p:txBody>
      </p:sp>
      <p:grpSp>
        <p:nvGrpSpPr>
          <p:cNvPr id="7" name="Group 7"/>
          <p:cNvGrpSpPr/>
          <p:nvPr/>
        </p:nvGrpSpPr>
        <p:grpSpPr>
          <a:xfrm>
            <a:off x="16735694" y="7481921"/>
            <a:ext cx="1861414" cy="2166009"/>
            <a:chOff x="0" y="0"/>
            <a:chExt cx="698500" cy="812800"/>
          </a:xfrm>
        </p:grpSpPr>
        <p:sp>
          <p:nvSpPr>
            <p:cNvPr id="8" name="Freeform 8"/>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9" name="TextBox 9"/>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6657806" y="-644520"/>
            <a:ext cx="1893194" cy="2145689"/>
            <a:chOff x="0" y="0"/>
            <a:chExt cx="698500" cy="791659"/>
          </a:xfrm>
        </p:grpSpPr>
        <p:sp>
          <p:nvSpPr>
            <p:cNvPr id="11" name="Freeform 11"/>
            <p:cNvSpPr/>
            <p:nvPr/>
          </p:nvSpPr>
          <p:spPr>
            <a:xfrm>
              <a:off x="0" y="0"/>
              <a:ext cx="698500" cy="791659"/>
            </a:xfrm>
            <a:custGeom>
              <a:avLst/>
              <a:gdLst/>
              <a:ahLst/>
              <a:cxnLst/>
              <a:rect l="l" t="t" r="r" b="b"/>
              <a:pathLst>
                <a:path w="698500" h="791659">
                  <a:moveTo>
                    <a:pt x="349250" y="0"/>
                  </a:moveTo>
                  <a:lnTo>
                    <a:pt x="698500" y="203200"/>
                  </a:lnTo>
                  <a:lnTo>
                    <a:pt x="698500" y="588459"/>
                  </a:lnTo>
                  <a:lnTo>
                    <a:pt x="349250" y="791659"/>
                  </a:lnTo>
                  <a:lnTo>
                    <a:pt x="0" y="588459"/>
                  </a:lnTo>
                  <a:lnTo>
                    <a:pt x="0" y="203200"/>
                  </a:lnTo>
                  <a:lnTo>
                    <a:pt x="349250" y="0"/>
                  </a:lnTo>
                  <a:close/>
                </a:path>
              </a:pathLst>
            </a:custGeom>
            <a:solidFill>
              <a:srgbClr val="FFFFFF"/>
            </a:solidFill>
          </p:spPr>
          <p:txBody>
            <a:bodyPr/>
            <a:lstStyle/>
            <a:p>
              <a:endParaRPr lang="en-GB"/>
            </a:p>
          </p:txBody>
        </p:sp>
        <p:sp>
          <p:nvSpPr>
            <p:cNvPr id="12" name="TextBox 12"/>
            <p:cNvSpPr txBox="1"/>
            <p:nvPr/>
          </p:nvSpPr>
          <p:spPr>
            <a:xfrm>
              <a:off x="0" y="101600"/>
              <a:ext cx="698500" cy="550359"/>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6320692" y="8913120"/>
            <a:ext cx="1226887" cy="1427650"/>
            <a:chOff x="0" y="0"/>
            <a:chExt cx="698500" cy="812800"/>
          </a:xfrm>
        </p:grpSpPr>
        <p:sp>
          <p:nvSpPr>
            <p:cNvPr id="18" name="Freeform 18"/>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19" name="TextBox 19"/>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6462677" y="9582417"/>
            <a:ext cx="12479904" cy="1197508"/>
            <a:chOff x="0" y="0"/>
            <a:chExt cx="4559895" cy="437544"/>
          </a:xfrm>
        </p:grpSpPr>
        <p:sp>
          <p:nvSpPr>
            <p:cNvPr id="21" name="Freeform 21"/>
            <p:cNvSpPr/>
            <p:nvPr/>
          </p:nvSpPr>
          <p:spPr>
            <a:xfrm>
              <a:off x="0" y="0"/>
              <a:ext cx="4559895" cy="437544"/>
            </a:xfrm>
            <a:custGeom>
              <a:avLst/>
              <a:gdLst/>
              <a:ahLst/>
              <a:cxnLst/>
              <a:rect l="l" t="t" r="r" b="b"/>
              <a:pathLst>
                <a:path w="4559895" h="437544">
                  <a:moveTo>
                    <a:pt x="203200" y="0"/>
                  </a:moveTo>
                  <a:lnTo>
                    <a:pt x="4559895" y="0"/>
                  </a:lnTo>
                  <a:lnTo>
                    <a:pt x="4356695" y="437544"/>
                  </a:lnTo>
                  <a:lnTo>
                    <a:pt x="0" y="437544"/>
                  </a:lnTo>
                  <a:lnTo>
                    <a:pt x="203200" y="0"/>
                  </a:lnTo>
                  <a:close/>
                </a:path>
              </a:pathLst>
            </a:custGeom>
            <a:solidFill>
              <a:srgbClr val="FFFFFF"/>
            </a:solidFill>
          </p:spPr>
          <p:txBody>
            <a:bodyPr/>
            <a:lstStyle/>
            <a:p>
              <a:endParaRPr lang="en-GB"/>
            </a:p>
          </p:txBody>
        </p:sp>
        <p:sp>
          <p:nvSpPr>
            <p:cNvPr id="22" name="TextBox 22"/>
            <p:cNvSpPr txBox="1"/>
            <p:nvPr/>
          </p:nvSpPr>
          <p:spPr>
            <a:xfrm>
              <a:off x="101600" y="-38100"/>
              <a:ext cx="4356695" cy="475644"/>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939048" y="8913120"/>
            <a:ext cx="9110785" cy="1866804"/>
            <a:chOff x="0" y="0"/>
            <a:chExt cx="3328890" cy="682091"/>
          </a:xfrm>
        </p:grpSpPr>
        <p:sp>
          <p:nvSpPr>
            <p:cNvPr id="27" name="Freeform 27"/>
            <p:cNvSpPr/>
            <p:nvPr/>
          </p:nvSpPr>
          <p:spPr>
            <a:xfrm>
              <a:off x="2968" y="0"/>
              <a:ext cx="3322954" cy="682091"/>
            </a:xfrm>
            <a:custGeom>
              <a:avLst/>
              <a:gdLst/>
              <a:ahLst/>
              <a:cxnLst/>
              <a:rect l="l" t="t" r="r" b="b"/>
              <a:pathLst>
                <a:path w="3322954" h="682091">
                  <a:moveTo>
                    <a:pt x="213828" y="0"/>
                  </a:moveTo>
                  <a:lnTo>
                    <a:pt x="3312326" y="0"/>
                  </a:lnTo>
                  <a:cubicBezTo>
                    <a:pt x="3315526" y="0"/>
                    <a:pt x="3318539" y="1512"/>
                    <a:pt x="3320452" y="4078"/>
                  </a:cubicBezTo>
                  <a:cubicBezTo>
                    <a:pt x="3322365" y="6644"/>
                    <a:pt x="3322954" y="9963"/>
                    <a:pt x="3322040" y="13030"/>
                  </a:cubicBezTo>
                  <a:lnTo>
                    <a:pt x="3126603" y="669061"/>
                  </a:lnTo>
                  <a:cubicBezTo>
                    <a:pt x="3124300" y="676792"/>
                    <a:pt x="3117192" y="682091"/>
                    <a:pt x="3109126" y="682091"/>
                  </a:cubicBezTo>
                  <a:lnTo>
                    <a:pt x="10628" y="682091"/>
                  </a:lnTo>
                  <a:cubicBezTo>
                    <a:pt x="7427" y="682091"/>
                    <a:pt x="4415" y="680579"/>
                    <a:pt x="2502" y="678013"/>
                  </a:cubicBezTo>
                  <a:cubicBezTo>
                    <a:pt x="589" y="675447"/>
                    <a:pt x="0" y="672128"/>
                    <a:pt x="914" y="669061"/>
                  </a:cubicBezTo>
                  <a:lnTo>
                    <a:pt x="196350" y="13030"/>
                  </a:lnTo>
                  <a:cubicBezTo>
                    <a:pt x="198653" y="5299"/>
                    <a:pt x="205762" y="0"/>
                    <a:pt x="213828" y="0"/>
                  </a:cubicBezTo>
                  <a:close/>
                </a:path>
              </a:pathLst>
            </a:custGeom>
            <a:solidFill>
              <a:srgbClr val="FFFFFF"/>
            </a:solidFill>
          </p:spPr>
          <p:txBody>
            <a:bodyPr/>
            <a:lstStyle/>
            <a:p>
              <a:endParaRPr lang="en-GB"/>
            </a:p>
          </p:txBody>
        </p:sp>
        <p:sp>
          <p:nvSpPr>
            <p:cNvPr id="28" name="TextBox 28"/>
            <p:cNvSpPr txBox="1"/>
            <p:nvPr/>
          </p:nvSpPr>
          <p:spPr>
            <a:xfrm>
              <a:off x="101600" y="-38100"/>
              <a:ext cx="3125690" cy="720191"/>
            </a:xfrm>
            <a:prstGeom prst="rect">
              <a:avLst/>
            </a:prstGeom>
          </p:spPr>
          <p:txBody>
            <a:bodyPr lIns="50800" tIns="50800" rIns="50800" bIns="50800" rtlCol="0" anchor="ctr"/>
            <a:lstStyle/>
            <a:p>
              <a:pPr algn="ctr">
                <a:lnSpc>
                  <a:spcPts val="2659"/>
                </a:lnSpc>
                <a:spcBef>
                  <a:spcPct val="0"/>
                </a:spcBef>
              </a:pPr>
              <a:endParaRPr/>
            </a:p>
          </p:txBody>
        </p:sp>
      </p:grpSp>
      <p:sp>
        <p:nvSpPr>
          <p:cNvPr id="29" name="TextBox 29"/>
          <p:cNvSpPr txBox="1"/>
          <p:nvPr/>
        </p:nvSpPr>
        <p:spPr>
          <a:xfrm>
            <a:off x="8169205" y="671521"/>
            <a:ext cx="9210056" cy="3590150"/>
          </a:xfrm>
          <a:prstGeom prst="rect">
            <a:avLst/>
          </a:prstGeom>
        </p:spPr>
        <p:txBody>
          <a:bodyPr lIns="0" tIns="0" rIns="0" bIns="0" rtlCol="0" anchor="t">
            <a:spAutoFit/>
          </a:bodyPr>
          <a:lstStyle/>
          <a:p>
            <a:pPr algn="ctr">
              <a:lnSpc>
                <a:spcPct val="150000"/>
              </a:lnSpc>
            </a:pPr>
            <a:r>
              <a:rPr lang="en-US" sz="5400" b="1" dirty="0">
                <a:solidFill>
                  <a:schemeClr val="bg1"/>
                </a:solidFill>
                <a:latin typeface="Times New Roman" panose="02020603050405020304" pitchFamily="18" charset="0"/>
                <a:cs typeface="Times New Roman" panose="02020603050405020304" pitchFamily="18" charset="0"/>
              </a:rPr>
              <a:t>The mounting financial pressures faced by the hospitality industry</a:t>
            </a:r>
          </a:p>
        </p:txBody>
      </p:sp>
      <p:grpSp>
        <p:nvGrpSpPr>
          <p:cNvPr id="30" name="Group 30"/>
          <p:cNvGrpSpPr/>
          <p:nvPr/>
        </p:nvGrpSpPr>
        <p:grpSpPr>
          <a:xfrm>
            <a:off x="17442757" y="654347"/>
            <a:ext cx="1911822" cy="2166801"/>
            <a:chOff x="0" y="0"/>
            <a:chExt cx="698500" cy="791659"/>
          </a:xfrm>
        </p:grpSpPr>
        <p:sp>
          <p:nvSpPr>
            <p:cNvPr id="31" name="Freeform 31"/>
            <p:cNvSpPr/>
            <p:nvPr/>
          </p:nvSpPr>
          <p:spPr>
            <a:xfrm>
              <a:off x="0" y="0"/>
              <a:ext cx="698500" cy="791659"/>
            </a:xfrm>
            <a:custGeom>
              <a:avLst/>
              <a:gdLst/>
              <a:ahLst/>
              <a:cxnLst/>
              <a:rect l="l" t="t" r="r" b="b"/>
              <a:pathLst>
                <a:path w="698500" h="791659">
                  <a:moveTo>
                    <a:pt x="349250" y="0"/>
                  </a:moveTo>
                  <a:lnTo>
                    <a:pt x="698500" y="203200"/>
                  </a:lnTo>
                  <a:lnTo>
                    <a:pt x="698500" y="588459"/>
                  </a:lnTo>
                  <a:lnTo>
                    <a:pt x="349250" y="791659"/>
                  </a:lnTo>
                  <a:lnTo>
                    <a:pt x="0" y="588459"/>
                  </a:lnTo>
                  <a:lnTo>
                    <a:pt x="0" y="203200"/>
                  </a:lnTo>
                  <a:lnTo>
                    <a:pt x="349250" y="0"/>
                  </a:lnTo>
                  <a:close/>
                </a:path>
              </a:pathLst>
            </a:custGeom>
            <a:solidFill>
              <a:srgbClr val="FFFFFF"/>
            </a:solidFill>
          </p:spPr>
          <p:txBody>
            <a:bodyPr/>
            <a:lstStyle/>
            <a:p>
              <a:endParaRPr lang="en-GB"/>
            </a:p>
          </p:txBody>
        </p:sp>
        <p:sp>
          <p:nvSpPr>
            <p:cNvPr id="32" name="TextBox 32"/>
            <p:cNvSpPr txBox="1"/>
            <p:nvPr/>
          </p:nvSpPr>
          <p:spPr>
            <a:xfrm>
              <a:off x="0" y="101600"/>
              <a:ext cx="698500" cy="550359"/>
            </a:xfrm>
            <a:prstGeom prst="rect">
              <a:avLst/>
            </a:prstGeom>
          </p:spPr>
          <p:txBody>
            <a:bodyPr lIns="50800" tIns="50800" rIns="50800" bIns="50800" rtlCol="0" anchor="ctr"/>
            <a:lstStyle/>
            <a:p>
              <a:pPr algn="ctr">
                <a:lnSpc>
                  <a:spcPts val="2659"/>
                </a:lnSpc>
              </a:pPr>
              <a:endParaRPr/>
            </a:p>
          </p:txBody>
        </p:sp>
      </p:grpSp>
      <p:grpSp>
        <p:nvGrpSpPr>
          <p:cNvPr id="33" name="Group 33"/>
          <p:cNvGrpSpPr/>
          <p:nvPr/>
        </p:nvGrpSpPr>
        <p:grpSpPr>
          <a:xfrm>
            <a:off x="16934135" y="-644520"/>
            <a:ext cx="1464533" cy="1704183"/>
            <a:chOff x="0" y="0"/>
            <a:chExt cx="698500" cy="812800"/>
          </a:xfrm>
        </p:grpSpPr>
        <p:sp>
          <p:nvSpPr>
            <p:cNvPr id="34" name="Freeform 34"/>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5" name="TextBox 35"/>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7175068" y="-364162"/>
            <a:ext cx="982667" cy="1143467"/>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7666401" y="779305"/>
            <a:ext cx="1377586" cy="1603009"/>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7893030" y="1043019"/>
            <a:ext cx="924327" cy="1075581"/>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934135" y="7744883"/>
            <a:ext cx="1464533" cy="17041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75068" y="8025241"/>
            <a:ext cx="982667" cy="1143467"/>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7" name="Group 57"/>
          <p:cNvGrpSpPr/>
          <p:nvPr/>
        </p:nvGrpSpPr>
        <p:grpSpPr>
          <a:xfrm>
            <a:off x="16522304" y="9168708"/>
            <a:ext cx="823662" cy="958443"/>
            <a:chOff x="0" y="0"/>
            <a:chExt cx="698500" cy="812800"/>
          </a:xfrm>
        </p:grpSpPr>
        <p:sp>
          <p:nvSpPr>
            <p:cNvPr id="58" name="Freeform 58"/>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9" name="TextBox 59"/>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60" name="Group 60"/>
          <p:cNvGrpSpPr/>
          <p:nvPr/>
        </p:nvGrpSpPr>
        <p:grpSpPr>
          <a:xfrm>
            <a:off x="16657806" y="9326383"/>
            <a:ext cx="552658" cy="643092"/>
            <a:chOff x="0" y="0"/>
            <a:chExt cx="698500" cy="812800"/>
          </a:xfrm>
        </p:grpSpPr>
        <p:sp>
          <p:nvSpPr>
            <p:cNvPr id="61" name="Freeform 61"/>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62" name="TextBox 62"/>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63" name="Group 63"/>
          <p:cNvGrpSpPr/>
          <p:nvPr/>
        </p:nvGrpSpPr>
        <p:grpSpPr>
          <a:xfrm>
            <a:off x="17666401" y="9168708"/>
            <a:ext cx="1377586" cy="1603009"/>
            <a:chOff x="0" y="0"/>
            <a:chExt cx="698500" cy="812800"/>
          </a:xfrm>
        </p:grpSpPr>
        <p:sp>
          <p:nvSpPr>
            <p:cNvPr id="64" name="Freeform 64"/>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65" name="TextBox 65"/>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66" name="Group 66"/>
          <p:cNvGrpSpPr/>
          <p:nvPr/>
        </p:nvGrpSpPr>
        <p:grpSpPr>
          <a:xfrm>
            <a:off x="17893030" y="9432422"/>
            <a:ext cx="924327" cy="1075581"/>
            <a:chOff x="0" y="0"/>
            <a:chExt cx="698500" cy="812800"/>
          </a:xfrm>
        </p:grpSpPr>
        <p:sp>
          <p:nvSpPr>
            <p:cNvPr id="67" name="Freeform 6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68" name="TextBox 6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3" name="Rounded Rectangle 2"/>
          <p:cNvSpPr/>
          <p:nvPr/>
        </p:nvSpPr>
        <p:spPr>
          <a:xfrm>
            <a:off x="8969503" y="5933771"/>
            <a:ext cx="7759304" cy="2425008"/>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US" sz="3600" b="1" dirty="0">
                <a:latin typeface="Times New Roman" panose="02020603050405020304" pitchFamily="18" charset="0"/>
                <a:cs typeface="Times New Roman" panose="02020603050405020304" pitchFamily="18" charset="0"/>
              </a:rPr>
              <a:t>Conference Presentation </a:t>
            </a:r>
          </a:p>
          <a:p>
            <a:pPr algn="ctr"/>
            <a:r>
              <a:rPr lang="en-US" sz="2400" dirty="0">
                <a:latin typeface="Times New Roman" panose="02020603050405020304" pitchFamily="18" charset="0"/>
                <a:cs typeface="Times New Roman" panose="02020603050405020304" pitchFamily="18" charset="0"/>
              </a:rPr>
              <a:t>Module BMIH6001</a:t>
            </a:r>
          </a:p>
          <a:p>
            <a:pPr algn="ctr"/>
            <a:r>
              <a:rPr lang="en-US" sz="2400" dirty="0">
                <a:latin typeface="Times New Roman" panose="02020603050405020304" pitchFamily="18" charset="0"/>
                <a:cs typeface="Times New Roman" panose="02020603050405020304" pitchFamily="18" charset="0"/>
              </a:rPr>
              <a:t>Student ID: 2233507</a:t>
            </a:r>
          </a:p>
          <a:p>
            <a:pPr algn="ctr"/>
            <a:r>
              <a:rPr lang="en-US" sz="2400" dirty="0">
                <a:latin typeface="Times New Roman" panose="02020603050405020304" pitchFamily="18" charset="0"/>
                <a:cs typeface="Times New Roman" panose="02020603050405020304" pitchFamily="18" charset="0"/>
              </a:rPr>
              <a:t>Student name : Carolina Zastavnitchi</a:t>
            </a:r>
          </a:p>
          <a:p>
            <a:pPr algn="ctr"/>
            <a:r>
              <a:rPr lang="en-US" sz="2400" dirty="0">
                <a:latin typeface="Times New Roman" panose="02020603050405020304" pitchFamily="18" charset="0"/>
                <a:cs typeface="Times New Roman" panose="02020603050405020304" pitchFamily="18" charset="0"/>
              </a:rPr>
              <a:t>Lecturer name: Lola Villard-Coles</a:t>
            </a:r>
          </a:p>
        </p:txBody>
      </p:sp>
      <p:pic>
        <p:nvPicPr>
          <p:cNvPr id="4" name="Picture 3"/>
          <p:cNvPicPr>
            <a:picLocks noChangeAspect="1"/>
          </p:cNvPicPr>
          <p:nvPr/>
        </p:nvPicPr>
        <p:blipFill>
          <a:blip r:embed="rId3"/>
          <a:stretch>
            <a:fillRect/>
          </a:stretch>
        </p:blipFill>
        <p:spPr>
          <a:xfrm>
            <a:off x="169775" y="654347"/>
            <a:ext cx="7426780" cy="753441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992685" y="-24104"/>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704455" y="696403"/>
            <a:ext cx="9744589" cy="1107996"/>
          </a:xfrm>
          <a:prstGeom prst="rect">
            <a:avLst/>
          </a:prstGeom>
        </p:spPr>
        <p:txBody>
          <a:bodyPr wrap="square" lIns="0" tIns="0" rIns="0" bIns="0" rtlCol="0" anchor="t">
            <a:spAutoFit/>
          </a:bodyPr>
          <a:lstStyle/>
          <a:p>
            <a:pPr algn="ctr"/>
            <a:r>
              <a:rPr lang="en-GB" sz="7200" b="1" dirty="0">
                <a:solidFill>
                  <a:schemeClr val="bg1"/>
                </a:solidFill>
                <a:latin typeface="Times New Roman" panose="02020603050405020304" pitchFamily="18" charset="0"/>
                <a:cs typeface="Times New Roman" panose="02020603050405020304" pitchFamily="18" charset="0"/>
              </a:rPr>
              <a:t>Introduction </a:t>
            </a:r>
            <a:endParaRPr lang="en-US" sz="28700" b="1" dirty="0">
              <a:solidFill>
                <a:schemeClr val="bg1"/>
              </a:solidFill>
              <a:latin typeface="Times New Roman" panose="02020603050405020304" pitchFamily="18" charset="0"/>
              <a:cs typeface="Times New Roman" panose="02020603050405020304" pitchFamily="18" charset="0"/>
            </a:endParaRPr>
          </a:p>
        </p:txBody>
      </p:sp>
      <p:sp>
        <p:nvSpPr>
          <p:cNvPr id="59" name="TextBox 59"/>
          <p:cNvSpPr txBox="1"/>
          <p:nvPr/>
        </p:nvSpPr>
        <p:spPr>
          <a:xfrm>
            <a:off x="997193" y="3441820"/>
            <a:ext cx="9112829" cy="2908489"/>
          </a:xfrm>
          <a:prstGeom prst="rect">
            <a:avLst/>
          </a:prstGeom>
        </p:spPr>
        <p:txBody>
          <a:bodyPr wrap="square" lIns="0" tIns="0" rIns="0" bIns="0" rtlCol="0" anchor="t">
            <a:spAutoFit/>
          </a:bodyPr>
          <a:lstStyle/>
          <a:p>
            <a:pPr marL="342900" lvl="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hospitality industry is in a continuous </a:t>
            </a:r>
            <a:r>
              <a:rPr lang="en-US">
                <a:latin typeface="Times New Roman" panose="02020603050405020304" pitchFamily="18" charset="0"/>
                <a:cs typeface="Times New Roman" panose="02020603050405020304" pitchFamily="18" charset="0"/>
              </a:rPr>
              <a:t>transformation due to </a:t>
            </a:r>
            <a:r>
              <a:rPr lang="en-US" dirty="0">
                <a:latin typeface="Times New Roman" panose="02020603050405020304" pitchFamily="18" charset="0"/>
                <a:cs typeface="Times New Roman" panose="02020603050405020304" pitchFamily="18" charset="0"/>
              </a:rPr>
              <a:t>financial pressures. </a:t>
            </a:r>
          </a:p>
          <a:p>
            <a:pPr marL="342900" lvl="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rise in operating expenses, labour shortage, and reduced consumer discretionary expenditure is posing a threat to profitability (Dutta, 2024). </a:t>
            </a:r>
          </a:p>
          <a:p>
            <a:pPr marL="342900" lvl="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recovery after the pandemic is still precarious because it is limited by inflation and macro-economic volatility. </a:t>
            </a:r>
          </a:p>
          <a:p>
            <a:pPr marL="342900" lvl="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This presentation examines strategic changes implemented by hotels to maintain financial sustainability, especially the UK hospitality sector and case studies.</a:t>
            </a:r>
            <a:endParaRPr lang="en-US" sz="2400" dirty="0">
              <a:latin typeface="Times New Roman" panose="02020603050405020304" pitchFamily="18" charset="0"/>
              <a:cs typeface="Times New Roman" panose="02020603050405020304" pitchFamily="18" charset="0"/>
            </a:endParaRPr>
          </a:p>
        </p:txBody>
      </p:sp>
      <p:pic>
        <p:nvPicPr>
          <p:cNvPr id="57" name="Picture 56"/>
          <p:cNvPicPr>
            <a:picLocks noChangeAspect="1"/>
          </p:cNvPicPr>
          <p:nvPr/>
        </p:nvPicPr>
        <p:blipFill>
          <a:blip r:embed="rId5"/>
          <a:stretch>
            <a:fillRect/>
          </a:stretch>
        </p:blipFill>
        <p:spPr>
          <a:xfrm>
            <a:off x="10102511" y="4093115"/>
            <a:ext cx="7584998" cy="38652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67303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908346" y="-136080"/>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643548" y="378868"/>
            <a:ext cx="9744589" cy="1077218"/>
          </a:xfrm>
          <a:prstGeom prst="rect">
            <a:avLst/>
          </a:prstGeom>
        </p:spPr>
        <p:txBody>
          <a:bodyPr wrap="square" lIns="0" tIns="0" rIns="0" bIns="0" rtlCol="0" anchor="t">
            <a:spAutoFit/>
          </a:bodyPr>
          <a:lstStyle/>
          <a:p>
            <a:pPr algn="ctr"/>
            <a:r>
              <a:rPr lang="en-GB" sz="7000" b="1" dirty="0">
                <a:solidFill>
                  <a:schemeClr val="bg1"/>
                </a:solidFill>
                <a:latin typeface="Times New Roman" panose="02020603050405020304" pitchFamily="18" charset="0"/>
                <a:cs typeface="Times New Roman" panose="02020603050405020304" pitchFamily="18" charset="0"/>
              </a:rPr>
              <a:t>Literature Review</a:t>
            </a:r>
            <a:endParaRPr lang="en-US" sz="7000" b="1" dirty="0">
              <a:solidFill>
                <a:schemeClr val="bg1"/>
              </a:solidFill>
              <a:latin typeface="Times New Roman" panose="02020603050405020304" pitchFamily="18" charset="0"/>
              <a:cs typeface="Times New Roman" panose="02020603050405020304" pitchFamily="18" charset="0"/>
            </a:endParaRPr>
          </a:p>
        </p:txBody>
      </p:sp>
      <p:graphicFrame>
        <p:nvGraphicFramePr>
          <p:cNvPr id="59" name="Diagram 58"/>
          <p:cNvGraphicFramePr/>
          <p:nvPr>
            <p:extLst>
              <p:ext uri="{D42A27DB-BD31-4B8C-83A1-F6EECF244321}">
                <p14:modId xmlns:p14="http://schemas.microsoft.com/office/powerpoint/2010/main" val="4226336569"/>
              </p:ext>
            </p:extLst>
          </p:nvPr>
        </p:nvGraphicFramePr>
        <p:xfrm>
          <a:off x="3733800" y="2461638"/>
          <a:ext cx="12192000" cy="6675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58225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908346" y="-136080"/>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643548" y="378868"/>
            <a:ext cx="9744589" cy="1077218"/>
          </a:xfrm>
          <a:prstGeom prst="rect">
            <a:avLst/>
          </a:prstGeom>
        </p:spPr>
        <p:txBody>
          <a:bodyPr wrap="square" lIns="0" tIns="0" rIns="0" bIns="0" rtlCol="0" anchor="t">
            <a:spAutoFit/>
          </a:bodyPr>
          <a:lstStyle/>
          <a:p>
            <a:pPr algn="ctr"/>
            <a:r>
              <a:rPr lang="en-GB" sz="7000" b="1" dirty="0">
                <a:solidFill>
                  <a:schemeClr val="bg1"/>
                </a:solidFill>
                <a:latin typeface="Times New Roman" panose="02020603050405020304" pitchFamily="18" charset="0"/>
                <a:cs typeface="Times New Roman" panose="02020603050405020304" pitchFamily="18" charset="0"/>
              </a:rPr>
              <a:t>Literature Review</a:t>
            </a:r>
            <a:endParaRPr lang="en-US" sz="7000" b="1" dirty="0">
              <a:solidFill>
                <a:schemeClr val="bg1"/>
              </a:solidFill>
              <a:latin typeface="Times New Roman" panose="02020603050405020304" pitchFamily="18" charset="0"/>
              <a:cs typeface="Times New Roman" panose="02020603050405020304" pitchFamily="18" charset="0"/>
            </a:endParaRPr>
          </a:p>
        </p:txBody>
      </p:sp>
      <p:graphicFrame>
        <p:nvGraphicFramePr>
          <p:cNvPr id="59" name="Diagram 58"/>
          <p:cNvGraphicFramePr/>
          <p:nvPr>
            <p:extLst>
              <p:ext uri="{D42A27DB-BD31-4B8C-83A1-F6EECF244321}">
                <p14:modId xmlns:p14="http://schemas.microsoft.com/office/powerpoint/2010/main" val="765066941"/>
              </p:ext>
            </p:extLst>
          </p:nvPr>
        </p:nvGraphicFramePr>
        <p:xfrm>
          <a:off x="2315830" y="2547906"/>
          <a:ext cx="13355320" cy="6675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23478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413259" y="673814"/>
            <a:ext cx="10390147" cy="652807"/>
          </a:xfrm>
          <a:prstGeom prst="rect">
            <a:avLst/>
          </a:prstGeom>
        </p:spPr>
        <p:txBody>
          <a:bodyPr wrap="square" lIns="0" tIns="0" rIns="0" bIns="0" rtlCol="0" anchor="t">
            <a:spAutoFit/>
          </a:bodyPr>
          <a:lstStyle/>
          <a:p>
            <a:pPr algn="ctr">
              <a:lnSpc>
                <a:spcPts val="4644"/>
              </a:lnSpc>
            </a:pPr>
            <a:r>
              <a:rPr lang="en-GB" sz="7000" b="1" dirty="0">
                <a:solidFill>
                  <a:schemeClr val="bg1"/>
                </a:solidFill>
                <a:latin typeface="Times New Roman" panose="02020603050405020304" pitchFamily="18" charset="0"/>
                <a:cs typeface="Times New Roman" panose="02020603050405020304" pitchFamily="18" charset="0"/>
              </a:rPr>
              <a:t>Method-Political Factor </a:t>
            </a:r>
            <a:endParaRPr lang="en-US" sz="7000" b="1" dirty="0">
              <a:solidFill>
                <a:schemeClr val="bg1"/>
              </a:solidFill>
              <a:latin typeface="Times New Roman" panose="02020603050405020304" pitchFamily="18" charset="0"/>
              <a:ea typeface="Tomorrow Bold"/>
              <a:cs typeface="Times New Roman" panose="02020603050405020304" pitchFamily="18" charset="0"/>
              <a:sym typeface="Tomorrow Bold"/>
            </a:endParaRPr>
          </a:p>
        </p:txBody>
      </p:sp>
      <p:graphicFrame>
        <p:nvGraphicFramePr>
          <p:cNvPr id="59" name="Diagram 58"/>
          <p:cNvGraphicFramePr/>
          <p:nvPr>
            <p:extLst>
              <p:ext uri="{D42A27DB-BD31-4B8C-83A1-F6EECF244321}">
                <p14:modId xmlns:p14="http://schemas.microsoft.com/office/powerpoint/2010/main" val="3394666777"/>
              </p:ext>
            </p:extLst>
          </p:nvPr>
        </p:nvGraphicFramePr>
        <p:xfrm>
          <a:off x="2900538" y="2774328"/>
          <a:ext cx="12192000" cy="6652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413259" y="673814"/>
            <a:ext cx="10390147" cy="640816"/>
          </a:xfrm>
          <a:prstGeom prst="rect">
            <a:avLst/>
          </a:prstGeom>
        </p:spPr>
        <p:txBody>
          <a:bodyPr wrap="square" lIns="0" tIns="0" rIns="0" bIns="0" rtlCol="0" anchor="t">
            <a:spAutoFit/>
          </a:bodyPr>
          <a:lstStyle/>
          <a:p>
            <a:pPr algn="ctr">
              <a:lnSpc>
                <a:spcPts val="4644"/>
              </a:lnSpc>
            </a:pPr>
            <a:r>
              <a:rPr lang="en-GB" sz="6600" b="1" dirty="0">
                <a:solidFill>
                  <a:schemeClr val="bg1"/>
                </a:solidFill>
                <a:latin typeface="Times New Roman" panose="02020603050405020304" pitchFamily="18" charset="0"/>
                <a:cs typeface="Times New Roman" panose="02020603050405020304" pitchFamily="18" charset="0"/>
              </a:rPr>
              <a:t>Method-Economical Factor </a:t>
            </a:r>
            <a:endParaRPr lang="en-US" sz="6600" b="1" dirty="0">
              <a:solidFill>
                <a:schemeClr val="bg1"/>
              </a:solidFill>
              <a:latin typeface="Times New Roman" panose="02020603050405020304" pitchFamily="18" charset="0"/>
              <a:ea typeface="Tomorrow Bold"/>
              <a:cs typeface="Times New Roman" panose="02020603050405020304" pitchFamily="18" charset="0"/>
              <a:sym typeface="Tomorrow Bold"/>
            </a:endParaRPr>
          </a:p>
        </p:txBody>
      </p:sp>
      <p:graphicFrame>
        <p:nvGraphicFramePr>
          <p:cNvPr id="59" name="Diagram 58"/>
          <p:cNvGraphicFramePr/>
          <p:nvPr>
            <p:extLst>
              <p:ext uri="{D42A27DB-BD31-4B8C-83A1-F6EECF244321}">
                <p14:modId xmlns:p14="http://schemas.microsoft.com/office/powerpoint/2010/main" val="2165944185"/>
              </p:ext>
            </p:extLst>
          </p:nvPr>
        </p:nvGraphicFramePr>
        <p:xfrm>
          <a:off x="8904924" y="2443536"/>
          <a:ext cx="8117743" cy="6652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0" name="Picture 59"/>
          <p:cNvPicPr/>
          <p:nvPr/>
        </p:nvPicPr>
        <p:blipFill>
          <a:blip r:embed="rId10"/>
          <a:stretch>
            <a:fillRect/>
          </a:stretch>
        </p:blipFill>
        <p:spPr>
          <a:xfrm>
            <a:off x="865092" y="3632627"/>
            <a:ext cx="6993052" cy="4751039"/>
          </a:xfrm>
          <a:prstGeom prst="rect">
            <a:avLst/>
          </a:prstGeom>
        </p:spPr>
      </p:pic>
      <p:sp>
        <p:nvSpPr>
          <p:cNvPr id="57" name="Rectangle 56"/>
          <p:cNvSpPr/>
          <p:nvPr/>
        </p:nvSpPr>
        <p:spPr>
          <a:xfrm>
            <a:off x="173441" y="8528327"/>
            <a:ext cx="9144000" cy="913070"/>
          </a:xfrm>
          <a:prstGeom prst="rect">
            <a:avLst/>
          </a:prstGeom>
        </p:spPr>
        <p:txBody>
          <a:bodyPr>
            <a:spAutoFit/>
          </a:bodyPr>
          <a:lstStyle/>
          <a:p>
            <a:pPr algn="ctr">
              <a:spcAft>
                <a:spcPts val="1000"/>
              </a:spcAft>
            </a:pPr>
            <a:r>
              <a:rPr lang="en-GB" i="1" dirty="0">
                <a:solidFill>
                  <a:srgbClr val="44546A"/>
                </a:solidFill>
                <a:latin typeface="Times New Roman" panose="02020603050405020304" pitchFamily="18" charset="0"/>
                <a:ea typeface="Times New Roman" panose="02020603050405020304" pitchFamily="18" charset="0"/>
              </a:rPr>
              <a:t>Figure 1:  Hospitality industry is the 3rd largest employer in UK</a:t>
            </a:r>
            <a:endParaRPr lang="en-US" sz="1100" i="1" dirty="0">
              <a:solidFill>
                <a:srgbClr val="44546A"/>
              </a:solidFill>
              <a:latin typeface="Times New Roman" panose="02020603050405020304" pitchFamily="18" charset="0"/>
              <a:ea typeface="Times New Roman" panose="02020603050405020304" pitchFamily="18" charset="0"/>
            </a:endParaRPr>
          </a:p>
          <a:p>
            <a:pPr algn="ctr">
              <a:lnSpc>
                <a:spcPct val="150000"/>
              </a:lnSpc>
              <a:spcAft>
                <a:spcPts val="0"/>
              </a:spcAft>
            </a:pPr>
            <a:r>
              <a:rPr lang="en-GB" dirty="0">
                <a:latin typeface="Times New Roman" panose="02020603050405020304" pitchFamily="18" charset="0"/>
                <a:ea typeface="Times New Roman" panose="02020603050405020304" pitchFamily="18" charset="0"/>
              </a:rPr>
              <a:t>(UK Hospitality, 2023)</a:t>
            </a:r>
            <a:endParaRPr lang="en-US"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27257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413259" y="673814"/>
            <a:ext cx="10390147" cy="589905"/>
          </a:xfrm>
          <a:prstGeom prst="rect">
            <a:avLst/>
          </a:prstGeom>
        </p:spPr>
        <p:txBody>
          <a:bodyPr wrap="square" lIns="0" tIns="0" rIns="0" bIns="0" rtlCol="0" anchor="t">
            <a:spAutoFit/>
          </a:bodyPr>
          <a:lstStyle/>
          <a:p>
            <a:pPr algn="ctr">
              <a:lnSpc>
                <a:spcPts val="4644"/>
              </a:lnSpc>
            </a:pPr>
            <a:r>
              <a:rPr lang="en-GB" sz="6600" b="1" dirty="0">
                <a:solidFill>
                  <a:schemeClr val="bg1"/>
                </a:solidFill>
                <a:latin typeface="Times New Roman" panose="02020603050405020304" pitchFamily="18" charset="0"/>
                <a:cs typeface="Times New Roman" panose="02020603050405020304" pitchFamily="18" charset="0"/>
              </a:rPr>
              <a:t>Method-Social Factor </a:t>
            </a:r>
            <a:endParaRPr lang="en-US" sz="6600" b="1" dirty="0">
              <a:solidFill>
                <a:schemeClr val="bg1"/>
              </a:solidFill>
              <a:latin typeface="Times New Roman" panose="02020603050405020304" pitchFamily="18" charset="0"/>
              <a:ea typeface="Tomorrow Bold"/>
              <a:cs typeface="Times New Roman" panose="02020603050405020304" pitchFamily="18" charset="0"/>
              <a:sym typeface="Tomorrow Bold"/>
            </a:endParaRPr>
          </a:p>
        </p:txBody>
      </p:sp>
      <p:graphicFrame>
        <p:nvGraphicFramePr>
          <p:cNvPr id="59" name="Diagram 58"/>
          <p:cNvGraphicFramePr/>
          <p:nvPr>
            <p:extLst>
              <p:ext uri="{D42A27DB-BD31-4B8C-83A1-F6EECF244321}">
                <p14:modId xmlns:p14="http://schemas.microsoft.com/office/powerpoint/2010/main" val="2664702182"/>
              </p:ext>
            </p:extLst>
          </p:nvPr>
        </p:nvGraphicFramePr>
        <p:xfrm>
          <a:off x="2879795" y="2880324"/>
          <a:ext cx="13351564" cy="6652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49812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413259" y="673814"/>
            <a:ext cx="10390147" cy="1179810"/>
          </a:xfrm>
          <a:prstGeom prst="rect">
            <a:avLst/>
          </a:prstGeom>
        </p:spPr>
        <p:txBody>
          <a:bodyPr wrap="square" lIns="0" tIns="0" rIns="0" bIns="0" rtlCol="0" anchor="t">
            <a:spAutoFit/>
          </a:bodyPr>
          <a:lstStyle/>
          <a:p>
            <a:pPr algn="ctr">
              <a:lnSpc>
                <a:spcPts val="4644"/>
              </a:lnSpc>
            </a:pPr>
            <a:r>
              <a:rPr lang="en-GB" sz="6600" b="1" dirty="0">
                <a:solidFill>
                  <a:schemeClr val="bg1"/>
                </a:solidFill>
                <a:latin typeface="Times New Roman" panose="02020603050405020304" pitchFamily="18" charset="0"/>
                <a:cs typeface="Times New Roman" panose="02020603050405020304" pitchFamily="18" charset="0"/>
              </a:rPr>
              <a:t>Method-Technological  Factor </a:t>
            </a:r>
            <a:endParaRPr lang="en-US" sz="6600" b="1" dirty="0">
              <a:solidFill>
                <a:schemeClr val="bg1"/>
              </a:solidFill>
              <a:latin typeface="Times New Roman" panose="02020603050405020304" pitchFamily="18" charset="0"/>
              <a:ea typeface="Tomorrow Bold"/>
              <a:cs typeface="Times New Roman" panose="02020603050405020304" pitchFamily="18" charset="0"/>
              <a:sym typeface="Tomorrow Bold"/>
            </a:endParaRPr>
          </a:p>
        </p:txBody>
      </p:sp>
      <p:graphicFrame>
        <p:nvGraphicFramePr>
          <p:cNvPr id="59" name="Diagram 58"/>
          <p:cNvGraphicFramePr/>
          <p:nvPr>
            <p:extLst>
              <p:ext uri="{D42A27DB-BD31-4B8C-83A1-F6EECF244321}">
                <p14:modId xmlns:p14="http://schemas.microsoft.com/office/powerpoint/2010/main" val="2519960098"/>
              </p:ext>
            </p:extLst>
          </p:nvPr>
        </p:nvGraphicFramePr>
        <p:xfrm>
          <a:off x="3024754" y="2590550"/>
          <a:ext cx="12044590" cy="6652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91750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413259" y="673814"/>
            <a:ext cx="10390147" cy="1179810"/>
          </a:xfrm>
          <a:prstGeom prst="rect">
            <a:avLst/>
          </a:prstGeom>
        </p:spPr>
        <p:txBody>
          <a:bodyPr wrap="square" lIns="0" tIns="0" rIns="0" bIns="0" rtlCol="0" anchor="t">
            <a:spAutoFit/>
          </a:bodyPr>
          <a:lstStyle/>
          <a:p>
            <a:pPr algn="ctr">
              <a:lnSpc>
                <a:spcPts val="4644"/>
              </a:lnSpc>
            </a:pPr>
            <a:r>
              <a:rPr lang="en-GB" sz="6600" b="1" dirty="0">
                <a:solidFill>
                  <a:schemeClr val="bg1"/>
                </a:solidFill>
                <a:latin typeface="Times New Roman" panose="02020603050405020304" pitchFamily="18" charset="0"/>
                <a:cs typeface="Times New Roman" panose="02020603050405020304" pitchFamily="18" charset="0"/>
              </a:rPr>
              <a:t>Method-Environmental   Factor </a:t>
            </a:r>
            <a:endParaRPr lang="en-US" sz="6600" b="1" dirty="0">
              <a:solidFill>
                <a:schemeClr val="bg1"/>
              </a:solidFill>
              <a:latin typeface="Times New Roman" panose="02020603050405020304" pitchFamily="18" charset="0"/>
              <a:ea typeface="Tomorrow Bold"/>
              <a:cs typeface="Times New Roman" panose="02020603050405020304" pitchFamily="18" charset="0"/>
              <a:sym typeface="Tomorrow Bold"/>
            </a:endParaRPr>
          </a:p>
        </p:txBody>
      </p:sp>
      <p:graphicFrame>
        <p:nvGraphicFramePr>
          <p:cNvPr id="59" name="Diagram 58"/>
          <p:cNvGraphicFramePr/>
          <p:nvPr>
            <p:extLst>
              <p:ext uri="{D42A27DB-BD31-4B8C-83A1-F6EECF244321}">
                <p14:modId xmlns:p14="http://schemas.microsoft.com/office/powerpoint/2010/main" val="328800747"/>
              </p:ext>
            </p:extLst>
          </p:nvPr>
        </p:nvGraphicFramePr>
        <p:xfrm>
          <a:off x="3024754" y="2590550"/>
          <a:ext cx="12044590" cy="6652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63449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5413259" y="673814"/>
            <a:ext cx="10390147" cy="589905"/>
          </a:xfrm>
          <a:prstGeom prst="rect">
            <a:avLst/>
          </a:prstGeom>
        </p:spPr>
        <p:txBody>
          <a:bodyPr wrap="square" lIns="0" tIns="0" rIns="0" bIns="0" rtlCol="0" anchor="t">
            <a:spAutoFit/>
          </a:bodyPr>
          <a:lstStyle/>
          <a:p>
            <a:pPr algn="ctr">
              <a:lnSpc>
                <a:spcPts val="4644"/>
              </a:lnSpc>
            </a:pPr>
            <a:r>
              <a:rPr lang="en-GB" sz="6600" b="1" dirty="0">
                <a:solidFill>
                  <a:schemeClr val="bg1"/>
                </a:solidFill>
                <a:latin typeface="Times New Roman" panose="02020603050405020304" pitchFamily="18" charset="0"/>
                <a:cs typeface="Times New Roman" panose="02020603050405020304" pitchFamily="18" charset="0"/>
              </a:rPr>
              <a:t>Method-Legal Factor </a:t>
            </a:r>
            <a:endParaRPr lang="en-US" sz="6600" b="1" dirty="0">
              <a:solidFill>
                <a:schemeClr val="bg1"/>
              </a:solidFill>
              <a:latin typeface="Times New Roman" panose="02020603050405020304" pitchFamily="18" charset="0"/>
              <a:ea typeface="Tomorrow Bold"/>
              <a:cs typeface="Times New Roman" panose="02020603050405020304" pitchFamily="18" charset="0"/>
              <a:sym typeface="Tomorrow Bold"/>
            </a:endParaRPr>
          </a:p>
        </p:txBody>
      </p:sp>
      <p:graphicFrame>
        <p:nvGraphicFramePr>
          <p:cNvPr id="59" name="Diagram 58"/>
          <p:cNvGraphicFramePr/>
          <p:nvPr>
            <p:extLst>
              <p:ext uri="{D42A27DB-BD31-4B8C-83A1-F6EECF244321}">
                <p14:modId xmlns:p14="http://schemas.microsoft.com/office/powerpoint/2010/main" val="3390781156"/>
              </p:ext>
            </p:extLst>
          </p:nvPr>
        </p:nvGraphicFramePr>
        <p:xfrm>
          <a:off x="3024754" y="2590550"/>
          <a:ext cx="12044590" cy="6652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99046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6101284" y="451688"/>
            <a:ext cx="10390147" cy="830997"/>
          </a:xfrm>
          <a:prstGeom prst="rect">
            <a:avLst/>
          </a:prstGeom>
        </p:spPr>
        <p:txBody>
          <a:bodyPr wrap="square" lIns="0" tIns="0" rIns="0" bIns="0" rtlCol="0" anchor="t">
            <a:spAutoFit/>
          </a:bodyPr>
          <a:lstStyle/>
          <a:p>
            <a:pPr algn="ctr"/>
            <a:r>
              <a:rPr lang="en-GB" sz="5400" b="1" dirty="0">
                <a:solidFill>
                  <a:schemeClr val="bg1"/>
                </a:solidFill>
                <a:latin typeface="Times New Roman" panose="02020603050405020304" pitchFamily="18" charset="0"/>
                <a:cs typeface="Times New Roman" panose="02020603050405020304" pitchFamily="18" charset="0"/>
              </a:rPr>
              <a:t>Key Findings </a:t>
            </a:r>
            <a:endParaRPr lang="en-US" sz="5400" b="1" dirty="0">
              <a:solidFill>
                <a:schemeClr val="bg1"/>
              </a:solidFill>
              <a:latin typeface="Times New Roman" panose="02020603050405020304" pitchFamily="18" charset="0"/>
              <a:cs typeface="Times New Roman" panose="02020603050405020304" pitchFamily="18" charset="0"/>
            </a:endParaRPr>
          </a:p>
        </p:txBody>
      </p:sp>
      <p:graphicFrame>
        <p:nvGraphicFramePr>
          <p:cNvPr id="57" name="Diagram 56"/>
          <p:cNvGraphicFramePr/>
          <p:nvPr>
            <p:extLst>
              <p:ext uri="{D42A27DB-BD31-4B8C-83A1-F6EECF244321}">
                <p14:modId xmlns:p14="http://schemas.microsoft.com/office/powerpoint/2010/main" val="3245081760"/>
              </p:ext>
            </p:extLst>
          </p:nvPr>
        </p:nvGraphicFramePr>
        <p:xfrm>
          <a:off x="1220285" y="1253719"/>
          <a:ext cx="15834616" cy="879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03394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6101284" y="451688"/>
            <a:ext cx="10390147" cy="830997"/>
          </a:xfrm>
          <a:prstGeom prst="rect">
            <a:avLst/>
          </a:prstGeom>
        </p:spPr>
        <p:txBody>
          <a:bodyPr wrap="square" lIns="0" tIns="0" rIns="0" bIns="0" rtlCol="0" anchor="t">
            <a:spAutoFit/>
          </a:bodyPr>
          <a:lstStyle/>
          <a:p>
            <a:pPr algn="ctr"/>
            <a:r>
              <a:rPr lang="en-GB" sz="5400" b="1" dirty="0">
                <a:solidFill>
                  <a:schemeClr val="bg1"/>
                </a:solidFill>
                <a:latin typeface="Times New Roman" panose="02020603050405020304" pitchFamily="18" charset="0"/>
                <a:cs typeface="Times New Roman" panose="02020603050405020304" pitchFamily="18" charset="0"/>
              </a:rPr>
              <a:t>Conclusion </a:t>
            </a:r>
            <a:endParaRPr lang="en-US" sz="5400" b="1" dirty="0">
              <a:solidFill>
                <a:schemeClr val="bg1"/>
              </a:solidFill>
              <a:latin typeface="Times New Roman" panose="02020603050405020304" pitchFamily="18" charset="0"/>
              <a:cs typeface="Times New Roman" panose="02020603050405020304" pitchFamily="18" charset="0"/>
            </a:endParaRPr>
          </a:p>
        </p:txBody>
      </p:sp>
      <p:sp>
        <p:nvSpPr>
          <p:cNvPr id="59" name="Rectangle 58"/>
          <p:cNvSpPr/>
          <p:nvPr/>
        </p:nvSpPr>
        <p:spPr>
          <a:xfrm>
            <a:off x="986301" y="3813923"/>
            <a:ext cx="10276780" cy="5011949"/>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US" sz="2400" dirty="0">
                <a:latin typeface="Times New Roman" panose="02020603050405020304" pitchFamily="18" charset="0"/>
                <a:cs typeface="Times New Roman" panose="02020603050405020304" pitchFamily="18" charset="0"/>
              </a:rPr>
              <a:t>The hospitality industry is seriously affected by financial pressure. </a:t>
            </a:r>
          </a:p>
          <a:p>
            <a:pPr marL="342900" lvl="0" indent="-342900" algn="just">
              <a:lnSpc>
                <a:spcPct val="150000"/>
              </a:lnSpc>
              <a:spcAft>
                <a:spcPts val="0"/>
              </a:spcAft>
              <a:buFont typeface="Symbol" panose="05050102010706020507" pitchFamily="18" charset="2"/>
              <a:buChar char=""/>
            </a:pPr>
            <a:r>
              <a:rPr lang="en-US" sz="2400" dirty="0">
                <a:latin typeface="Times New Roman" panose="02020603050405020304" pitchFamily="18" charset="0"/>
                <a:cs typeface="Times New Roman" panose="02020603050405020304" pitchFamily="18" charset="0"/>
              </a:rPr>
              <a:t>The rising costs, labour shortage, and uncertainty in the economy are pressurising the profitability. </a:t>
            </a:r>
          </a:p>
          <a:p>
            <a:pPr marL="342900" lvl="0" indent="-342900" algn="just">
              <a:lnSpc>
                <a:spcPct val="150000"/>
              </a:lnSpc>
              <a:spcAft>
                <a:spcPts val="0"/>
              </a:spcAft>
              <a:buFont typeface="Symbol" panose="05050102010706020507" pitchFamily="18" charset="2"/>
              <a:buChar char=""/>
            </a:pPr>
            <a:r>
              <a:rPr lang="en-US" sz="2400" dirty="0">
                <a:latin typeface="Times New Roman" panose="02020603050405020304" pitchFamily="18" charset="0"/>
                <a:cs typeface="Times New Roman" panose="02020603050405020304" pitchFamily="18" charset="0"/>
              </a:rPr>
              <a:t>Strategic resource management (RBV) improves organisational </a:t>
            </a:r>
            <a:r>
              <a:rPr lang="en-US" sz="2400" dirty="0" err="1">
                <a:latin typeface="Times New Roman" panose="02020603050405020304" pitchFamily="18" charset="0"/>
                <a:cs typeface="Times New Roman" panose="02020603050405020304" pitchFamily="18" charset="0"/>
              </a:rPr>
              <a:t>witfulness</a:t>
            </a:r>
            <a:r>
              <a:rPr lang="en-US" sz="2400" dirty="0">
                <a:latin typeface="Times New Roman" panose="02020603050405020304" pitchFamily="18" charset="0"/>
                <a:cs typeface="Times New Roman" panose="02020603050405020304" pitchFamily="18" charset="0"/>
              </a:rPr>
              <a:t> and competitiveness. </a:t>
            </a:r>
          </a:p>
          <a:p>
            <a:pPr marL="342900" lvl="0" indent="-342900" algn="just">
              <a:lnSpc>
                <a:spcPct val="150000"/>
              </a:lnSpc>
              <a:spcAft>
                <a:spcPts val="0"/>
              </a:spcAft>
              <a:buFont typeface="Symbol" panose="05050102010706020507" pitchFamily="18" charset="2"/>
              <a:buChar char=""/>
            </a:pPr>
            <a:r>
              <a:rPr lang="en-US" sz="2400" dirty="0">
                <a:latin typeface="Times New Roman" panose="02020603050405020304" pitchFamily="18" charset="0"/>
                <a:cs typeface="Times New Roman" panose="02020603050405020304" pitchFamily="18" charset="0"/>
              </a:rPr>
              <a:t>Long-term stability is supported by technological and sustainability plans, and proactive steps that have been taken by the hotel to maintain service quality and financial soundness are necessary. </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074" name="Picture 2" descr="What is Resource Based View (RBV)? | Full Guide with Exampl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516718" y="4313821"/>
            <a:ext cx="6534150" cy="36766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0" name="Rectangle 59"/>
          <p:cNvSpPr/>
          <p:nvPr/>
        </p:nvSpPr>
        <p:spPr>
          <a:xfrm>
            <a:off x="14507830" y="8451730"/>
            <a:ext cx="2224904" cy="646331"/>
          </a:xfrm>
          <a:prstGeom prst="rect">
            <a:avLst/>
          </a:prstGeom>
        </p:spPr>
        <p:txBody>
          <a:bodyPr wrap="none">
            <a:spAutoFit/>
          </a:bodyPr>
          <a:lstStyle/>
          <a:p>
            <a:pPr lvl="0" algn="ctr"/>
            <a:r>
              <a:rPr lang="en-GB" dirty="0">
                <a:latin typeface="Times New Roman" panose="02020603050405020304" pitchFamily="18" charset="0"/>
                <a:cs typeface="Times New Roman" panose="02020603050405020304" pitchFamily="18" charset="0"/>
              </a:rPr>
              <a:t>Resource-Based View</a:t>
            </a:r>
          </a:p>
          <a:p>
            <a:pPr lvl="0" algn="ctr"/>
            <a:r>
              <a:rPr lang="en-GB" dirty="0" err="1">
                <a:latin typeface="Times New Roman" panose="02020603050405020304" pitchFamily="18" charset="0"/>
                <a:cs typeface="Times New Roman" panose="02020603050405020304" pitchFamily="18" charset="0"/>
              </a:rPr>
              <a:t>Lubis</a:t>
            </a:r>
            <a:r>
              <a:rPr lang="en-GB" dirty="0">
                <a:latin typeface="Times New Roman" panose="02020603050405020304" pitchFamily="18" charset="0"/>
                <a:cs typeface="Times New Roman" panose="02020603050405020304" pitchFamily="18" charset="0"/>
              </a:rPr>
              <a:t>, 2022</a:t>
            </a:r>
            <a:endParaRPr lang="en-US" dirty="0"/>
          </a:p>
        </p:txBody>
      </p:sp>
    </p:spTree>
    <p:extLst>
      <p:ext uri="{BB962C8B-B14F-4D97-AF65-F5344CB8AC3E}">
        <p14:creationId xmlns:p14="http://schemas.microsoft.com/office/powerpoint/2010/main" val="691093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441" y="1707214"/>
            <a:ext cx="13542559" cy="546693"/>
            <a:chOff x="0" y="0"/>
            <a:chExt cx="3566765" cy="143985"/>
          </a:xfrm>
        </p:grpSpPr>
        <p:sp>
          <p:nvSpPr>
            <p:cNvPr id="3" name="Freeform 3"/>
            <p:cNvSpPr/>
            <p:nvPr/>
          </p:nvSpPr>
          <p:spPr>
            <a:xfrm>
              <a:off x="0" y="0"/>
              <a:ext cx="3566764" cy="143985"/>
            </a:xfrm>
            <a:custGeom>
              <a:avLst/>
              <a:gdLst/>
              <a:ahLst/>
              <a:cxnLst/>
              <a:rect l="l" t="t" r="r" b="b"/>
              <a:pathLst>
                <a:path w="3566764" h="143985">
                  <a:moveTo>
                    <a:pt x="0" y="0"/>
                  </a:moveTo>
                  <a:lnTo>
                    <a:pt x="3566764" y="0"/>
                  </a:lnTo>
                  <a:lnTo>
                    <a:pt x="3566764" y="143985"/>
                  </a:lnTo>
                  <a:lnTo>
                    <a:pt x="0" y="143985"/>
                  </a:lnTo>
                  <a:close/>
                </a:path>
              </a:pathLst>
            </a:custGeom>
            <a:solidFill>
              <a:srgbClr val="0A4C4C"/>
            </a:solidFill>
          </p:spPr>
          <p:txBody>
            <a:bodyPr/>
            <a:lstStyle/>
            <a:p>
              <a:endParaRPr lang="en-GB"/>
            </a:p>
          </p:txBody>
        </p:sp>
        <p:sp>
          <p:nvSpPr>
            <p:cNvPr id="4" name="TextBox 4"/>
            <p:cNvSpPr txBox="1"/>
            <p:nvPr/>
          </p:nvSpPr>
          <p:spPr>
            <a:xfrm>
              <a:off x="0" y="-38100"/>
              <a:ext cx="3566765" cy="18208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6614228" flipH="1">
            <a:off x="4278075" y="1183473"/>
            <a:ext cx="1888611" cy="1864574"/>
          </a:xfrm>
          <a:custGeom>
            <a:avLst/>
            <a:gdLst/>
            <a:ahLst/>
            <a:cxnLst/>
            <a:rect l="l" t="t" r="r" b="b"/>
            <a:pathLst>
              <a:path w="1888611" h="1864574">
                <a:moveTo>
                  <a:pt x="1888611" y="0"/>
                </a:moveTo>
                <a:lnTo>
                  <a:pt x="0" y="0"/>
                </a:lnTo>
                <a:lnTo>
                  <a:pt x="0" y="1864574"/>
                </a:lnTo>
                <a:lnTo>
                  <a:pt x="1888611" y="1864574"/>
                </a:lnTo>
                <a:lnTo>
                  <a:pt x="188861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128588"/>
            <a:ext cx="18234675" cy="2012445"/>
            <a:chOff x="0" y="0"/>
            <a:chExt cx="4802548" cy="530027"/>
          </a:xfrm>
        </p:grpSpPr>
        <p:sp>
          <p:nvSpPr>
            <p:cNvPr id="7" name="Freeform 7"/>
            <p:cNvSpPr/>
            <p:nvPr/>
          </p:nvSpPr>
          <p:spPr>
            <a:xfrm>
              <a:off x="0" y="0"/>
              <a:ext cx="4802548" cy="530027"/>
            </a:xfrm>
            <a:custGeom>
              <a:avLst/>
              <a:gdLst/>
              <a:ahLst/>
              <a:cxnLst/>
              <a:rect l="l" t="t" r="r" b="b"/>
              <a:pathLst>
                <a:path w="4802548" h="530027">
                  <a:moveTo>
                    <a:pt x="203200" y="0"/>
                  </a:moveTo>
                  <a:lnTo>
                    <a:pt x="4802548" y="0"/>
                  </a:lnTo>
                  <a:lnTo>
                    <a:pt x="4599348" y="530027"/>
                  </a:lnTo>
                  <a:lnTo>
                    <a:pt x="0" y="530027"/>
                  </a:lnTo>
                  <a:lnTo>
                    <a:pt x="203200" y="0"/>
                  </a:lnTo>
                  <a:close/>
                </a:path>
              </a:pathLst>
            </a:custGeom>
            <a:solidFill>
              <a:srgbClr val="41B3AF"/>
            </a:solidFill>
          </p:spPr>
          <p:txBody>
            <a:bodyPr/>
            <a:lstStyle/>
            <a:p>
              <a:endParaRPr lang="en-GB"/>
            </a:p>
          </p:txBody>
        </p:sp>
        <p:sp>
          <p:nvSpPr>
            <p:cNvPr id="8" name="TextBox 8"/>
            <p:cNvSpPr txBox="1"/>
            <p:nvPr/>
          </p:nvSpPr>
          <p:spPr>
            <a:xfrm>
              <a:off x="101600" y="-38100"/>
              <a:ext cx="4599348" cy="56812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796172" y="9604756"/>
            <a:ext cx="11255645" cy="682244"/>
            <a:chOff x="0" y="0"/>
            <a:chExt cx="2964450" cy="179686"/>
          </a:xfrm>
        </p:grpSpPr>
        <p:sp>
          <p:nvSpPr>
            <p:cNvPr id="10" name="Freeform 10"/>
            <p:cNvSpPr/>
            <p:nvPr/>
          </p:nvSpPr>
          <p:spPr>
            <a:xfrm>
              <a:off x="0" y="0"/>
              <a:ext cx="2964450" cy="179686"/>
            </a:xfrm>
            <a:custGeom>
              <a:avLst/>
              <a:gdLst/>
              <a:ahLst/>
              <a:cxnLst/>
              <a:rect l="l" t="t" r="r" b="b"/>
              <a:pathLst>
                <a:path w="2964450" h="179686">
                  <a:moveTo>
                    <a:pt x="203200" y="0"/>
                  </a:moveTo>
                  <a:lnTo>
                    <a:pt x="2964450" y="0"/>
                  </a:lnTo>
                  <a:lnTo>
                    <a:pt x="2761250" y="179686"/>
                  </a:lnTo>
                  <a:lnTo>
                    <a:pt x="0" y="179686"/>
                  </a:lnTo>
                  <a:lnTo>
                    <a:pt x="203200" y="0"/>
                  </a:lnTo>
                  <a:close/>
                </a:path>
              </a:pathLst>
            </a:custGeom>
            <a:solidFill>
              <a:srgbClr val="41B3AF"/>
            </a:solidFill>
          </p:spPr>
          <p:txBody>
            <a:bodyPr/>
            <a:lstStyle/>
            <a:p>
              <a:endParaRPr lang="en-GB"/>
            </a:p>
          </p:txBody>
        </p:sp>
        <p:sp>
          <p:nvSpPr>
            <p:cNvPr id="11" name="TextBox 11"/>
            <p:cNvSpPr txBox="1"/>
            <p:nvPr/>
          </p:nvSpPr>
          <p:spPr>
            <a:xfrm>
              <a:off x="101600" y="-38100"/>
              <a:ext cx="276125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745441" y="-78662"/>
            <a:ext cx="13542559" cy="314384"/>
            <a:chOff x="0" y="0"/>
            <a:chExt cx="3566765" cy="82801"/>
          </a:xfrm>
        </p:grpSpPr>
        <p:sp>
          <p:nvSpPr>
            <p:cNvPr id="13" name="Freeform 13"/>
            <p:cNvSpPr/>
            <p:nvPr/>
          </p:nvSpPr>
          <p:spPr>
            <a:xfrm>
              <a:off x="0" y="0"/>
              <a:ext cx="3566764" cy="82801"/>
            </a:xfrm>
            <a:custGeom>
              <a:avLst/>
              <a:gdLst/>
              <a:ahLst/>
              <a:cxnLst/>
              <a:rect l="l" t="t" r="r" b="b"/>
              <a:pathLst>
                <a:path w="3566764" h="82801">
                  <a:moveTo>
                    <a:pt x="0" y="0"/>
                  </a:moveTo>
                  <a:lnTo>
                    <a:pt x="3566764" y="0"/>
                  </a:lnTo>
                  <a:lnTo>
                    <a:pt x="3566764" y="82801"/>
                  </a:lnTo>
                  <a:lnTo>
                    <a:pt x="0" y="82801"/>
                  </a:lnTo>
                  <a:close/>
                </a:path>
              </a:pathLst>
            </a:custGeom>
            <a:solidFill>
              <a:srgbClr val="0A4C4C"/>
            </a:solidFill>
          </p:spPr>
          <p:txBody>
            <a:bodyPr/>
            <a:lstStyle/>
            <a:p>
              <a:endParaRPr lang="en-GB"/>
            </a:p>
          </p:txBody>
        </p:sp>
        <p:sp>
          <p:nvSpPr>
            <p:cNvPr id="14" name="TextBox 14"/>
            <p:cNvSpPr txBox="1"/>
            <p:nvPr/>
          </p:nvSpPr>
          <p:spPr>
            <a:xfrm>
              <a:off x="0" y="-38100"/>
              <a:ext cx="3566765" cy="120901"/>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0318" y="-128588"/>
            <a:ext cx="2917270" cy="2812786"/>
            <a:chOff x="0" y="0"/>
            <a:chExt cx="633931" cy="611226"/>
          </a:xfrm>
        </p:grpSpPr>
        <p:sp>
          <p:nvSpPr>
            <p:cNvPr id="16" name="Freeform 16"/>
            <p:cNvSpPr/>
            <p:nvPr/>
          </p:nvSpPr>
          <p:spPr>
            <a:xfrm>
              <a:off x="0" y="0"/>
              <a:ext cx="633931" cy="611226"/>
            </a:xfrm>
            <a:custGeom>
              <a:avLst/>
              <a:gdLst/>
              <a:ahLst/>
              <a:cxnLst/>
              <a:rect l="l" t="t" r="r" b="b"/>
              <a:pathLst>
                <a:path w="633931" h="611226">
                  <a:moveTo>
                    <a:pt x="203200" y="0"/>
                  </a:moveTo>
                  <a:lnTo>
                    <a:pt x="633931" y="0"/>
                  </a:lnTo>
                  <a:lnTo>
                    <a:pt x="430731" y="611226"/>
                  </a:lnTo>
                  <a:lnTo>
                    <a:pt x="0" y="611226"/>
                  </a:lnTo>
                  <a:lnTo>
                    <a:pt x="203200" y="0"/>
                  </a:lnTo>
                  <a:close/>
                </a:path>
              </a:pathLst>
            </a:custGeom>
            <a:solidFill>
              <a:srgbClr val="158E8F"/>
            </a:solidFill>
          </p:spPr>
          <p:txBody>
            <a:bodyPr/>
            <a:lstStyle/>
            <a:p>
              <a:endParaRPr lang="en-GB"/>
            </a:p>
          </p:txBody>
        </p:sp>
        <p:sp>
          <p:nvSpPr>
            <p:cNvPr id="17" name="TextBox 17"/>
            <p:cNvSpPr txBox="1"/>
            <p:nvPr/>
          </p:nvSpPr>
          <p:spPr>
            <a:xfrm>
              <a:off x="101600" y="-38100"/>
              <a:ext cx="430731" cy="6493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9973670" y="9604756"/>
            <a:ext cx="1543050" cy="682244"/>
            <a:chOff x="0" y="0"/>
            <a:chExt cx="406400" cy="179686"/>
          </a:xfrm>
        </p:grpSpPr>
        <p:sp>
          <p:nvSpPr>
            <p:cNvPr id="19" name="Freeform 19"/>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0" name="TextBox 20"/>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1039709" y="9604756"/>
            <a:ext cx="1543050" cy="682244"/>
            <a:chOff x="0" y="0"/>
            <a:chExt cx="406400" cy="179686"/>
          </a:xfrm>
        </p:grpSpPr>
        <p:sp>
          <p:nvSpPr>
            <p:cNvPr id="22" name="Freeform 22"/>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41B3AF"/>
            </a:solidFill>
          </p:spPr>
          <p:txBody>
            <a:bodyPr/>
            <a:lstStyle/>
            <a:p>
              <a:endParaRPr lang="en-GB"/>
            </a:p>
          </p:txBody>
        </p:sp>
        <p:sp>
          <p:nvSpPr>
            <p:cNvPr id="23" name="TextBox 23"/>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4" name="Group 24"/>
          <p:cNvGrpSpPr/>
          <p:nvPr/>
        </p:nvGrpSpPr>
        <p:grpSpPr>
          <a:xfrm>
            <a:off x="12105748" y="9604756"/>
            <a:ext cx="1543050" cy="682244"/>
            <a:chOff x="0" y="0"/>
            <a:chExt cx="406400" cy="179686"/>
          </a:xfrm>
        </p:grpSpPr>
        <p:sp>
          <p:nvSpPr>
            <p:cNvPr id="25" name="Freeform 25"/>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0A4C4C"/>
            </a:solidFill>
          </p:spPr>
          <p:txBody>
            <a:bodyPr/>
            <a:lstStyle/>
            <a:p>
              <a:endParaRPr lang="en-GB"/>
            </a:p>
          </p:txBody>
        </p:sp>
        <p:sp>
          <p:nvSpPr>
            <p:cNvPr id="26" name="TextBox 26"/>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27"/>
          <p:cNvGrpSpPr/>
          <p:nvPr/>
        </p:nvGrpSpPr>
        <p:grpSpPr>
          <a:xfrm>
            <a:off x="0" y="9604756"/>
            <a:ext cx="498703" cy="682244"/>
            <a:chOff x="0" y="0"/>
            <a:chExt cx="406400" cy="555970"/>
          </a:xfrm>
        </p:grpSpPr>
        <p:sp>
          <p:nvSpPr>
            <p:cNvPr id="28" name="Freeform 28"/>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29" name="TextBox 29"/>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0" name="Group 30"/>
          <p:cNvGrpSpPr/>
          <p:nvPr/>
        </p:nvGrpSpPr>
        <p:grpSpPr>
          <a:xfrm>
            <a:off x="529997" y="9604756"/>
            <a:ext cx="498703" cy="682244"/>
            <a:chOff x="0" y="0"/>
            <a:chExt cx="406400" cy="555970"/>
          </a:xfrm>
        </p:grpSpPr>
        <p:sp>
          <p:nvSpPr>
            <p:cNvPr id="31" name="Freeform 31"/>
            <p:cNvSpPr/>
            <p:nvPr/>
          </p:nvSpPr>
          <p:spPr>
            <a:xfrm>
              <a:off x="0" y="0"/>
              <a:ext cx="406400" cy="555970"/>
            </a:xfrm>
            <a:custGeom>
              <a:avLst/>
              <a:gdLst/>
              <a:ahLst/>
              <a:cxnLst/>
              <a:rect l="l" t="t" r="r" b="b"/>
              <a:pathLst>
                <a:path w="406400" h="555970">
                  <a:moveTo>
                    <a:pt x="203200" y="0"/>
                  </a:moveTo>
                  <a:lnTo>
                    <a:pt x="406400" y="0"/>
                  </a:lnTo>
                  <a:lnTo>
                    <a:pt x="203200" y="555970"/>
                  </a:lnTo>
                  <a:lnTo>
                    <a:pt x="0" y="555970"/>
                  </a:lnTo>
                  <a:lnTo>
                    <a:pt x="203200" y="0"/>
                  </a:lnTo>
                  <a:close/>
                </a:path>
              </a:pathLst>
            </a:custGeom>
            <a:solidFill>
              <a:srgbClr val="0A4C4C"/>
            </a:solidFill>
          </p:spPr>
          <p:txBody>
            <a:bodyPr/>
            <a:lstStyle/>
            <a:p>
              <a:endParaRPr lang="en-GB"/>
            </a:p>
          </p:txBody>
        </p:sp>
        <p:sp>
          <p:nvSpPr>
            <p:cNvPr id="32" name="TextBox 32"/>
            <p:cNvSpPr txBox="1"/>
            <p:nvPr/>
          </p:nvSpPr>
          <p:spPr>
            <a:xfrm>
              <a:off x="101600" y="-38100"/>
              <a:ext cx="203200" cy="594070"/>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a:off x="13344510" y="9258300"/>
            <a:ext cx="2326640" cy="1028700"/>
            <a:chOff x="0" y="0"/>
            <a:chExt cx="406400" cy="179686"/>
          </a:xfrm>
        </p:grpSpPr>
        <p:sp>
          <p:nvSpPr>
            <p:cNvPr id="34" name="Freeform 34"/>
            <p:cNvSpPr/>
            <p:nvPr/>
          </p:nvSpPr>
          <p:spPr>
            <a:xfrm>
              <a:off x="0" y="0"/>
              <a:ext cx="406400" cy="179686"/>
            </a:xfrm>
            <a:custGeom>
              <a:avLst/>
              <a:gdLst/>
              <a:ahLst/>
              <a:cxnLst/>
              <a:rect l="l" t="t" r="r" b="b"/>
              <a:pathLst>
                <a:path w="406400" h="179686">
                  <a:moveTo>
                    <a:pt x="203200" y="0"/>
                  </a:moveTo>
                  <a:lnTo>
                    <a:pt x="406400" y="0"/>
                  </a:lnTo>
                  <a:lnTo>
                    <a:pt x="203200" y="179686"/>
                  </a:lnTo>
                  <a:lnTo>
                    <a:pt x="0" y="179686"/>
                  </a:lnTo>
                  <a:lnTo>
                    <a:pt x="203200" y="0"/>
                  </a:lnTo>
                  <a:close/>
                </a:path>
              </a:pathLst>
            </a:custGeom>
            <a:solidFill>
              <a:srgbClr val="158E8F"/>
            </a:solidFill>
          </p:spPr>
          <p:txBody>
            <a:bodyPr/>
            <a:lstStyle/>
            <a:p>
              <a:endParaRPr lang="en-GB"/>
            </a:p>
          </p:txBody>
        </p:sp>
        <p:sp>
          <p:nvSpPr>
            <p:cNvPr id="35" name="TextBox 35"/>
            <p:cNvSpPr txBox="1"/>
            <p:nvPr/>
          </p:nvSpPr>
          <p:spPr>
            <a:xfrm>
              <a:off x="101600" y="-38100"/>
              <a:ext cx="203200" cy="217786"/>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16781735" y="-796920"/>
            <a:ext cx="1464533" cy="1704183"/>
            <a:chOff x="0" y="0"/>
            <a:chExt cx="698500" cy="812800"/>
          </a:xfrm>
        </p:grpSpPr>
        <p:sp>
          <p:nvSpPr>
            <p:cNvPr id="37" name="Freeform 3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38" name="TextBox 38"/>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7022668" y="-516562"/>
            <a:ext cx="982667" cy="1143467"/>
            <a:chOff x="0" y="0"/>
            <a:chExt cx="698500" cy="812800"/>
          </a:xfrm>
        </p:grpSpPr>
        <p:sp>
          <p:nvSpPr>
            <p:cNvPr id="40" name="Freeform 4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1" name="TextBox 41"/>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a:off x="16369904" y="626905"/>
            <a:ext cx="823662" cy="958443"/>
            <a:chOff x="0" y="0"/>
            <a:chExt cx="698500" cy="812800"/>
          </a:xfrm>
        </p:grpSpPr>
        <p:sp>
          <p:nvSpPr>
            <p:cNvPr id="43" name="Freeform 43"/>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44" name="TextBox 44"/>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5" name="Group 45"/>
          <p:cNvGrpSpPr/>
          <p:nvPr/>
        </p:nvGrpSpPr>
        <p:grpSpPr>
          <a:xfrm>
            <a:off x="16505406" y="784580"/>
            <a:ext cx="552658" cy="643092"/>
            <a:chOff x="0" y="0"/>
            <a:chExt cx="698500" cy="812800"/>
          </a:xfrm>
        </p:grpSpPr>
        <p:sp>
          <p:nvSpPr>
            <p:cNvPr id="46" name="Freeform 46"/>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47" name="TextBox 47"/>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48" name="Group 48"/>
          <p:cNvGrpSpPr/>
          <p:nvPr/>
        </p:nvGrpSpPr>
        <p:grpSpPr>
          <a:xfrm>
            <a:off x="16505514" y="1275719"/>
            <a:ext cx="2674083" cy="3111660"/>
            <a:chOff x="0" y="0"/>
            <a:chExt cx="698500" cy="812800"/>
          </a:xfrm>
        </p:grpSpPr>
        <p:sp>
          <p:nvSpPr>
            <p:cNvPr id="49" name="Freeform 4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p:spPr>
          <p:txBody>
            <a:bodyPr/>
            <a:lstStyle/>
            <a:p>
              <a:endParaRPr lang="en-GB"/>
            </a:p>
          </p:txBody>
        </p:sp>
        <p:sp>
          <p:nvSpPr>
            <p:cNvPr id="50" name="TextBox 50"/>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1" name="Group 51"/>
          <p:cNvGrpSpPr/>
          <p:nvPr/>
        </p:nvGrpSpPr>
        <p:grpSpPr>
          <a:xfrm>
            <a:off x="16793523" y="1610857"/>
            <a:ext cx="2098064" cy="2441383"/>
            <a:chOff x="0" y="0"/>
            <a:chExt cx="698500" cy="812800"/>
          </a:xfrm>
        </p:grpSpPr>
        <p:sp>
          <p:nvSpPr>
            <p:cNvPr id="52" name="Freeform 5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0A4C4C"/>
            </a:solidFill>
          </p:spPr>
          <p:txBody>
            <a:bodyPr/>
            <a:lstStyle/>
            <a:p>
              <a:endParaRPr lang="en-GB"/>
            </a:p>
          </p:txBody>
        </p:sp>
        <p:sp>
          <p:nvSpPr>
            <p:cNvPr id="53" name="TextBox 53"/>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54" name="Group 54"/>
          <p:cNvGrpSpPr/>
          <p:nvPr/>
        </p:nvGrpSpPr>
        <p:grpSpPr>
          <a:xfrm>
            <a:off x="17138679" y="2012493"/>
            <a:ext cx="1407751" cy="1638110"/>
            <a:chOff x="0" y="0"/>
            <a:chExt cx="698500" cy="812800"/>
          </a:xfrm>
        </p:grpSpPr>
        <p:sp>
          <p:nvSpPr>
            <p:cNvPr id="55" name="Freeform 5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158E8F"/>
            </a:solidFill>
          </p:spPr>
          <p:txBody>
            <a:bodyPr/>
            <a:lstStyle/>
            <a:p>
              <a:endParaRPr lang="en-GB"/>
            </a:p>
          </p:txBody>
        </p:sp>
        <p:sp>
          <p:nvSpPr>
            <p:cNvPr id="56" name="TextBox 56"/>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sp>
        <p:nvSpPr>
          <p:cNvPr id="58" name="TextBox 58"/>
          <p:cNvSpPr txBox="1"/>
          <p:nvPr/>
        </p:nvSpPr>
        <p:spPr>
          <a:xfrm>
            <a:off x="6101284" y="451688"/>
            <a:ext cx="10390147" cy="830997"/>
          </a:xfrm>
          <a:prstGeom prst="rect">
            <a:avLst/>
          </a:prstGeom>
        </p:spPr>
        <p:txBody>
          <a:bodyPr wrap="square" lIns="0" tIns="0" rIns="0" bIns="0" rtlCol="0" anchor="t">
            <a:spAutoFit/>
          </a:bodyPr>
          <a:lstStyle/>
          <a:p>
            <a:pPr algn="ctr"/>
            <a:r>
              <a:rPr lang="en-GB" sz="5400" b="1" dirty="0">
                <a:solidFill>
                  <a:schemeClr val="bg1"/>
                </a:solidFill>
                <a:latin typeface="Times New Roman" panose="02020603050405020304" pitchFamily="18" charset="0"/>
                <a:cs typeface="Times New Roman" panose="02020603050405020304" pitchFamily="18" charset="0"/>
              </a:rPr>
              <a:t>Recommendations  </a:t>
            </a:r>
            <a:endParaRPr lang="en-US" sz="5400" b="1" dirty="0">
              <a:solidFill>
                <a:schemeClr val="bg1"/>
              </a:solidFill>
              <a:latin typeface="Times New Roman" panose="02020603050405020304" pitchFamily="18" charset="0"/>
              <a:cs typeface="Times New Roman" panose="02020603050405020304" pitchFamily="18" charset="0"/>
            </a:endParaRPr>
          </a:p>
        </p:txBody>
      </p:sp>
      <p:graphicFrame>
        <p:nvGraphicFramePr>
          <p:cNvPr id="57" name="Diagram 56"/>
          <p:cNvGraphicFramePr/>
          <p:nvPr>
            <p:extLst>
              <p:ext uri="{D42A27DB-BD31-4B8C-83A1-F6EECF244321}">
                <p14:modId xmlns:p14="http://schemas.microsoft.com/office/powerpoint/2010/main" val="3779230437"/>
              </p:ext>
            </p:extLst>
          </p:nvPr>
        </p:nvGraphicFramePr>
        <p:xfrm>
          <a:off x="2000385" y="2594349"/>
          <a:ext cx="14649134" cy="69659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0964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p:cNvSpPr/>
          <p:nvPr/>
        </p:nvSpPr>
        <p:spPr>
          <a:xfrm>
            <a:off x="6400800" y="342900"/>
            <a:ext cx="3576941" cy="923330"/>
          </a:xfrm>
          <a:prstGeom prst="rect">
            <a:avLst/>
          </a:prstGeom>
        </p:spPr>
        <p:txBody>
          <a:bodyPr wrap="none">
            <a:spAutoFit/>
          </a:bodyPr>
          <a:lstStyle/>
          <a:p>
            <a:r>
              <a:rPr lang="en-GB" sz="5400" b="1" kern="100" dirty="0">
                <a:latin typeface="Times New Roman" panose="02020603050405020304" pitchFamily="18" charset="0"/>
                <a:ea typeface="Calibri" panose="020F0502020204030204" pitchFamily="34" charset="0"/>
              </a:rPr>
              <a:t>References </a:t>
            </a:r>
            <a:endParaRPr lang="en-US" sz="5400" b="1" dirty="0"/>
          </a:p>
        </p:txBody>
      </p:sp>
      <p:sp>
        <p:nvSpPr>
          <p:cNvPr id="73" name="Rectangle 72"/>
          <p:cNvSpPr/>
          <p:nvPr/>
        </p:nvSpPr>
        <p:spPr>
          <a:xfrm>
            <a:off x="533400" y="1943100"/>
            <a:ext cx="16764000" cy="7017306"/>
          </a:xfrm>
          <a:prstGeom prst="rect">
            <a:avLst/>
          </a:prstGeom>
        </p:spPr>
        <p:txBody>
          <a:bodyPr wrap="square">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Alrawadieh</a:t>
            </a:r>
            <a:r>
              <a:rPr lang="en-GB" dirty="0">
                <a:latin typeface="Times New Roman" panose="02020603050405020304" pitchFamily="18" charset="0"/>
                <a:cs typeface="Times New Roman" panose="02020603050405020304" pitchFamily="18" charset="0"/>
              </a:rPr>
              <a:t>, Z., </a:t>
            </a:r>
            <a:r>
              <a:rPr lang="en-GB" dirty="0" err="1">
                <a:latin typeface="Times New Roman" panose="02020603050405020304" pitchFamily="18" charset="0"/>
                <a:cs typeface="Times New Roman" panose="02020603050405020304" pitchFamily="18" charset="0"/>
              </a:rPr>
              <a:t>Alrawadieh</a:t>
            </a:r>
            <a:r>
              <a:rPr lang="en-GB" dirty="0">
                <a:latin typeface="Times New Roman" panose="02020603050405020304" pitchFamily="18" charset="0"/>
                <a:cs typeface="Times New Roman" panose="02020603050405020304" pitchFamily="18" charset="0"/>
              </a:rPr>
              <a:t>, Z. and Cetin, G. (2021). Digital transformation and revenue management: Evidence from the hotel industry. </a:t>
            </a:r>
            <a:r>
              <a:rPr lang="en-GB" i="1" dirty="0">
                <a:latin typeface="Times New Roman" panose="02020603050405020304" pitchFamily="18" charset="0"/>
                <a:cs typeface="Times New Roman" panose="02020603050405020304" pitchFamily="18" charset="0"/>
              </a:rPr>
              <a:t>Tourism Economics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27</a:t>
            </a:r>
            <a:r>
              <a:rPr lang="en-GB" dirty="0">
                <a:latin typeface="Times New Roman" panose="02020603050405020304" pitchFamily="18" charset="0"/>
                <a:cs typeface="Times New Roman" panose="02020603050405020304" pitchFamily="18" charset="0"/>
              </a:rPr>
              <a:t>(2), pp.328-345.</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Atkinson, A.B., </a:t>
            </a:r>
            <a:r>
              <a:rPr lang="en-GB" dirty="0" err="1">
                <a:latin typeface="Times New Roman" panose="02020603050405020304" pitchFamily="18" charset="0"/>
                <a:cs typeface="Times New Roman" panose="02020603050405020304" pitchFamily="18" charset="0"/>
              </a:rPr>
              <a:t>Leventi</a:t>
            </a:r>
            <a:r>
              <a:rPr lang="en-GB" dirty="0">
                <a:latin typeface="Times New Roman" panose="02020603050405020304" pitchFamily="18" charset="0"/>
                <a:cs typeface="Times New Roman" panose="02020603050405020304" pitchFamily="18" charset="0"/>
              </a:rPr>
              <a:t>, C., Nolan, B., Sutherland, H. and </a:t>
            </a:r>
            <a:r>
              <a:rPr lang="en-GB" dirty="0" err="1">
                <a:latin typeface="Times New Roman" panose="02020603050405020304" pitchFamily="18" charset="0"/>
                <a:cs typeface="Times New Roman" panose="02020603050405020304" pitchFamily="18" charset="0"/>
              </a:rPr>
              <a:t>Tasseva</a:t>
            </a:r>
            <a:r>
              <a:rPr lang="en-GB" dirty="0">
                <a:latin typeface="Times New Roman" panose="02020603050405020304" pitchFamily="18" charset="0"/>
                <a:cs typeface="Times New Roman" panose="02020603050405020304" pitchFamily="18" charset="0"/>
              </a:rPr>
              <a:t>, I. (2017). Reducing poverty and inequality through tax-benefit reform and the minimum wage: the UK as a case-study. </a:t>
            </a:r>
            <a:r>
              <a:rPr lang="en-GB" i="1" dirty="0">
                <a:latin typeface="Times New Roman" panose="02020603050405020304" pitchFamily="18" charset="0"/>
                <a:cs typeface="Times New Roman" panose="02020603050405020304" pitchFamily="18" charset="0"/>
              </a:rPr>
              <a:t>The Journal of Economic Inequality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15</a:t>
            </a:r>
            <a:r>
              <a:rPr lang="en-GB" dirty="0">
                <a:latin typeface="Times New Roman" panose="02020603050405020304" pitchFamily="18" charset="0"/>
                <a:cs typeface="Times New Roman" panose="02020603050405020304" pitchFamily="18" charset="0"/>
              </a:rPr>
              <a:t>(4), pp.303-323.</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Dutta, I. (2024). Adapting to change: Exploring contemporary issues in the tourism and hospitality industry. </a:t>
            </a:r>
            <a:r>
              <a:rPr lang="en-GB" i="1" dirty="0">
                <a:latin typeface="Times New Roman" panose="02020603050405020304" pitchFamily="18" charset="0"/>
                <a:cs typeface="Times New Roman" panose="02020603050405020304" pitchFamily="18" charset="0"/>
              </a:rPr>
              <a:t>International Journal of Advanced Academic Studies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6</a:t>
            </a:r>
            <a:r>
              <a:rPr lang="en-GB" dirty="0">
                <a:latin typeface="Times New Roman" panose="02020603050405020304" pitchFamily="18" charset="0"/>
                <a:cs typeface="Times New Roman" panose="02020603050405020304" pitchFamily="18" charset="0"/>
              </a:rPr>
              <a:t>(9), pp.01-06.</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Financial Times. (2025). Axe-throwing and mini-golf bars drive rise in UK hospitality venues. Available at </a:t>
            </a:r>
            <a:r>
              <a:rPr lang="en-GB" u="sng" dirty="0">
                <a:latin typeface="Times New Roman" panose="02020603050405020304" pitchFamily="18" charset="0"/>
                <a:cs typeface="Times New Roman" panose="02020603050405020304" pitchFamily="18" charset="0"/>
                <a:hlinkClick r:id="rId2"/>
              </a:rPr>
              <a:t>https://www.ft.com/content/fa1d39db-d4f0-410b-af20-97020784ca00?utm_source=chatgpt.com</a:t>
            </a:r>
            <a:r>
              <a:rPr lang="en-GB" dirty="0">
                <a:latin typeface="Times New Roman" panose="02020603050405020304" pitchFamily="18" charset="0"/>
                <a:cs typeface="Times New Roman" panose="02020603050405020304" pitchFamily="18" charset="0"/>
              </a:rPr>
              <a:t>. [Accessed on 20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2025]</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Gov.UK. (2025). National Minimum Wage and National Living Wage rates. Available at </a:t>
            </a:r>
            <a:r>
              <a:rPr lang="en-GB" u="sng" dirty="0">
                <a:latin typeface="Times New Roman" panose="02020603050405020304" pitchFamily="18" charset="0"/>
                <a:cs typeface="Times New Roman" panose="02020603050405020304" pitchFamily="18" charset="0"/>
                <a:hlinkClick r:id="rId3"/>
              </a:rPr>
              <a:t>https://www.gov.uk/national-minimum-wage-rates</a:t>
            </a:r>
            <a:r>
              <a:rPr lang="en-GB" dirty="0">
                <a:latin typeface="Times New Roman" panose="02020603050405020304" pitchFamily="18" charset="0"/>
                <a:cs typeface="Times New Roman" panose="02020603050405020304" pitchFamily="18" charset="0"/>
              </a:rPr>
              <a:t>. [Accessed on 20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2025]</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ICO. (2025). For organisations. Available at </a:t>
            </a:r>
            <a:r>
              <a:rPr lang="en-GB" u="sng" dirty="0">
                <a:latin typeface="Times New Roman" panose="02020603050405020304" pitchFamily="18" charset="0"/>
                <a:cs typeface="Times New Roman" panose="02020603050405020304" pitchFamily="18" charset="0"/>
                <a:hlinkClick r:id="rId4"/>
              </a:rPr>
              <a:t>https://ico.org.uk/for-organisations/</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5"/>
              </a:rPr>
              <a:t>https://ico.org.uk/for-organisations/uk-gdpr-guidance-and-resources/</a:t>
            </a:r>
            <a:r>
              <a:rPr lang="en-GB" dirty="0">
                <a:latin typeface="Times New Roman" panose="02020603050405020304" pitchFamily="18" charset="0"/>
                <a:cs typeface="Times New Roman" panose="02020603050405020304" pitchFamily="18" charset="0"/>
              </a:rPr>
              <a:t>. [Accessed on 20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2025]</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Kiranbabu</a:t>
            </a:r>
            <a:r>
              <a:rPr lang="en-GB" dirty="0">
                <a:latin typeface="Times New Roman" panose="02020603050405020304" pitchFamily="18" charset="0"/>
                <a:cs typeface="Times New Roman" panose="02020603050405020304" pitchFamily="18" charset="0"/>
              </a:rPr>
              <a:t>, M.N.V., Shankar, U., Gupta, P., </a:t>
            </a:r>
            <a:r>
              <a:rPr lang="en-GB" dirty="0" err="1">
                <a:latin typeface="Times New Roman" panose="02020603050405020304" pitchFamily="18" charset="0"/>
                <a:cs typeface="Times New Roman" panose="02020603050405020304" pitchFamily="18" charset="0"/>
              </a:rPr>
              <a:t>Nanduri</a:t>
            </a:r>
            <a:r>
              <a:rPr lang="en-GB" dirty="0">
                <a:latin typeface="Times New Roman" panose="02020603050405020304" pitchFamily="18" charset="0"/>
                <a:cs typeface="Times New Roman" panose="02020603050405020304" pitchFamily="18" charset="0"/>
              </a:rPr>
              <a:t>, S. and Kumar, D., (2024). The Economics of Resource Allocation: A Financial Management Perspective. </a:t>
            </a:r>
            <a:r>
              <a:rPr lang="en-GB" i="1" dirty="0">
                <a:latin typeface="Times New Roman" panose="02020603050405020304" pitchFamily="18" charset="0"/>
                <a:cs typeface="Times New Roman" panose="02020603050405020304" pitchFamily="18" charset="0"/>
              </a:rPr>
              <a:t>Frontiers in Health Informatics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13</a:t>
            </a:r>
            <a:r>
              <a:rPr lang="en-GB" dirty="0">
                <a:latin typeface="Times New Roman" panose="02020603050405020304" pitchFamily="18" charset="0"/>
                <a:cs typeface="Times New Roman" panose="02020603050405020304" pitchFamily="18" charset="0"/>
              </a:rPr>
              <a:t>(3).</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Lubis</a:t>
            </a:r>
            <a:r>
              <a:rPr lang="en-GB" dirty="0">
                <a:latin typeface="Times New Roman" panose="02020603050405020304" pitchFamily="18" charset="0"/>
                <a:cs typeface="Times New Roman" panose="02020603050405020304" pitchFamily="18" charset="0"/>
              </a:rPr>
              <a:t>, N.W. (2022). Resource based view (RBV) in improving company strategic capacity. </a:t>
            </a:r>
            <a:r>
              <a:rPr lang="en-GB" i="1" dirty="0">
                <a:latin typeface="Times New Roman" panose="02020603050405020304" pitchFamily="18" charset="0"/>
                <a:cs typeface="Times New Roman" panose="02020603050405020304" pitchFamily="18" charset="0"/>
              </a:rPr>
              <a:t>Research Horizon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a:t>
            </a:r>
            <a:r>
              <a:rPr lang="en-GB" dirty="0">
                <a:latin typeface="Times New Roman" panose="02020603050405020304" pitchFamily="18" charset="0"/>
                <a:cs typeface="Times New Roman" panose="02020603050405020304" pitchFamily="18" charset="0"/>
              </a:rPr>
              <a:t>(6), pp.587-596.</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Morales-Contreras, M.F., Bilbao-</a:t>
            </a:r>
            <a:r>
              <a:rPr lang="en-GB" dirty="0" err="1">
                <a:latin typeface="Times New Roman" panose="02020603050405020304" pitchFamily="18" charset="0"/>
                <a:cs typeface="Times New Roman" panose="02020603050405020304" pitchFamily="18" charset="0"/>
              </a:rPr>
              <a:t>Calabuig</a:t>
            </a:r>
            <a:r>
              <a:rPr lang="en-GB" dirty="0">
                <a:latin typeface="Times New Roman" panose="02020603050405020304" pitchFamily="18" charset="0"/>
                <a:cs typeface="Times New Roman" panose="02020603050405020304" pitchFamily="18" charset="0"/>
              </a:rPr>
              <a:t>, P., </a:t>
            </a:r>
            <a:r>
              <a:rPr lang="en-GB" dirty="0" err="1">
                <a:latin typeface="Times New Roman" panose="02020603050405020304" pitchFamily="18" charset="0"/>
                <a:cs typeface="Times New Roman" panose="02020603050405020304" pitchFamily="18" charset="0"/>
              </a:rPr>
              <a:t>Meneses</a:t>
            </a:r>
            <a:r>
              <a:rPr lang="en-GB" dirty="0">
                <a:latin typeface="Times New Roman" panose="02020603050405020304" pitchFamily="18" charset="0"/>
                <a:cs typeface="Times New Roman" panose="02020603050405020304" pitchFamily="18" charset="0"/>
              </a:rPr>
              <a:t>-Falcón, C. and </a:t>
            </a:r>
            <a:r>
              <a:rPr lang="en-GB" dirty="0" err="1">
                <a:latin typeface="Times New Roman" panose="02020603050405020304" pitchFamily="18" charset="0"/>
                <a:cs typeface="Times New Roman" panose="02020603050405020304" pitchFamily="18" charset="0"/>
              </a:rPr>
              <a:t>Labajo</a:t>
            </a:r>
            <a:r>
              <a:rPr lang="en-GB" dirty="0">
                <a:latin typeface="Times New Roman" panose="02020603050405020304" pitchFamily="18" charset="0"/>
                <a:cs typeface="Times New Roman" panose="02020603050405020304" pitchFamily="18" charset="0"/>
              </a:rPr>
              <a:t>-González, V. (2019.) Evaluating sustainable purchasing processes in the hotel industry. </a:t>
            </a:r>
            <a:r>
              <a:rPr lang="en-GB" i="1" dirty="0">
                <a:latin typeface="Times New Roman" panose="02020603050405020304" pitchFamily="18" charset="0"/>
                <a:cs typeface="Times New Roman" panose="02020603050405020304" pitchFamily="18" charset="0"/>
              </a:rPr>
              <a:t>Sustainability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11</a:t>
            </a:r>
            <a:r>
              <a:rPr lang="en-GB" dirty="0">
                <a:latin typeface="Times New Roman" panose="02020603050405020304" pitchFamily="18" charset="0"/>
                <a:cs typeface="Times New Roman" panose="02020603050405020304" pitchFamily="18" charset="0"/>
              </a:rPr>
              <a:t>(16), p.4262.</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Murray. (2025). Hospitality: Statistics and policy. Available at </a:t>
            </a:r>
            <a:r>
              <a:rPr lang="en-GB" u="sng" dirty="0">
                <a:latin typeface="Times New Roman" panose="02020603050405020304" pitchFamily="18" charset="0"/>
                <a:cs typeface="Times New Roman" panose="02020603050405020304" pitchFamily="18" charset="0"/>
                <a:hlinkClick r:id="rId6"/>
              </a:rPr>
              <a:t>https://researchbriefings.files.parliament.uk/documents/CBP-10333/CBP-10333.pdf</a:t>
            </a:r>
            <a:r>
              <a:rPr lang="en-GB" dirty="0">
                <a:latin typeface="Times New Roman" panose="02020603050405020304" pitchFamily="18" charset="0"/>
                <a:cs typeface="Times New Roman" panose="02020603050405020304" pitchFamily="18" charset="0"/>
              </a:rPr>
              <a:t>. [Accessed on 20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2025]</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Oulton, N. and </a:t>
            </a:r>
            <a:r>
              <a:rPr lang="en-GB" dirty="0" err="1">
                <a:latin typeface="Times New Roman" panose="02020603050405020304" pitchFamily="18" charset="0"/>
                <a:cs typeface="Times New Roman" panose="02020603050405020304" pitchFamily="18" charset="0"/>
              </a:rPr>
              <a:t>Sebastiá‐Barriel</a:t>
            </a:r>
            <a:r>
              <a:rPr lang="en-GB" dirty="0">
                <a:latin typeface="Times New Roman" panose="02020603050405020304" pitchFamily="18" charset="0"/>
                <a:cs typeface="Times New Roman" panose="02020603050405020304" pitchFamily="18" charset="0"/>
              </a:rPr>
              <a:t>, M., (2017). Effects of financial crises on productivity, capital and employment. </a:t>
            </a:r>
            <a:r>
              <a:rPr lang="en-GB" i="1" dirty="0">
                <a:latin typeface="Times New Roman" panose="02020603050405020304" pitchFamily="18" charset="0"/>
                <a:cs typeface="Times New Roman" panose="02020603050405020304" pitchFamily="18" charset="0"/>
              </a:rPr>
              <a:t>Review of Income and Wealth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63</a:t>
            </a:r>
            <a:r>
              <a:rPr lang="en-GB" dirty="0">
                <a:latin typeface="Times New Roman" panose="02020603050405020304" pitchFamily="18" charset="0"/>
                <a:cs typeface="Times New Roman" panose="02020603050405020304" pitchFamily="18" charset="0"/>
              </a:rPr>
              <a:t>, pp.S90-S112.</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Prideaux</a:t>
            </a:r>
            <a:r>
              <a:rPr lang="en-GB" dirty="0">
                <a:latin typeface="Times New Roman" panose="02020603050405020304" pitchFamily="18" charset="0"/>
                <a:cs typeface="Times New Roman" panose="02020603050405020304" pitchFamily="18" charset="0"/>
              </a:rPr>
              <a:t>, B. (2024). Transition to net zero green house gas emissions: a future crisis event and a future tourism opportunity. In </a:t>
            </a:r>
            <a:r>
              <a:rPr lang="en-GB" i="1" dirty="0">
                <a:latin typeface="Times New Roman" panose="02020603050405020304" pitchFamily="18" charset="0"/>
                <a:cs typeface="Times New Roman" panose="02020603050405020304" pitchFamily="18" charset="0"/>
              </a:rPr>
              <a:t>Handbook on crisis and disaster management in tourism</a:t>
            </a:r>
            <a:r>
              <a:rPr lang="en-GB" dirty="0">
                <a:latin typeface="Times New Roman" panose="02020603050405020304" pitchFamily="18" charset="0"/>
                <a:cs typeface="Times New Roman" panose="02020603050405020304" pitchFamily="18" charset="0"/>
              </a:rPr>
              <a:t> (pp. 112-128). Edward Elgar Publishing.</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PWC. (2025). Hotels Forecast 2024 – 2025. Available at </a:t>
            </a:r>
            <a:r>
              <a:rPr lang="en-GB" u="sng" dirty="0">
                <a:latin typeface="Times New Roman" panose="02020603050405020304" pitchFamily="18" charset="0"/>
                <a:cs typeface="Times New Roman" panose="02020603050405020304" pitchFamily="18" charset="0"/>
                <a:hlinkClick r:id="rId7"/>
              </a:rPr>
              <a:t>https://www.pwc.co.uk/industries/hospitality-leisure/insights/uk-hotels-forecast.html?utm_source=chatgpt.com</a:t>
            </a:r>
            <a:r>
              <a:rPr lang="en-GB" dirty="0">
                <a:latin typeface="Times New Roman" panose="02020603050405020304" pitchFamily="18" charset="0"/>
                <a:cs typeface="Times New Roman" panose="02020603050405020304" pitchFamily="18" charset="0"/>
              </a:rPr>
              <a:t>. [Accessed on 20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2025]</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Shi, F., Shi, D., Weaver, D. and </a:t>
            </a:r>
            <a:r>
              <a:rPr lang="en-GB" dirty="0" err="1">
                <a:latin typeface="Times New Roman" panose="02020603050405020304" pitchFamily="18" charset="0"/>
                <a:cs typeface="Times New Roman" panose="02020603050405020304" pitchFamily="18" charset="0"/>
              </a:rPr>
              <a:t>Samaniego</a:t>
            </a:r>
            <a:r>
              <a:rPr lang="en-GB" dirty="0">
                <a:latin typeface="Times New Roman" panose="02020603050405020304" pitchFamily="18" charset="0"/>
                <a:cs typeface="Times New Roman" panose="02020603050405020304" pitchFamily="18" charset="0"/>
              </a:rPr>
              <a:t> Chavez, C.E. (2021). Adapt to not just survive but thrive: resilience strategies of five-star hotels at difficult times. </a:t>
            </a:r>
            <a:r>
              <a:rPr lang="en-GB" i="1" dirty="0">
                <a:latin typeface="Times New Roman" panose="02020603050405020304" pitchFamily="18" charset="0"/>
                <a:cs typeface="Times New Roman" panose="02020603050405020304" pitchFamily="18" charset="0"/>
              </a:rPr>
              <a:t>International Journal of Contemporary Hospitality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33</a:t>
            </a:r>
            <a:r>
              <a:rPr lang="en-GB" dirty="0">
                <a:latin typeface="Times New Roman" panose="02020603050405020304" pitchFamily="18" charset="0"/>
                <a:cs typeface="Times New Roman" panose="02020603050405020304" pitchFamily="18" charset="0"/>
              </a:rPr>
              <a:t>(9), pp.2886-2906.</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UK Hospitality. (2023). Economic Contribution of the UK Hospitality Industry - June 2023. Available at </a:t>
            </a:r>
            <a:r>
              <a:rPr lang="en-GB" u="sng" dirty="0">
                <a:latin typeface="Times New Roman" panose="02020603050405020304" pitchFamily="18" charset="0"/>
                <a:cs typeface="Times New Roman" panose="02020603050405020304" pitchFamily="18" charset="0"/>
                <a:hlinkClick r:id="rId8"/>
              </a:rPr>
              <a:t>https://app.sheepcrm.com/ukhospitality/digital-docs/economic-contribution-of-the-uk-hospitality-industry-June-2023/</a:t>
            </a:r>
            <a:r>
              <a:rPr lang="en-GB" dirty="0">
                <a:latin typeface="Times New Roman" panose="02020603050405020304" pitchFamily="18" charset="0"/>
                <a:cs typeface="Times New Roman" panose="02020603050405020304" pitchFamily="18" charset="0"/>
              </a:rPr>
              <a:t>. [Accessed on 20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2025]</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2839</Words>
  <Application>Microsoft Office PowerPoint</Application>
  <PresentationFormat>Custom</PresentationFormat>
  <Paragraphs>117</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Times New Roman</vt:lpstr>
      <vt:lpstr>Arial</vt:lpstr>
      <vt:lpstr>Symbol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Blue Modern Financial Literacy Finance Presentation</dc:title>
  <dcterms:created xsi:type="dcterms:W3CDTF">2006-08-16T00:00:00Z</dcterms:created>
  <dcterms:modified xsi:type="dcterms:W3CDTF">2025-11-06T10:58:39Z</dcterms:modified>
  <dc:identifier>DAG1d1vsUWo</dc:identifier>
</cp:coreProperties>
</file>