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7" r:id="rId3"/>
    <p:sldId id="394" r:id="rId4"/>
    <p:sldId id="403" r:id="rId5"/>
    <p:sldId id="395" r:id="rId6"/>
    <p:sldId id="396" r:id="rId7"/>
    <p:sldId id="402" r:id="rId8"/>
    <p:sldId id="398" r:id="rId9"/>
    <p:sldId id="404" r:id="rId10"/>
    <p:sldId id="399" r:id="rId11"/>
    <p:sldId id="4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30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:Brenda da Silva Rodrigues Marciano </a:t>
            </a:r>
          </a:p>
          <a:p>
            <a:r>
              <a:rPr lang="en-GB" altLang="en-US" u="sng" dirty="0"/>
              <a:t>Student ID: 2509114</a:t>
            </a:r>
            <a:endParaRPr lang="en-GB" altLang="en-US" b="1" i="1" dirty="0"/>
          </a:p>
          <a:p>
            <a:r>
              <a:rPr lang="en-GB" altLang="en-US" u="sng" dirty="0"/>
              <a:t>Lecturer’s </a:t>
            </a:r>
            <a:r>
              <a:rPr lang="en-GB" altLang="en-US" u="sng" dirty="0" err="1"/>
              <a:t>Name</a:t>
            </a:r>
            <a:r>
              <a:rPr lang="en-GB" altLang="en-US" b="1" i="1" dirty="0" err="1"/>
              <a:t>:Tola</a:t>
            </a:r>
            <a:r>
              <a:rPr lang="en-GB" altLang="en-US" b="1" i="1" dirty="0"/>
              <a:t> </a:t>
            </a:r>
            <a:r>
              <a:rPr lang="en-GB" altLang="en-US" b="1" i="1" dirty="0" err="1"/>
              <a:t>Odugbesan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023" y="1052514"/>
            <a:ext cx="10317438" cy="4455915"/>
          </a:xfrm>
        </p:spPr>
        <p:txBody>
          <a:bodyPr/>
          <a:lstStyle/>
          <a:p>
            <a:r>
              <a:rPr lang="en-GB" sz="2300" b="1" i="0" dirty="0">
                <a:solidFill>
                  <a:srgbClr val="000000"/>
                </a:solidFill>
                <a:effectLst/>
              </a:rPr>
              <a:t>The Importance of </a:t>
            </a:r>
            <a:r>
              <a:rPr lang="en-GB" sz="2300" b="1" i="0" u="none" strike="noStrike" dirty="0">
                <a:solidFill>
                  <a:srgbClr val="000000"/>
                </a:solidFill>
                <a:effectLst/>
                <a:latin typeface="+mj-lt"/>
              </a:rPr>
              <a:t>Reflection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300" b="1" i="0" dirty="0">
                <a:solidFill>
                  <a:srgbClr val="000000"/>
                </a:solidFill>
                <a:effectLst/>
              </a:rPr>
              <a:t> in Health and Social Care</a:t>
            </a:r>
          </a:p>
          <a:p>
            <a:endParaRPr lang="en-GB" sz="2300" b="1" dirty="0">
              <a:solidFill>
                <a:srgbClr val="000000"/>
              </a:solidFill>
            </a:endParaRPr>
          </a:p>
          <a:p>
            <a:endParaRPr lang="en-GB" sz="2300" b="0" i="0" dirty="0">
              <a:solidFill>
                <a:srgbClr val="000000"/>
              </a:solidFill>
              <a:effectLst/>
            </a:endParaRPr>
          </a:p>
          <a:p>
            <a:pPr lvl="0"/>
            <a:endParaRPr lang="en-GB" sz="1100" b="0" i="0" dirty="0">
              <a:solidFill>
                <a:srgbClr val="000000"/>
              </a:solidFill>
              <a:effectLst/>
            </a:endParaRPr>
          </a:p>
          <a:p>
            <a:r>
              <a:rPr lang="en-GB" sz="2600" b="0" i="0" dirty="0">
                <a:solidFill>
                  <a:srgbClr val="000000"/>
                </a:solidFill>
                <a:effectLst/>
              </a:rPr>
              <a:t> My name is Brenda. Today 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 will discuss reflective practice, explain why reflection is an important professional skill in health and social care, describe a reflective model, and provide a practical example of how reflection can improve the quality of care.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311319" y="419912"/>
            <a:ext cx="9784247" cy="4693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  </a:t>
            </a:r>
            <a:r>
              <a:rPr lang="en-GB" sz="39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                       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What is Reflection?</a:t>
            </a:r>
          </a:p>
          <a:p>
            <a:r>
              <a:rPr lang="en-GB" sz="2800" b="1" i="0" dirty="0">
                <a:solidFill>
                  <a:srgbClr val="000000"/>
                </a:solidFill>
                <a:effectLst/>
              </a:rPr>
              <a:t>Definition</a:t>
            </a:r>
            <a:endParaRPr lang="en-GB" sz="2800" b="0" i="0" dirty="0">
              <a:solidFill>
                <a:srgbClr val="000000"/>
              </a:solidFill>
              <a:effectLst/>
            </a:endParaRPr>
          </a:p>
          <a:p>
            <a:r>
              <a:rPr lang="en-GB" sz="2800" b="0" i="0" dirty="0">
                <a:solidFill>
                  <a:srgbClr val="000000"/>
                </a:solidFill>
                <a:effectLst/>
              </a:rPr>
              <a:t>Reflection is the process of thinking about experiences to learn from them and improve future practice.</a:t>
            </a:r>
          </a:p>
          <a:p>
            <a:endParaRPr lang="en-GB" sz="2800" b="0" i="0" dirty="0">
              <a:solidFill>
                <a:srgbClr val="000000"/>
              </a:solidFill>
              <a:effectLst/>
            </a:endParaRPr>
          </a:p>
          <a:p>
            <a:r>
              <a:rPr lang="en-GB" sz="2800" b="1" i="0" dirty="0">
                <a:solidFill>
                  <a:srgbClr val="000000"/>
                </a:solidFill>
                <a:effectLst/>
              </a:rPr>
              <a:t>Key points</a:t>
            </a:r>
            <a:endParaRPr lang="en-GB" sz="2800" b="0" i="0" dirty="0">
              <a:solidFill>
                <a:srgbClr val="000000"/>
              </a:solidFill>
              <a:effectLst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Think about experiences.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Identify areas for improvement.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Improve future care.</a:t>
            </a:r>
          </a:p>
          <a:p>
            <a:endParaRPr lang="en-GB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188C1-A6A0-3C83-CE3B-8AF7AEB19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A491AA-6B90-973E-0587-73E21BFB0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9F20A5-D7BE-A2C4-C3C8-AB37C5BA8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959" y="114299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                       Why is Reflection Important?</a:t>
            </a:r>
          </a:p>
          <a:p>
            <a:pPr marL="0" indent="0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Reflection helps professionals to:</a:t>
            </a:r>
          </a:p>
          <a:p>
            <a:endParaRPr lang="en-GB" b="0" i="0" dirty="0">
              <a:solidFill>
                <a:srgbClr val="000000"/>
              </a:solidFill>
              <a:effectLst/>
            </a:endParaRP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Improve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Learning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skills.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Deliver safer care.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Learn from mistakes.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Develop confidence.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Improve decision-making.</a:t>
            </a:r>
          </a:p>
          <a:p>
            <a:endParaRPr lang="en-GB" b="0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58219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Title 1">
            <a:extLst>
              <a:ext uri="{FF2B5EF4-FFF2-40B4-BE49-F238E27FC236}">
                <a16:creationId xmlns:a16="http://schemas.microsoft.com/office/drawing/2014/main" id="{FA49DE07-FA3B-B575-00E8-9AF082030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0" y="136524"/>
            <a:ext cx="10972800" cy="1143000"/>
          </a:xfrm>
        </p:spPr>
        <p:txBody>
          <a:bodyPr/>
          <a:lstStyle/>
          <a:p>
            <a:r>
              <a:rPr lang="en-GB" sz="4400" b="1" i="0" dirty="0">
                <a:effectLst/>
              </a:rPr>
              <a:t>G</a:t>
            </a:r>
            <a:r>
              <a:rPr lang="en-US" sz="4400" b="1" i="0" dirty="0" err="1">
                <a:effectLst/>
              </a:rPr>
              <a:t>ibbs</a:t>
            </a:r>
            <a:r>
              <a:rPr lang="en-US" sz="4400" b="1" i="0" dirty="0">
                <a:effectLst/>
              </a:rPr>
              <a:t>' Reflective Cycle (1988</a:t>
            </a:r>
            <a:r>
              <a:rPr lang="en-GB" sz="4400" b="1" i="0" dirty="0">
                <a:effectLst/>
              </a:rPr>
              <a:t>)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DA6F24-1535-63F6-728F-3600DAEB3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7480" y="1600201"/>
            <a:ext cx="3989040" cy="398904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72DA8E-462D-A2D1-DE65-7E7B810123BB}"/>
              </a:ext>
            </a:extLst>
          </p:cNvPr>
          <p:cNvSpPr txBox="1"/>
          <p:nvPr/>
        </p:nvSpPr>
        <p:spPr bwMode="auto">
          <a:xfrm>
            <a:off x="5872228" y="875986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1" i="0" dirty="0">
              <a:effectLst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1" dirty="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1" i="0" dirty="0">
              <a:effectLst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Include a diagram with six stages.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0" i="0" dirty="0">
              <a:effectLst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0" i="0" dirty="0">
              <a:effectLst/>
            </a:endParaRP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Description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Feelings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Evaluation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Analysis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Conclusion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700" b="0" i="0" dirty="0">
                <a:effectLst/>
              </a:rPr>
              <a:t>Action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309DF-CFE4-94A8-837A-3125ADE67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50" y="13652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                        Key Skill: Reflective Practice</a:t>
            </a:r>
          </a:p>
          <a:p>
            <a:pPr marL="0" indent="0">
              <a:buNone/>
            </a:pPr>
            <a:endParaRPr lang="en-GB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Reflective practice helps professionals: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Improve communication.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Improve teamwork.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Build confidence.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Provide person-centred care.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Continue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985E7A-75A4-ADBD-AAB9-B2D288277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2" y="288217"/>
            <a:ext cx="11247967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                              Practical Example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Scenario: In a health and social care setting, I noticed a patient who looked anxious.</a:t>
            </a:r>
          </a:p>
          <a:p>
            <a:endParaRPr lang="en-GB" b="0" i="0" dirty="0">
              <a:solidFill>
                <a:srgbClr val="000000"/>
              </a:solidFill>
              <a:effectLst/>
            </a:endParaRP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Introduced myself.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Listened carefully.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 I helped the patient feel calm.</a:t>
            </a:r>
          </a:p>
          <a:p>
            <a:pPr lvl="0"/>
            <a:r>
              <a:rPr lang="en-GB" b="1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3100" i="0" dirty="0">
                <a:solidFill>
                  <a:srgbClr val="000000"/>
                </a:solidFill>
                <a:effectLst/>
              </a:rPr>
              <a:t>I spoke kindly to the patient.</a:t>
            </a:r>
          </a:p>
          <a:p>
            <a:pPr lvl="0"/>
            <a:endParaRPr lang="en-GB" b="0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D8CB6-0F58-9B7C-1117-266DD7AD7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435160"/>
            <a:ext cx="109728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>
                <a:solidFill>
                  <a:srgbClr val="000000"/>
                </a:solidFill>
              </a:rPr>
              <a:t>                      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Personal Reflection</a:t>
            </a:r>
          </a:p>
          <a:p>
            <a:pPr marL="0" indent="0" algn="just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Through reflection I can:</a:t>
            </a:r>
          </a:p>
          <a:p>
            <a:pPr lvl="0" algn="just"/>
            <a:r>
              <a:rPr lang="en-GB" b="0" i="0" dirty="0">
                <a:solidFill>
                  <a:srgbClr val="000000"/>
                </a:solidFill>
                <a:effectLst/>
              </a:rPr>
              <a:t>Recognise my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habilities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lvl="0" algn="just"/>
            <a:r>
              <a:rPr lang="en-GB" b="0" i="0" dirty="0">
                <a:solidFill>
                  <a:srgbClr val="000000"/>
                </a:solidFill>
                <a:effectLst/>
              </a:rPr>
              <a:t>Improve </a:t>
            </a:r>
            <a:r>
              <a:rPr lang="en-GB" b="0" i="0">
                <a:solidFill>
                  <a:srgbClr val="000000"/>
                </a:solidFill>
                <a:effectLst/>
              </a:rPr>
              <a:t>my weakness.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lvl="0" algn="just"/>
            <a:r>
              <a:rPr lang="en-GB" b="0" i="0" dirty="0">
                <a:solidFill>
                  <a:srgbClr val="000000"/>
                </a:solidFill>
                <a:effectLst/>
              </a:rPr>
              <a:t>Become more confident.</a:t>
            </a:r>
          </a:p>
          <a:p>
            <a:pPr lvl="0" algn="just"/>
            <a:r>
              <a:rPr lang="en-GB" b="0" i="0" dirty="0">
                <a:solidFill>
                  <a:srgbClr val="000000"/>
                </a:solidFill>
                <a:effectLst/>
              </a:rPr>
              <a:t>Provide safer care.</a:t>
            </a:r>
          </a:p>
          <a:p>
            <a:pPr lvl="0" algn="just"/>
            <a:r>
              <a:rPr lang="en-GB" b="0" i="0" dirty="0">
                <a:solidFill>
                  <a:srgbClr val="000000"/>
                </a:solidFill>
                <a:effectLst/>
              </a:rPr>
              <a:t>Continue learning throughout my career.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6373A-D8E1-A03A-2A86-50DA1FBA9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308AA8-F8FE-9285-8B35-61EBB7C4B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F2F236-B005-C670-7CEE-1B8D5F69D703}"/>
              </a:ext>
            </a:extLst>
          </p:cNvPr>
          <p:cNvSpPr txBox="1"/>
          <p:nvPr/>
        </p:nvSpPr>
        <p:spPr>
          <a:xfrm>
            <a:off x="1192050" y="1429318"/>
            <a:ext cx="6219851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Reflection improves:</a:t>
            </a:r>
          </a:p>
          <a:p>
            <a:pPr indent="0" algn="l">
              <a:buNone/>
            </a:pPr>
            <a:endParaRPr lang="en-GB" sz="2600" b="0" i="0" dirty="0">
              <a:solidFill>
                <a:srgbClr val="000000"/>
              </a:solidFill>
              <a:effectLst/>
            </a:endParaRP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Patient safety</a:t>
            </a: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Communication</a:t>
            </a: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Decision-making</a:t>
            </a: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Confidence</a:t>
            </a: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Professional accountability</a:t>
            </a:r>
          </a:p>
          <a:p>
            <a:pPr indent="0" algn="l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✔ Quality of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E9104E-E777-7557-12D7-5B0F4D3FB74D}"/>
              </a:ext>
            </a:extLst>
          </p:cNvPr>
          <p:cNvSpPr txBox="1"/>
          <p:nvPr/>
        </p:nvSpPr>
        <p:spPr>
          <a:xfrm>
            <a:off x="1889816" y="294995"/>
            <a:ext cx="8718917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3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How Reflection Improves Professional Practice</a:t>
            </a: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1165174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8341" y="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AEA30-5C7A-4EB9-CD61-2CA2AE3C3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57250"/>
            <a:ext cx="10972800" cy="3917032"/>
          </a:xfrm>
        </p:spPr>
        <p:txBody>
          <a:bodyPr/>
          <a:lstStyle/>
          <a:p>
            <a:endParaRPr lang="en-GB" b="1" i="0" dirty="0">
              <a:solidFill>
                <a:srgbClr val="000000"/>
              </a:solidFill>
              <a:effectLst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Reflection is an essential professional skill because it: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Supports lifelong learning.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Improves patient care.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Encourages professional development.</a:t>
            </a:r>
          </a:p>
          <a:p>
            <a:pPr lvl="0"/>
            <a:r>
              <a:rPr lang="en-GB" b="0" i="0" dirty="0">
                <a:solidFill>
                  <a:srgbClr val="000000"/>
                </a:solidFill>
                <a:effectLst/>
              </a:rPr>
              <a:t>Helps professionals become more confident and effective.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F3D691-26A9-2323-477A-3C63BB704F47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122766" y="136524"/>
            <a:ext cx="109728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                                 References </a:t>
            </a:r>
          </a:p>
          <a:p>
            <a:endParaRPr lang="en-GB" b="1" i="0" dirty="0">
              <a:solidFill>
                <a:srgbClr val="000000"/>
              </a:solidFill>
              <a:effectLst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Gibbs, G. (1988).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Learning by Doing: A Guide to Teaching and Learning Methods.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Oxford: Oxford Polytechnic.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Nursing and Midwifery Council (NMC) (2018).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The Code: Professional standards of practice and behaviour for nurses, midwives and nursing associates.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Skills for Care (2024).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Learning and Development.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Available at: </a:t>
            </a:r>
            <a:r>
              <a:rPr lang="en-GB" b="0" i="0" dirty="0">
                <a:solidFill>
                  <a:srgbClr val="000000"/>
                </a:solidFill>
                <a:effectLst/>
                <a:hlinkClick r:id="rId2"/>
              </a:rPr>
              <a:t>https://</a:t>
            </a:r>
            <a:r>
              <a:rPr lang="en-GB" b="0" i="0" dirty="0" err="1">
                <a:solidFill>
                  <a:srgbClr val="000000"/>
                </a:solidFill>
                <a:effectLst/>
                <a:hlinkClick r:id="rId2"/>
              </a:rPr>
              <a:t>www.skillsforcare.org.uk</a:t>
            </a:r>
            <a:endParaRPr lang="en-GB" b="0" i="0" dirty="0">
              <a:solidFill>
                <a:srgbClr val="000000"/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760</Words>
  <Application>Microsoft Office PowerPoint</Application>
  <PresentationFormat>Widescreen</PresentationFormat>
  <Paragraphs>114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Introduction</vt:lpstr>
      <vt:lpstr>PowerPoint Presentation</vt:lpstr>
      <vt:lpstr>PowerPoint Presentation</vt:lpstr>
      <vt:lpstr>Gibbs' Reflective Cycle (1988)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Brenda Da Silva Rodrigues Marciano (2509114)</cp:lastModifiedBy>
  <cp:revision>34</cp:revision>
  <dcterms:created xsi:type="dcterms:W3CDTF">2025-02-21T18:28:54Z</dcterms:created>
  <dcterms:modified xsi:type="dcterms:W3CDTF">2026-07-20T10:08:46Z</dcterms:modified>
</cp:coreProperties>
</file>