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3" r:id="rId4"/>
    <p:sldId id="265" r:id="rId5"/>
    <p:sldId id="26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7"/>
  </p:normalViewPr>
  <p:slideViewPr>
    <p:cSldViewPr snapToGrid="0">
      <p:cViewPr varScale="1">
        <p:scale>
          <a:sx n="104" d="100"/>
          <a:sy n="104" d="100"/>
        </p:scale>
        <p:origin x="89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FC21A2-7AF4-E144-9B16-5DD67EC6FA40}" type="doc">
      <dgm:prSet loTypeId="urn:microsoft.com/office/officeart/2005/8/layout/gear1" loCatId="" qsTypeId="urn:microsoft.com/office/officeart/2005/8/quickstyle/simple1" qsCatId="simple" csTypeId="urn:microsoft.com/office/officeart/2005/8/colors/accent1_2" csCatId="accent1" phldr="1"/>
      <dgm:spPr/>
    </dgm:pt>
    <dgm:pt modelId="{4537B3AB-6B84-1B49-BC3C-FC263FAEE398}">
      <dgm:prSet phldrT="[Text]"/>
      <dgm:spPr/>
      <dgm:t>
        <a:bodyPr/>
        <a:lstStyle/>
        <a:p>
          <a:r>
            <a:rPr lang="en-US" dirty="0"/>
            <a:t>Quality</a:t>
          </a:r>
        </a:p>
      </dgm:t>
    </dgm:pt>
    <dgm:pt modelId="{A2E23D31-788F-E847-A0A3-291835AE1630}" type="parTrans" cxnId="{29A4328B-2562-5D41-94C9-F0883CCC33A2}">
      <dgm:prSet/>
      <dgm:spPr/>
      <dgm:t>
        <a:bodyPr/>
        <a:lstStyle/>
        <a:p>
          <a:endParaRPr lang="en-US"/>
        </a:p>
      </dgm:t>
    </dgm:pt>
    <dgm:pt modelId="{413234F1-8589-1846-B725-6B52E2D1394E}" type="sibTrans" cxnId="{29A4328B-2562-5D41-94C9-F0883CCC33A2}">
      <dgm:prSet/>
      <dgm:spPr/>
      <dgm:t>
        <a:bodyPr/>
        <a:lstStyle/>
        <a:p>
          <a:endParaRPr lang="en-US"/>
        </a:p>
      </dgm:t>
    </dgm:pt>
    <dgm:pt modelId="{0E82DB5E-043E-0C45-B0A6-11B50A6FDAAC}">
      <dgm:prSet phldrT="[Text]"/>
      <dgm:spPr/>
      <dgm:t>
        <a:bodyPr/>
        <a:lstStyle/>
        <a:p>
          <a:r>
            <a:rPr lang="en-US" dirty="0"/>
            <a:t>Prices</a:t>
          </a:r>
        </a:p>
      </dgm:t>
    </dgm:pt>
    <dgm:pt modelId="{8B6ED6A6-F96A-9949-8F27-B5DE2CF7BABC}" type="parTrans" cxnId="{05407A69-41E1-E64F-8A12-C63D74F4763F}">
      <dgm:prSet/>
      <dgm:spPr/>
      <dgm:t>
        <a:bodyPr/>
        <a:lstStyle/>
        <a:p>
          <a:endParaRPr lang="en-US"/>
        </a:p>
      </dgm:t>
    </dgm:pt>
    <dgm:pt modelId="{AF578327-D52D-7A4F-B9B5-6A3306AC114E}" type="sibTrans" cxnId="{05407A69-41E1-E64F-8A12-C63D74F4763F}">
      <dgm:prSet/>
      <dgm:spPr/>
      <dgm:t>
        <a:bodyPr/>
        <a:lstStyle/>
        <a:p>
          <a:endParaRPr lang="en-US"/>
        </a:p>
      </dgm:t>
    </dgm:pt>
    <dgm:pt modelId="{0CF539A3-EDA1-D04F-B632-95D6288802B2}">
      <dgm:prSet phldrT="[Text]"/>
      <dgm:spPr/>
      <dgm:t>
        <a:bodyPr/>
        <a:lstStyle/>
        <a:p>
          <a:r>
            <a:rPr lang="en-US" dirty="0"/>
            <a:t>Customer Satisfaction</a:t>
          </a:r>
        </a:p>
      </dgm:t>
    </dgm:pt>
    <dgm:pt modelId="{D84E7649-D536-F84D-8E7A-97E7CA858ABE}" type="parTrans" cxnId="{F5905397-E333-C44F-912C-EAB3A8F12DC4}">
      <dgm:prSet/>
      <dgm:spPr/>
      <dgm:t>
        <a:bodyPr/>
        <a:lstStyle/>
        <a:p>
          <a:endParaRPr lang="en-US"/>
        </a:p>
      </dgm:t>
    </dgm:pt>
    <dgm:pt modelId="{6B00F315-2365-4944-BE6A-29AE9F073B6A}" type="sibTrans" cxnId="{F5905397-E333-C44F-912C-EAB3A8F12DC4}">
      <dgm:prSet/>
      <dgm:spPr/>
      <dgm:t>
        <a:bodyPr/>
        <a:lstStyle/>
        <a:p>
          <a:endParaRPr lang="en-US"/>
        </a:p>
      </dgm:t>
    </dgm:pt>
    <dgm:pt modelId="{BCB240AB-5D33-DD4D-A1B5-E893D80B08A2}" type="pres">
      <dgm:prSet presAssocID="{A8FC21A2-7AF4-E144-9B16-5DD67EC6FA40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5DD7E24D-D246-2C41-A362-F351F4B8FC31}" type="pres">
      <dgm:prSet presAssocID="{4537B3AB-6B84-1B49-BC3C-FC263FAEE398}" presName="gear1" presStyleLbl="node1" presStyleIdx="0" presStyleCnt="3" custLinFactNeighborX="1383" custLinFactNeighborY="-1383">
        <dgm:presLayoutVars>
          <dgm:chMax val="1"/>
          <dgm:bulletEnabled val="1"/>
        </dgm:presLayoutVars>
      </dgm:prSet>
      <dgm:spPr/>
    </dgm:pt>
    <dgm:pt modelId="{6E941E7F-0D2F-DD4E-9949-3FB0C013A2F0}" type="pres">
      <dgm:prSet presAssocID="{4537B3AB-6B84-1B49-BC3C-FC263FAEE398}" presName="gear1srcNode" presStyleLbl="node1" presStyleIdx="0" presStyleCnt="3"/>
      <dgm:spPr/>
    </dgm:pt>
    <dgm:pt modelId="{792758D8-1951-1847-B5D2-95F1EE857B64}" type="pres">
      <dgm:prSet presAssocID="{4537B3AB-6B84-1B49-BC3C-FC263FAEE398}" presName="gear1dstNode" presStyleLbl="node1" presStyleIdx="0" presStyleCnt="3"/>
      <dgm:spPr/>
    </dgm:pt>
    <dgm:pt modelId="{C0F33186-14D1-8B4D-AF19-02A50CAD4309}" type="pres">
      <dgm:prSet presAssocID="{0E82DB5E-043E-0C45-B0A6-11B50A6FDAAC}" presName="gear2" presStyleLbl="node1" presStyleIdx="1" presStyleCnt="3">
        <dgm:presLayoutVars>
          <dgm:chMax val="1"/>
          <dgm:bulletEnabled val="1"/>
        </dgm:presLayoutVars>
      </dgm:prSet>
      <dgm:spPr/>
    </dgm:pt>
    <dgm:pt modelId="{AA928919-6CE7-5C47-A035-5BA5B047E329}" type="pres">
      <dgm:prSet presAssocID="{0E82DB5E-043E-0C45-B0A6-11B50A6FDAAC}" presName="gear2srcNode" presStyleLbl="node1" presStyleIdx="1" presStyleCnt="3"/>
      <dgm:spPr/>
    </dgm:pt>
    <dgm:pt modelId="{3987178C-6FAB-2D46-B46E-C8536A6EE8A3}" type="pres">
      <dgm:prSet presAssocID="{0E82DB5E-043E-0C45-B0A6-11B50A6FDAAC}" presName="gear2dstNode" presStyleLbl="node1" presStyleIdx="1" presStyleCnt="3"/>
      <dgm:spPr/>
    </dgm:pt>
    <dgm:pt modelId="{A98A2863-4829-1949-8A71-404F844E4AB1}" type="pres">
      <dgm:prSet presAssocID="{0CF539A3-EDA1-D04F-B632-95D6288802B2}" presName="gear3" presStyleLbl="node1" presStyleIdx="2" presStyleCnt="3"/>
      <dgm:spPr/>
    </dgm:pt>
    <dgm:pt modelId="{6286DDAF-9A91-3B4D-AB57-B6F40EE2B267}" type="pres">
      <dgm:prSet presAssocID="{0CF539A3-EDA1-D04F-B632-95D6288802B2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F71773CE-0410-0A42-86CF-448B934327A9}" type="pres">
      <dgm:prSet presAssocID="{0CF539A3-EDA1-D04F-B632-95D6288802B2}" presName="gear3srcNode" presStyleLbl="node1" presStyleIdx="2" presStyleCnt="3"/>
      <dgm:spPr/>
    </dgm:pt>
    <dgm:pt modelId="{51E16D20-468E-874D-9C4E-0EE697EFC1D6}" type="pres">
      <dgm:prSet presAssocID="{0CF539A3-EDA1-D04F-B632-95D6288802B2}" presName="gear3dstNode" presStyleLbl="node1" presStyleIdx="2" presStyleCnt="3"/>
      <dgm:spPr/>
    </dgm:pt>
    <dgm:pt modelId="{2F5C2F51-8A65-D447-BA01-4310D893EB17}" type="pres">
      <dgm:prSet presAssocID="{413234F1-8589-1846-B725-6B52E2D1394E}" presName="connector1" presStyleLbl="sibTrans2D1" presStyleIdx="0" presStyleCnt="3"/>
      <dgm:spPr/>
    </dgm:pt>
    <dgm:pt modelId="{7592367A-3657-CE44-A9D4-07FE9D0B28F4}" type="pres">
      <dgm:prSet presAssocID="{AF578327-D52D-7A4F-B9B5-6A3306AC114E}" presName="connector2" presStyleLbl="sibTrans2D1" presStyleIdx="1" presStyleCnt="3"/>
      <dgm:spPr/>
    </dgm:pt>
    <dgm:pt modelId="{D851B65B-C61C-4142-BA54-FBF5276C534E}" type="pres">
      <dgm:prSet presAssocID="{6B00F315-2365-4944-BE6A-29AE9F073B6A}" presName="connector3" presStyleLbl="sibTrans2D1" presStyleIdx="2" presStyleCnt="3"/>
      <dgm:spPr/>
    </dgm:pt>
  </dgm:ptLst>
  <dgm:cxnLst>
    <dgm:cxn modelId="{AD702900-6F46-6043-83F4-371344DB2AC8}" type="presOf" srcId="{4537B3AB-6B84-1B49-BC3C-FC263FAEE398}" destId="{792758D8-1951-1847-B5D2-95F1EE857B64}" srcOrd="2" destOrd="0" presId="urn:microsoft.com/office/officeart/2005/8/layout/gear1"/>
    <dgm:cxn modelId="{4691E132-F056-9847-9A0F-CA592061A511}" type="presOf" srcId="{AF578327-D52D-7A4F-B9B5-6A3306AC114E}" destId="{7592367A-3657-CE44-A9D4-07FE9D0B28F4}" srcOrd="0" destOrd="0" presId="urn:microsoft.com/office/officeart/2005/8/layout/gear1"/>
    <dgm:cxn modelId="{A9EAF83E-F6FE-B140-99EA-37C0357A902D}" type="presOf" srcId="{0E82DB5E-043E-0C45-B0A6-11B50A6FDAAC}" destId="{C0F33186-14D1-8B4D-AF19-02A50CAD4309}" srcOrd="0" destOrd="0" presId="urn:microsoft.com/office/officeart/2005/8/layout/gear1"/>
    <dgm:cxn modelId="{61A25E5D-F6E6-474B-8778-83A3A6060C23}" type="presOf" srcId="{0CF539A3-EDA1-D04F-B632-95D6288802B2}" destId="{F71773CE-0410-0A42-86CF-448B934327A9}" srcOrd="2" destOrd="0" presId="urn:microsoft.com/office/officeart/2005/8/layout/gear1"/>
    <dgm:cxn modelId="{06940F62-0064-BB4E-AD46-CE5C206D7107}" type="presOf" srcId="{0CF539A3-EDA1-D04F-B632-95D6288802B2}" destId="{51E16D20-468E-874D-9C4E-0EE697EFC1D6}" srcOrd="3" destOrd="0" presId="urn:microsoft.com/office/officeart/2005/8/layout/gear1"/>
    <dgm:cxn modelId="{05407A69-41E1-E64F-8A12-C63D74F4763F}" srcId="{A8FC21A2-7AF4-E144-9B16-5DD67EC6FA40}" destId="{0E82DB5E-043E-0C45-B0A6-11B50A6FDAAC}" srcOrd="1" destOrd="0" parTransId="{8B6ED6A6-F96A-9949-8F27-B5DE2CF7BABC}" sibTransId="{AF578327-D52D-7A4F-B9B5-6A3306AC114E}"/>
    <dgm:cxn modelId="{9064066E-C328-4C4E-889F-DE382DFDB8A1}" type="presOf" srcId="{413234F1-8589-1846-B725-6B52E2D1394E}" destId="{2F5C2F51-8A65-D447-BA01-4310D893EB17}" srcOrd="0" destOrd="0" presId="urn:microsoft.com/office/officeart/2005/8/layout/gear1"/>
    <dgm:cxn modelId="{E962D86E-E10C-0046-9ED2-EDC89E4273C9}" type="presOf" srcId="{0CF539A3-EDA1-D04F-B632-95D6288802B2}" destId="{6286DDAF-9A91-3B4D-AB57-B6F40EE2B267}" srcOrd="1" destOrd="0" presId="urn:microsoft.com/office/officeart/2005/8/layout/gear1"/>
    <dgm:cxn modelId="{65E86873-1E26-B94E-84F1-0B3736881B1D}" type="presOf" srcId="{0E82DB5E-043E-0C45-B0A6-11B50A6FDAAC}" destId="{AA928919-6CE7-5C47-A035-5BA5B047E329}" srcOrd="1" destOrd="0" presId="urn:microsoft.com/office/officeart/2005/8/layout/gear1"/>
    <dgm:cxn modelId="{6B7F2885-9C93-2F4A-84F8-79C02BA60BFE}" type="presOf" srcId="{0CF539A3-EDA1-D04F-B632-95D6288802B2}" destId="{A98A2863-4829-1949-8A71-404F844E4AB1}" srcOrd="0" destOrd="0" presId="urn:microsoft.com/office/officeart/2005/8/layout/gear1"/>
    <dgm:cxn modelId="{29A4328B-2562-5D41-94C9-F0883CCC33A2}" srcId="{A8FC21A2-7AF4-E144-9B16-5DD67EC6FA40}" destId="{4537B3AB-6B84-1B49-BC3C-FC263FAEE398}" srcOrd="0" destOrd="0" parTransId="{A2E23D31-788F-E847-A0A3-291835AE1630}" sibTransId="{413234F1-8589-1846-B725-6B52E2D1394E}"/>
    <dgm:cxn modelId="{C509378C-B3C8-FD43-BFD1-301261DA31FD}" type="presOf" srcId="{A8FC21A2-7AF4-E144-9B16-5DD67EC6FA40}" destId="{BCB240AB-5D33-DD4D-A1B5-E893D80B08A2}" srcOrd="0" destOrd="0" presId="urn:microsoft.com/office/officeart/2005/8/layout/gear1"/>
    <dgm:cxn modelId="{764FBA92-E27F-CF40-90F4-1473DA9E0715}" type="presOf" srcId="{4537B3AB-6B84-1B49-BC3C-FC263FAEE398}" destId="{5DD7E24D-D246-2C41-A362-F351F4B8FC31}" srcOrd="0" destOrd="0" presId="urn:microsoft.com/office/officeart/2005/8/layout/gear1"/>
    <dgm:cxn modelId="{F5905397-E333-C44F-912C-EAB3A8F12DC4}" srcId="{A8FC21A2-7AF4-E144-9B16-5DD67EC6FA40}" destId="{0CF539A3-EDA1-D04F-B632-95D6288802B2}" srcOrd="2" destOrd="0" parTransId="{D84E7649-D536-F84D-8E7A-97E7CA858ABE}" sibTransId="{6B00F315-2365-4944-BE6A-29AE9F073B6A}"/>
    <dgm:cxn modelId="{1442ABDC-E77F-8649-958C-2B704ADC5DDB}" type="presOf" srcId="{6B00F315-2365-4944-BE6A-29AE9F073B6A}" destId="{D851B65B-C61C-4142-BA54-FBF5276C534E}" srcOrd="0" destOrd="0" presId="urn:microsoft.com/office/officeart/2005/8/layout/gear1"/>
    <dgm:cxn modelId="{C7F022F3-5539-CF4B-9BD9-645E09E491D6}" type="presOf" srcId="{0E82DB5E-043E-0C45-B0A6-11B50A6FDAAC}" destId="{3987178C-6FAB-2D46-B46E-C8536A6EE8A3}" srcOrd="2" destOrd="0" presId="urn:microsoft.com/office/officeart/2005/8/layout/gear1"/>
    <dgm:cxn modelId="{3F0121FB-52A4-5143-AD6D-CA95CCDE0D37}" type="presOf" srcId="{4537B3AB-6B84-1B49-BC3C-FC263FAEE398}" destId="{6E941E7F-0D2F-DD4E-9949-3FB0C013A2F0}" srcOrd="1" destOrd="0" presId="urn:microsoft.com/office/officeart/2005/8/layout/gear1"/>
    <dgm:cxn modelId="{6C5FC098-E5D0-AC4B-B1FC-99F3B1E06727}" type="presParOf" srcId="{BCB240AB-5D33-DD4D-A1B5-E893D80B08A2}" destId="{5DD7E24D-D246-2C41-A362-F351F4B8FC31}" srcOrd="0" destOrd="0" presId="urn:microsoft.com/office/officeart/2005/8/layout/gear1"/>
    <dgm:cxn modelId="{1EA07F63-9107-F044-BAB6-00345F86DF1A}" type="presParOf" srcId="{BCB240AB-5D33-DD4D-A1B5-E893D80B08A2}" destId="{6E941E7F-0D2F-DD4E-9949-3FB0C013A2F0}" srcOrd="1" destOrd="0" presId="urn:microsoft.com/office/officeart/2005/8/layout/gear1"/>
    <dgm:cxn modelId="{596EA233-E1B0-D240-AE1E-8E0F4D9F977D}" type="presParOf" srcId="{BCB240AB-5D33-DD4D-A1B5-E893D80B08A2}" destId="{792758D8-1951-1847-B5D2-95F1EE857B64}" srcOrd="2" destOrd="0" presId="urn:microsoft.com/office/officeart/2005/8/layout/gear1"/>
    <dgm:cxn modelId="{53847DC0-605D-E949-A857-F907CAC4D392}" type="presParOf" srcId="{BCB240AB-5D33-DD4D-A1B5-E893D80B08A2}" destId="{C0F33186-14D1-8B4D-AF19-02A50CAD4309}" srcOrd="3" destOrd="0" presId="urn:microsoft.com/office/officeart/2005/8/layout/gear1"/>
    <dgm:cxn modelId="{C4E96909-896D-0549-B221-69CACE2D9CC9}" type="presParOf" srcId="{BCB240AB-5D33-DD4D-A1B5-E893D80B08A2}" destId="{AA928919-6CE7-5C47-A035-5BA5B047E329}" srcOrd="4" destOrd="0" presId="urn:microsoft.com/office/officeart/2005/8/layout/gear1"/>
    <dgm:cxn modelId="{17D4954E-5F83-8E44-A551-58C6C5E4E80D}" type="presParOf" srcId="{BCB240AB-5D33-DD4D-A1B5-E893D80B08A2}" destId="{3987178C-6FAB-2D46-B46E-C8536A6EE8A3}" srcOrd="5" destOrd="0" presId="urn:microsoft.com/office/officeart/2005/8/layout/gear1"/>
    <dgm:cxn modelId="{FBB67220-38A1-0C44-8629-7300983C1260}" type="presParOf" srcId="{BCB240AB-5D33-DD4D-A1B5-E893D80B08A2}" destId="{A98A2863-4829-1949-8A71-404F844E4AB1}" srcOrd="6" destOrd="0" presId="urn:microsoft.com/office/officeart/2005/8/layout/gear1"/>
    <dgm:cxn modelId="{50071F95-CDD5-D44D-B76B-867A06D45EF3}" type="presParOf" srcId="{BCB240AB-5D33-DD4D-A1B5-E893D80B08A2}" destId="{6286DDAF-9A91-3B4D-AB57-B6F40EE2B267}" srcOrd="7" destOrd="0" presId="urn:microsoft.com/office/officeart/2005/8/layout/gear1"/>
    <dgm:cxn modelId="{2C9873FE-9BC5-AB40-9920-637C6011C928}" type="presParOf" srcId="{BCB240AB-5D33-DD4D-A1B5-E893D80B08A2}" destId="{F71773CE-0410-0A42-86CF-448B934327A9}" srcOrd="8" destOrd="0" presId="urn:microsoft.com/office/officeart/2005/8/layout/gear1"/>
    <dgm:cxn modelId="{AC8FC187-A5F4-E144-94A9-7C85FE16BBA2}" type="presParOf" srcId="{BCB240AB-5D33-DD4D-A1B5-E893D80B08A2}" destId="{51E16D20-468E-874D-9C4E-0EE697EFC1D6}" srcOrd="9" destOrd="0" presId="urn:microsoft.com/office/officeart/2005/8/layout/gear1"/>
    <dgm:cxn modelId="{EF413DB2-9298-5748-9322-A2A3228231A0}" type="presParOf" srcId="{BCB240AB-5D33-DD4D-A1B5-E893D80B08A2}" destId="{2F5C2F51-8A65-D447-BA01-4310D893EB17}" srcOrd="10" destOrd="0" presId="urn:microsoft.com/office/officeart/2005/8/layout/gear1"/>
    <dgm:cxn modelId="{6ADA8165-519D-6D4E-81C8-B547D7DCCFF6}" type="presParOf" srcId="{BCB240AB-5D33-DD4D-A1B5-E893D80B08A2}" destId="{7592367A-3657-CE44-A9D4-07FE9D0B28F4}" srcOrd="11" destOrd="0" presId="urn:microsoft.com/office/officeart/2005/8/layout/gear1"/>
    <dgm:cxn modelId="{56610E35-3C3B-6940-B1CF-03A61BBEA323}" type="presParOf" srcId="{BCB240AB-5D33-DD4D-A1B5-E893D80B08A2}" destId="{D851B65B-C61C-4142-BA54-FBF5276C534E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7E24D-D246-2C41-A362-F351F4B8FC31}">
      <dsp:nvSpPr>
        <dsp:cNvPr id="0" name=""/>
        <dsp:cNvSpPr/>
      </dsp:nvSpPr>
      <dsp:spPr>
        <a:xfrm>
          <a:off x="2879489" y="2156060"/>
          <a:ext cx="2680493" cy="2680493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Quality</a:t>
          </a:r>
        </a:p>
      </dsp:txBody>
      <dsp:txXfrm>
        <a:off x="3418387" y="2783953"/>
        <a:ext cx="1602697" cy="1377828"/>
      </dsp:txXfrm>
    </dsp:sp>
    <dsp:sp modelId="{C0F33186-14D1-8B4D-AF19-02A50CAD4309}">
      <dsp:nvSpPr>
        <dsp:cNvPr id="0" name=""/>
        <dsp:cNvSpPr/>
      </dsp:nvSpPr>
      <dsp:spPr>
        <a:xfrm>
          <a:off x="1282858" y="1559560"/>
          <a:ext cx="1949450" cy="1949450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Prices</a:t>
          </a:r>
        </a:p>
      </dsp:txBody>
      <dsp:txXfrm>
        <a:off x="1773638" y="2053306"/>
        <a:ext cx="967890" cy="961958"/>
      </dsp:txXfrm>
    </dsp:sp>
    <dsp:sp modelId="{A98A2863-4829-1949-8A71-404F844E4AB1}">
      <dsp:nvSpPr>
        <dsp:cNvPr id="0" name=""/>
        <dsp:cNvSpPr/>
      </dsp:nvSpPr>
      <dsp:spPr>
        <a:xfrm rot="20700000">
          <a:off x="2374749" y="214638"/>
          <a:ext cx="1910063" cy="1910063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Customer Satisfaction</a:t>
          </a:r>
        </a:p>
      </dsp:txBody>
      <dsp:txXfrm rot="-20700000">
        <a:off x="2793682" y="633571"/>
        <a:ext cx="1072197" cy="1072197"/>
      </dsp:txXfrm>
    </dsp:sp>
    <dsp:sp modelId="{2F5C2F51-8A65-D447-BA01-4310D893EB17}">
      <dsp:nvSpPr>
        <dsp:cNvPr id="0" name=""/>
        <dsp:cNvSpPr/>
      </dsp:nvSpPr>
      <dsp:spPr>
        <a:xfrm>
          <a:off x="2643834" y="1784354"/>
          <a:ext cx="3431032" cy="3431032"/>
        </a:xfrm>
        <a:prstGeom prst="circularArrow">
          <a:avLst>
            <a:gd name="adj1" fmla="val 4688"/>
            <a:gd name="adj2" fmla="val 299029"/>
            <a:gd name="adj3" fmla="val 2530303"/>
            <a:gd name="adj4" fmla="val 15831151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2367A-3657-CE44-A9D4-07FE9D0B28F4}">
      <dsp:nvSpPr>
        <dsp:cNvPr id="0" name=""/>
        <dsp:cNvSpPr/>
      </dsp:nvSpPr>
      <dsp:spPr>
        <a:xfrm>
          <a:off x="937614" y="1125305"/>
          <a:ext cx="2492859" cy="249285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1B65B-C61C-4142-BA54-FBF5276C534E}">
      <dsp:nvSpPr>
        <dsp:cNvPr id="0" name=""/>
        <dsp:cNvSpPr/>
      </dsp:nvSpPr>
      <dsp:spPr>
        <a:xfrm>
          <a:off x="1932932" y="-206652"/>
          <a:ext cx="2687804" cy="268780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5F0D8-1819-463F-A439-EDA998F33B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7DD0D7-0044-49C2-8569-79A391A6B0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877D8-4F19-4C04-A489-B55BC204B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044D9-53F9-49F1-A1EA-55910B889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9F363-EA4E-4CE9-8AD9-888DC140B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47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E329A-0F08-4B08-A783-D86026230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369E3-977F-406B-85FF-4EA16F12D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3B4FF-36A6-4C80-9E24-3B1388F9A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F64F6-52AA-46C1-AF5B-AF5519092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14EB6-92C3-4355-994E-7D26BEC6F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036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EC7F4-848F-45A6-8CAB-3447A943C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97CECE-7DED-4550-ADC1-74B0399BB5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B8699-6799-45F9-A62A-38623A01C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C826B-5BD1-4EF5-939B-C1F6C98A4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F09ED-D45A-4361-B268-DEA1DED2E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081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93AA6-7C5D-4393-BD09-4782FA299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337B3-CC52-4154-98EB-B6604149F8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82EE9-9D83-4C34-A838-47DD1DFDC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515A39-22E0-4C50-AD10-316F19059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AAD45C-5E8C-4BB8-9052-AD5D87BBB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BDFAD9-D2D2-4B79-B56C-ABA56620F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234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B4044-8214-446C-900E-643F2659F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DE2994-B765-44BB-BAFE-871E7609FA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FB524-1842-4C44-984B-BF11B3BF6A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E4665A-87F0-4DA1-82A2-7E9BED37BF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75CBA8-C7A2-483C-863A-6055201F26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8E0564-2E13-46D3-BD9E-DA79FCE86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588081-0844-4689-A1D7-A08ED352E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9932FD-7F54-4949-96E8-27DB229A4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048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06EE5-7779-4A45-899C-C417C5745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5667A1-2DA1-45CC-B802-2AB6A267D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AA6DEA-7BA6-4D3D-A98F-DC313FC90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CB428-CEC2-4AE4-96F1-BB00B7488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92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2E5BF-B167-4058-978A-09AB51458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A166D8-353B-4D0C-BE86-06E489242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39D79F-342D-49AA-8ED8-E5682FE5E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304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424A9-1680-4C69-80CE-AF9C86C64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7D021-64DB-48D0-8814-C2984E38F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752CD-5ED3-4B86-B3AD-30B356F968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FE62A2-D745-417A-B924-D5A6012AA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DF28DF-257C-422D-9E02-4A756584D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9074D4-40F3-4D65-88F4-0CCFD5114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509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0E4B0-009E-47FE-B3D9-5CBDDFB70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9B624C-F642-4121-B7E5-9B68ACD965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DD3A0-4CCD-42A8-BF11-E2DF66FFB5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13A10-FAB0-4198-A298-EA2080383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9D4BFA-9E21-48F3-9A41-63C826145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7C480-FA73-459A-B5A8-B8A2A09DC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26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C8AD4-EE0E-489E-81B6-9EC3FEF75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0DAD57-22DD-4F08-ACD3-31C4D7BC88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84428-1242-4BEC-8089-E82406CB6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76F5A-D082-40C1-BDB3-CDC8B1237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9BAF1-76C5-400D-82AC-C5AE785D6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71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0E89A4-E2B0-46AB-A64B-BE4BCD5B8D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F43CF-8B7F-47FA-B97D-62AA62BCB6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B5564-21B3-4015-975F-6DC834133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5065E-8083-48A4-BCAC-98662880F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9B5F7-30C5-453F-B3C7-19F17BE8A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803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9DA046-F5A5-4922-8F02-A3EAFD571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3CD5B6-F858-48D1-81C5-BD775EA759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01B578-56CA-4169-BEEE-A4EC199501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129BB-1830-48F0-A987-683213545C4B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37288-77E8-43F1-A196-62578BC015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E0F26-CD4C-4DC1-A83D-3D3CEDF344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11AA7-80A1-4FFC-9E23-2CE5D86B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322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mbapro.com/frontpage/swotcase/13533-relationships-crm" TargetMode="External"/><Relationship Id="rId7" Type="http://schemas.openxmlformats.org/officeDocument/2006/relationships/hyperlink" Target="https://www.bmc.com/blogs/tqm-total-quality-management/" TargetMode="External"/><Relationship Id="rId2" Type="http://schemas.openxmlformats.org/officeDocument/2006/relationships/hyperlink" Target="https://desklib.com/document/quality-management-case-stud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m.org/crmland/what-is-a-crm" TargetMode="External"/><Relationship Id="rId5" Type="http://schemas.openxmlformats.org/officeDocument/2006/relationships/hyperlink" Target="https://www.parallelprojecttraining.com/blog/describe-the-four-main-components-of-a-quality-management-process/" TargetMode="External"/><Relationship Id="rId4" Type="http://schemas.openxmlformats.org/officeDocument/2006/relationships/hyperlink" Target="http://www.balancedscorecardreview.com/pages/bsc-as-a-system/bsc-and-other-concepts/bsc-and-efqm-64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4045F-0D2C-C640-ACF9-B332ABCD3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30" y="836870"/>
            <a:ext cx="10685502" cy="122562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Customer relationship management &amp; </a:t>
            </a:r>
            <a:br>
              <a:rPr lang="en-US" sz="4800" dirty="0"/>
            </a:br>
            <a:r>
              <a:rPr lang="en-US" sz="4800" dirty="0"/>
              <a:t>Total Quality Management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FF7F6B-D93F-D243-83E6-D393DF65E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4282" y="2203078"/>
            <a:ext cx="5150277" cy="42679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400" dirty="0"/>
              <a:t>Customer Relationship Management (CRM) Definition and Examples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Strategy of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Improving connection</a:t>
            </a:r>
          </a:p>
          <a:p>
            <a:endParaRPr lang="en-US" sz="1400" dirty="0"/>
          </a:p>
          <a:p>
            <a:r>
              <a:rPr lang="en-US" sz="1400" dirty="0"/>
              <a:t>Quality – Total Quality Management (TQM) Definitions and Examples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Strategy of: Controlling, Monitoring, Auditing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Performance</a:t>
            </a:r>
          </a:p>
        </p:txBody>
      </p:sp>
      <p:pic>
        <p:nvPicPr>
          <p:cNvPr id="2054" name="Picture 6" descr="CRM software for small business - ERPCRM provider">
            <a:extLst>
              <a:ext uri="{FF2B5EF4-FFF2-40B4-BE49-F238E27FC236}">
                <a16:creationId xmlns:a16="http://schemas.microsoft.com/office/drawing/2014/main" id="{013E87E8-EB53-A04F-9D2A-432C28363E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6" r="13792" b="-1"/>
          <a:stretch/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089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9888CC-9718-6046-9E85-4E58ECCA1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Quality Models and Benefits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C2C97D-E715-4E4C-AFC1-EDD5513508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400" dirty="0"/>
              <a:t>4 Stages of Quality Management: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Quality Monitoring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Quality Control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Quality Assurance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Total Quality Management </a:t>
            </a:r>
            <a:br>
              <a:rPr lang="en-US" sz="1400" dirty="0"/>
            </a:br>
            <a:endParaRPr lang="en-US" sz="1400" dirty="0"/>
          </a:p>
          <a:p>
            <a:r>
              <a:rPr lang="en-US" sz="1400" dirty="0"/>
              <a:t>Benefits: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Checking products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Quality check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Making a plan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Testing before selling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Creating connections</a:t>
            </a:r>
            <a:br>
              <a:rPr lang="en-US" sz="1400" dirty="0"/>
            </a:br>
            <a:endParaRPr lang="en-US" sz="1400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Quality Management Software Systems &amp; Solutions in ERP | Ramco Systems">
            <a:extLst>
              <a:ext uri="{FF2B5EF4-FFF2-40B4-BE49-F238E27FC236}">
                <a16:creationId xmlns:a16="http://schemas.microsoft.com/office/drawing/2014/main" id="{092AAC63-FAEE-084B-9201-694CCCB1EB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" r="12237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757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0752F-6380-8F49-9134-9A1B46F83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Different Models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D516C-3CC5-A043-9B63-EEC7C03079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2125986"/>
            <a:ext cx="5614788" cy="4422175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US" sz="1400" b="1" dirty="0"/>
              <a:t>Balance Scorecard Model (BSC)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Financial Profitability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Customer Perspective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/>
              <a:t>Internal View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 err="1"/>
              <a:t>Inovation</a:t>
            </a:r>
            <a:endParaRPr lang="en-US" sz="1400" dirty="0"/>
          </a:p>
          <a:p>
            <a:r>
              <a:rPr lang="en-US" sz="1400" b="1" dirty="0"/>
              <a:t>European Foundation for Quality Management (EFQM)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Leadership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People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Strategy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Partnership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Processes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Products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People Results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Customer Results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Society Results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400" dirty="0"/>
              <a:t>Business Results</a:t>
            </a:r>
          </a:p>
        </p:txBody>
      </p:sp>
      <p:pic>
        <p:nvPicPr>
          <p:cNvPr id="4102" name="Picture 6" descr="EFQM Excellence Model PowerPoint Template - PPT Slides | SketchBubble">
            <a:extLst>
              <a:ext uri="{FF2B5EF4-FFF2-40B4-BE49-F238E27FC236}">
                <a16:creationId xmlns:a16="http://schemas.microsoft.com/office/drawing/2014/main" id="{75D9C785-1751-DF43-9EB8-D66BD6E660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841"/>
          <a:stretch/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850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9888CC-9718-6046-9E85-4E58ECCA1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RO" sz="4000" dirty="0"/>
              <a:t>SWOT</a:t>
            </a:r>
            <a:endParaRPr lang="en-US" sz="3700" dirty="0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C2C97D-E715-4E4C-AFC1-EDD5513508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Ethical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Segmentation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Sustainability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Loyalty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Quality </a:t>
            </a:r>
            <a:br>
              <a:rPr lang="en-GB" sz="1400" dirty="0"/>
            </a:br>
            <a:br>
              <a:rPr lang="en-GB" sz="1400" dirty="0"/>
            </a:br>
            <a:endParaRPr lang="en-GB" sz="1400" dirty="0"/>
          </a:p>
          <a:p>
            <a:r>
              <a:rPr lang="en-GB" sz="1400" dirty="0"/>
              <a:t>Examples: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Good prices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Good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Testing products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Better field of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Ensuring quality products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Sustainable consumerism</a:t>
            </a:r>
            <a:br>
              <a:rPr lang="en-US" sz="1400" dirty="0"/>
            </a:br>
            <a:endParaRPr lang="en-US" sz="1400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6">
            <a:extLst>
              <a:ext uri="{FF2B5EF4-FFF2-40B4-BE49-F238E27FC236}">
                <a16:creationId xmlns:a16="http://schemas.microsoft.com/office/drawing/2014/main" id="{6BEDCB96-2CCA-CE49-836E-4083F9353C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803278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195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27E87-05B0-9C41-B068-3B47C3D9B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64" y="40673"/>
            <a:ext cx="10266405" cy="640364"/>
          </a:xfrm>
        </p:spPr>
        <p:txBody>
          <a:bodyPr>
            <a:normAutofit fontScale="90000"/>
          </a:bodyPr>
          <a:lstStyle/>
          <a:p>
            <a:r>
              <a:rPr lang="en-RO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437B2-4703-0444-9C8C-B3A206BBC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919" y="914400"/>
            <a:ext cx="11044881" cy="5262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dirty="0"/>
              <a:t>DESKLIB, 2020 - TESCO Quality Management : Case Study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2"/>
              </a:rPr>
              <a:t>https://desklib.com/document/quality-management-case-study/</a:t>
            </a:r>
            <a:r>
              <a:rPr lang="en-US" sz="1200" dirty="0"/>
              <a:t> </a:t>
            </a:r>
          </a:p>
          <a:p>
            <a:pPr marL="0" indent="0">
              <a:buNone/>
            </a:pPr>
            <a:r>
              <a:rPr lang="en-US" sz="1200" dirty="0"/>
              <a:t>Accessed at: </a:t>
            </a:r>
          </a:p>
          <a:p>
            <a:pPr marL="0" indent="0">
              <a:buNone/>
            </a:pPr>
            <a:r>
              <a:rPr lang="en-US" sz="1200" dirty="0"/>
              <a:t>EMBA,2021- Putting the 'Relationship' Back Into CRM SWOT Analysis &amp; Matrix / MBA Resources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3"/>
              </a:rPr>
              <a:t>https://embapro.com/frontpage/swotcase/13533-relationships-crm</a:t>
            </a:r>
            <a:endParaRPr lang="en-US" sz="1200" dirty="0"/>
          </a:p>
          <a:p>
            <a:pPr marL="0" indent="0">
              <a:buNone/>
            </a:pPr>
            <a:r>
              <a:rPr lang="en-US" sz="1200" dirty="0"/>
              <a:t>Accessed at: </a:t>
            </a:r>
            <a:endParaRPr lang="en-RO" sz="1200" dirty="0"/>
          </a:p>
          <a:p>
            <a:pPr marL="0" indent="0">
              <a:buNone/>
            </a:pPr>
            <a:r>
              <a:rPr lang="en-RO" sz="1200" dirty="0"/>
              <a:t>KPI Institute,2021- </a:t>
            </a:r>
            <a:r>
              <a:rPr lang="en-US" sz="1200" dirty="0"/>
              <a:t>BSC and EFQM</a:t>
            </a:r>
          </a:p>
          <a:p>
            <a:pPr marL="0" indent="0">
              <a:buNone/>
            </a:pPr>
            <a:r>
              <a:rPr lang="en-RO" sz="1200" dirty="0"/>
              <a:t>Available at: </a:t>
            </a:r>
            <a:r>
              <a:rPr lang="en-US" sz="1200" dirty="0">
                <a:hlinkClick r:id="rId4"/>
              </a:rPr>
              <a:t>http://www.balancedscorecardreview.com/pages/bsc-as-a-system/bsc-and-other-concepts/bsc-and-efqm-64.html</a:t>
            </a:r>
            <a:r>
              <a:rPr lang="en-US" sz="1200" dirty="0"/>
              <a:t> </a:t>
            </a:r>
            <a:endParaRPr lang="en-RO" sz="1200" dirty="0"/>
          </a:p>
          <a:p>
            <a:pPr marL="0" indent="0">
              <a:buNone/>
            </a:pPr>
            <a:r>
              <a:rPr lang="en-RO" sz="1200" dirty="0"/>
              <a:t>Accessed at: 13.03.2021</a:t>
            </a:r>
          </a:p>
          <a:p>
            <a:pPr marL="0" indent="0">
              <a:buNone/>
            </a:pPr>
            <a:r>
              <a:rPr lang="en-RO" sz="1200" dirty="0"/>
              <a:t>Naybour P,2020- </a:t>
            </a:r>
            <a:r>
              <a:rPr lang="en-US" sz="1200" dirty="0"/>
              <a:t>Describe the four main components of a quality management process</a:t>
            </a:r>
            <a:endParaRPr lang="en-RO" sz="1200" dirty="0"/>
          </a:p>
          <a:p>
            <a:pPr marL="0" indent="0">
              <a:buNone/>
            </a:pPr>
            <a:r>
              <a:rPr lang="en-RO" sz="1200" dirty="0"/>
              <a:t>Available at: </a:t>
            </a:r>
            <a:r>
              <a:rPr lang="en-US" sz="1200" dirty="0">
                <a:hlinkClick r:id="rId5"/>
              </a:rPr>
              <a:t>https://www.parallelprojecttraining.com/blog/describe-the-four-main-components-of-a-quality-management-process/</a:t>
            </a:r>
            <a:endParaRPr lang="en-US" sz="1200" dirty="0"/>
          </a:p>
          <a:p>
            <a:pPr marL="0" indent="0">
              <a:buNone/>
            </a:pPr>
            <a:r>
              <a:rPr lang="en-US" sz="1200" dirty="0"/>
              <a:t>Accessed at: 13.03.2021</a:t>
            </a:r>
            <a:endParaRPr lang="en-RO" sz="1200" dirty="0"/>
          </a:p>
          <a:p>
            <a:pPr marL="0" indent="0">
              <a:buNone/>
            </a:pPr>
            <a:r>
              <a:rPr lang="en-RO" sz="1200" dirty="0"/>
              <a:t>Sirk C, 2021- </a:t>
            </a:r>
            <a:r>
              <a:rPr lang="en-US" sz="1200" dirty="0"/>
              <a:t>What Is CRM? Full Meaning of CRM System &amp; Applications</a:t>
            </a:r>
          </a:p>
          <a:p>
            <a:pPr marL="0" indent="0">
              <a:buNone/>
            </a:pPr>
            <a:r>
              <a:rPr lang="en-RO" sz="1200" dirty="0"/>
              <a:t>Available at: </a:t>
            </a:r>
            <a:r>
              <a:rPr lang="en-US" sz="1200" dirty="0">
                <a:hlinkClick r:id="rId6"/>
              </a:rPr>
              <a:t>https://crm.org/crmland/what-is-a-crm</a:t>
            </a:r>
            <a:r>
              <a:rPr lang="en-US" sz="1200" dirty="0"/>
              <a:t> </a:t>
            </a:r>
            <a:endParaRPr lang="en-RO" sz="1200" dirty="0"/>
          </a:p>
          <a:p>
            <a:pPr marL="0" indent="0">
              <a:buNone/>
            </a:pPr>
            <a:r>
              <a:rPr lang="en-RO" sz="1200" dirty="0"/>
              <a:t>Accessed at:12.03.2021</a:t>
            </a:r>
          </a:p>
          <a:p>
            <a:pPr marL="0" indent="0">
              <a:buNone/>
            </a:pPr>
            <a:r>
              <a:rPr lang="en-RO" sz="1200" dirty="0"/>
              <a:t>Watts S,2020- </a:t>
            </a:r>
            <a:r>
              <a:rPr lang="en-US" sz="1200" dirty="0"/>
              <a:t>What Is TQM? Total Quality Management Explained</a:t>
            </a:r>
          </a:p>
          <a:p>
            <a:pPr marL="0" indent="0">
              <a:buNone/>
            </a:pPr>
            <a:r>
              <a:rPr lang="en-RO" sz="1200" dirty="0"/>
              <a:t>Available at: </a:t>
            </a:r>
            <a:r>
              <a:rPr lang="en-US" sz="1200" dirty="0">
                <a:hlinkClick r:id="rId7"/>
              </a:rPr>
              <a:t>https://www.bmc.com/blogs/tqm-total-quality-management/</a:t>
            </a:r>
            <a:r>
              <a:rPr lang="en-US" sz="1200" dirty="0"/>
              <a:t> </a:t>
            </a:r>
            <a:endParaRPr lang="en-RO" sz="1200" dirty="0"/>
          </a:p>
          <a:p>
            <a:pPr marL="0" indent="0">
              <a:buNone/>
            </a:pPr>
            <a:r>
              <a:rPr lang="en-RO" sz="1200" dirty="0"/>
              <a:t>Accessed at:12.03.20221</a:t>
            </a:r>
          </a:p>
          <a:p>
            <a:pPr marL="0" indent="0">
              <a:buNone/>
            </a:pPr>
            <a:endParaRPr lang="en-RO" sz="1200" dirty="0"/>
          </a:p>
        </p:txBody>
      </p:sp>
    </p:spTree>
    <p:extLst>
      <p:ext uri="{BB962C8B-B14F-4D97-AF65-F5344CB8AC3E}">
        <p14:creationId xmlns:p14="http://schemas.microsoft.com/office/powerpoint/2010/main" val="2262472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334</Words>
  <Application>Microsoft Macintosh PowerPoint</Application>
  <PresentationFormat>Widescreen</PresentationFormat>
  <Paragraphs>74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Customer relationship management &amp;  Total Quality Management</vt:lpstr>
      <vt:lpstr>Quality Models and Benefits</vt:lpstr>
      <vt:lpstr>Different Models  </vt:lpstr>
      <vt:lpstr>SWOT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Razvan Dinu (1919420)</dc:creator>
  <cp:lastModifiedBy>Andreea Mocanu (1919375)</cp:lastModifiedBy>
  <cp:revision>4</cp:revision>
  <dcterms:created xsi:type="dcterms:W3CDTF">2022-03-16T18:43:45Z</dcterms:created>
  <dcterms:modified xsi:type="dcterms:W3CDTF">2022-03-17T00:16:29Z</dcterms:modified>
</cp:coreProperties>
</file>