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ink/ink1.xml" ContentType="application/inkml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handoutMasterIdLst>
    <p:handoutMasterId r:id="rId21"/>
  </p:handoutMasterIdLst>
  <p:sldIdLst>
    <p:sldId id="269" r:id="rId2"/>
    <p:sldId id="398" r:id="rId3"/>
    <p:sldId id="418" r:id="rId4"/>
    <p:sldId id="411" r:id="rId5"/>
    <p:sldId id="412" r:id="rId6"/>
    <p:sldId id="410" r:id="rId7"/>
    <p:sldId id="402" r:id="rId8"/>
    <p:sldId id="403" r:id="rId9"/>
    <p:sldId id="404" r:id="rId10"/>
    <p:sldId id="405" r:id="rId11"/>
    <p:sldId id="413" r:id="rId12"/>
    <p:sldId id="415" r:id="rId13"/>
    <p:sldId id="416" r:id="rId14"/>
    <p:sldId id="414" r:id="rId15"/>
    <p:sldId id="406" r:id="rId16"/>
    <p:sldId id="419" r:id="rId17"/>
    <p:sldId id="409" r:id="rId18"/>
    <p:sldId id="41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8850" autoAdjust="0"/>
  </p:normalViewPr>
  <p:slideViewPr>
    <p:cSldViewPr snapToGrid="0">
      <p:cViewPr varScale="1">
        <p:scale>
          <a:sx n="63" d="100"/>
          <a:sy n="63" d="100"/>
        </p:scale>
        <p:origin x="29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BF1509CE-6CCB-4B89-9674-85F84480A86D}"/>
    <pc:docChg chg="modSld sldOrd">
      <pc:chgData name="Ewa Kazimierska" userId="8edb7084-dccb-4d8f-9cfb-38098ea1d667" providerId="ADAL" clId="{BF1509CE-6CCB-4B89-9674-85F84480A86D}" dt="2025-12-08T21:22:52.882" v="21" actId="6549"/>
      <pc:docMkLst>
        <pc:docMk/>
      </pc:docMkLst>
      <pc:sldChg chg="modNotesTx">
        <pc:chgData name="Ewa Kazimierska" userId="8edb7084-dccb-4d8f-9cfb-38098ea1d667" providerId="ADAL" clId="{BF1509CE-6CCB-4B89-9674-85F84480A86D}" dt="2025-12-08T21:22:52.882" v="21" actId="6549"/>
        <pc:sldMkLst>
          <pc:docMk/>
          <pc:sldMk cId="0" sldId="269"/>
        </pc:sldMkLst>
      </pc:sldChg>
      <pc:sldChg chg="modNotesTx">
        <pc:chgData name="Ewa Kazimierska" userId="8edb7084-dccb-4d8f-9cfb-38098ea1d667" providerId="ADAL" clId="{BF1509CE-6CCB-4B89-9674-85F84480A86D}" dt="2025-12-08T21:22:47.812" v="20" actId="6549"/>
        <pc:sldMkLst>
          <pc:docMk/>
          <pc:sldMk cId="107520371" sldId="398"/>
        </pc:sldMkLst>
      </pc:sldChg>
      <pc:sldChg chg="modNotesTx">
        <pc:chgData name="Ewa Kazimierska" userId="8edb7084-dccb-4d8f-9cfb-38098ea1d667" providerId="ADAL" clId="{BF1509CE-6CCB-4B89-9674-85F84480A86D}" dt="2025-12-08T21:22:19.967" v="13" actId="6549"/>
        <pc:sldMkLst>
          <pc:docMk/>
          <pc:sldMk cId="2003357715" sldId="402"/>
        </pc:sldMkLst>
      </pc:sldChg>
      <pc:sldChg chg="ord modNotesTx">
        <pc:chgData name="Ewa Kazimierska" userId="8edb7084-dccb-4d8f-9cfb-38098ea1d667" providerId="ADAL" clId="{BF1509CE-6CCB-4B89-9674-85F84480A86D}" dt="2025-12-08T21:22:15.640" v="12" actId="6549"/>
        <pc:sldMkLst>
          <pc:docMk/>
          <pc:sldMk cId="202197409" sldId="403"/>
        </pc:sldMkLst>
      </pc:sldChg>
      <pc:sldChg chg="modNotesTx">
        <pc:chgData name="Ewa Kazimierska" userId="8edb7084-dccb-4d8f-9cfb-38098ea1d667" providerId="ADAL" clId="{BF1509CE-6CCB-4B89-9674-85F84480A86D}" dt="2025-12-08T21:22:06.247" v="9" actId="6549"/>
        <pc:sldMkLst>
          <pc:docMk/>
          <pc:sldMk cId="3566570314" sldId="404"/>
        </pc:sldMkLst>
      </pc:sldChg>
      <pc:sldChg chg="modNotesTx">
        <pc:chgData name="Ewa Kazimierska" userId="8edb7084-dccb-4d8f-9cfb-38098ea1d667" providerId="ADAL" clId="{BF1509CE-6CCB-4B89-9674-85F84480A86D}" dt="2025-12-08T21:22:00.590" v="8" actId="6549"/>
        <pc:sldMkLst>
          <pc:docMk/>
          <pc:sldMk cId="1348049009" sldId="405"/>
        </pc:sldMkLst>
      </pc:sldChg>
      <pc:sldChg chg="modNotesTx">
        <pc:chgData name="Ewa Kazimierska" userId="8edb7084-dccb-4d8f-9cfb-38098ea1d667" providerId="ADAL" clId="{BF1509CE-6CCB-4B89-9674-85F84480A86D}" dt="2025-12-08T21:21:30.724" v="3" actId="6549"/>
        <pc:sldMkLst>
          <pc:docMk/>
          <pc:sldMk cId="2000225848" sldId="406"/>
        </pc:sldMkLst>
      </pc:sldChg>
      <pc:sldChg chg="modNotesTx">
        <pc:chgData name="Ewa Kazimierska" userId="8edb7084-dccb-4d8f-9cfb-38098ea1d667" providerId="ADAL" clId="{BF1509CE-6CCB-4B89-9674-85F84480A86D}" dt="2025-12-08T21:21:21.932" v="1" actId="6549"/>
        <pc:sldMkLst>
          <pc:docMk/>
          <pc:sldMk cId="1662121257" sldId="409"/>
        </pc:sldMkLst>
      </pc:sldChg>
      <pc:sldChg chg="ord modNotesTx">
        <pc:chgData name="Ewa Kazimierska" userId="8edb7084-dccb-4d8f-9cfb-38098ea1d667" providerId="ADAL" clId="{BF1509CE-6CCB-4B89-9674-85F84480A86D}" dt="2025-12-08T21:22:30.178" v="16"/>
        <pc:sldMkLst>
          <pc:docMk/>
          <pc:sldMk cId="1113419203" sldId="410"/>
        </pc:sldMkLst>
      </pc:sldChg>
      <pc:sldChg chg="modNotesTx">
        <pc:chgData name="Ewa Kazimierska" userId="8edb7084-dccb-4d8f-9cfb-38098ea1d667" providerId="ADAL" clId="{BF1509CE-6CCB-4B89-9674-85F84480A86D}" dt="2025-12-08T21:22:38.948" v="18" actId="6549"/>
        <pc:sldMkLst>
          <pc:docMk/>
          <pc:sldMk cId="2245766876" sldId="411"/>
        </pc:sldMkLst>
      </pc:sldChg>
      <pc:sldChg chg="modNotesTx">
        <pc:chgData name="Ewa Kazimierska" userId="8edb7084-dccb-4d8f-9cfb-38098ea1d667" providerId="ADAL" clId="{BF1509CE-6CCB-4B89-9674-85F84480A86D}" dt="2025-12-08T21:22:34.322" v="17" actId="6549"/>
        <pc:sldMkLst>
          <pc:docMk/>
          <pc:sldMk cId="2607035661" sldId="412"/>
        </pc:sldMkLst>
      </pc:sldChg>
      <pc:sldChg chg="modNotesTx">
        <pc:chgData name="Ewa Kazimierska" userId="8edb7084-dccb-4d8f-9cfb-38098ea1d667" providerId="ADAL" clId="{BF1509CE-6CCB-4B89-9674-85F84480A86D}" dt="2025-12-08T21:21:56.351" v="7" actId="6549"/>
        <pc:sldMkLst>
          <pc:docMk/>
          <pc:sldMk cId="2694773149" sldId="413"/>
        </pc:sldMkLst>
      </pc:sldChg>
      <pc:sldChg chg="modNotesTx">
        <pc:chgData name="Ewa Kazimierska" userId="8edb7084-dccb-4d8f-9cfb-38098ea1d667" providerId="ADAL" clId="{BF1509CE-6CCB-4B89-9674-85F84480A86D}" dt="2025-12-08T21:21:42.202" v="4" actId="6549"/>
        <pc:sldMkLst>
          <pc:docMk/>
          <pc:sldMk cId="2625460393" sldId="414"/>
        </pc:sldMkLst>
      </pc:sldChg>
      <pc:sldChg chg="modNotesTx">
        <pc:chgData name="Ewa Kazimierska" userId="8edb7084-dccb-4d8f-9cfb-38098ea1d667" providerId="ADAL" clId="{BF1509CE-6CCB-4B89-9674-85F84480A86D}" dt="2025-12-08T21:21:52.137" v="6" actId="6549"/>
        <pc:sldMkLst>
          <pc:docMk/>
          <pc:sldMk cId="1439850209" sldId="415"/>
        </pc:sldMkLst>
      </pc:sldChg>
      <pc:sldChg chg="modNotesTx">
        <pc:chgData name="Ewa Kazimierska" userId="8edb7084-dccb-4d8f-9cfb-38098ea1d667" providerId="ADAL" clId="{BF1509CE-6CCB-4B89-9674-85F84480A86D}" dt="2025-12-08T21:21:47.017" v="5" actId="6549"/>
        <pc:sldMkLst>
          <pc:docMk/>
          <pc:sldMk cId="2438385236" sldId="416"/>
        </pc:sldMkLst>
      </pc:sldChg>
      <pc:sldChg chg="modNotesTx">
        <pc:chgData name="Ewa Kazimierska" userId="8edb7084-dccb-4d8f-9cfb-38098ea1d667" providerId="ADAL" clId="{BF1509CE-6CCB-4B89-9674-85F84480A86D}" dt="2025-12-08T21:21:16.995" v="0" actId="6549"/>
        <pc:sldMkLst>
          <pc:docMk/>
          <pc:sldMk cId="4084564440" sldId="417"/>
        </pc:sldMkLst>
      </pc:sldChg>
      <pc:sldChg chg="modNotesTx">
        <pc:chgData name="Ewa Kazimierska" userId="8edb7084-dccb-4d8f-9cfb-38098ea1d667" providerId="ADAL" clId="{BF1509CE-6CCB-4B89-9674-85F84480A86D}" dt="2025-12-08T21:22:43.653" v="19" actId="6549"/>
        <pc:sldMkLst>
          <pc:docMk/>
          <pc:sldMk cId="3760246052" sldId="418"/>
        </pc:sldMkLst>
      </pc:sldChg>
      <pc:sldChg chg="modNotesTx">
        <pc:chgData name="Ewa Kazimierska" userId="8edb7084-dccb-4d8f-9cfb-38098ea1d667" providerId="ADAL" clId="{BF1509CE-6CCB-4B89-9674-85F84480A86D}" dt="2025-12-08T21:21:26" v="2" actId="6549"/>
        <pc:sldMkLst>
          <pc:docMk/>
          <pc:sldMk cId="2340150342" sldId="41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5483BE80-6CC3-40B2-B1C3-91B4B1FE4647}" type="datetimeFigureOut">
              <a:rPr lang="en-US" smtClean="0"/>
              <a:pPr/>
              <a:t>12/8/2025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3815"/>
            <a:ext cx="2890665" cy="488225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3815"/>
            <a:ext cx="2890665" cy="488225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69502CC4-0404-437C-95CA-26070319570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953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08T23:48:54.31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276 1 24575,'-10'0'0,"0"0"0,0 0 0,0 1 0,0 1 0,0-1 0,-16 6 0,21-4 0,0 0 0,0-1 0,0 2 0,0-1 0,0 0 0,1 1 0,-1 0 0,1 0 0,0 1 0,1-1 0,-1 1 0,-5 9 0,-94 130 0,99-138-136,1 0-1,0 0 1,0 0-1,1 1 1,0-1-1,0 1 1,1 0-1,-1-1 0,1 13 1,0-3-6690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2" tIns="44891" rIns="89782" bIns="4489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2" tIns="44891" rIns="89782" bIns="44891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284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2581275" cy="1936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80549" y="2860576"/>
            <a:ext cx="5335270" cy="1800200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032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15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23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361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altLang="en-US" sz="1000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980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00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508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97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023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87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5328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0648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621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408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56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8665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3227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014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08/12/2025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e_kazimierska_uwtsd_ac_uk/Documents/Documents/UWTSD_TEACHING/ALL%20MODULES/4005%20ACHA%20Academic%20Skills%20-%20Computing/Note_Making%202526.ppt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png"/><Relationship Id="rId4" Type="http://schemas.openxmlformats.org/officeDocument/2006/relationships/customXml" Target="../ink/ink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CtOcq3ypS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BwU7labwKE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UZurs-XSKS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2390"/>
            <a:ext cx="8229600" cy="1143000"/>
          </a:xfrm>
        </p:spPr>
        <p:txBody>
          <a:bodyPr/>
          <a:lstStyle/>
          <a:p>
            <a:pPr algn="ctr"/>
            <a:r>
              <a:rPr lang="en-US"/>
              <a:t>Note Taking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E51E6A-DA43-4AEB-848F-C29DA7238BC7}"/>
              </a:ext>
            </a:extLst>
          </p:cNvPr>
          <p:cNvSpPr txBox="1"/>
          <p:nvPr/>
        </p:nvSpPr>
        <p:spPr>
          <a:xfrm>
            <a:off x="3347864" y="5805264"/>
            <a:ext cx="2395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</p:txBody>
      </p:sp>
      <p:pic>
        <p:nvPicPr>
          <p:cNvPr id="1026" name="Picture 2" descr="Clip Art Take Note - Note Taking Png, Transparent Png , Transparent Png  Image - PNGitem">
            <a:extLst>
              <a:ext uri="{FF2B5EF4-FFF2-40B4-BE49-F238E27FC236}">
                <a16:creationId xmlns:a16="http://schemas.microsoft.com/office/drawing/2014/main" id="{92E45C79-E5BE-44D6-B4B4-0F8E0F022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32" y="1241604"/>
            <a:ext cx="4824536" cy="437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A189CAC-4FE9-467A-BEFC-874CD388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66018"/>
            <a:ext cx="7643192" cy="4525963"/>
          </a:xfrm>
        </p:spPr>
        <p:txBody>
          <a:bodyPr/>
          <a:lstStyle/>
          <a:p>
            <a:r>
              <a:rPr lang="en-GB"/>
              <a:t>Without making notes, watch the following video</a:t>
            </a:r>
          </a:p>
          <a:p>
            <a:r>
              <a:rPr lang="en-GB"/>
              <a:t>You will be asked some questions afterwards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F26A9AE-1AC4-4C36-85E5-47C433171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36" y="24674"/>
            <a:ext cx="8229600" cy="1143000"/>
          </a:xfrm>
        </p:spPr>
        <p:txBody>
          <a:bodyPr/>
          <a:lstStyle/>
          <a:p>
            <a:r>
              <a:rPr lang="en-GB"/>
              <a:t>Observation Exercise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C71626-FAEA-4BB2-8DE7-7ED1BC181915}"/>
              </a:ext>
            </a:extLst>
          </p:cNvPr>
          <p:cNvSpPr txBox="1"/>
          <p:nvPr/>
        </p:nvSpPr>
        <p:spPr>
          <a:xfrm>
            <a:off x="3596288" y="6488668"/>
            <a:ext cx="5742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https://www.youtube.com/watch?v=CQfrnkCJ-CI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0CE36C-3BED-4B52-B1BF-CC0033454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5317" y="3056799"/>
            <a:ext cx="5929923" cy="3347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20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D2B7E8-622A-4ACB-AEDE-E1AA62488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Vevox</a:t>
            </a:r>
            <a:r>
              <a:rPr lang="en-GB" dirty="0"/>
              <a:t> Quiz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5ECE185-22C1-4DA3-80F8-0768344B69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68274"/>
            <a:ext cx="8531412" cy="401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246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D4AB66-2C90-4D00-9C19-788CD5E12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7476"/>
            <a:ext cx="8229600" cy="15876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Why do we make notes?</a:t>
            </a:r>
          </a:p>
          <a:p>
            <a:pPr lvl="2">
              <a:lnSpc>
                <a:spcPct val="150000"/>
              </a:lnSpc>
            </a:pPr>
            <a:r>
              <a:rPr lang="en-GB" sz="2200" dirty="0"/>
              <a:t>motivation and purpose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When and where do we make notes?</a:t>
            </a:r>
          </a:p>
          <a:p>
            <a:pPr lvl="2">
              <a:lnSpc>
                <a:spcPct val="150000"/>
              </a:lnSpc>
            </a:pPr>
            <a:r>
              <a:rPr lang="en-GB" sz="2200" dirty="0"/>
              <a:t>wide range of situations in which effective note-taking supports learning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How do we make notes?</a:t>
            </a:r>
          </a:p>
          <a:p>
            <a:pPr lvl="2">
              <a:lnSpc>
                <a:spcPct val="150000"/>
              </a:lnSpc>
            </a:pPr>
            <a:r>
              <a:rPr lang="en-GB" sz="2200" dirty="0"/>
              <a:t>practical tools to take notes that are clear and meaningful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4DBB74C-5494-457C-ABB3-BDC477F74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Why? When? How?</a:t>
            </a:r>
          </a:p>
        </p:txBody>
      </p:sp>
    </p:spTree>
    <p:extLst>
      <p:ext uri="{BB962C8B-B14F-4D97-AF65-F5344CB8AC3E}">
        <p14:creationId xmlns:p14="http://schemas.microsoft.com/office/powerpoint/2010/main" val="2245766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FAA1FD5-A9B7-4AF3-8999-1295B2955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Increase attention and focus</a:t>
            </a:r>
          </a:p>
          <a:p>
            <a:r>
              <a:rPr lang="en-GB"/>
              <a:t>To remember</a:t>
            </a:r>
          </a:p>
          <a:p>
            <a:pPr lvl="1"/>
            <a:r>
              <a:rPr lang="en-GB"/>
              <a:t>Shopping list</a:t>
            </a:r>
          </a:p>
          <a:p>
            <a:pPr lvl="1"/>
            <a:r>
              <a:rPr lang="en-GB"/>
              <a:t>List of things to do</a:t>
            </a:r>
          </a:p>
          <a:p>
            <a:r>
              <a:rPr lang="en-GB"/>
              <a:t>To use the information</a:t>
            </a:r>
          </a:p>
          <a:p>
            <a:pPr lvl="1"/>
            <a:r>
              <a:rPr lang="en-GB"/>
              <a:t>In the assignment</a:t>
            </a:r>
          </a:p>
          <a:p>
            <a:pPr lvl="1"/>
            <a:r>
              <a:rPr lang="en-GB"/>
              <a:t>In the exam</a:t>
            </a:r>
          </a:p>
          <a:p>
            <a:pPr lvl="1"/>
            <a:r>
              <a:rPr lang="en-GB"/>
              <a:t>In the revision</a:t>
            </a:r>
          </a:p>
          <a:p>
            <a:r>
              <a:rPr lang="en-GB"/>
              <a:t>To recall key points</a:t>
            </a:r>
          </a:p>
          <a:p>
            <a:r>
              <a:rPr lang="en-GB"/>
              <a:t>To understand what I am learning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8270F8-CCE8-4521-92DF-98CD3EA6E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60703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4A72410-695B-43D8-A7DE-692F159C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Clr>
                <a:schemeClr val="hlink"/>
              </a:buClr>
              <a:buFont typeface="Wingdings" panose="05000000000000000000" pitchFamily="2" charset="2"/>
              <a:buChar char="ü"/>
            </a:pPr>
            <a:r>
              <a:rPr lang="en-GB" altLang="en-US"/>
              <a:t>In classes, lectures, seminars and tutorials</a:t>
            </a:r>
          </a:p>
          <a:p>
            <a:pPr eaLnBrk="1" hangingPunct="1">
              <a:lnSpc>
                <a:spcPct val="150000"/>
              </a:lnSpc>
              <a:buClr>
                <a:schemeClr val="hlink"/>
              </a:buClr>
              <a:buFont typeface="Wingdings" panose="05000000000000000000" pitchFamily="2" charset="2"/>
              <a:buChar char="ü"/>
            </a:pPr>
            <a:r>
              <a:rPr lang="en-GB" altLang="en-US"/>
              <a:t>When watching course-related television programmes</a:t>
            </a:r>
          </a:p>
          <a:p>
            <a:pPr eaLnBrk="1" hangingPunct="1">
              <a:lnSpc>
                <a:spcPct val="150000"/>
              </a:lnSpc>
              <a:buClr>
                <a:schemeClr val="hlink"/>
              </a:buClr>
              <a:buFont typeface="Wingdings" panose="05000000000000000000" pitchFamily="2" charset="2"/>
              <a:buChar char="ü"/>
            </a:pPr>
            <a:r>
              <a:rPr lang="en-GB" altLang="en-US"/>
              <a:t>When attending guest lectures</a:t>
            </a:r>
          </a:p>
          <a:p>
            <a:pPr eaLnBrk="1" hangingPunct="1">
              <a:lnSpc>
                <a:spcPct val="150000"/>
              </a:lnSpc>
              <a:buClr>
                <a:schemeClr val="hlink"/>
              </a:buClr>
              <a:buFont typeface="Wingdings" panose="05000000000000000000" pitchFamily="2" charset="2"/>
              <a:buChar char="ü"/>
            </a:pPr>
            <a:r>
              <a:rPr lang="en-GB" altLang="en-US"/>
              <a:t>When reading books, journals, articles, etc.</a:t>
            </a:r>
          </a:p>
          <a:p>
            <a:pPr eaLnBrk="1" hangingPunct="1">
              <a:lnSpc>
                <a:spcPct val="150000"/>
              </a:lnSpc>
              <a:buClr>
                <a:schemeClr val="hlink"/>
              </a:buClr>
              <a:buFont typeface="Wingdings" panose="05000000000000000000" pitchFamily="2" charset="2"/>
              <a:buChar char="ü"/>
            </a:pPr>
            <a:r>
              <a:rPr lang="en-GB" altLang="en-US"/>
              <a:t>In the middle of the night … 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355AC75-925D-4A01-B271-27FD517DE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When and where?</a:t>
            </a:r>
          </a:p>
        </p:txBody>
      </p:sp>
    </p:spTree>
    <p:extLst>
      <p:ext uri="{BB962C8B-B14F-4D97-AF65-F5344CB8AC3E}">
        <p14:creationId xmlns:p14="http://schemas.microsoft.com/office/powerpoint/2010/main" val="111341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44C44A-7586-4D6E-9A84-FE5D29F83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GB" altLang="en-US"/>
              <a:t>Be critical and selective</a:t>
            </a:r>
          </a:p>
          <a:p>
            <a:pPr eaLnBrk="1" hangingPunct="1"/>
            <a:r>
              <a:rPr lang="en-GB" altLang="en-US"/>
              <a:t>Recognise what is important</a:t>
            </a:r>
          </a:p>
          <a:p>
            <a:pPr eaLnBrk="1" hangingPunct="1"/>
            <a:r>
              <a:rPr lang="en-GB" altLang="en-US"/>
              <a:t>Distinguish between Facts, opinions and examples</a:t>
            </a:r>
          </a:p>
          <a:p>
            <a:pPr eaLnBrk="1" hangingPunct="1"/>
            <a:r>
              <a:rPr lang="en-GB" altLang="en-US"/>
              <a:t>Learn to summarise (summary of the main idea)</a:t>
            </a:r>
          </a:p>
          <a:p>
            <a:pPr eaLnBrk="1" hangingPunct="1"/>
            <a:r>
              <a:rPr lang="en-GB" altLang="en-US"/>
              <a:t>Think before you write</a:t>
            </a:r>
          </a:p>
          <a:p>
            <a:pPr eaLnBrk="1" hangingPunct="1"/>
            <a:r>
              <a:rPr lang="en-GB" altLang="en-US"/>
              <a:t>Be brief, be organised</a:t>
            </a:r>
          </a:p>
          <a:p>
            <a:pPr eaLnBrk="1" hangingPunct="1"/>
            <a:r>
              <a:rPr lang="en-GB" altLang="en-US"/>
              <a:t>Use your own words</a:t>
            </a:r>
          </a:p>
          <a:p>
            <a:pPr eaLnBrk="1" hangingPunct="1"/>
            <a:r>
              <a:rPr lang="en-GB" altLang="en-US"/>
              <a:t>Leave spaces for further notes</a:t>
            </a:r>
          </a:p>
          <a:p>
            <a:pPr eaLnBrk="1" hangingPunct="1"/>
            <a:r>
              <a:rPr lang="en-GB" altLang="en-US"/>
              <a:t>Write phrases – not sentences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410CB8F-B0DD-42DA-83E3-DE1A4341E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Making notes - Listening</a:t>
            </a:r>
          </a:p>
        </p:txBody>
      </p:sp>
    </p:spTree>
    <p:extLst>
      <p:ext uri="{BB962C8B-B14F-4D97-AF65-F5344CB8AC3E}">
        <p14:creationId xmlns:p14="http://schemas.microsoft.com/office/powerpoint/2010/main" val="2003357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1674F63-2F93-4203-8FAC-459F47F18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Use headings and sub-headings</a:t>
            </a:r>
          </a:p>
          <a:p>
            <a:pPr eaLnBrk="1" hangingPunct="1"/>
            <a:r>
              <a:rPr lang="en-GB" altLang="en-US"/>
              <a:t>Use abbreviations</a:t>
            </a:r>
          </a:p>
          <a:p>
            <a:pPr eaLnBrk="1" hangingPunct="1"/>
            <a:r>
              <a:rPr lang="en-GB" altLang="en-US"/>
              <a:t>Number points</a:t>
            </a:r>
          </a:p>
          <a:p>
            <a:pPr eaLnBrk="1" hangingPunct="1"/>
            <a:r>
              <a:rPr lang="en-GB" altLang="en-US"/>
              <a:t>Use colours / drawings </a:t>
            </a:r>
          </a:p>
          <a:p>
            <a:pPr eaLnBrk="1" hangingPunct="1"/>
            <a:r>
              <a:rPr lang="en-GB" altLang="en-US"/>
              <a:t>Link points with arrows / lines</a:t>
            </a:r>
          </a:p>
          <a:p>
            <a:pPr eaLnBrk="1" hangingPunct="1"/>
            <a:r>
              <a:rPr lang="en-GB" altLang="en-US"/>
              <a:t>Note sources - EXACTLY</a:t>
            </a:r>
          </a:p>
          <a:p>
            <a:pPr eaLnBrk="1" hangingPunct="1"/>
            <a:r>
              <a:rPr lang="en-GB" altLang="en-US"/>
              <a:t>Number pages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C3F336-DD85-4237-9849-86CC58B04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Making notes - Listening</a:t>
            </a:r>
          </a:p>
        </p:txBody>
      </p:sp>
    </p:spTree>
    <p:extLst>
      <p:ext uri="{BB962C8B-B14F-4D97-AF65-F5344CB8AC3E}">
        <p14:creationId xmlns:p14="http://schemas.microsoft.com/office/powerpoint/2010/main" val="202197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40B3BE-32A7-469A-AB6C-EC8A1349D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are you looking for (general understanding or specific information)</a:t>
            </a:r>
          </a:p>
          <a:p>
            <a:pPr eaLnBrk="1" hangingPunct="1"/>
            <a:r>
              <a:rPr lang="en-GB" altLang="en-US"/>
              <a:t>Read the abstract / introduction</a:t>
            </a:r>
          </a:p>
          <a:p>
            <a:pPr eaLnBrk="1" hangingPunct="1"/>
            <a:r>
              <a:rPr lang="en-GB" altLang="en-US"/>
              <a:t>Is it relevant?</a:t>
            </a:r>
          </a:p>
          <a:p>
            <a:pPr eaLnBrk="1" hangingPunct="1"/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b="1"/>
              <a:t>SQ3R</a:t>
            </a:r>
          </a:p>
          <a:p>
            <a:pPr eaLnBrk="1" hangingPunct="1"/>
            <a:r>
              <a:rPr lang="en-GB" altLang="en-US"/>
              <a:t>Survey</a:t>
            </a:r>
          </a:p>
          <a:p>
            <a:pPr eaLnBrk="1" hangingPunct="1"/>
            <a:r>
              <a:rPr lang="en-GB" altLang="en-US"/>
              <a:t>Question</a:t>
            </a:r>
          </a:p>
          <a:p>
            <a:pPr eaLnBrk="1" hangingPunct="1"/>
            <a:r>
              <a:rPr lang="en-GB" altLang="en-US"/>
              <a:t>Read, Recall, Review 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1304B69-5353-4EF6-85CB-C0137F467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Making notes - Reading</a:t>
            </a:r>
          </a:p>
        </p:txBody>
      </p:sp>
    </p:spTree>
    <p:extLst>
      <p:ext uri="{BB962C8B-B14F-4D97-AF65-F5344CB8AC3E}">
        <p14:creationId xmlns:p14="http://schemas.microsoft.com/office/powerpoint/2010/main" val="3566570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BAFE925-A483-4B2C-BB21-386B0651E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hlink"/>
              </a:buClr>
            </a:pPr>
            <a:r>
              <a:rPr lang="en-GB" altLang="en-US" sz="2800"/>
              <a:t>Copy chunks or whole phrases</a:t>
            </a:r>
          </a:p>
          <a:p>
            <a:pPr eaLnBrk="1" hangingPunct="1">
              <a:buClr>
                <a:schemeClr val="hlink"/>
              </a:buClr>
            </a:pPr>
            <a:endParaRPr lang="en-GB" altLang="en-US" sz="2800"/>
          </a:p>
          <a:p>
            <a:pPr eaLnBrk="1" hangingPunct="1">
              <a:buClr>
                <a:schemeClr val="hlink"/>
              </a:buClr>
            </a:pPr>
            <a:r>
              <a:rPr lang="en-GB" altLang="en-US" sz="2800"/>
              <a:t>Write too much – don’t overdo it!</a:t>
            </a:r>
          </a:p>
          <a:p>
            <a:pPr eaLnBrk="1" hangingPunct="1">
              <a:buClr>
                <a:schemeClr val="hlink"/>
              </a:buClr>
            </a:pPr>
            <a:endParaRPr lang="en-GB" altLang="en-US" sz="2800"/>
          </a:p>
          <a:p>
            <a:pPr eaLnBrk="1" hangingPunct="1">
              <a:buClr>
                <a:schemeClr val="hlink"/>
              </a:buClr>
            </a:pPr>
            <a:r>
              <a:rPr lang="en-GB" altLang="en-US" sz="2800"/>
              <a:t>Be too neat!</a:t>
            </a:r>
            <a:endParaRPr lang="en-GB" altLang="en-US"/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BC4A094-37EE-4BC5-8680-4ABD84B2D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 NOT to:</a:t>
            </a:r>
          </a:p>
        </p:txBody>
      </p:sp>
    </p:spTree>
    <p:extLst>
      <p:ext uri="{BB962C8B-B14F-4D97-AF65-F5344CB8AC3E}">
        <p14:creationId xmlns:p14="http://schemas.microsoft.com/office/powerpoint/2010/main" val="1348049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872D367-D48F-4A38-807D-2C32D25E0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/>
              <a:t>Linear notes</a:t>
            </a:r>
          </a:p>
          <a:p>
            <a:pPr lvl="1"/>
            <a:r>
              <a:rPr lang="en-GB"/>
              <a:t>Line-by-line, most common</a:t>
            </a:r>
          </a:p>
          <a:p>
            <a:pPr lvl="1"/>
            <a:r>
              <a:rPr lang="en-GB"/>
              <a:t>Used to identify key or important topics</a:t>
            </a:r>
          </a:p>
          <a:p>
            <a:pPr lvl="1"/>
            <a:r>
              <a:rPr lang="en-GB"/>
              <a:t>List (bullets, numbers, etc), </a:t>
            </a:r>
          </a:p>
          <a:p>
            <a:pPr lvl="1"/>
            <a:r>
              <a:rPr lang="en-GB"/>
              <a:t>Highlights or underlines</a:t>
            </a:r>
          </a:p>
          <a:p>
            <a:r>
              <a:rPr lang="en-GB">
                <a:solidFill>
                  <a:srgbClr val="FF0000"/>
                </a:solidFill>
              </a:rPr>
              <a:t>The problem with linear notes:</a:t>
            </a:r>
          </a:p>
          <a:p>
            <a:pPr lvl="1"/>
            <a:r>
              <a:rPr lang="en-GB">
                <a:solidFill>
                  <a:srgbClr val="FF0000"/>
                </a:solidFill>
              </a:rPr>
              <a:t>passive recording of the information</a:t>
            </a:r>
          </a:p>
          <a:p>
            <a:pPr lvl="1"/>
            <a:r>
              <a:rPr lang="en-GB">
                <a:solidFill>
                  <a:srgbClr val="FF0000"/>
                </a:solidFill>
              </a:rPr>
              <a:t>Boring</a:t>
            </a:r>
          </a:p>
          <a:p>
            <a:pPr lvl="1"/>
            <a:r>
              <a:rPr lang="en-GB">
                <a:solidFill>
                  <a:srgbClr val="FF0000"/>
                </a:solidFill>
              </a:rPr>
              <a:t>Promotes conscious or unconscious plagiarism</a:t>
            </a:r>
          </a:p>
          <a:p>
            <a:r>
              <a:rPr lang="en-GB">
                <a:solidFill>
                  <a:srgbClr val="0070C0"/>
                </a:solidFill>
              </a:rPr>
              <a:t>Solution</a:t>
            </a:r>
          </a:p>
          <a:p>
            <a:pPr lvl="1"/>
            <a:r>
              <a:rPr lang="en-GB">
                <a:solidFill>
                  <a:srgbClr val="0070C0"/>
                </a:solidFill>
              </a:rPr>
              <a:t>Turn the notes into charts</a:t>
            </a:r>
          </a:p>
          <a:p>
            <a:endParaRPr lang="en-GB">
              <a:solidFill>
                <a:srgbClr val="0070C0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19484C3-3DA9-4FD6-AB2F-1279949BB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09"/>
            <a:ext cx="8229600" cy="1143000"/>
          </a:xfrm>
        </p:spPr>
        <p:txBody>
          <a:bodyPr/>
          <a:lstStyle/>
          <a:p>
            <a:r>
              <a:rPr lang="en-GB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2694773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11B0282-A1F1-4130-ABE4-728D926AA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How?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B97F4367-4FBB-4EA6-8573-7DDFA815DD46}"/>
              </a:ext>
            </a:extLst>
          </p:cNvPr>
          <p:cNvSpPr txBox="1">
            <a:spLocks/>
          </p:cNvSpPr>
          <p:nvPr/>
        </p:nvSpPr>
        <p:spPr>
          <a:xfrm>
            <a:off x="251520" y="1405308"/>
            <a:ext cx="7488832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lnSpc>
                <a:spcPct val="150000"/>
              </a:lnSpc>
            </a:pPr>
            <a:r>
              <a:rPr lang="en-GB"/>
              <a:t>Mind-map</a:t>
            </a:r>
          </a:p>
          <a:p>
            <a:pPr lvl="1">
              <a:lnSpc>
                <a:spcPct val="150000"/>
              </a:lnSpc>
            </a:pPr>
            <a:r>
              <a:rPr lang="en-GB"/>
              <a:t>Graphical, hierarchical representation of key </a:t>
            </a:r>
            <a:r>
              <a:rPr lang="en-GB" b="1">
                <a:solidFill>
                  <a:srgbClr val="0070C0"/>
                </a:solidFill>
              </a:rPr>
              <a:t>data and information</a:t>
            </a:r>
          </a:p>
          <a:p>
            <a:pPr lvl="1">
              <a:lnSpc>
                <a:spcPct val="150000"/>
              </a:lnSpc>
            </a:pPr>
            <a:r>
              <a:rPr lang="en-GB"/>
              <a:t>Based on brainstorming for ideas</a:t>
            </a:r>
          </a:p>
          <a:p>
            <a:pPr>
              <a:lnSpc>
                <a:spcPct val="150000"/>
              </a:lnSpc>
            </a:pP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F49A35-5F10-4D20-9B6E-83564E0144F9}"/>
              </a:ext>
            </a:extLst>
          </p:cNvPr>
          <p:cNvSpPr txBox="1"/>
          <p:nvPr/>
        </p:nvSpPr>
        <p:spPr>
          <a:xfrm>
            <a:off x="519854" y="5157192"/>
            <a:ext cx="837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https://mindmapsunleashed.com/how-to-mind-map-with-tony-buzan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40979-D4E5-4BCA-B6C9-47333AC786C7}"/>
              </a:ext>
            </a:extLst>
          </p:cNvPr>
          <p:cNvSpPr txBox="1"/>
          <p:nvPr/>
        </p:nvSpPr>
        <p:spPr>
          <a:xfrm>
            <a:off x="519854" y="5557031"/>
            <a:ext cx="45769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https://youtu.be/_PUxv3BAFM8</a:t>
            </a:r>
          </a:p>
        </p:txBody>
      </p:sp>
    </p:spTree>
    <p:extLst>
      <p:ext uri="{BB962C8B-B14F-4D97-AF65-F5344CB8AC3E}">
        <p14:creationId xmlns:p14="http://schemas.microsoft.com/office/powerpoint/2010/main" val="1439850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47D57B-9A92-4B68-B43A-08DA5416D0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84" b="5659"/>
          <a:stretch/>
        </p:blipFill>
        <p:spPr>
          <a:xfrm>
            <a:off x="1187624" y="0"/>
            <a:ext cx="7344816" cy="65838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6862C3-6C9C-4BA2-89D0-65064A291CE2}"/>
              </a:ext>
            </a:extLst>
          </p:cNvPr>
          <p:cNvSpPr txBox="1"/>
          <p:nvPr/>
        </p:nvSpPr>
        <p:spPr>
          <a:xfrm>
            <a:off x="-108520" y="6260636"/>
            <a:ext cx="31040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https://www.mindtools.com/ahlezc4/mind-maps</a:t>
            </a:r>
          </a:p>
        </p:txBody>
      </p:sp>
    </p:spTree>
    <p:extLst>
      <p:ext uri="{BB962C8B-B14F-4D97-AF65-F5344CB8AC3E}">
        <p14:creationId xmlns:p14="http://schemas.microsoft.com/office/powerpoint/2010/main" val="2438385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0B0FECCA-E60B-4589-8219-E67F202914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" r="8718"/>
          <a:stretch/>
        </p:blipFill>
        <p:spPr bwMode="auto">
          <a:xfrm>
            <a:off x="4355976" y="984486"/>
            <a:ext cx="4680520" cy="37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7B5258C-8382-436B-85FC-14D41F690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20" y="991269"/>
            <a:ext cx="4176464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/>
              <a:t>Concept maps</a:t>
            </a:r>
          </a:p>
          <a:p>
            <a:pPr lvl="1">
              <a:lnSpc>
                <a:spcPct val="150000"/>
              </a:lnSpc>
            </a:pPr>
            <a:r>
              <a:rPr lang="en-GB"/>
              <a:t>Graphical, hierarchical representation of key </a:t>
            </a:r>
            <a:r>
              <a:rPr lang="en-GB" b="1">
                <a:solidFill>
                  <a:srgbClr val="0070C0"/>
                </a:solidFill>
              </a:rPr>
              <a:t>concepts and ideas</a:t>
            </a:r>
          </a:p>
          <a:p>
            <a:pPr lvl="1">
              <a:lnSpc>
                <a:spcPct val="150000"/>
              </a:lnSpc>
            </a:pPr>
            <a:r>
              <a:rPr lang="en-GB"/>
              <a:t>Shows the relationship between the concepts and sub-concepts </a:t>
            </a:r>
          </a:p>
          <a:p>
            <a:pPr>
              <a:lnSpc>
                <a:spcPct val="150000"/>
              </a:lnSpc>
            </a:pPr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84FAA4-2A4F-435A-AE57-235E35A97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55651"/>
            <a:ext cx="8229600" cy="1143000"/>
          </a:xfrm>
        </p:spPr>
        <p:txBody>
          <a:bodyPr/>
          <a:lstStyle/>
          <a:p>
            <a:r>
              <a:rPr lang="en-GB"/>
              <a:t>How?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3068BF-EEAF-4DA5-8B9F-D50A8CB7BB26}"/>
              </a:ext>
            </a:extLst>
          </p:cNvPr>
          <p:cNvSpPr txBox="1"/>
          <p:nvPr/>
        </p:nvSpPr>
        <p:spPr>
          <a:xfrm>
            <a:off x="4067944" y="5734997"/>
            <a:ext cx="4576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https://www.canva.com/graphs/concept-maps/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6D3BFB-8818-4F7A-9FB8-30279C5C494C}"/>
              </a:ext>
            </a:extLst>
          </p:cNvPr>
          <p:cNvSpPr txBox="1"/>
          <p:nvPr/>
        </p:nvSpPr>
        <p:spPr>
          <a:xfrm>
            <a:off x="5913009" y="2768771"/>
            <a:ext cx="1566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topic/theme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D3DB1C-F885-4269-8780-B31DB916B5DB}"/>
              </a:ext>
            </a:extLst>
          </p:cNvPr>
          <p:cNvSpPr txBox="1"/>
          <p:nvPr/>
        </p:nvSpPr>
        <p:spPr>
          <a:xfrm>
            <a:off x="6211844" y="1389641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sub-topic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1DA759-F263-450F-948C-D4CF77CE6C3A}"/>
              </a:ext>
            </a:extLst>
          </p:cNvPr>
          <p:cNvSpPr txBox="1"/>
          <p:nvPr/>
        </p:nvSpPr>
        <p:spPr>
          <a:xfrm>
            <a:off x="7328992" y="161131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sub-topic 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2998E5-6ADB-4D1C-94AC-D444282A5B8F}"/>
              </a:ext>
            </a:extLst>
          </p:cNvPr>
          <p:cNvSpPr txBox="1"/>
          <p:nvPr/>
        </p:nvSpPr>
        <p:spPr>
          <a:xfrm>
            <a:off x="7979224" y="2627950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sub-topic 3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5851984-8489-42BD-B449-A121F53163EF}"/>
                  </a:ext>
                </a:extLst>
              </p14:cNvPr>
              <p14:cNvContentPartPr/>
              <p14:nvPr/>
            </p14:nvContentPartPr>
            <p14:xfrm>
              <a:off x="5151205" y="2359421"/>
              <a:ext cx="99720" cy="110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5851984-8489-42BD-B449-A121F53163E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133205" y="2341421"/>
                <a:ext cx="135360" cy="14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25460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671BA2-47C5-4D9C-8EDB-2E98F2B15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Use what you have just been told to take notes of the next video clip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9180035-6D91-449C-9845-880488BA3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Second video clip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8F240E-3614-48DD-BCD0-4A6E71F333B2}"/>
              </a:ext>
            </a:extLst>
          </p:cNvPr>
          <p:cNvSpPr txBox="1"/>
          <p:nvPr/>
        </p:nvSpPr>
        <p:spPr>
          <a:xfrm>
            <a:off x="3103554" y="6214030"/>
            <a:ext cx="60404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https://www.youtube.com/watch?v=pCtOcq3ypSg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9F165F-35CE-4164-9B69-F19594238E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1914" y="2452836"/>
            <a:ext cx="6040445" cy="355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225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EA592F1-E3BD-4B53-B44F-A97734022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Vevox</a:t>
            </a:r>
            <a:r>
              <a:rPr lang="en-GB" dirty="0"/>
              <a:t> Quiz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B2C188-70B6-4522-B5B5-C357B11E43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564" y="1721972"/>
            <a:ext cx="8658185" cy="3764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1503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F869B4-5FC0-4F96-82F5-5F7489E6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We remember:</a:t>
            </a:r>
          </a:p>
          <a:p>
            <a:pPr eaLnBrk="1" hangingPunct="1"/>
            <a:r>
              <a:rPr lang="en-GB" altLang="en-US"/>
              <a:t>20% of what we read</a:t>
            </a:r>
          </a:p>
          <a:p>
            <a:pPr eaLnBrk="1" hangingPunct="1"/>
            <a:r>
              <a:rPr lang="en-GB" altLang="en-US"/>
              <a:t>30% of what we hear</a:t>
            </a:r>
          </a:p>
          <a:p>
            <a:pPr eaLnBrk="1" hangingPunct="1"/>
            <a:r>
              <a:rPr lang="en-GB" altLang="en-US"/>
              <a:t>40% of what we see</a:t>
            </a:r>
          </a:p>
          <a:p>
            <a:pPr eaLnBrk="1" hangingPunct="1"/>
            <a:r>
              <a:rPr lang="en-GB" altLang="en-US"/>
              <a:t>50% of what we say</a:t>
            </a:r>
          </a:p>
          <a:p>
            <a:pPr eaLnBrk="1" hangingPunct="1"/>
            <a:r>
              <a:rPr lang="en-GB" altLang="en-US"/>
              <a:t>60% of what we do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i="1"/>
              <a:t>and</a:t>
            </a:r>
          </a:p>
          <a:p>
            <a:pPr eaLnBrk="1" hangingPunct="1"/>
            <a:r>
              <a:rPr lang="en-GB" altLang="en-US" b="1"/>
              <a:t>90% of what we read, hear, see </a:t>
            </a:r>
            <a:r>
              <a:rPr lang="en-GB" altLang="en-US" b="1" i="1" u="sng"/>
              <a:t>and</a:t>
            </a:r>
            <a:r>
              <a:rPr lang="en-GB" altLang="en-US" b="1"/>
              <a:t> do</a:t>
            </a:r>
            <a:r>
              <a:rPr lang="en-GB" altLang="en-US"/>
              <a:t>.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7D1959C-5EA5-42C0-90F1-94586C01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Memory </a:t>
            </a:r>
          </a:p>
        </p:txBody>
      </p:sp>
    </p:spTree>
    <p:extLst>
      <p:ext uri="{BB962C8B-B14F-4D97-AF65-F5344CB8AC3E}">
        <p14:creationId xmlns:p14="http://schemas.microsoft.com/office/powerpoint/2010/main" val="1662121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C976329-DB6D-4B78-B8B8-29F038CC0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1114"/>
            <a:ext cx="8229600" cy="5620254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Consider using digital note-making tools, such as </a:t>
            </a:r>
            <a:r>
              <a:rPr lang="en-GB" b="0" i="0" u="sng">
                <a:solidFill>
                  <a:srgbClr val="D3273E"/>
                </a:solidFill>
                <a:effectLst/>
              </a:rPr>
              <a:t>OneNote</a:t>
            </a:r>
            <a:r>
              <a:rPr lang="en-GB" b="0" i="0">
                <a:solidFill>
                  <a:srgbClr val="000000"/>
                </a:solidFill>
                <a:effectLst/>
              </a:rPr>
              <a:t> and </a:t>
            </a:r>
            <a:r>
              <a:rPr lang="en-GB" b="0" i="0" u="sng">
                <a:solidFill>
                  <a:srgbClr val="D3273E"/>
                </a:solidFill>
                <a:effectLst/>
              </a:rPr>
              <a:t>Evernote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u="sng">
              <a:solidFill>
                <a:srgbClr val="0000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include different types of notes, including multimedia;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synchronise content between your devices;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easily edit and rearrange your notes;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search quickly through your notes;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add tags; </a:t>
            </a:r>
            <a:endParaRPr lang="en-GB">
              <a:solidFill>
                <a:srgbClr val="0000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</a:rPr>
              <a:t>share content with others and collaborate </a:t>
            </a:r>
          </a:p>
          <a:p>
            <a:pPr marL="109728" indent="0" algn="l">
              <a:buNone/>
            </a:pP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400">
                <a:hlinkClick r:id="rId3"/>
              </a:rPr>
              <a:t>https://youtu.be/MBwU7labwKE</a:t>
            </a:r>
            <a:r>
              <a:rPr lang="en-GB" sz="2400"/>
              <a:t> OneNote</a:t>
            </a:r>
          </a:p>
          <a:p>
            <a:r>
              <a:rPr lang="en-GB" sz="2400">
                <a:hlinkClick r:id="rId4"/>
              </a:rPr>
              <a:t>https://youtu.be/UZurs-XSKSw</a:t>
            </a:r>
            <a:r>
              <a:rPr lang="en-GB" sz="2400"/>
              <a:t> Evernote demo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4D2E205-8CE6-48E6-8DCA-D4DDB576F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31" y="0"/>
            <a:ext cx="8229600" cy="1143000"/>
          </a:xfrm>
        </p:spPr>
        <p:txBody>
          <a:bodyPr/>
          <a:lstStyle/>
          <a:p>
            <a:r>
              <a:rPr lang="en-GB"/>
              <a:t>Online notes</a:t>
            </a:r>
          </a:p>
        </p:txBody>
      </p:sp>
    </p:spTree>
    <p:extLst>
      <p:ext uri="{BB962C8B-B14F-4D97-AF65-F5344CB8AC3E}">
        <p14:creationId xmlns:p14="http://schemas.microsoft.com/office/powerpoint/2010/main" val="4084564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592</Words>
  <Application>Microsoft Office PowerPoint</Application>
  <PresentationFormat>On-screen Show (4:3)</PresentationFormat>
  <Paragraphs>135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Note Taking</vt:lpstr>
      <vt:lpstr>Observation Exercise</vt:lpstr>
      <vt:lpstr>Vevox Quiz</vt:lpstr>
      <vt:lpstr>Why? When? How?</vt:lpstr>
      <vt:lpstr>Why?</vt:lpstr>
      <vt:lpstr>When and where?</vt:lpstr>
      <vt:lpstr>Making notes - Listening</vt:lpstr>
      <vt:lpstr>Making notes - Listening</vt:lpstr>
      <vt:lpstr>Making notes - Reading</vt:lpstr>
      <vt:lpstr>Remember NOT to:</vt:lpstr>
      <vt:lpstr>How?</vt:lpstr>
      <vt:lpstr>How?</vt:lpstr>
      <vt:lpstr>PowerPoint Presentation</vt:lpstr>
      <vt:lpstr>How?</vt:lpstr>
      <vt:lpstr>Second video clip</vt:lpstr>
      <vt:lpstr>Vevox Quiz</vt:lpstr>
      <vt:lpstr>Memory </vt:lpstr>
      <vt:lpstr>Online 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Graham Rees-Evans</dc:creator>
  <cp:lastModifiedBy>Ewa Kazimierska</cp:lastModifiedBy>
  <cp:revision>3</cp:revision>
  <cp:lastPrinted>2021-11-04T13:15:59Z</cp:lastPrinted>
  <dcterms:created xsi:type="dcterms:W3CDTF">2011-03-10T00:19:39Z</dcterms:created>
  <dcterms:modified xsi:type="dcterms:W3CDTF">2025-12-08T21:22:59Z</dcterms:modified>
</cp:coreProperties>
</file>