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64" r:id="rId3"/>
    <p:sldId id="265" r:id="rId4"/>
    <p:sldId id="266" r:id="rId5"/>
    <p:sldId id="269" r:id="rId6"/>
    <p:sldId id="270" r:id="rId7"/>
    <p:sldId id="271" r:id="rId8"/>
    <p:sldId id="272" r:id="rId9"/>
    <p:sldId id="273" r:id="rId10"/>
    <p:sldId id="275" r:id="rId11"/>
    <p:sldId id="280" r:id="rId12"/>
    <p:sldId id="281" r:id="rId13"/>
    <p:sldId id="274" r:id="rId14"/>
    <p:sldId id="276" r:id="rId15"/>
    <p:sldId id="277"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9A5EDC0-A0DB-4F2D-80AB-CF72825171E3}">
          <p14:sldIdLst>
            <p14:sldId id="256"/>
            <p14:sldId id="264"/>
            <p14:sldId id="265"/>
            <p14:sldId id="266"/>
            <p14:sldId id="269"/>
            <p14:sldId id="270"/>
            <p14:sldId id="271"/>
            <p14:sldId id="272"/>
            <p14:sldId id="273"/>
            <p14:sldId id="275"/>
            <p14:sldId id="280"/>
            <p14:sldId id="281"/>
            <p14:sldId id="274"/>
            <p14:sldId id="276"/>
            <p14:sldId id="277"/>
            <p14:sldId id="27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ea Apetri" initials="AA" lastIdx="1" clrIdx="0">
    <p:extLst>
      <p:ext uri="{19B8F6BF-5375-455C-9EA6-DF929625EA0E}">
        <p15:presenceInfo xmlns:p15="http://schemas.microsoft.com/office/powerpoint/2012/main" userId="Andreea Apetri"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97" autoAdjust="0"/>
    <p:restoredTop sz="82704" autoAdjust="0"/>
  </p:normalViewPr>
  <p:slideViewPr>
    <p:cSldViewPr snapToGrid="0">
      <p:cViewPr varScale="1">
        <p:scale>
          <a:sx n="55" d="100"/>
          <a:sy n="55" d="100"/>
        </p:scale>
        <p:origin x="978" y="42"/>
      </p:cViewPr>
      <p:guideLst/>
    </p:cSldViewPr>
  </p:slideViewPr>
  <p:outlineViewPr>
    <p:cViewPr>
      <p:scale>
        <a:sx n="33" d="100"/>
        <a:sy n="33" d="100"/>
      </p:scale>
      <p:origin x="0" y="-2061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4T12:56:52.128"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D07FF-8CFE-4F4F-8812-1DA3C882A1AB}" type="datetimeFigureOut">
              <a:rPr lang="en-GB" smtClean="0"/>
              <a:t>04/05/2020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46FE28-67EF-40FB-9333-5779F7753DEA}" type="slidenum">
              <a:rPr lang="en-GB" smtClean="0"/>
              <a:t>‹#›</a:t>
            </a:fld>
            <a:endParaRPr lang="en-GB"/>
          </a:p>
        </p:txBody>
      </p:sp>
    </p:spTree>
    <p:extLst>
      <p:ext uri="{BB962C8B-B14F-4D97-AF65-F5344CB8AC3E}">
        <p14:creationId xmlns:p14="http://schemas.microsoft.com/office/powerpoint/2010/main" val="1846500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coffee shop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was initially founded by the Jeffrey Hyman on October 1983; it was the first shop of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manager that was founded in the Hampstead London, 1983. The Name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suggests that it is based on the French word, which means the "ready to wear" clothing. The coffee café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in serving the menu of the food that is solely handmade and natural; the food that they present is prepared in the kitchen of the shops and are freshly prepared</a:t>
            </a:r>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3</a:t>
            </a:fld>
            <a:endParaRPr lang="en-GB"/>
          </a:p>
        </p:txBody>
      </p:sp>
    </p:spTree>
    <p:extLst>
      <p:ext uri="{BB962C8B-B14F-4D97-AF65-F5344CB8AC3E}">
        <p14:creationId xmlns:p14="http://schemas.microsoft.com/office/powerpoint/2010/main" val="2588695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Later this shop was taken over by Beecham and </a:t>
            </a:r>
            <a:r>
              <a:rPr lang="en-US" sz="1200" kern="1200" dirty="0" err="1">
                <a:solidFill>
                  <a:schemeClr val="tx1"/>
                </a:solidFill>
                <a:effectLst/>
                <a:latin typeface="+mn-lt"/>
                <a:ea typeface="+mn-ea"/>
                <a:cs typeface="+mn-cs"/>
              </a:rPr>
              <a:t>Metcade</a:t>
            </a:r>
            <a:r>
              <a:rPr lang="en-US" sz="1200" kern="1200" dirty="0">
                <a:solidFill>
                  <a:schemeClr val="tx1"/>
                </a:solidFill>
                <a:effectLst/>
                <a:latin typeface="+mn-lt"/>
                <a:ea typeface="+mn-ea"/>
                <a:cs typeface="+mn-cs"/>
              </a:rPr>
              <a:t>, and they had set up the foundation of trust for alleviating poverty all over UK (Xiang and </a:t>
            </a:r>
            <a:r>
              <a:rPr lang="en-US" sz="1200" kern="1200" dirty="0" err="1">
                <a:solidFill>
                  <a:schemeClr val="tx1"/>
                </a:solidFill>
                <a:effectLst/>
                <a:latin typeface="+mn-lt"/>
                <a:ea typeface="+mn-ea"/>
                <a:cs typeface="+mn-cs"/>
              </a:rPr>
              <a:t>Gretzel</a:t>
            </a:r>
            <a:r>
              <a:rPr lang="en-US" sz="1200" kern="1200" dirty="0">
                <a:solidFill>
                  <a:schemeClr val="tx1"/>
                </a:solidFill>
                <a:effectLst/>
                <a:latin typeface="+mn-lt"/>
                <a:ea typeface="+mn-ea"/>
                <a:cs typeface="+mn-cs"/>
              </a:rPr>
              <a:t>, 2010). The trust received multiple donations from the sale of different products and the collection of the different boxes in the shops. Moreover, the van that was used by this coffee shop alters used to deliver the food that is unsold to the homeless people daily. The main emphasis of this coffee shop is the use of natural ingredients, and its advertisements further show that the sandwiches that they serve are freshly prepared in the outlets. The Leftover food is given in charity to the homeless people, and it is considered as the new and innovative idea that is now adopted by many other restaurants and cafes as well (Morton, 2013). Moreover, it further has outlets in Dubai, Hong Kong, China, UK, France, Singapore, Germany, Netherlands, USA and Denmark. The internal culture of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Manger can be explained in the leaflet that is entitled as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The breakdown of such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divided into three different categories such as the passion, apparent thinking and the team working. However, the use of technology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not common, as it was an expensive addition, and the employees were not efficient enough to incorporate such use. Due to the absence of technology, the communication process of the coffee shop as severely affected as the customers were not aware of the products and services that this coffee shop offers moreover, the customers were not able to provide their feedback to the coffee shop. Due to these issues,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Manger coffee Shop introduced different technologies in order to enhance the work processes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4</a:t>
            </a:fld>
            <a:endParaRPr lang="en-GB"/>
          </a:p>
        </p:txBody>
      </p:sp>
    </p:spTree>
    <p:extLst>
      <p:ext uri="{BB962C8B-B14F-4D97-AF65-F5344CB8AC3E}">
        <p14:creationId xmlns:p14="http://schemas.microsoft.com/office/powerpoint/2010/main" val="294968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Inefficient work environment</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the absence of technology,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Coffee shop faced significant challenges as in the current and modern world the use of technology has become significant for the efficient processes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the effective work environment. Due to the absence of technology the coffee shop had to struggle significantly as their main aim was to provide their customers with the handmade food, which means they were not using any technology to make the sandwiches and coffee (</a:t>
            </a:r>
            <a:r>
              <a:rPr lang="en-US" sz="1200" kern="1200" dirty="0" err="1">
                <a:solidFill>
                  <a:schemeClr val="tx1"/>
                </a:solidFill>
                <a:effectLst/>
                <a:latin typeface="+mn-lt"/>
                <a:ea typeface="+mn-ea"/>
                <a:cs typeface="+mn-cs"/>
              </a:rPr>
              <a:t>Venkatesh</a:t>
            </a:r>
            <a:r>
              <a:rPr lang="en-US" sz="1200" kern="1200" dirty="0">
                <a:solidFill>
                  <a:schemeClr val="tx1"/>
                </a:solidFill>
                <a:effectLst/>
                <a:latin typeface="+mn-lt"/>
                <a:ea typeface="+mn-ea"/>
                <a:cs typeface="+mn-cs"/>
              </a:rPr>
              <a:t>, Thong and </a:t>
            </a:r>
            <a:r>
              <a:rPr lang="en-US" sz="1200" kern="1200" dirty="0" err="1">
                <a:solidFill>
                  <a:schemeClr val="tx1"/>
                </a:solidFill>
                <a:effectLst/>
                <a:latin typeface="+mn-lt"/>
                <a:ea typeface="+mn-ea"/>
                <a:cs typeface="+mn-cs"/>
              </a:rPr>
              <a:t>Xu</a:t>
            </a:r>
            <a:r>
              <a:rPr lang="en-US" sz="1200" kern="1200" dirty="0">
                <a:solidFill>
                  <a:schemeClr val="tx1"/>
                </a:solidFill>
                <a:effectLst/>
                <a:latin typeface="+mn-lt"/>
                <a:ea typeface="+mn-ea"/>
                <a:cs typeface="+mn-cs"/>
              </a:rPr>
              <a:t>, 2012). Due to which they had a limited amount of customers that they were serving, serving a huge number of customers was challenging for them, as it was not humanly possible to make handmade food for a large number of people. </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Retention of Customers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However, if the technology was implemented this course of action would have been easier and serving a huge amount of customers would not have been an issue. This caused multiple trouble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 retaining their employees and attracting more employees. As the competitors were using technologies due to which their work processes were faster and easier; therefore, they were able to provide better customer service (</a:t>
            </a:r>
            <a:r>
              <a:rPr lang="en-US" sz="1200" kern="1200" dirty="0" err="1">
                <a:solidFill>
                  <a:schemeClr val="tx1"/>
                </a:solidFill>
                <a:effectLst/>
                <a:latin typeface="+mn-lt"/>
                <a:ea typeface="+mn-ea"/>
                <a:cs typeface="+mn-cs"/>
              </a:rPr>
              <a:t>Venkatesh</a:t>
            </a:r>
            <a:r>
              <a:rPr lang="en-US" sz="1200" kern="1200" dirty="0">
                <a:solidFill>
                  <a:schemeClr val="tx1"/>
                </a:solidFill>
                <a:effectLst/>
                <a:latin typeface="+mn-lt"/>
                <a:ea typeface="+mn-ea"/>
                <a:cs typeface="+mn-cs"/>
              </a:rPr>
              <a:t>, Thong and </a:t>
            </a:r>
            <a:r>
              <a:rPr lang="en-US" sz="1200" kern="1200" dirty="0" err="1">
                <a:solidFill>
                  <a:schemeClr val="tx1"/>
                </a:solidFill>
                <a:effectLst/>
                <a:latin typeface="+mn-lt"/>
                <a:ea typeface="+mn-ea"/>
                <a:cs typeface="+mn-cs"/>
              </a:rPr>
              <a:t>Xu</a:t>
            </a:r>
            <a:r>
              <a:rPr lang="en-US" sz="1200" kern="1200" dirty="0">
                <a:solidFill>
                  <a:schemeClr val="tx1"/>
                </a:solidFill>
                <a:effectLst/>
                <a:latin typeface="+mn-lt"/>
                <a:ea typeface="+mn-ea"/>
                <a:cs typeface="+mn-cs"/>
              </a:rPr>
              <a:t>, 2012). Use of social media and the online technologies are the current methods of ordering food in the current era since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was away from the technology; they suffered a huge loss in terms of attracting new customers and retaining the existing customers because of their failure to implement the technology. The use of technology does not only make the processes easier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but it makes the ordering processes easier for the customers as well, which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manger failed to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Therefore, due to which they suffered great losses. </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Retention of Employees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Similarly, due to the absence of technology,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was a step behind its competitors, it did not only lose the customers, but it lost its employees as well. As the implementation of modern technology is known to provide ease in the work processes to the employees as well, and since the employees were required to make handmade products in the coffee shop, it required additional efforts. Moreover, the absence of the MOS "Modern Point of Sale System" further is the source of increasing the sales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it further helps in improving the satisfaction level of the customers as well as the employees. The main challenge that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facing was improving their sales, and more importantly, they were struggling to enhance the satisfaction of the customers (</a:t>
            </a:r>
            <a:r>
              <a:rPr lang="en-US" sz="1200" kern="1200" dirty="0" err="1">
                <a:solidFill>
                  <a:schemeClr val="tx1"/>
                </a:solidFill>
                <a:effectLst/>
                <a:latin typeface="+mn-lt"/>
                <a:ea typeface="+mn-ea"/>
                <a:cs typeface="+mn-cs"/>
              </a:rPr>
              <a:t>Jeong</a:t>
            </a:r>
            <a:r>
              <a:rPr lang="en-US" sz="1200" kern="1200" dirty="0">
                <a:solidFill>
                  <a:schemeClr val="tx1"/>
                </a:solidFill>
                <a:effectLst/>
                <a:latin typeface="+mn-lt"/>
                <a:ea typeface="+mn-ea"/>
                <a:cs typeface="+mn-cs"/>
              </a:rPr>
              <a:t>, Lee and </a:t>
            </a:r>
            <a:r>
              <a:rPr lang="en-US" sz="1200" kern="1200" dirty="0" err="1">
                <a:solidFill>
                  <a:schemeClr val="tx1"/>
                </a:solidFill>
                <a:effectLst/>
                <a:latin typeface="+mn-lt"/>
                <a:ea typeface="+mn-ea"/>
                <a:cs typeface="+mn-cs"/>
              </a:rPr>
              <a:t>Nagesvaran</a:t>
            </a:r>
            <a:r>
              <a:rPr lang="en-US" sz="1200" kern="1200" dirty="0">
                <a:solidFill>
                  <a:schemeClr val="tx1"/>
                </a:solidFill>
                <a:effectLst/>
                <a:latin typeface="+mn-lt"/>
                <a:ea typeface="+mn-ea"/>
                <a:cs typeface="+mn-cs"/>
              </a:rPr>
              <a:t>, 2016). Due to the absence of technology, the productivity of the employees was slowed down as they were not able to process the work activities in the minimum time, technology helps in making the work process easier and quicker for the employees. However, due to the absence of technology,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suffering significantly in improving the productivity of the employees.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5</a:t>
            </a:fld>
            <a:endParaRPr lang="en-GB"/>
          </a:p>
        </p:txBody>
      </p:sp>
    </p:spTree>
    <p:extLst>
      <p:ext uri="{BB962C8B-B14F-4D97-AF65-F5344CB8AC3E}">
        <p14:creationId xmlns:p14="http://schemas.microsoft.com/office/powerpoint/2010/main" val="2433571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Targeting new customers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Targeting new customers was an additional challenge for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the use of technology helps in attracting and targeting the new customers since the coffee shop was not aware of the technological advancements, therefore, they were facing significant challenges in the targeting new customers. </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Identifying Customer Needs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unable to identify the needs and preferences of the customers due to which the customers were more interested in the products of the competitors as they were more efficient in identifying their customers' needs and fulfilling them effectively. This factor led to the loss of customer satisfaction, which eventually was the main cause of the loss of the customer overall.</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Appraisal Of the employees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advanced technology helps in appraising the employees and providing additional benefits to its employee's. The employees of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were suffering as they were not appraised adequately, which left the employees unsatisfied with the working conditions.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6</a:t>
            </a:fld>
            <a:endParaRPr lang="en-GB"/>
          </a:p>
        </p:txBody>
      </p:sp>
    </p:spTree>
    <p:extLst>
      <p:ext uri="{BB962C8B-B14F-4D97-AF65-F5344CB8AC3E}">
        <p14:creationId xmlns:p14="http://schemas.microsoft.com/office/powerpoint/2010/main" val="98313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Limited Menu</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Since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not aware of the needs and the requirement of the customers due to which their menu was limited. Due to the limited menu and the slow service of the employees thee customers were gradually shifting to their competitors.</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Outsourcing and Collaboration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implementation of advanced technology helps in collaborating and outsourcing a few of the business operations. Since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was not implementing the advance technology; therefore, they were facing issues with the collaboration with the high-end business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well, which can be very beneficial for the overall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Increased Cost</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implementation of technology helps in reducing the overall cost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well; it is the one time cost only. With the help of technology,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can outsource a few of its operation, which eventually helps in losing the overall operating costs. However, due to the absence of the use of technology,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has to bear the additional costs.</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Increased Customers' waiting time</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the traditional way through which the food and coffee were preparing the waiting time of the customers was increasing which often created chaos in the coffee shops and which eventually led to the loss of their customers.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7</a:t>
            </a:fld>
            <a:endParaRPr lang="en-GB"/>
          </a:p>
        </p:txBody>
      </p:sp>
    </p:spTree>
    <p:extLst>
      <p:ext uri="{BB962C8B-B14F-4D97-AF65-F5344CB8AC3E}">
        <p14:creationId xmlns:p14="http://schemas.microsoft.com/office/powerpoint/2010/main" val="2341974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Insights to Modern Technology Introduced</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the multiple challenges that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facing because of the absence of the technology,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focused on introducing new technologies in their coffee shops, which resulted in the additional customer sales and more satisfied customers. </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Coffee Machine</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Initially, in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Manger coffee was prepared in the traditional way, no coffee machines were used in this process, which used to slowed down the overall process of the organization and increased the waiting time of the customers (</a:t>
            </a:r>
            <a:r>
              <a:rPr lang="en-US" sz="1200" kern="1200" dirty="0" err="1">
                <a:solidFill>
                  <a:schemeClr val="tx1"/>
                </a:solidFill>
                <a:effectLst/>
                <a:latin typeface="+mn-lt"/>
                <a:ea typeface="+mn-ea"/>
                <a:cs typeface="+mn-cs"/>
              </a:rPr>
              <a:t>Jeong</a:t>
            </a:r>
            <a:r>
              <a:rPr lang="en-US" sz="1200" kern="1200" dirty="0">
                <a:solidFill>
                  <a:schemeClr val="tx1"/>
                </a:solidFill>
                <a:effectLst/>
                <a:latin typeface="+mn-lt"/>
                <a:ea typeface="+mn-ea"/>
                <a:cs typeface="+mn-cs"/>
              </a:rPr>
              <a:t>, Lee and </a:t>
            </a:r>
            <a:r>
              <a:rPr lang="en-US" sz="1200" kern="1200" dirty="0" err="1">
                <a:solidFill>
                  <a:schemeClr val="tx1"/>
                </a:solidFill>
                <a:effectLst/>
                <a:latin typeface="+mn-lt"/>
                <a:ea typeface="+mn-ea"/>
                <a:cs typeface="+mn-cs"/>
              </a:rPr>
              <a:t>Nagesvaran</a:t>
            </a:r>
            <a:r>
              <a:rPr lang="en-US" sz="1200" kern="1200" dirty="0">
                <a:solidFill>
                  <a:schemeClr val="tx1"/>
                </a:solidFill>
                <a:effectLst/>
                <a:latin typeface="+mn-lt"/>
                <a:ea typeface="+mn-ea"/>
                <a:cs typeface="+mn-cs"/>
              </a:rPr>
              <a:t>, 2016). However, with the introduction of the coffee machines, it the overall work efficiency of the employees, as well as the organization, was improved, which eventually helped in improving customer satisfaction as well.</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Contactless Payment</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the help of the technology that introduced the contactless payment,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was able to provide ease to the customers by paying for the coffee and sandwiches with the help of the wireless connection or the smartphones. This technology does not only help the customer is paying for their products, but it also allows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expand its business operations all over the world.</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Tablets used for Ordering Purpose</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the help of advanced technology, the customers were now able to use tablets to punch orders to their customer representative. It has not only made the work processes easier for the customers, but it also has provided easiness to the employees as well (</a:t>
            </a:r>
            <a:r>
              <a:rPr lang="en-US" sz="1200" kern="1200" dirty="0" err="1">
                <a:solidFill>
                  <a:schemeClr val="tx1"/>
                </a:solidFill>
                <a:effectLst/>
                <a:latin typeface="+mn-lt"/>
                <a:ea typeface="+mn-ea"/>
                <a:cs typeface="+mn-cs"/>
              </a:rPr>
              <a:t>Almehmadi</a:t>
            </a:r>
            <a:r>
              <a:rPr lang="en-US" sz="1200" kern="1200" dirty="0">
                <a:solidFill>
                  <a:schemeClr val="tx1"/>
                </a:solidFill>
                <a:effectLst/>
                <a:latin typeface="+mn-lt"/>
                <a:ea typeface="+mn-ea"/>
                <a:cs typeface="+mn-cs"/>
              </a:rPr>
              <a:t>, Bourque and El-</a:t>
            </a:r>
            <a:r>
              <a:rPr lang="en-US" sz="1200" kern="1200" dirty="0" err="1">
                <a:solidFill>
                  <a:schemeClr val="tx1"/>
                </a:solidFill>
                <a:effectLst/>
                <a:latin typeface="+mn-lt"/>
                <a:ea typeface="+mn-ea"/>
                <a:cs typeface="+mn-cs"/>
              </a:rPr>
              <a:t>Khatib</a:t>
            </a:r>
            <a:r>
              <a:rPr lang="en-US" sz="1200" kern="1200" dirty="0">
                <a:solidFill>
                  <a:schemeClr val="tx1"/>
                </a:solidFill>
                <a:effectLst/>
                <a:latin typeface="+mn-lt"/>
                <a:ea typeface="+mn-ea"/>
                <a:cs typeface="+mn-cs"/>
              </a:rPr>
              <a:t>, 2013). As the staff did not need to assess the customers in choosing their orders and providing them suggestion regarding their orders.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8</a:t>
            </a:fld>
            <a:endParaRPr lang="en-GB"/>
          </a:p>
        </p:txBody>
      </p:sp>
    </p:spTree>
    <p:extLst>
      <p:ext uri="{BB962C8B-B14F-4D97-AF65-F5344CB8AC3E}">
        <p14:creationId xmlns:p14="http://schemas.microsoft.com/office/powerpoint/2010/main" val="741512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CCTV Cameras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allowed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monitor the employees and the customers. Along with that, it did not only help in monitoring the operations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but it also helps in limiting and preventing the criminal activities in the coffee shop as well (</a:t>
            </a:r>
            <a:r>
              <a:rPr lang="en-US" sz="1200" kern="1200" dirty="0" err="1">
                <a:solidFill>
                  <a:schemeClr val="tx1"/>
                </a:solidFill>
                <a:effectLst/>
                <a:latin typeface="+mn-lt"/>
                <a:ea typeface="+mn-ea"/>
                <a:cs typeface="+mn-cs"/>
              </a:rPr>
              <a:t>Cawley</a:t>
            </a:r>
            <a:r>
              <a:rPr lang="en-US" sz="1200" kern="1200" dirty="0">
                <a:solidFill>
                  <a:schemeClr val="tx1"/>
                </a:solidFill>
                <a:effectLst/>
                <a:latin typeface="+mn-lt"/>
                <a:ea typeface="+mn-ea"/>
                <a:cs typeface="+mn-cs"/>
              </a:rPr>
              <a:t>, 2011).</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Social Media</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introduction of social media helped the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in targeting the new customer and identifying the needs and requirement of the customers.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9</a:t>
            </a:fld>
            <a:endParaRPr lang="en-GB"/>
          </a:p>
        </p:txBody>
      </p:sp>
    </p:spTree>
    <p:extLst>
      <p:ext uri="{BB962C8B-B14F-4D97-AF65-F5344CB8AC3E}">
        <p14:creationId xmlns:p14="http://schemas.microsoft.com/office/powerpoint/2010/main" val="422736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Times New Roman" panose="02020603050405020304" pitchFamily="18" charset="0"/>
                <a:ea typeface="+mn-ea"/>
                <a:cs typeface="Times New Roman" panose="02020603050405020304" pitchFamily="18" charset="0"/>
              </a:rPr>
              <a:t>Impact of the Implicated Technologies in the </a:t>
            </a:r>
            <a:r>
              <a:rPr lang="en-US" sz="1200" b="1" i="1"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b="1" i="1" kern="1200" dirty="0">
                <a:solidFill>
                  <a:schemeClr val="tx1"/>
                </a:solidFill>
                <a:effectLst/>
                <a:latin typeface="Times New Roman" panose="02020603050405020304" pitchFamily="18" charset="0"/>
                <a:ea typeface="+mn-ea"/>
                <a:cs typeface="Times New Roman" panose="02020603050405020304" pitchFamily="18" charset="0"/>
              </a:rPr>
              <a:t> A Manager Coffee Shop</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All the technologies that have been implemented in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coffee shop help in a string and positive way to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in attracting many of their old customers along with some more customers as well. The reason for the implication of all these implication in the coffee shop was necessary because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was at that situation where they start losing their customers on a very high rate after the competition with Starbucks and another coffee shop. All of the introduced and implicated technologies in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coffee shop impacts the internal and economic environment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carry out the positive results within the coffee shop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Heasman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Morley, 2017).</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Social Media Services </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Technology related to social media services had a great impact on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as through the social media many new people came to know about the coffee shop in very less time and this thing directly increased the production and revenue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coffee shop. Moreover, with the help of social media, customers also became able to explore the new extensive menu of the coffee shop, and this thing attracts so many customers as people love food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Salmony</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2017).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Online Websites and Applications </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also had a great impact because from the implication of this technology people became able to see the reviews, menu, services, location, timings and many more things related to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coffee shop on their mobiles from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application and their laptops and computer from the official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website. This provides easiness to the customer, so this thing increases the productivity and revenue of the coffee shop because after exploring the online websites and application, people always make the plan for physically exploring the restaurant (Johnston, 2016).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Online and Telephonic Orders</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also had a great impact on the internal atmosphere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increased productivity and revenues. Sometimes people do not want to go to the outlets for buying the food so with the help of this technology people became able to order the food from the online website and application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the telephonic conversation as well (Davis et al., 2018).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Technical Devices</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creates a huge impact positively because with the implication of this technology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became able to manage a huge amount of customers and their orders effectively and efficiently, so the customer does not wait for the long period of time after placing their order (Ferreira and Ferreira, 2018).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Technical computers</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Technical computers strongly help the management team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to calculate the revenue of the whole day efficiently and authentically and this technology lower down the rate of wrong calculations as well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Filimonau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2019).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Technical Touchscreen Devices</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Technical touchscreen devices positively impact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increase the efficiency in taking the order from the customers and also help the customers in monitoring their order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Maye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2019).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Taking Reviews in Restaurants and on online website and Application</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had been imposed in the coffee shop with the help of tablets and increase the efficiency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because with the help of this technology management team became able to manage all their week areas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Salmony</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2017).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Electric cooking Device</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creates an efficient impact on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by increasing productivity and revenues because a large amount of food can be made with the help of electric cooking devices (Davis et al., 2018).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Electric Systems</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creates such a positive and great impact on the internal atmosphere and environment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coffee shop. It has been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analysed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from the market and restaurants survey that the physical environment of the restaurants always matters a lot, and people always attract with the physical environment of the restaurants. Before judging the food, customers first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analyse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the physical environment of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that what is providing by the restaurants for the satisfaction of the customers. Same goes with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Pret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 Manager coffee shop that in the start they do not offer a good physical environment to their customers due to which they start losing their customers. After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analysing</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that they impose a new music system, light system and air conditioners in their coffee outlets, which create a positive impact on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by increasing their productivity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Heasman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Morley, 2017).</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Technology Related to Food Delivering Services to Homeless People</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technology includes electric cooking devices and cooks start making food for the homeless people with the help of electric cooking devices, which deliver more amount of food to the customers in less time (Johnston, 2016). </a:t>
            </a:r>
          </a:p>
          <a:p>
            <a:br>
              <a:rPr lang="en-US" sz="1200" kern="1200" dirty="0">
                <a:solidFill>
                  <a:schemeClr val="tx1"/>
                </a:solidFill>
                <a:effectLst/>
                <a:latin typeface="Times New Roman" panose="02020603050405020304" pitchFamily="18" charset="0"/>
                <a:ea typeface="+mn-ea"/>
                <a:cs typeface="Times New Roman" panose="02020603050405020304" pitchFamily="18" charset="0"/>
              </a:rPr>
            </a:br>
            <a:r>
              <a:rPr lang="en-US" sz="1200" kern="1200" dirty="0">
                <a:solidFill>
                  <a:schemeClr val="tx1"/>
                </a:solidFill>
                <a:effectLst/>
                <a:latin typeface="Times New Roman" panose="02020603050405020304" pitchFamily="18" charset="0"/>
                <a:ea typeface="+mn-ea"/>
                <a:cs typeface="Times New Roman" panose="02020603050405020304" pitchFamily="18" charset="0"/>
              </a:rPr>
              <a:t> </a:t>
            </a:r>
          </a:p>
          <a:p>
            <a:endParaRPr lang="en-US"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10</a:t>
            </a:fld>
            <a:endParaRPr lang="en-GB"/>
          </a:p>
        </p:txBody>
      </p:sp>
    </p:spTree>
    <p:extLst>
      <p:ext uri="{BB962C8B-B14F-4D97-AF65-F5344CB8AC3E}">
        <p14:creationId xmlns:p14="http://schemas.microsoft.com/office/powerpoint/2010/main" val="2869472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46FE28-67EF-40FB-9333-5779F7753DEA}" type="slidenum">
              <a:rPr lang="en-GB" smtClean="0"/>
              <a:t>12</a:t>
            </a:fld>
            <a:endParaRPr lang="en-GB"/>
          </a:p>
        </p:txBody>
      </p:sp>
    </p:spTree>
    <p:extLst>
      <p:ext uri="{BB962C8B-B14F-4D97-AF65-F5344CB8AC3E}">
        <p14:creationId xmlns:p14="http://schemas.microsoft.com/office/powerpoint/2010/main" val="4226724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above-mentioned case study of </a:t>
            </a:r>
            <a:r>
              <a:rPr lang="en-US" sz="1200" kern="1200" dirty="0" err="1">
                <a:solidFill>
                  <a:schemeClr val="tx1"/>
                </a:solidFill>
                <a:effectLst/>
                <a:latin typeface="+mn-lt"/>
                <a:ea typeface="+mn-ea"/>
                <a:cs typeface="+mn-cs"/>
              </a:rPr>
              <a:t>Pret</a:t>
            </a:r>
            <a:r>
              <a:rPr lang="en-US" sz="1200" kern="1200" dirty="0">
                <a:solidFill>
                  <a:schemeClr val="tx1"/>
                </a:solidFill>
                <a:effectLst/>
                <a:latin typeface="+mn-lt"/>
                <a:ea typeface="+mn-ea"/>
                <a:cs typeface="+mn-cs"/>
              </a:rPr>
              <a:t>, a Manager, helped us in the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of the significance of the implementation of advanced technology in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operations. It has been observed that advanced technology did not only help to improve the productivity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employees, but it also helped in retaining the existing customers and attracting new customers. Moreover, it further helped in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with the help of advanced technology. The waiting time of the customer was reduced as the efficiency of the employee was improved and increased. Furthermore, it helped in identifying the needs and the requirement of the customers, along with that they are also able to target their main customers as well. This case study has also helped in learning the importance of implementing the current work and operating practices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not being able to comply with the current practices can leave the overall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behind, and this can cause the loss of employee and the customer which eventually leads to the loss of the overall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46FE28-67EF-40FB-9333-5779F7753DEA}" type="slidenum">
              <a:rPr lang="en-GB" smtClean="0"/>
              <a:t>13</a:t>
            </a:fld>
            <a:endParaRPr lang="en-GB"/>
          </a:p>
        </p:txBody>
      </p:sp>
    </p:spTree>
    <p:extLst>
      <p:ext uri="{BB962C8B-B14F-4D97-AF65-F5344CB8AC3E}">
        <p14:creationId xmlns:p14="http://schemas.microsoft.com/office/powerpoint/2010/main" val="10779083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5/4/2020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en.wikipedia.org/wiki/University_of_Wales_Trinity_Saint_David"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en.wikipedia.org/wiki/University_of_Wales_Trinity_Saint_David" TargetMode="External"/><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hyperlink" Target="http://www.mrscienceshow.com/2010/06/bring-us-your-burning-science-questions.html" TargetMode="External"/><Relationship Id="rId5" Type="http://schemas.openxmlformats.org/officeDocument/2006/relationships/image" Target="../media/image16.jp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50831" y="1674054"/>
            <a:ext cx="6815669" cy="689317"/>
          </a:xfrm>
        </p:spPr>
        <p:txBody>
          <a:bodyPr/>
          <a:lstStyle/>
          <a:p>
            <a:r>
              <a:rPr lang="en-US" sz="2400" b="1" i="1" dirty="0">
                <a:latin typeface="Times New Roman" panose="02020603050405020304" pitchFamily="18" charset="0"/>
                <a:cs typeface="Times New Roman" panose="02020603050405020304" pitchFamily="18" charset="0"/>
              </a:rPr>
              <a:t>Modern Technology in </a:t>
            </a:r>
            <a:r>
              <a:rPr lang="en-US" sz="2400" b="1" i="1" dirty="0" err="1">
                <a:latin typeface="Times New Roman" panose="02020603050405020304" pitchFamily="18" charset="0"/>
                <a:cs typeface="Times New Roman" panose="02020603050405020304" pitchFamily="18" charset="0"/>
              </a:rPr>
              <a:t>Pret</a:t>
            </a:r>
            <a:r>
              <a:rPr lang="en-US" sz="2400" b="1" i="1" dirty="0">
                <a:latin typeface="Times New Roman" panose="02020603050405020304" pitchFamily="18" charset="0"/>
                <a:cs typeface="Times New Roman" panose="02020603050405020304" pitchFamily="18" charset="0"/>
              </a:rPr>
              <a:t> A Manger: A Modern Coffee Shop</a:t>
            </a:r>
            <a:endParaRPr lang="en-GB" sz="2400" b="1" i="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95754" y="2363371"/>
            <a:ext cx="8482819" cy="3348112"/>
          </a:xfrm>
        </p:spPr>
        <p:txBody>
          <a:bodyPr anchor="ctr">
            <a:normAutofit fontScale="77500" lnSpcReduction="20000"/>
          </a:bodyPr>
          <a:lstStyle/>
          <a:p>
            <a:pPr lvl="3" algn="just">
              <a:lnSpc>
                <a:spcPct val="150000"/>
              </a:lnSpc>
            </a:pPr>
            <a:r>
              <a:rPr lang="en-GB" sz="1800" dirty="0">
                <a:solidFill>
                  <a:schemeClr val="tx1"/>
                </a:solidFill>
                <a:latin typeface="Arial" panose="020B0604020202020204" pitchFamily="34" charset="0"/>
                <a:cs typeface="Arial" panose="020B0604020202020204" pitchFamily="34" charset="0"/>
              </a:rPr>
              <a:t>Group </a:t>
            </a:r>
            <a:r>
              <a:rPr lang="en-GB" sz="1800" dirty="0" err="1">
                <a:solidFill>
                  <a:schemeClr val="tx1"/>
                </a:solidFill>
                <a:latin typeface="Arial" panose="020B0604020202020204" pitchFamily="34" charset="0"/>
                <a:cs typeface="Arial" panose="020B0604020202020204" pitchFamily="34" charset="0"/>
              </a:rPr>
              <a:t>Lider</a:t>
            </a:r>
            <a:r>
              <a:rPr lang="en-GB" sz="1800" dirty="0">
                <a:solidFill>
                  <a:schemeClr val="tx1"/>
                </a:solidFill>
                <a:latin typeface="Arial" panose="020B0604020202020204" pitchFamily="34" charset="0"/>
                <a:cs typeface="Arial" panose="020B0604020202020204" pitchFamily="34" charset="0"/>
              </a:rPr>
              <a:t> : </a:t>
            </a:r>
            <a:r>
              <a:rPr lang="en-GB" sz="1800" dirty="0" err="1">
                <a:solidFill>
                  <a:schemeClr val="tx1"/>
                </a:solidFill>
                <a:latin typeface="Arial" panose="020B0604020202020204" pitchFamily="34" charset="0"/>
                <a:cs typeface="Arial" panose="020B0604020202020204" pitchFamily="34" charset="0"/>
              </a:rPr>
              <a:t>Bidea</a:t>
            </a:r>
            <a:r>
              <a:rPr lang="en-GB" sz="1800" dirty="0">
                <a:solidFill>
                  <a:schemeClr val="tx1"/>
                </a:solidFill>
                <a:latin typeface="Arial" panose="020B0604020202020204" pitchFamily="34" charset="0"/>
                <a:cs typeface="Arial" panose="020B0604020202020204" pitchFamily="34" charset="0"/>
              </a:rPr>
              <a:t> Florina   ID 1817440 –Background of the   organisation</a:t>
            </a:r>
          </a:p>
          <a:p>
            <a:pPr lvl="3" algn="just">
              <a:lnSpc>
                <a:spcPct val="150000"/>
              </a:lnSpc>
            </a:pPr>
            <a:r>
              <a:rPr lang="en-GB" sz="1800" dirty="0">
                <a:solidFill>
                  <a:schemeClr val="tx1"/>
                </a:solidFill>
                <a:latin typeface="Arial" panose="020B0604020202020204" pitchFamily="34" charset="0"/>
                <a:cs typeface="Arial" panose="020B0604020202020204" pitchFamily="34" charset="0"/>
              </a:rPr>
              <a:t>Tiganuc Ioan Cosmin            ID 1817442-The challenges before the  introduction of modern technology </a:t>
            </a:r>
          </a:p>
          <a:p>
            <a:pPr lvl="3" algn="just">
              <a:lnSpc>
                <a:spcPct val="150000"/>
              </a:lnSpc>
            </a:pPr>
            <a:r>
              <a:rPr lang="en-GB" sz="1800" dirty="0">
                <a:solidFill>
                  <a:schemeClr val="tx1"/>
                </a:solidFill>
                <a:latin typeface="Arial" panose="020B0604020202020204" pitchFamily="34" charset="0"/>
                <a:cs typeface="Arial" panose="020B0604020202020204" pitchFamily="34" charset="0"/>
              </a:rPr>
              <a:t>Radu Marius                          ID 1817908-Insights to the modern technology introduced </a:t>
            </a:r>
          </a:p>
          <a:p>
            <a:pPr lvl="3" algn="just">
              <a:lnSpc>
                <a:spcPct val="150000"/>
              </a:lnSpc>
            </a:pPr>
            <a:r>
              <a:rPr lang="en-GB" sz="1800" dirty="0" err="1">
                <a:solidFill>
                  <a:schemeClr val="tx1"/>
                </a:solidFill>
                <a:latin typeface="Arial" panose="020B0604020202020204" pitchFamily="34" charset="0"/>
                <a:cs typeface="Arial" panose="020B0604020202020204" pitchFamily="34" charset="0"/>
              </a:rPr>
              <a:t>Jitaru</a:t>
            </a:r>
            <a:r>
              <a:rPr lang="en-GB" sz="1800" dirty="0">
                <a:solidFill>
                  <a:schemeClr val="tx1"/>
                </a:solidFill>
                <a:latin typeface="Arial" panose="020B0604020202020204" pitchFamily="34" charset="0"/>
                <a:cs typeface="Arial" panose="020B0604020202020204" pitchFamily="34" charset="0"/>
              </a:rPr>
              <a:t> Florin </a:t>
            </a:r>
            <a:r>
              <a:rPr lang="en-GB" sz="1800" dirty="0" err="1">
                <a:solidFill>
                  <a:schemeClr val="tx1"/>
                </a:solidFill>
                <a:latin typeface="Arial" panose="020B0604020202020204" pitchFamily="34" charset="0"/>
                <a:cs typeface="Arial" panose="020B0604020202020204" pitchFamily="34" charset="0"/>
              </a:rPr>
              <a:t>Alexandru</a:t>
            </a:r>
            <a:r>
              <a:rPr lang="en-GB" sz="1800" dirty="0">
                <a:solidFill>
                  <a:schemeClr val="tx1"/>
                </a:solidFill>
                <a:latin typeface="Arial" panose="020B0604020202020204" pitchFamily="34" charset="0"/>
                <a:cs typeface="Arial" panose="020B0604020202020204" pitchFamily="34" charset="0"/>
              </a:rPr>
              <a:t>         ID 1817443-The lesson that can drawn from the study case</a:t>
            </a:r>
          </a:p>
          <a:p>
            <a:pPr lvl="3" algn="just">
              <a:lnSpc>
                <a:spcPct val="150000"/>
              </a:lnSpc>
            </a:pPr>
            <a:r>
              <a:rPr lang="en-GB" sz="1800" dirty="0">
                <a:solidFill>
                  <a:schemeClr val="tx1"/>
                </a:solidFill>
                <a:latin typeface="Arial" panose="020B0604020202020204" pitchFamily="34" charset="0"/>
                <a:cs typeface="Arial" panose="020B0604020202020204" pitchFamily="34" charset="0"/>
              </a:rPr>
              <a:t>Apetri Andreea                     ID 1817733-The impact of the technology introduced </a:t>
            </a:r>
          </a:p>
          <a:p>
            <a:pPr lvl="3" algn="just">
              <a:lnSpc>
                <a:spcPct val="150000"/>
              </a:lnSpc>
            </a:pPr>
            <a:r>
              <a:rPr lang="en-GB" sz="1800" dirty="0">
                <a:solidFill>
                  <a:schemeClr val="tx1"/>
                </a:solidFill>
                <a:latin typeface="Arial" panose="020B0604020202020204" pitchFamily="34" charset="0"/>
                <a:cs typeface="Arial" panose="020B0604020202020204" pitchFamily="34" charset="0"/>
              </a:rPr>
              <a:t>University of Wales Trinity Saint David                Teacher: Dr Anupam Mazumdar</a:t>
            </a:r>
          </a:p>
          <a:p>
            <a:pPr lvl="3" algn="just">
              <a:lnSpc>
                <a:spcPct val="150000"/>
              </a:lnSpc>
            </a:pPr>
            <a:r>
              <a:rPr lang="en-GB" sz="1400" dirty="0">
                <a:solidFill>
                  <a:schemeClr val="tx1"/>
                </a:solidFill>
              </a:rPr>
              <a:t>   </a:t>
            </a:r>
          </a:p>
          <a:p>
            <a:pPr marL="457200" indent="-457200" algn="just">
              <a:lnSpc>
                <a:spcPct val="150000"/>
              </a:lnSpc>
              <a:buFont typeface="+mj-lt"/>
              <a:buAutoNum type="arabicPeriod"/>
            </a:pPr>
            <a:endParaRPr lang="en-GB" dirty="0"/>
          </a:p>
        </p:txBody>
      </p:sp>
    </p:spTree>
    <p:extLst>
      <p:ext uri="{BB962C8B-B14F-4D97-AF65-F5344CB8AC3E}">
        <p14:creationId xmlns:p14="http://schemas.microsoft.com/office/powerpoint/2010/main" val="944157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3" name="Content Placeholder 2"/>
          <p:cNvSpPr>
            <a:spLocks noGrp="1"/>
          </p:cNvSpPr>
          <p:nvPr>
            <p:ph idx="1"/>
          </p:nvPr>
        </p:nvSpPr>
        <p:spPr/>
        <p:txBody>
          <a:bodyPr/>
          <a:lstStyle/>
          <a:p>
            <a:r>
              <a:rPr lang="en-US" dirty="0"/>
              <a:t>The aim of this assignment is to analyze the case study of the implementation of modern technology in the </a:t>
            </a:r>
            <a:r>
              <a:rPr lang="en-US" dirty="0" err="1"/>
              <a:t>Pret</a:t>
            </a:r>
            <a:r>
              <a:rPr lang="en-US" dirty="0"/>
              <a:t> A Manager Coffee Shop. In addition to this, this assignment will further present the background of the chosen organization and the challenges that the organization faced before the introduction of the technology in the organization. In addition to this, it will further present the insights regarding modern technology that has been introduced in the coffee shop.</a:t>
            </a:r>
            <a:endParaRPr lang="en-GB" dirty="0"/>
          </a:p>
          <a:p>
            <a:endParaRPr lang="en-GB" dirty="0"/>
          </a:p>
        </p:txBody>
      </p:sp>
      <p:pic>
        <p:nvPicPr>
          <p:cNvPr id="5" name="Picture 4">
            <a:extLst>
              <a:ext uri="{FF2B5EF4-FFF2-40B4-BE49-F238E27FC236}">
                <a16:creationId xmlns:a16="http://schemas.microsoft.com/office/drawing/2014/main" id="{C853D039-F156-405E-9985-FD07C6A586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086" y="677331"/>
            <a:ext cx="2307772" cy="920334"/>
          </a:xfrm>
          <a:prstGeom prst="rect">
            <a:avLst/>
          </a:prstGeom>
        </p:spPr>
      </p:pic>
      <p:sp>
        <p:nvSpPr>
          <p:cNvPr id="6" name="TextBox 5">
            <a:extLst>
              <a:ext uri="{FF2B5EF4-FFF2-40B4-BE49-F238E27FC236}">
                <a16:creationId xmlns:a16="http://schemas.microsoft.com/office/drawing/2014/main" id="{4C0DCF24-6DAF-4372-A049-8080A450F420}"/>
              </a:ext>
            </a:extLst>
          </p:cNvPr>
          <p:cNvSpPr txBox="1"/>
          <p:nvPr/>
        </p:nvSpPr>
        <p:spPr>
          <a:xfrm>
            <a:off x="2514826" y="5537879"/>
            <a:ext cx="4752975"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1854020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40646" y="642945"/>
            <a:ext cx="6710705" cy="917265"/>
          </a:xfrm>
        </p:spPr>
        <p:txBody>
          <a:bodyPr/>
          <a:lstStyle/>
          <a:p>
            <a:r>
              <a:rPr lang="en-US" b="1" i="1" dirty="0"/>
              <a:t>Background of the </a:t>
            </a:r>
            <a:r>
              <a:rPr lang="en-US" b="1" i="1" dirty="0" err="1"/>
              <a:t>Pret</a:t>
            </a:r>
            <a:r>
              <a:rPr lang="en-US" b="1" i="1" dirty="0"/>
              <a:t> A Manager Coffee Shop</a:t>
            </a:r>
            <a:br>
              <a:rPr lang="en-GB" b="1" i="1" dirty="0"/>
            </a:br>
            <a:endParaRPr lang="en-GB" dirty="0"/>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821072" y="642945"/>
            <a:ext cx="1718777" cy="1371600"/>
          </a:xfrm>
        </p:spPr>
      </p:pic>
      <p:sp>
        <p:nvSpPr>
          <p:cNvPr id="6" name="Text Placeholder 5"/>
          <p:cNvSpPr>
            <a:spLocks noGrp="1"/>
          </p:cNvSpPr>
          <p:nvPr>
            <p:ph type="body" sz="half" idx="2"/>
          </p:nvPr>
        </p:nvSpPr>
        <p:spPr>
          <a:xfrm>
            <a:off x="652150" y="1638363"/>
            <a:ext cx="10887699" cy="4576692"/>
          </a:xfrm>
        </p:spPr>
        <p:txBody>
          <a:bodyPr>
            <a:normAutofit fontScale="25000" lnSpcReduction="20000"/>
          </a:bodyPr>
          <a:lstStyle/>
          <a:p>
            <a:pPr marL="285750" indent="-285750" algn="just">
              <a:buFont typeface="Arial" panose="020B0604020202020204" pitchFamily="34" charset="0"/>
              <a:buChar char="•"/>
            </a:pPr>
            <a:r>
              <a:rPr lang="en-US" sz="8000" dirty="0">
                <a:latin typeface="Times New Roman" panose="02020603050405020304" pitchFamily="18" charset="0"/>
                <a:cs typeface="Times New Roman" panose="02020603050405020304" pitchFamily="18" charset="0"/>
              </a:rPr>
              <a:t>Founded by the Jeffrey Hyman on October 1983.</a:t>
            </a:r>
          </a:p>
          <a:p>
            <a:pPr marL="285750" indent="-285750" algn="just">
              <a:buFont typeface="Arial" panose="020B0604020202020204" pitchFamily="34" charset="0"/>
              <a:buChar char="•"/>
            </a:pPr>
            <a:r>
              <a:rPr lang="en-US" sz="8000" dirty="0">
                <a:latin typeface="Times New Roman" panose="02020603050405020304" pitchFamily="18" charset="0"/>
                <a:cs typeface="Times New Roman" panose="02020603050405020304" pitchFamily="18" charset="0"/>
              </a:rPr>
              <a:t>The Name </a:t>
            </a:r>
            <a:r>
              <a:rPr lang="en-US" sz="8000" dirty="0" err="1">
                <a:latin typeface="Times New Roman" panose="02020603050405020304" pitchFamily="18" charset="0"/>
                <a:cs typeface="Times New Roman" panose="02020603050405020304" pitchFamily="18" charset="0"/>
              </a:rPr>
              <a:t>pret</a:t>
            </a:r>
            <a:r>
              <a:rPr lang="en-US" sz="8000" dirty="0">
                <a:latin typeface="Times New Roman" panose="02020603050405020304" pitchFamily="18" charset="0"/>
                <a:cs typeface="Times New Roman" panose="02020603050405020304" pitchFamily="18" charset="0"/>
              </a:rPr>
              <a:t> a manager suggests that it is based on the French word, which means the "ready to wear" clothing. </a:t>
            </a:r>
          </a:p>
          <a:p>
            <a:pPr marL="285750" indent="-285750" algn="just">
              <a:buFont typeface="Arial" panose="020B0604020202020204" pitchFamily="34" charset="0"/>
              <a:buChar char="•"/>
            </a:pPr>
            <a:r>
              <a:rPr lang="en-US" sz="8000" dirty="0">
                <a:latin typeface="Times New Roman" panose="02020603050405020304" pitchFamily="18" charset="0"/>
                <a:cs typeface="Times New Roman" panose="02020603050405020304" pitchFamily="18" charset="0"/>
              </a:rPr>
              <a:t>The coffee café </a:t>
            </a:r>
            <a:r>
              <a:rPr lang="en-US" sz="8000" dirty="0" err="1">
                <a:latin typeface="Times New Roman" panose="02020603050405020304" pitchFamily="18" charset="0"/>
                <a:cs typeface="Times New Roman" panose="02020603050405020304" pitchFamily="18" charset="0"/>
              </a:rPr>
              <a:t>specialised</a:t>
            </a:r>
            <a:r>
              <a:rPr lang="en-US" sz="8000" dirty="0">
                <a:latin typeface="Times New Roman" panose="02020603050405020304" pitchFamily="18" charset="0"/>
                <a:cs typeface="Times New Roman" panose="02020603050405020304" pitchFamily="18" charset="0"/>
              </a:rPr>
              <a:t> in serving the menu of the food that is solely handmade and natural; the food that they present is prepared in the kitchen of the shops and are freshly prepared. </a:t>
            </a:r>
          </a:p>
          <a:p>
            <a:pPr marL="285750" indent="-285750" algn="just">
              <a:buFont typeface="Arial" panose="020B0604020202020204" pitchFamily="34" charset="0"/>
              <a:buChar char="•"/>
            </a:pPr>
            <a:r>
              <a:rPr lang="en-US" sz="8000" dirty="0">
                <a:latin typeface="Times New Roman" panose="02020603050405020304" pitchFamily="18" charset="0"/>
                <a:cs typeface="Times New Roman" panose="02020603050405020304" pitchFamily="18" charset="0"/>
              </a:rPr>
              <a:t>As discussed above, </a:t>
            </a:r>
            <a:r>
              <a:rPr lang="en-US" sz="8000" dirty="0" err="1">
                <a:latin typeface="Times New Roman" panose="02020603050405020304" pitchFamily="18" charset="0"/>
                <a:cs typeface="Times New Roman" panose="02020603050405020304" pitchFamily="18" charset="0"/>
              </a:rPr>
              <a:t>Pret</a:t>
            </a:r>
            <a:r>
              <a:rPr lang="en-US" sz="8000" dirty="0">
                <a:latin typeface="Times New Roman" panose="02020603050405020304" pitchFamily="18" charset="0"/>
                <a:cs typeface="Times New Roman" panose="02020603050405020304" pitchFamily="18" charset="0"/>
              </a:rPr>
              <a:t> A Manager is an international coffee and sandwich shop, and this </a:t>
            </a:r>
            <a:r>
              <a:rPr lang="en-US" sz="8000" dirty="0" err="1">
                <a:latin typeface="Times New Roman" panose="02020603050405020304" pitchFamily="18" charset="0"/>
                <a:cs typeface="Times New Roman" panose="02020603050405020304" pitchFamily="18" charset="0"/>
              </a:rPr>
              <a:t>organisation</a:t>
            </a:r>
            <a:r>
              <a:rPr lang="en-US" sz="8000" dirty="0">
                <a:latin typeface="Times New Roman" panose="02020603050405020304" pitchFamily="18" charset="0"/>
                <a:cs typeface="Times New Roman" panose="02020603050405020304" pitchFamily="18" charset="0"/>
              </a:rPr>
              <a:t> holds a long chain of coffee shops, which are located in the United Kingdom. </a:t>
            </a:r>
            <a:r>
              <a:rPr lang="en-US" sz="8000" dirty="0" err="1">
                <a:latin typeface="Times New Roman" panose="02020603050405020304" pitchFamily="18" charset="0"/>
                <a:cs typeface="Times New Roman" panose="02020603050405020304" pitchFamily="18" charset="0"/>
              </a:rPr>
              <a:t>Pret</a:t>
            </a:r>
            <a:r>
              <a:rPr lang="en-US" sz="8000" dirty="0">
                <a:latin typeface="Times New Roman" panose="02020603050405020304" pitchFamily="18" charset="0"/>
                <a:cs typeface="Times New Roman" panose="02020603050405020304" pitchFamily="18" charset="0"/>
              </a:rPr>
              <a:t> A Manager was founded in </a:t>
            </a:r>
            <a:r>
              <a:rPr lang="en-US" sz="8000" dirty="0" err="1">
                <a:latin typeface="Times New Roman" panose="02020603050405020304" pitchFamily="18" charset="0"/>
                <a:cs typeface="Times New Roman" panose="02020603050405020304" pitchFamily="18" charset="0"/>
              </a:rPr>
              <a:t>Pret</a:t>
            </a:r>
            <a:r>
              <a:rPr lang="en-US" sz="8000" dirty="0">
                <a:latin typeface="Times New Roman" panose="02020603050405020304" pitchFamily="18" charset="0"/>
                <a:cs typeface="Times New Roman" panose="02020603050405020304" pitchFamily="18" charset="0"/>
              </a:rPr>
              <a:t> in the year 1983, and this coffee shop is one of the most famous coffee shops in between people and one of the most famous coffee shop all across the United Kingdom. As it has been deliberated that this coffee shop is built in the year 1983 so at that time the owner and the management of the coffee shop did not have enough implications of technologies that provide their help in making the coffee and delivering the services. When this coffee shop was started, Pret. A Manager was only dealt in organic coffee that is purely made from the real coffee beans without the involvement of any harmful chemicals, and this thing was liked by the people all around the United Kingdom as well. </a:t>
            </a:r>
          </a:p>
          <a:p>
            <a:pPr marL="285750" indent="-285750" algn="l">
              <a:buFont typeface="Arial" panose="020B0604020202020204" pitchFamily="34" charset="0"/>
              <a:buChar char="•"/>
            </a:pPr>
            <a:endParaRPr lang="en-GB" dirty="0"/>
          </a:p>
        </p:txBody>
      </p:sp>
    </p:spTree>
    <p:extLst>
      <p:ext uri="{BB962C8B-B14F-4D97-AF65-F5344CB8AC3E}">
        <p14:creationId xmlns:p14="http://schemas.microsoft.com/office/powerpoint/2010/main" val="2236097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Background of the </a:t>
            </a:r>
            <a:r>
              <a:rPr lang="en-US" b="1" i="1" dirty="0" err="1"/>
              <a:t>Pret</a:t>
            </a:r>
            <a:r>
              <a:rPr lang="en-US" b="1" i="1" dirty="0"/>
              <a:t> A Manager Coffee Shop</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36426" y="2054431"/>
            <a:ext cx="3253839" cy="2909455"/>
          </a:xfrm>
        </p:spPr>
      </p:pic>
      <p:sp>
        <p:nvSpPr>
          <p:cNvPr id="4" name="Text Placeholder 3"/>
          <p:cNvSpPr>
            <a:spLocks noGrp="1"/>
          </p:cNvSpPr>
          <p:nvPr>
            <p:ph type="body" sz="half" idx="2"/>
          </p:nvPr>
        </p:nvSpPr>
        <p:spPr/>
        <p:txBody>
          <a:bodyPr>
            <a:normAutofit fontScale="92500" lnSpcReduction="10000"/>
          </a:bodyPr>
          <a:lstStyle/>
          <a:p>
            <a:pPr marL="342900" indent="-342900">
              <a:buAutoNum type="arabicPeriod"/>
            </a:pPr>
            <a:r>
              <a:rPr lang="en-US" dirty="0"/>
              <a:t>Beecham and </a:t>
            </a:r>
            <a:r>
              <a:rPr lang="en-US" dirty="0" err="1"/>
              <a:t>Metcade</a:t>
            </a:r>
            <a:r>
              <a:rPr lang="en-US" dirty="0"/>
              <a:t>, had set up the foundation of trust for alleviating poverty all over UK (Xiang and </a:t>
            </a:r>
            <a:r>
              <a:rPr lang="en-US" dirty="0" err="1"/>
              <a:t>Gretzel</a:t>
            </a:r>
            <a:r>
              <a:rPr lang="en-US" dirty="0"/>
              <a:t>, 2010).</a:t>
            </a:r>
          </a:p>
          <a:p>
            <a:pPr marL="342900" indent="-342900">
              <a:buAutoNum type="arabicPeriod"/>
            </a:pPr>
            <a:r>
              <a:rPr lang="en-US" dirty="0"/>
              <a:t>The trust received multiple donations from the sale of different products and the collection of the different boxes in the shops. Moreover, the van that was used by this coffee shop alters used to deliver the food that is unsold to the homeless people daily</a:t>
            </a:r>
          </a:p>
          <a:p>
            <a:pPr marL="342900" indent="-342900">
              <a:buAutoNum type="arabicPeriod"/>
            </a:pPr>
            <a:endParaRPr lang="en-GB" dirty="0"/>
          </a:p>
        </p:txBody>
      </p:sp>
    </p:spTree>
    <p:extLst>
      <p:ext uri="{BB962C8B-B14F-4D97-AF65-F5344CB8AC3E}">
        <p14:creationId xmlns:p14="http://schemas.microsoft.com/office/powerpoint/2010/main" val="422474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a:t>Challenges faced by </a:t>
            </a:r>
            <a:r>
              <a:rPr lang="en-US" b="1" i="1" dirty="0" err="1"/>
              <a:t>Pret</a:t>
            </a:r>
            <a:r>
              <a:rPr lang="en-US" b="1" i="1" dirty="0"/>
              <a:t> a Manger Coffee Shop in the Absence of Technology</a:t>
            </a:r>
            <a:br>
              <a:rPr lang="en-GB" b="1" i="1" dirty="0"/>
            </a:b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282046" y="2078182"/>
            <a:ext cx="3562597" cy="2838201"/>
          </a:xfrm>
        </p:spPr>
      </p:pic>
      <p:sp>
        <p:nvSpPr>
          <p:cNvPr id="4" name="Text Placeholder 3"/>
          <p:cNvSpPr>
            <a:spLocks noGrp="1"/>
          </p:cNvSpPr>
          <p:nvPr>
            <p:ph type="body" sz="half" idx="2"/>
          </p:nvPr>
        </p:nvSpPr>
        <p:spPr>
          <a:xfrm>
            <a:off x="1127556" y="3102317"/>
            <a:ext cx="3718455" cy="2438404"/>
          </a:xfrm>
        </p:spPr>
        <p:txBody>
          <a:bodyPr/>
          <a:lstStyle/>
          <a:p>
            <a:pPr marL="342900" indent="-342900">
              <a:buAutoNum type="arabicPeriod"/>
            </a:pPr>
            <a:r>
              <a:rPr lang="en-US" b="1" i="1" dirty="0"/>
              <a:t>Inefficient work environment</a:t>
            </a:r>
          </a:p>
          <a:p>
            <a:pPr marL="342900" indent="-342900">
              <a:buAutoNum type="arabicPeriod"/>
            </a:pPr>
            <a:endParaRPr lang="en-US" b="1" i="1" dirty="0"/>
          </a:p>
          <a:p>
            <a:pPr marL="342900" indent="-342900">
              <a:buFont typeface="Arial"/>
              <a:buAutoNum type="arabicPeriod"/>
            </a:pPr>
            <a:r>
              <a:rPr lang="en-US" b="1" i="1" dirty="0"/>
              <a:t>Retention of Customers</a:t>
            </a:r>
            <a:endParaRPr lang="en-GB" b="1" i="1" dirty="0"/>
          </a:p>
          <a:p>
            <a:pPr marL="342900" indent="-342900">
              <a:buAutoNum type="arabicPeriod"/>
            </a:pPr>
            <a:endParaRPr lang="en-US" b="1" i="1" dirty="0"/>
          </a:p>
          <a:p>
            <a:pPr marL="342900" indent="-342900">
              <a:buFont typeface="Arial"/>
              <a:buAutoNum type="arabicPeriod"/>
            </a:pPr>
            <a:r>
              <a:rPr lang="en-US" b="1" i="1" dirty="0"/>
              <a:t>Retention of Employees</a:t>
            </a:r>
            <a:endParaRPr lang="en-GB" b="1" i="1" dirty="0"/>
          </a:p>
          <a:p>
            <a:pPr marL="342900" indent="-342900">
              <a:buAutoNum type="arabicPeriod"/>
            </a:pPr>
            <a:endParaRPr lang="en-GB" b="1" i="1" dirty="0"/>
          </a:p>
          <a:p>
            <a:endParaRPr lang="en-GB" dirty="0"/>
          </a:p>
        </p:txBody>
      </p:sp>
    </p:spTree>
    <p:extLst>
      <p:ext uri="{BB962C8B-B14F-4D97-AF65-F5344CB8AC3E}">
        <p14:creationId xmlns:p14="http://schemas.microsoft.com/office/powerpoint/2010/main" val="2749249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Challenges faced by </a:t>
            </a:r>
            <a:r>
              <a:rPr lang="en-US" b="1" i="1" dirty="0" err="1"/>
              <a:t>Pret</a:t>
            </a:r>
            <a:r>
              <a:rPr lang="en-US" b="1" i="1" dirty="0"/>
              <a:t> a Manger Coffee Shop in the Absence of Technology</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258295" y="2161309"/>
            <a:ext cx="3669475" cy="2612572"/>
          </a:xfrm>
        </p:spPr>
      </p:pic>
      <p:sp>
        <p:nvSpPr>
          <p:cNvPr id="4" name="Text Placeholder 3"/>
          <p:cNvSpPr>
            <a:spLocks noGrp="1"/>
          </p:cNvSpPr>
          <p:nvPr>
            <p:ph type="body" sz="half" idx="2"/>
          </p:nvPr>
        </p:nvSpPr>
        <p:spPr/>
        <p:txBody>
          <a:bodyPr/>
          <a:lstStyle/>
          <a:p>
            <a:r>
              <a:rPr lang="en-US" b="1" i="1" dirty="0"/>
              <a:t>Targeting new customers</a:t>
            </a:r>
            <a:endParaRPr lang="en-GB" b="1" i="1" dirty="0"/>
          </a:p>
          <a:p>
            <a:endParaRPr lang="en-US" dirty="0"/>
          </a:p>
          <a:p>
            <a:r>
              <a:rPr lang="en-US" b="1" i="1" dirty="0"/>
              <a:t>Identifying Customer Needs</a:t>
            </a:r>
            <a:endParaRPr lang="en-GB" b="1" i="1" dirty="0"/>
          </a:p>
          <a:p>
            <a:endParaRPr lang="en-US" dirty="0"/>
          </a:p>
          <a:p>
            <a:r>
              <a:rPr lang="en-US" b="1" i="1" dirty="0"/>
              <a:t>Appraisal Of the employees</a:t>
            </a:r>
            <a:endParaRPr lang="en-GB" b="1" i="1" dirty="0"/>
          </a:p>
          <a:p>
            <a:endParaRPr lang="en-US" dirty="0"/>
          </a:p>
        </p:txBody>
      </p:sp>
    </p:spTree>
    <p:extLst>
      <p:ext uri="{BB962C8B-B14F-4D97-AF65-F5344CB8AC3E}">
        <p14:creationId xmlns:p14="http://schemas.microsoft.com/office/powerpoint/2010/main" val="3871285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a:t>Challenges faced by </a:t>
            </a:r>
            <a:r>
              <a:rPr lang="en-US" b="1" i="1" dirty="0" err="1"/>
              <a:t>Pret</a:t>
            </a:r>
            <a:r>
              <a:rPr lang="en-US" b="1" i="1" dirty="0"/>
              <a:t> a Manger Coffee Shop in the Absence of Technology</a:t>
            </a:r>
            <a:br>
              <a:rPr lang="en-GB" b="1" i="1" dirty="0"/>
            </a:b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73932" y="1650670"/>
            <a:ext cx="3170712" cy="3408218"/>
          </a:xfrm>
        </p:spPr>
      </p:pic>
      <p:sp>
        <p:nvSpPr>
          <p:cNvPr id="4" name="Text Placeholder 3"/>
          <p:cNvSpPr>
            <a:spLocks noGrp="1"/>
          </p:cNvSpPr>
          <p:nvPr>
            <p:ph type="body" sz="half" idx="2"/>
          </p:nvPr>
        </p:nvSpPr>
        <p:spPr/>
        <p:txBody>
          <a:bodyPr/>
          <a:lstStyle/>
          <a:p>
            <a:r>
              <a:rPr lang="en-US" b="1" i="1" dirty="0"/>
              <a:t>Limited Menu</a:t>
            </a:r>
            <a:endParaRPr lang="en-US" dirty="0"/>
          </a:p>
          <a:p>
            <a:r>
              <a:rPr lang="en-US" b="1" i="1" dirty="0"/>
              <a:t>Outsourcing and Collaboration</a:t>
            </a:r>
            <a:endParaRPr lang="en-US" dirty="0"/>
          </a:p>
          <a:p>
            <a:r>
              <a:rPr lang="en-US" b="1" i="1" dirty="0"/>
              <a:t>Increased Cost</a:t>
            </a:r>
          </a:p>
          <a:p>
            <a:r>
              <a:rPr lang="en-US" b="1" i="1" dirty="0"/>
              <a:t>Increased Customers' waiting time</a:t>
            </a:r>
            <a:endParaRPr lang="en-GB" b="1" i="1" dirty="0"/>
          </a:p>
          <a:p>
            <a:endParaRPr lang="en-GB" b="1" i="1" dirty="0"/>
          </a:p>
          <a:p>
            <a:endParaRPr lang="en-GB" dirty="0"/>
          </a:p>
        </p:txBody>
      </p:sp>
    </p:spTree>
    <p:extLst>
      <p:ext uri="{BB962C8B-B14F-4D97-AF65-F5344CB8AC3E}">
        <p14:creationId xmlns:p14="http://schemas.microsoft.com/office/powerpoint/2010/main" val="2725881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657590" y="2310937"/>
            <a:ext cx="2871399" cy="3158531"/>
          </a:xfrm>
        </p:spPr>
      </p:pic>
      <p:sp>
        <p:nvSpPr>
          <p:cNvPr id="25" name="Text Placeholder 24">
            <a:extLst>
              <a:ext uri="{FF2B5EF4-FFF2-40B4-BE49-F238E27FC236}">
                <a16:creationId xmlns:a16="http://schemas.microsoft.com/office/drawing/2014/main" id="{B8D7235D-4EF8-4FCD-BB19-3BD4C550E92A}"/>
              </a:ext>
            </a:extLst>
          </p:cNvPr>
          <p:cNvSpPr>
            <a:spLocks noGrp="1"/>
          </p:cNvSpPr>
          <p:nvPr>
            <p:ph type="body" sz="half" idx="2"/>
          </p:nvPr>
        </p:nvSpPr>
        <p:spPr/>
        <p:txBody>
          <a:bodyPr/>
          <a:lstStyle/>
          <a:p>
            <a:endParaRPr lang="en-GB"/>
          </a:p>
        </p:txBody>
      </p:sp>
      <p:sp>
        <p:nvSpPr>
          <p:cNvPr id="3" name="Rectangle 2">
            <a:extLst>
              <a:ext uri="{FF2B5EF4-FFF2-40B4-BE49-F238E27FC236}">
                <a16:creationId xmlns:a16="http://schemas.microsoft.com/office/drawing/2014/main" id="{2E1C0E47-6839-40F9-B862-2959F2B01270}"/>
              </a:ext>
            </a:extLst>
          </p:cNvPr>
          <p:cNvSpPr/>
          <p:nvPr/>
        </p:nvSpPr>
        <p:spPr>
          <a:xfrm>
            <a:off x="583430" y="707842"/>
            <a:ext cx="10799391" cy="861774"/>
          </a:xfrm>
          <a:prstGeom prst="rect">
            <a:avLst/>
          </a:prstGeom>
        </p:spPr>
        <p:txBody>
          <a:bodyPr wrap="square">
            <a:spAutoFit/>
          </a:bodyPr>
          <a:lstStyle/>
          <a:p>
            <a:pPr algn="ctr"/>
            <a:r>
              <a:rPr lang="en-US" b="1" i="1" dirty="0">
                <a:latin typeface="Arial" panose="020B0604020202020204" pitchFamily="34" charset="0"/>
                <a:cs typeface="Arial" panose="020B0604020202020204" pitchFamily="34" charset="0"/>
              </a:rPr>
              <a:t>Insights to Modern Technology Introduced</a:t>
            </a:r>
          </a:p>
          <a:p>
            <a:pPr algn="ct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8DF5E2F-310A-48DD-AAB1-A8AADE938DA8}"/>
              </a:ext>
            </a:extLst>
          </p:cNvPr>
          <p:cNvSpPr txBox="1"/>
          <p:nvPr/>
        </p:nvSpPr>
        <p:spPr>
          <a:xfrm>
            <a:off x="663011" y="1138729"/>
            <a:ext cx="7994579" cy="4616648"/>
          </a:xfrm>
          <a:prstGeom prst="rect">
            <a:avLst/>
          </a:prstGeom>
          <a:noFill/>
        </p:spPr>
        <p:txBody>
          <a:bodyPr wrap="square" rtlCol="0">
            <a:spAutoFit/>
          </a:bodyPr>
          <a:lstStyle/>
          <a:p>
            <a:pPr lvl="0" defTabSz="914400"/>
            <a:r>
              <a:rPr lang="en-US" sz="1400" dirty="0">
                <a:solidFill>
                  <a:prstClr val="black"/>
                </a:solidFill>
                <a:latin typeface="Arial" panose="020B0604020202020204" pitchFamily="34" charset="0"/>
                <a:cs typeface="Arial" panose="020B0604020202020204" pitchFamily="34" charset="0"/>
              </a:rPr>
              <a:t>Due to the multiple challenges that the </a:t>
            </a:r>
            <a:r>
              <a:rPr lang="en-US" sz="1400" dirty="0" err="1">
                <a:solidFill>
                  <a:prstClr val="black"/>
                </a:solidFill>
                <a:latin typeface="Arial" panose="020B0604020202020204" pitchFamily="34" charset="0"/>
                <a:cs typeface="Arial" panose="020B0604020202020204" pitchFamily="34" charset="0"/>
              </a:rPr>
              <a:t>organisation</a:t>
            </a:r>
            <a:r>
              <a:rPr lang="en-US" sz="1400" dirty="0">
                <a:solidFill>
                  <a:prstClr val="black"/>
                </a:solidFill>
                <a:latin typeface="Arial" panose="020B0604020202020204" pitchFamily="34" charset="0"/>
                <a:cs typeface="Arial" panose="020B0604020202020204" pitchFamily="34" charset="0"/>
              </a:rPr>
              <a:t> was facing because of the absence of the technology, the </a:t>
            </a:r>
            <a:r>
              <a:rPr lang="en-US" sz="1400" dirty="0" err="1">
                <a:solidFill>
                  <a:prstClr val="black"/>
                </a:solidFill>
                <a:latin typeface="Arial" panose="020B0604020202020204" pitchFamily="34" charset="0"/>
                <a:cs typeface="Arial" panose="020B0604020202020204" pitchFamily="34" charset="0"/>
              </a:rPr>
              <a:t>Pret</a:t>
            </a:r>
            <a:r>
              <a:rPr lang="en-US" sz="1400" dirty="0">
                <a:solidFill>
                  <a:prstClr val="black"/>
                </a:solidFill>
                <a:latin typeface="Arial" panose="020B0604020202020204" pitchFamily="34" charset="0"/>
                <a:cs typeface="Arial" panose="020B0604020202020204" pitchFamily="34" charset="0"/>
              </a:rPr>
              <a:t> a manager focused on introducing new technologies in their coffee shops, which resulted in the additional customer sales and more satisfied customers. </a:t>
            </a:r>
            <a:endParaRPr lang="en-GB" sz="1400" dirty="0">
              <a:solidFill>
                <a:prstClr val="black"/>
              </a:solidFill>
              <a:latin typeface="Arial" panose="020B0604020202020204" pitchFamily="34" charset="0"/>
              <a:cs typeface="Arial" panose="020B0604020202020204" pitchFamily="34" charset="0"/>
            </a:endParaRPr>
          </a:p>
          <a:p>
            <a:pPr lvl="0" defTabSz="914400"/>
            <a:r>
              <a:rPr lang="en-US" sz="1400" b="1" i="1" dirty="0">
                <a:solidFill>
                  <a:prstClr val="black"/>
                </a:solidFill>
                <a:latin typeface="Arial" panose="020B0604020202020204" pitchFamily="34" charset="0"/>
                <a:cs typeface="Arial" panose="020B0604020202020204" pitchFamily="34" charset="0"/>
              </a:rPr>
              <a:t>Coffee Machine</a:t>
            </a:r>
            <a:endParaRPr lang="en-GB" sz="1400" b="1" i="1" dirty="0">
              <a:solidFill>
                <a:prstClr val="black"/>
              </a:solidFill>
              <a:latin typeface="Arial" panose="020B0604020202020204" pitchFamily="34" charset="0"/>
              <a:cs typeface="Arial" panose="020B0604020202020204" pitchFamily="34" charset="0"/>
            </a:endParaRPr>
          </a:p>
          <a:p>
            <a:pPr lvl="0" defTabSz="914400"/>
            <a:r>
              <a:rPr lang="en-US" sz="1400" dirty="0">
                <a:solidFill>
                  <a:prstClr val="black"/>
                </a:solidFill>
                <a:latin typeface="Arial" panose="020B0604020202020204" pitchFamily="34" charset="0"/>
                <a:cs typeface="Arial" panose="020B0604020202020204" pitchFamily="34" charset="0"/>
              </a:rPr>
              <a:t>Initially, in the </a:t>
            </a:r>
            <a:r>
              <a:rPr lang="en-US" sz="1400" dirty="0" err="1">
                <a:solidFill>
                  <a:prstClr val="black"/>
                </a:solidFill>
                <a:latin typeface="Arial" panose="020B0604020202020204" pitchFamily="34" charset="0"/>
                <a:cs typeface="Arial" panose="020B0604020202020204" pitchFamily="34" charset="0"/>
              </a:rPr>
              <a:t>Pret</a:t>
            </a:r>
            <a:r>
              <a:rPr lang="en-US" sz="1400" dirty="0">
                <a:solidFill>
                  <a:prstClr val="black"/>
                </a:solidFill>
                <a:latin typeface="Arial" panose="020B0604020202020204" pitchFamily="34" charset="0"/>
                <a:cs typeface="Arial" panose="020B0604020202020204" pitchFamily="34" charset="0"/>
              </a:rPr>
              <a:t>, a Manger coffee was prepared in the traditional way, no coffee machines were used in this process, which used to slowed down the overall process of the organization and increased the waiting time of the customers (</a:t>
            </a:r>
            <a:r>
              <a:rPr lang="en-US" sz="1400" dirty="0" err="1">
                <a:solidFill>
                  <a:prstClr val="black"/>
                </a:solidFill>
                <a:latin typeface="Arial" panose="020B0604020202020204" pitchFamily="34" charset="0"/>
                <a:cs typeface="Arial" panose="020B0604020202020204" pitchFamily="34" charset="0"/>
              </a:rPr>
              <a:t>Jeong</a:t>
            </a:r>
            <a:r>
              <a:rPr lang="en-US" sz="1400" dirty="0">
                <a:solidFill>
                  <a:prstClr val="black"/>
                </a:solidFill>
                <a:latin typeface="Arial" panose="020B0604020202020204" pitchFamily="34" charset="0"/>
                <a:cs typeface="Arial" panose="020B0604020202020204" pitchFamily="34" charset="0"/>
              </a:rPr>
              <a:t>, Lee and </a:t>
            </a:r>
            <a:r>
              <a:rPr lang="en-US" sz="1400" dirty="0" err="1">
                <a:solidFill>
                  <a:prstClr val="black"/>
                </a:solidFill>
                <a:latin typeface="Arial" panose="020B0604020202020204" pitchFamily="34" charset="0"/>
                <a:cs typeface="Arial" panose="020B0604020202020204" pitchFamily="34" charset="0"/>
              </a:rPr>
              <a:t>Nagesvaran</a:t>
            </a:r>
            <a:r>
              <a:rPr lang="en-US" sz="1400" dirty="0">
                <a:solidFill>
                  <a:prstClr val="black"/>
                </a:solidFill>
                <a:latin typeface="Arial" panose="020B0604020202020204" pitchFamily="34" charset="0"/>
                <a:cs typeface="Arial" panose="020B0604020202020204" pitchFamily="34" charset="0"/>
              </a:rPr>
              <a:t>, 2016). However, with the introduction of the coffee machines, it the overall work efficiency of the employees, as well as the organization, was improved, which eventually helped in improving customer satisfaction as well.</a:t>
            </a:r>
            <a:endParaRPr lang="en-GB" sz="1400" dirty="0">
              <a:solidFill>
                <a:prstClr val="black"/>
              </a:solidFill>
              <a:latin typeface="Arial" panose="020B0604020202020204" pitchFamily="34" charset="0"/>
              <a:cs typeface="Arial" panose="020B0604020202020204" pitchFamily="34" charset="0"/>
            </a:endParaRPr>
          </a:p>
          <a:p>
            <a:pPr lvl="0" defTabSz="914400"/>
            <a:r>
              <a:rPr lang="en-US" sz="1400" b="1" i="1" dirty="0">
                <a:solidFill>
                  <a:prstClr val="black"/>
                </a:solidFill>
                <a:latin typeface="Arial" panose="020B0604020202020204" pitchFamily="34" charset="0"/>
                <a:cs typeface="Arial" panose="020B0604020202020204" pitchFamily="34" charset="0"/>
              </a:rPr>
              <a:t>Contactless Payment</a:t>
            </a:r>
            <a:endParaRPr lang="en-GB" sz="1400" b="1" i="1" dirty="0">
              <a:solidFill>
                <a:prstClr val="black"/>
              </a:solidFill>
              <a:latin typeface="Arial" panose="020B0604020202020204" pitchFamily="34" charset="0"/>
              <a:cs typeface="Arial" panose="020B0604020202020204" pitchFamily="34" charset="0"/>
            </a:endParaRPr>
          </a:p>
          <a:p>
            <a:pPr lvl="0" defTabSz="914400"/>
            <a:r>
              <a:rPr lang="en-US" sz="1400" dirty="0">
                <a:solidFill>
                  <a:prstClr val="black"/>
                </a:solidFill>
                <a:latin typeface="Arial" panose="020B0604020202020204" pitchFamily="34" charset="0"/>
                <a:cs typeface="Arial" panose="020B0604020202020204" pitchFamily="34" charset="0"/>
              </a:rPr>
              <a:t>With the help of the technology that introduced the contactless payment, the </a:t>
            </a:r>
            <a:r>
              <a:rPr lang="en-US" sz="1400" dirty="0" err="1">
                <a:solidFill>
                  <a:prstClr val="black"/>
                </a:solidFill>
                <a:latin typeface="Arial" panose="020B0604020202020204" pitchFamily="34" charset="0"/>
                <a:cs typeface="Arial" panose="020B0604020202020204" pitchFamily="34" charset="0"/>
              </a:rPr>
              <a:t>organisation</a:t>
            </a:r>
            <a:r>
              <a:rPr lang="en-US" sz="1400" dirty="0">
                <a:solidFill>
                  <a:prstClr val="black"/>
                </a:solidFill>
                <a:latin typeface="Arial" panose="020B0604020202020204" pitchFamily="34" charset="0"/>
                <a:cs typeface="Arial" panose="020B0604020202020204" pitchFamily="34" charset="0"/>
              </a:rPr>
              <a:t> was able to provide ease to the customers by paying for the coffee and sandwiches with the help of the wireless connection or the smartphones. This technology does not only help the customer is paying for their products, but it also allows the </a:t>
            </a:r>
            <a:r>
              <a:rPr lang="en-US" sz="1400" dirty="0" err="1">
                <a:solidFill>
                  <a:prstClr val="black"/>
                </a:solidFill>
                <a:latin typeface="Arial" panose="020B0604020202020204" pitchFamily="34" charset="0"/>
                <a:cs typeface="Arial" panose="020B0604020202020204" pitchFamily="34" charset="0"/>
              </a:rPr>
              <a:t>organisation</a:t>
            </a:r>
            <a:r>
              <a:rPr lang="en-US" sz="1400" dirty="0">
                <a:solidFill>
                  <a:prstClr val="black"/>
                </a:solidFill>
                <a:latin typeface="Arial" panose="020B0604020202020204" pitchFamily="34" charset="0"/>
                <a:cs typeface="Arial" panose="020B0604020202020204" pitchFamily="34" charset="0"/>
              </a:rPr>
              <a:t> to expand its business operations all over the world.</a:t>
            </a:r>
            <a:endParaRPr lang="en-GB" sz="1400" dirty="0">
              <a:solidFill>
                <a:prstClr val="black"/>
              </a:solidFill>
              <a:latin typeface="Arial" panose="020B0604020202020204" pitchFamily="34" charset="0"/>
              <a:cs typeface="Arial" panose="020B0604020202020204" pitchFamily="34" charset="0"/>
            </a:endParaRPr>
          </a:p>
          <a:p>
            <a:pPr lvl="0" defTabSz="914400"/>
            <a:r>
              <a:rPr lang="en-US" sz="1400" b="1" i="1" dirty="0">
                <a:solidFill>
                  <a:prstClr val="black"/>
                </a:solidFill>
                <a:latin typeface="Arial" panose="020B0604020202020204" pitchFamily="34" charset="0"/>
                <a:cs typeface="Arial" panose="020B0604020202020204" pitchFamily="34" charset="0"/>
              </a:rPr>
              <a:t>Tablets used for Ordering Purpose</a:t>
            </a:r>
            <a:endParaRPr lang="en-GB" sz="1400" b="1" i="1" dirty="0">
              <a:solidFill>
                <a:prstClr val="black"/>
              </a:solidFill>
              <a:latin typeface="Arial" panose="020B0604020202020204" pitchFamily="34" charset="0"/>
              <a:cs typeface="Arial" panose="020B0604020202020204" pitchFamily="34" charset="0"/>
            </a:endParaRPr>
          </a:p>
          <a:p>
            <a:pPr lvl="0" defTabSz="914400"/>
            <a:r>
              <a:rPr lang="en-US" sz="1400" dirty="0">
                <a:solidFill>
                  <a:prstClr val="black"/>
                </a:solidFill>
                <a:latin typeface="Arial" panose="020B0604020202020204" pitchFamily="34" charset="0"/>
                <a:cs typeface="Arial" panose="020B0604020202020204" pitchFamily="34" charset="0"/>
              </a:rPr>
              <a:t>With the help of advanced technology, the customers were now able to use tablets to punch orders to their customer representative. It has not only made the work processes easier for the customers, but it also has provided easiness to the employees as well (</a:t>
            </a:r>
            <a:r>
              <a:rPr lang="en-US" sz="1400" dirty="0" err="1">
                <a:solidFill>
                  <a:prstClr val="black"/>
                </a:solidFill>
                <a:latin typeface="Arial" panose="020B0604020202020204" pitchFamily="34" charset="0"/>
                <a:cs typeface="Arial" panose="020B0604020202020204" pitchFamily="34" charset="0"/>
              </a:rPr>
              <a:t>Almehmadi</a:t>
            </a:r>
            <a:r>
              <a:rPr lang="en-US" sz="1400" dirty="0">
                <a:solidFill>
                  <a:prstClr val="black"/>
                </a:solidFill>
                <a:latin typeface="Arial" panose="020B0604020202020204" pitchFamily="34" charset="0"/>
                <a:cs typeface="Arial" panose="020B0604020202020204" pitchFamily="34" charset="0"/>
              </a:rPr>
              <a:t>, Bourque and El-Khatib, 2013). As the staff did not need to assess the customers in choosing their orders and providing them suggestion regarding their orders. </a:t>
            </a:r>
            <a:endParaRPr lang="en-GB" sz="1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0566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9612" y="717453"/>
            <a:ext cx="5120640" cy="956602"/>
          </a:xfrm>
        </p:spPr>
        <p:txBody>
          <a:bodyPr>
            <a:normAutofit/>
          </a:bodyPr>
          <a:lstStyle/>
          <a:p>
            <a:r>
              <a:rPr lang="en-US" b="1" i="1" dirty="0"/>
              <a:t>Insights to Modern Technology Introduced</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635651" y="1888177"/>
            <a:ext cx="3740728" cy="2766949"/>
          </a:xfrm>
        </p:spPr>
      </p:pic>
      <p:sp>
        <p:nvSpPr>
          <p:cNvPr id="4" name="Text Placeholder 3"/>
          <p:cNvSpPr>
            <a:spLocks noGrp="1"/>
          </p:cNvSpPr>
          <p:nvPr>
            <p:ph type="body" sz="half" idx="2"/>
          </p:nvPr>
        </p:nvSpPr>
        <p:spPr>
          <a:xfrm>
            <a:off x="815621" y="1041008"/>
            <a:ext cx="5598830" cy="4825219"/>
          </a:xfrm>
        </p:spPr>
        <p:txBody>
          <a:bodyPr/>
          <a:lstStyle/>
          <a:p>
            <a:r>
              <a:rPr lang="en-US" sz="1800" b="1" i="1" dirty="0">
                <a:solidFill>
                  <a:schemeClr val="tx1"/>
                </a:solidFill>
                <a:latin typeface="Arial" panose="020B0604020202020204" pitchFamily="34" charset="0"/>
                <a:cs typeface="Arial" panose="020B0604020202020204" pitchFamily="34" charset="0"/>
              </a:rPr>
              <a:t>CCTV Cameras</a:t>
            </a:r>
            <a:endParaRPr lang="en-GB" sz="1800" b="1" i="1" dirty="0">
              <a:solidFill>
                <a:schemeClr val="tx1"/>
              </a:solidFill>
              <a:latin typeface="Arial" panose="020B0604020202020204" pitchFamily="34" charset="0"/>
              <a:cs typeface="Arial" panose="020B0604020202020204" pitchFamily="34" charset="0"/>
            </a:endParaRPr>
          </a:p>
          <a:p>
            <a:r>
              <a:rPr lang="en-US" sz="1800" dirty="0">
                <a:solidFill>
                  <a:schemeClr val="tx1"/>
                </a:solidFill>
                <a:latin typeface="Arial" panose="020B0604020202020204" pitchFamily="34" charset="0"/>
                <a:cs typeface="Arial" panose="020B0604020202020204" pitchFamily="34" charset="0"/>
              </a:rPr>
              <a:t>It allowed the </a:t>
            </a:r>
            <a:r>
              <a:rPr lang="en-US" sz="1800" dirty="0" err="1">
                <a:solidFill>
                  <a:schemeClr val="tx1"/>
                </a:solidFill>
                <a:latin typeface="Arial" panose="020B0604020202020204" pitchFamily="34" charset="0"/>
                <a:cs typeface="Arial" panose="020B0604020202020204" pitchFamily="34" charset="0"/>
              </a:rPr>
              <a:t>organisation</a:t>
            </a:r>
            <a:r>
              <a:rPr lang="en-US" sz="1800" dirty="0">
                <a:solidFill>
                  <a:schemeClr val="tx1"/>
                </a:solidFill>
                <a:latin typeface="Arial" panose="020B0604020202020204" pitchFamily="34" charset="0"/>
                <a:cs typeface="Arial" panose="020B0604020202020204" pitchFamily="34" charset="0"/>
              </a:rPr>
              <a:t> to monitor the employees and the customers. Along with that, it did not only help in monitoring the operations of the </a:t>
            </a:r>
            <a:r>
              <a:rPr lang="en-US" sz="1800" dirty="0" err="1">
                <a:solidFill>
                  <a:schemeClr val="tx1"/>
                </a:solidFill>
                <a:latin typeface="Arial" panose="020B0604020202020204" pitchFamily="34" charset="0"/>
                <a:cs typeface="Arial" panose="020B0604020202020204" pitchFamily="34" charset="0"/>
              </a:rPr>
              <a:t>organisation</a:t>
            </a:r>
            <a:r>
              <a:rPr lang="en-US" sz="1800" dirty="0">
                <a:solidFill>
                  <a:schemeClr val="tx1"/>
                </a:solidFill>
                <a:latin typeface="Arial" panose="020B0604020202020204" pitchFamily="34" charset="0"/>
                <a:cs typeface="Arial" panose="020B0604020202020204" pitchFamily="34" charset="0"/>
              </a:rPr>
              <a:t>, but it also helps in limiting and preventing the criminal activities in the coffee shop as well (Cawley, 2011).</a:t>
            </a:r>
            <a:endParaRPr lang="en-GB" sz="1800" dirty="0">
              <a:solidFill>
                <a:schemeClr val="tx1"/>
              </a:solidFill>
              <a:latin typeface="Arial" panose="020B0604020202020204" pitchFamily="34" charset="0"/>
              <a:cs typeface="Arial" panose="020B0604020202020204" pitchFamily="34" charset="0"/>
            </a:endParaRPr>
          </a:p>
          <a:p>
            <a:r>
              <a:rPr lang="en-US" sz="1800" b="1" i="1" dirty="0">
                <a:solidFill>
                  <a:schemeClr val="tx1"/>
                </a:solidFill>
                <a:latin typeface="Arial" panose="020B0604020202020204" pitchFamily="34" charset="0"/>
                <a:cs typeface="Arial" panose="020B0604020202020204" pitchFamily="34" charset="0"/>
              </a:rPr>
              <a:t>Social Media</a:t>
            </a:r>
            <a:endParaRPr lang="en-GB" sz="1800" b="1" i="1" dirty="0">
              <a:solidFill>
                <a:schemeClr val="tx1"/>
              </a:solidFill>
              <a:latin typeface="Arial" panose="020B0604020202020204" pitchFamily="34" charset="0"/>
              <a:cs typeface="Arial" panose="020B0604020202020204" pitchFamily="34" charset="0"/>
            </a:endParaRPr>
          </a:p>
          <a:p>
            <a:r>
              <a:rPr lang="en-US" sz="1800" dirty="0">
                <a:solidFill>
                  <a:schemeClr val="tx1"/>
                </a:solidFill>
                <a:latin typeface="Arial" panose="020B0604020202020204" pitchFamily="34" charset="0"/>
                <a:cs typeface="Arial" panose="020B0604020202020204" pitchFamily="34" charset="0"/>
              </a:rPr>
              <a:t>The introduction of social media helped the </a:t>
            </a:r>
            <a:r>
              <a:rPr lang="en-US" sz="1800" dirty="0" err="1">
                <a:solidFill>
                  <a:schemeClr val="tx1"/>
                </a:solidFill>
                <a:latin typeface="Arial" panose="020B0604020202020204" pitchFamily="34" charset="0"/>
                <a:cs typeface="Arial" panose="020B0604020202020204" pitchFamily="34" charset="0"/>
              </a:rPr>
              <a:t>Pret</a:t>
            </a:r>
            <a:r>
              <a:rPr lang="en-US" sz="1800" dirty="0">
                <a:solidFill>
                  <a:schemeClr val="tx1"/>
                </a:solidFill>
                <a:latin typeface="Arial" panose="020B0604020202020204" pitchFamily="34" charset="0"/>
                <a:cs typeface="Arial" panose="020B0604020202020204" pitchFamily="34" charset="0"/>
              </a:rPr>
              <a:t> A manager in targeting the new customer and identifying the needs and requirement of the customers. </a:t>
            </a:r>
            <a:endParaRPr lang="en-GB" sz="18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0884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3402" y="707812"/>
            <a:ext cx="9601196" cy="447657"/>
          </a:xfrm>
        </p:spPr>
        <p:txBody>
          <a:bodyPr>
            <a:normAutofit fontScale="90000"/>
          </a:bodyPr>
          <a:lstStyle/>
          <a:p>
            <a:r>
              <a:rPr lang="en-US" dirty="0"/>
              <a:t>Impact of Technology</a:t>
            </a:r>
            <a:endParaRPr lang="en-GB" dirty="0"/>
          </a:p>
        </p:txBody>
      </p:sp>
      <p:sp>
        <p:nvSpPr>
          <p:cNvPr id="3" name="TextBox 2">
            <a:extLst>
              <a:ext uri="{FF2B5EF4-FFF2-40B4-BE49-F238E27FC236}">
                <a16:creationId xmlns:a16="http://schemas.microsoft.com/office/drawing/2014/main" id="{CD65E0CE-3B42-4986-BAB9-5CC806AF4291}"/>
              </a:ext>
            </a:extLst>
          </p:cNvPr>
          <p:cNvSpPr txBox="1"/>
          <p:nvPr/>
        </p:nvSpPr>
        <p:spPr>
          <a:xfrm>
            <a:off x="815340" y="1155469"/>
            <a:ext cx="10561320" cy="4832092"/>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All the technologies that have been implemented in the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coffee shop help in a string and positive way to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in attracting many of their old customers along with some more customers as well. The reason for the implication of all these implication in the coffee shop was necessary because the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was at that situation where they start losing their customers on a very high rate after the competition with Starbucks and another coffee shop. All of the introduced and implicated technologies in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coffee shop impacts the internal and economic environment of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and carry out the positive results within the coffee shop (</a:t>
            </a:r>
            <a:r>
              <a:rPr lang="en-US" sz="1400" dirty="0" err="1">
                <a:latin typeface="Arial" panose="020B0604020202020204" pitchFamily="34" charset="0"/>
                <a:cs typeface="Arial" panose="020B0604020202020204" pitchFamily="34" charset="0"/>
              </a:rPr>
              <a:t>Heasman</a:t>
            </a:r>
            <a:r>
              <a:rPr lang="en-US" sz="1400" dirty="0">
                <a:latin typeface="Arial" panose="020B0604020202020204" pitchFamily="34" charset="0"/>
                <a:cs typeface="Arial" panose="020B0604020202020204" pitchFamily="34" charset="0"/>
              </a:rPr>
              <a:t> and Morley, 2017).</a:t>
            </a:r>
          </a:p>
          <a:p>
            <a:pPr algn="ctr"/>
            <a:r>
              <a:rPr lang="en-US" sz="1400" b="1" i="1" u="sng" dirty="0">
                <a:latin typeface="Arial" panose="020B0604020202020204" pitchFamily="34" charset="0"/>
                <a:cs typeface="Arial" panose="020B0604020202020204" pitchFamily="34" charset="0"/>
              </a:rPr>
              <a:t>Technology Related to Social Media Services </a:t>
            </a:r>
          </a:p>
          <a:p>
            <a:pPr algn="ctr"/>
            <a:r>
              <a:rPr lang="en-US" sz="1400" dirty="0">
                <a:latin typeface="Arial" panose="020B0604020202020204" pitchFamily="34" charset="0"/>
                <a:cs typeface="Arial" panose="020B0604020202020204" pitchFamily="34" charset="0"/>
              </a:rPr>
              <a:t>Technology related to social media services had a great impact on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as through the social media many new people came to know about the coffee shop in very less time and this thing directly increased the production and revenue of the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coffee shop. Moreover, with the help of social media, customers also became able to explore the new extensive menu of the coffee shop, and this thing attracts so many customers as people love food (</a:t>
            </a:r>
            <a:r>
              <a:rPr lang="en-US" sz="1400" dirty="0" err="1">
                <a:latin typeface="Arial" panose="020B0604020202020204" pitchFamily="34" charset="0"/>
                <a:cs typeface="Arial" panose="020B0604020202020204" pitchFamily="34" charset="0"/>
              </a:rPr>
              <a:t>Salmony</a:t>
            </a:r>
            <a:r>
              <a:rPr lang="en-US" sz="1400" dirty="0">
                <a:latin typeface="Arial" panose="020B0604020202020204" pitchFamily="34" charset="0"/>
                <a:cs typeface="Arial" panose="020B0604020202020204" pitchFamily="34" charset="0"/>
              </a:rPr>
              <a:t>, 2017). </a:t>
            </a:r>
          </a:p>
          <a:p>
            <a:pPr algn="ctr"/>
            <a:r>
              <a:rPr lang="en-US" sz="1400" b="1" i="1" u="sng" dirty="0">
                <a:latin typeface="Arial" panose="020B0604020202020204" pitchFamily="34" charset="0"/>
                <a:cs typeface="Arial" panose="020B0604020202020204" pitchFamily="34" charset="0"/>
              </a:rPr>
              <a:t>Technology Related to Online Websites and Applications </a:t>
            </a:r>
          </a:p>
          <a:p>
            <a:pPr algn="ctr"/>
            <a:r>
              <a:rPr lang="en-US" sz="1400" dirty="0">
                <a:latin typeface="Arial" panose="020B0604020202020204" pitchFamily="34" charset="0"/>
                <a:cs typeface="Arial" panose="020B0604020202020204" pitchFamily="34" charset="0"/>
              </a:rPr>
              <a:t>This technology also had a great impact because from the implication of this technology people became able to see the reviews, menu, services, location, timings and many more things related to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coffee shop on their mobiles from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application and their laptops and computer from the official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website. This provides easiness to the customer, so this thing increases the productivity and revenue of the coffee shop because after exploring the online websites and application, people always make the plan for physically exploring the restaurant (Johnston, 2016). </a:t>
            </a:r>
          </a:p>
          <a:p>
            <a:pPr algn="ctr"/>
            <a:r>
              <a:rPr lang="en-US" sz="1400" b="1" i="1" u="sng" dirty="0">
                <a:latin typeface="Arial" panose="020B0604020202020204" pitchFamily="34" charset="0"/>
                <a:cs typeface="Arial" panose="020B0604020202020204" pitchFamily="34" charset="0"/>
              </a:rPr>
              <a:t>Technology Related to Online and Telephonic Orders</a:t>
            </a:r>
          </a:p>
          <a:p>
            <a:pPr algn="ctr"/>
            <a:r>
              <a:rPr lang="en-US" sz="1400" dirty="0">
                <a:latin typeface="Arial" panose="020B0604020202020204" pitchFamily="34" charset="0"/>
                <a:cs typeface="Arial" panose="020B0604020202020204" pitchFamily="34" charset="0"/>
              </a:rPr>
              <a:t>This technology also had a great impact on the internal atmosphere of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and increased productivity and revenues. Sometimes people do not want to go to the outlets for buying the food so with the help of this technology people became able to order the food from the online website and application of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and the telephonic conversation as well (Davis et al., 2018). </a:t>
            </a:r>
          </a:p>
        </p:txBody>
      </p:sp>
    </p:spTree>
    <p:extLst>
      <p:ext uri="{BB962C8B-B14F-4D97-AF65-F5344CB8AC3E}">
        <p14:creationId xmlns:p14="http://schemas.microsoft.com/office/powerpoint/2010/main" val="3313381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B9CA0A-D71B-4761-9D9E-6E5C7EE6797D}"/>
              </a:ext>
            </a:extLst>
          </p:cNvPr>
          <p:cNvSpPr txBox="1"/>
          <p:nvPr/>
        </p:nvSpPr>
        <p:spPr>
          <a:xfrm>
            <a:off x="838200" y="853439"/>
            <a:ext cx="10820400" cy="5047536"/>
          </a:xfrm>
          <a:prstGeom prst="rect">
            <a:avLst/>
          </a:prstGeom>
          <a:noFill/>
        </p:spPr>
        <p:txBody>
          <a:bodyPr wrap="square" rtlCol="0">
            <a:spAutoFit/>
          </a:bodyPr>
          <a:lstStyle/>
          <a:p>
            <a:pPr algn="ctr"/>
            <a:r>
              <a:rPr lang="en-US" sz="1600" i="1" u="sng" dirty="0">
                <a:latin typeface="Arial" panose="020B0604020202020204" pitchFamily="34" charset="0"/>
                <a:cs typeface="Arial" panose="020B0604020202020204" pitchFamily="34" charset="0"/>
              </a:rPr>
              <a:t>Technology Related to Technical Devices</a:t>
            </a:r>
          </a:p>
          <a:p>
            <a:pPr algn="ctr"/>
            <a:r>
              <a:rPr lang="en-US" sz="1600" dirty="0">
                <a:latin typeface="Arial" panose="020B0604020202020204" pitchFamily="34" charset="0"/>
                <a:cs typeface="Arial" panose="020B0604020202020204" pitchFamily="34" charset="0"/>
              </a:rPr>
              <a:t>This technology creates a huge impact positively because with the implication of this technology </a:t>
            </a:r>
            <a:r>
              <a:rPr lang="en-US" sz="1600" dirty="0" err="1">
                <a:latin typeface="Arial" panose="020B0604020202020204" pitchFamily="34" charset="0"/>
                <a:cs typeface="Arial" panose="020B0604020202020204" pitchFamily="34" charset="0"/>
              </a:rPr>
              <a:t>organisation</a:t>
            </a:r>
            <a:r>
              <a:rPr lang="en-US" sz="1600" dirty="0">
                <a:latin typeface="Arial" panose="020B0604020202020204" pitchFamily="34" charset="0"/>
                <a:cs typeface="Arial" panose="020B0604020202020204" pitchFamily="34" charset="0"/>
              </a:rPr>
              <a:t> became able to manage a huge amount of customers and their orders effectively and efficiently, so the customer does not wait for the long period of time after placing their order (Ferreira and Ferreira, 2018). </a:t>
            </a:r>
          </a:p>
          <a:p>
            <a:pPr algn="ctr"/>
            <a:endParaRPr lang="en-US" sz="1600" u="sng" dirty="0">
              <a:latin typeface="Arial" panose="020B0604020202020204" pitchFamily="34" charset="0"/>
              <a:cs typeface="Arial" panose="020B0604020202020204" pitchFamily="34" charset="0"/>
            </a:endParaRPr>
          </a:p>
          <a:p>
            <a:pPr algn="ctr"/>
            <a:r>
              <a:rPr lang="en-US" sz="1600" i="1" u="sng" dirty="0">
                <a:latin typeface="Arial" panose="020B0604020202020204" pitchFamily="34" charset="0"/>
                <a:cs typeface="Arial" panose="020B0604020202020204" pitchFamily="34" charset="0"/>
              </a:rPr>
              <a:t>Technology Related to Technical computers</a:t>
            </a:r>
          </a:p>
          <a:p>
            <a:pPr algn="ctr"/>
            <a:r>
              <a:rPr lang="en-US" sz="1600" dirty="0">
                <a:latin typeface="Arial" panose="020B0604020202020204" pitchFamily="34" charset="0"/>
                <a:cs typeface="Arial" panose="020B0604020202020204" pitchFamily="34" charset="0"/>
              </a:rPr>
              <a:t>Technical computers strongly help the management team of the </a:t>
            </a:r>
            <a:r>
              <a:rPr lang="en-US" sz="1600" dirty="0" err="1">
                <a:latin typeface="Arial" panose="020B0604020202020204" pitchFamily="34" charset="0"/>
                <a:cs typeface="Arial" panose="020B0604020202020204" pitchFamily="34" charset="0"/>
              </a:rPr>
              <a:t>organisation</a:t>
            </a:r>
            <a:r>
              <a:rPr lang="en-US" sz="1600" dirty="0">
                <a:latin typeface="Arial" panose="020B0604020202020204" pitchFamily="34" charset="0"/>
                <a:cs typeface="Arial" panose="020B0604020202020204" pitchFamily="34" charset="0"/>
              </a:rPr>
              <a:t> to calculate the revenue of the whole day efficiently and authentically and this technology lower down the rate of wrong calculations as well (</a:t>
            </a:r>
            <a:r>
              <a:rPr lang="en-US" sz="1600" dirty="0" err="1">
                <a:latin typeface="Arial" panose="020B0604020202020204" pitchFamily="34" charset="0"/>
                <a:cs typeface="Arial" panose="020B0604020202020204" pitchFamily="34" charset="0"/>
              </a:rPr>
              <a:t>Filimonau</a:t>
            </a:r>
            <a:r>
              <a:rPr lang="en-US" sz="1600" dirty="0">
                <a:latin typeface="Arial" panose="020B0604020202020204" pitchFamily="34" charset="0"/>
                <a:cs typeface="Arial" panose="020B0604020202020204" pitchFamily="34" charset="0"/>
              </a:rPr>
              <a:t> et al., 2019). </a:t>
            </a:r>
          </a:p>
          <a:p>
            <a:pPr algn="ctr"/>
            <a:endParaRPr lang="en-US" sz="1600" dirty="0">
              <a:latin typeface="Arial" panose="020B0604020202020204" pitchFamily="34" charset="0"/>
              <a:cs typeface="Arial" panose="020B0604020202020204" pitchFamily="34" charset="0"/>
            </a:endParaRPr>
          </a:p>
          <a:p>
            <a:pPr algn="ctr"/>
            <a:r>
              <a:rPr lang="en-US" sz="1600" i="1" u="sng" dirty="0">
                <a:latin typeface="Arial" panose="020B0604020202020204" pitchFamily="34" charset="0"/>
                <a:cs typeface="Arial" panose="020B0604020202020204" pitchFamily="34" charset="0"/>
              </a:rPr>
              <a:t>Technology Related to Technical Touchscreen Devices</a:t>
            </a:r>
          </a:p>
          <a:p>
            <a:pPr algn="ctr"/>
            <a:r>
              <a:rPr lang="en-US" sz="1600" dirty="0">
                <a:latin typeface="Arial" panose="020B0604020202020204" pitchFamily="34" charset="0"/>
                <a:cs typeface="Arial" panose="020B0604020202020204" pitchFamily="34" charset="0"/>
              </a:rPr>
              <a:t>Technical touchscreen devices positively impact the </a:t>
            </a:r>
            <a:r>
              <a:rPr lang="en-US" sz="1600" dirty="0" err="1">
                <a:latin typeface="Arial" panose="020B0604020202020204" pitchFamily="34" charset="0"/>
                <a:cs typeface="Arial" panose="020B0604020202020204" pitchFamily="34" charset="0"/>
              </a:rPr>
              <a:t>organisation</a:t>
            </a:r>
            <a:r>
              <a:rPr lang="en-US" sz="1600" dirty="0">
                <a:latin typeface="Arial" panose="020B0604020202020204" pitchFamily="34" charset="0"/>
                <a:cs typeface="Arial" panose="020B0604020202020204" pitchFamily="34" charset="0"/>
              </a:rPr>
              <a:t> and increase the efficiency in taking the order from the customers and also help the customers in monitoring their order (Maye et al., 2019). </a:t>
            </a:r>
          </a:p>
          <a:p>
            <a:pPr algn="ctr"/>
            <a:endParaRPr lang="en-US" sz="1600" dirty="0">
              <a:latin typeface="Arial" panose="020B0604020202020204" pitchFamily="34" charset="0"/>
              <a:cs typeface="Arial" panose="020B0604020202020204" pitchFamily="34" charset="0"/>
            </a:endParaRPr>
          </a:p>
          <a:p>
            <a:pPr algn="ctr"/>
            <a:r>
              <a:rPr lang="en-US" sz="1600" i="1" u="sng" dirty="0">
                <a:latin typeface="Arial" panose="020B0604020202020204" pitchFamily="34" charset="0"/>
                <a:cs typeface="Arial" panose="020B0604020202020204" pitchFamily="34" charset="0"/>
              </a:rPr>
              <a:t>Technology Related to Taking Reviews in Restaurants and on online website and Application</a:t>
            </a:r>
          </a:p>
          <a:p>
            <a:pPr algn="ctr"/>
            <a:r>
              <a:rPr lang="en-US" sz="1600" dirty="0">
                <a:latin typeface="Arial" panose="020B0604020202020204" pitchFamily="34" charset="0"/>
                <a:cs typeface="Arial" panose="020B0604020202020204" pitchFamily="34" charset="0"/>
              </a:rPr>
              <a:t>This technology had been imposed in the coffee shop with the help of tablets and increase the efficiency of the </a:t>
            </a:r>
            <a:r>
              <a:rPr lang="en-US" sz="1600" dirty="0" err="1">
                <a:latin typeface="Arial" panose="020B0604020202020204" pitchFamily="34" charset="0"/>
                <a:cs typeface="Arial" panose="020B0604020202020204" pitchFamily="34" charset="0"/>
              </a:rPr>
              <a:t>organisation</a:t>
            </a:r>
            <a:r>
              <a:rPr lang="en-US" sz="1600" dirty="0">
                <a:latin typeface="Arial" panose="020B0604020202020204" pitchFamily="34" charset="0"/>
                <a:cs typeface="Arial" panose="020B0604020202020204" pitchFamily="34" charset="0"/>
              </a:rPr>
              <a:t> because with the help of this technology management team became able to manage all their week areas (</a:t>
            </a:r>
            <a:r>
              <a:rPr lang="en-US" sz="1600" dirty="0" err="1">
                <a:latin typeface="Arial" panose="020B0604020202020204" pitchFamily="34" charset="0"/>
                <a:cs typeface="Arial" panose="020B0604020202020204" pitchFamily="34" charset="0"/>
              </a:rPr>
              <a:t>Salmony</a:t>
            </a:r>
            <a:r>
              <a:rPr lang="en-US" sz="1600" dirty="0">
                <a:latin typeface="Arial" panose="020B0604020202020204" pitchFamily="34" charset="0"/>
                <a:cs typeface="Arial" panose="020B0604020202020204" pitchFamily="34" charset="0"/>
              </a:rPr>
              <a:t>, 2017). </a:t>
            </a:r>
          </a:p>
          <a:p>
            <a:pPr algn="ctr"/>
            <a:r>
              <a:rPr lang="en-US" sz="1600" dirty="0">
                <a:latin typeface="Arial" panose="020B0604020202020204" pitchFamily="34" charset="0"/>
                <a:cs typeface="Arial" panose="020B0604020202020204" pitchFamily="34" charset="0"/>
              </a:rPr>
              <a:t>productivity (</a:t>
            </a:r>
            <a:r>
              <a:rPr lang="en-US" sz="1600" dirty="0" err="1">
                <a:latin typeface="Arial" panose="020B0604020202020204" pitchFamily="34" charset="0"/>
                <a:cs typeface="Arial" panose="020B0604020202020204" pitchFamily="34" charset="0"/>
              </a:rPr>
              <a:t>Heasman</a:t>
            </a:r>
            <a:r>
              <a:rPr lang="en-US" sz="1600" dirty="0">
                <a:latin typeface="Arial" panose="020B0604020202020204" pitchFamily="34" charset="0"/>
                <a:cs typeface="Arial" panose="020B0604020202020204" pitchFamily="34" charset="0"/>
              </a:rPr>
              <a:t> and Morley, 2017).</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4468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E9085B-C966-4B02-B072-3CFE30848F85}"/>
              </a:ext>
            </a:extLst>
          </p:cNvPr>
          <p:cNvSpPr txBox="1"/>
          <p:nvPr/>
        </p:nvSpPr>
        <p:spPr>
          <a:xfrm>
            <a:off x="878541" y="916814"/>
            <a:ext cx="10434918" cy="6309420"/>
          </a:xfrm>
          <a:prstGeom prst="rect">
            <a:avLst/>
          </a:prstGeom>
          <a:noFill/>
        </p:spPr>
        <p:txBody>
          <a:bodyPr wrap="square" rtlCol="0">
            <a:spAutoFit/>
          </a:bodyPr>
          <a:lstStyle/>
          <a:p>
            <a:pPr algn="ctr"/>
            <a:r>
              <a:rPr lang="en-US" sz="1400" b="1" i="1" u="sng" dirty="0">
                <a:latin typeface="Arial" panose="020B0604020202020204" pitchFamily="34" charset="0"/>
                <a:cs typeface="Arial" panose="020B0604020202020204" pitchFamily="34" charset="0"/>
              </a:rPr>
              <a:t>Technology Related to Electric cooking Device</a:t>
            </a:r>
          </a:p>
          <a:p>
            <a:pPr algn="ctr"/>
            <a:r>
              <a:rPr lang="en-US" sz="1400" dirty="0">
                <a:latin typeface="Arial" panose="020B0604020202020204" pitchFamily="34" charset="0"/>
                <a:cs typeface="Arial" panose="020B0604020202020204" pitchFamily="34" charset="0"/>
              </a:rPr>
              <a:t>This technology creates an efficient impact on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by increasing productivity and revenues because a large amount of food can be made with the help of electric cooking devices (Davis et al., 2018). </a:t>
            </a:r>
          </a:p>
          <a:p>
            <a:pPr algn="ctr"/>
            <a:r>
              <a:rPr lang="en-US" sz="1400" b="1" i="1" u="sng" dirty="0">
                <a:latin typeface="Arial" panose="020B0604020202020204" pitchFamily="34" charset="0"/>
                <a:cs typeface="Arial" panose="020B0604020202020204" pitchFamily="34" charset="0"/>
              </a:rPr>
              <a:t>Technology Related to Electric Systems</a:t>
            </a:r>
          </a:p>
          <a:p>
            <a:pPr algn="ctr"/>
            <a:r>
              <a:rPr lang="en-US" sz="1400" dirty="0">
                <a:latin typeface="Arial" panose="020B0604020202020204" pitchFamily="34" charset="0"/>
                <a:cs typeface="Arial" panose="020B0604020202020204" pitchFamily="34" charset="0"/>
              </a:rPr>
              <a:t>This technology creates such a positive and great impact on the internal atmosphere and environment of the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coffee shop. It has been </a:t>
            </a:r>
            <a:r>
              <a:rPr lang="en-US" sz="1400" dirty="0" err="1">
                <a:latin typeface="Arial" panose="020B0604020202020204" pitchFamily="34" charset="0"/>
                <a:cs typeface="Arial" panose="020B0604020202020204" pitchFamily="34" charset="0"/>
              </a:rPr>
              <a:t>analysed</a:t>
            </a:r>
            <a:r>
              <a:rPr lang="en-US" sz="1400" dirty="0">
                <a:latin typeface="Arial" panose="020B0604020202020204" pitchFamily="34" charset="0"/>
                <a:cs typeface="Arial" panose="020B0604020202020204" pitchFamily="34" charset="0"/>
              </a:rPr>
              <a:t> from the market and restaurants survey that the physical environment of the restaurants always matters a lot, and people always attract with the physical environment of the restaurants. Before judging the food, customers first </a:t>
            </a:r>
            <a:r>
              <a:rPr lang="en-US" sz="1400" dirty="0" err="1">
                <a:latin typeface="Arial" panose="020B0604020202020204" pitchFamily="34" charset="0"/>
                <a:cs typeface="Arial" panose="020B0604020202020204" pitchFamily="34" charset="0"/>
              </a:rPr>
              <a:t>analyse</a:t>
            </a:r>
            <a:r>
              <a:rPr lang="en-US" sz="1400" dirty="0">
                <a:latin typeface="Arial" panose="020B0604020202020204" pitchFamily="34" charset="0"/>
                <a:cs typeface="Arial" panose="020B0604020202020204" pitchFamily="34" charset="0"/>
              </a:rPr>
              <a:t> the physical environment of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that what is providing by the restaurants for the satisfaction of the customers. Same goes with the </a:t>
            </a:r>
            <a:r>
              <a:rPr lang="en-US" sz="1400" dirty="0" err="1">
                <a:latin typeface="Arial" panose="020B0604020202020204" pitchFamily="34" charset="0"/>
                <a:cs typeface="Arial" panose="020B0604020202020204" pitchFamily="34" charset="0"/>
              </a:rPr>
              <a:t>Pret</a:t>
            </a:r>
            <a:r>
              <a:rPr lang="en-US" sz="1400" dirty="0">
                <a:latin typeface="Arial" panose="020B0604020202020204" pitchFamily="34" charset="0"/>
                <a:cs typeface="Arial" panose="020B0604020202020204" pitchFamily="34" charset="0"/>
              </a:rPr>
              <a:t> A Manager coffee shop that in the start they do not offer a good physical environment to their customers due to which they start losing their customers. After </a:t>
            </a:r>
            <a:r>
              <a:rPr lang="en-US" sz="1400" dirty="0" err="1">
                <a:latin typeface="Arial" panose="020B0604020202020204" pitchFamily="34" charset="0"/>
                <a:cs typeface="Arial" panose="020B0604020202020204" pitchFamily="34" charset="0"/>
              </a:rPr>
              <a:t>analysing</a:t>
            </a:r>
            <a:r>
              <a:rPr lang="en-US" sz="1400" dirty="0">
                <a:latin typeface="Arial" panose="020B0604020202020204" pitchFamily="34" charset="0"/>
                <a:cs typeface="Arial" panose="020B0604020202020204" pitchFamily="34" charset="0"/>
              </a:rPr>
              <a:t> that they impose a new music system, light system and air conditioners in their coffee outlets, which create a positive impact on the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by increasing their productivity (</a:t>
            </a:r>
            <a:r>
              <a:rPr lang="en-US" sz="1400" dirty="0" err="1">
                <a:latin typeface="Arial" panose="020B0604020202020204" pitchFamily="34" charset="0"/>
                <a:cs typeface="Arial" panose="020B0604020202020204" pitchFamily="34" charset="0"/>
              </a:rPr>
              <a:t>Heasman</a:t>
            </a:r>
            <a:r>
              <a:rPr lang="en-US" sz="1400" dirty="0">
                <a:latin typeface="Arial" panose="020B0604020202020204" pitchFamily="34" charset="0"/>
                <a:cs typeface="Arial" panose="020B0604020202020204" pitchFamily="34" charset="0"/>
              </a:rPr>
              <a:t> and Morley, 2017).</a:t>
            </a:r>
          </a:p>
          <a:p>
            <a:pPr algn="ctr"/>
            <a:r>
              <a:rPr lang="en-US" sz="1400" b="1" i="1" u="sng" dirty="0">
                <a:latin typeface="Arial" panose="020B0604020202020204" pitchFamily="34" charset="0"/>
                <a:cs typeface="Arial" panose="020B0604020202020204" pitchFamily="34" charset="0"/>
              </a:rPr>
              <a:t>Technology Related to Food Delivering Services to Homeless People</a:t>
            </a:r>
          </a:p>
          <a:p>
            <a:pPr algn="ctr"/>
            <a:r>
              <a:rPr lang="en-US" sz="1400" dirty="0">
                <a:latin typeface="Arial" panose="020B0604020202020204" pitchFamily="34" charset="0"/>
                <a:cs typeface="Arial" panose="020B0604020202020204" pitchFamily="34" charset="0"/>
              </a:rPr>
              <a:t>This technology includes electric cooking devices and cooks start making food for the homeless people with the help of electric cooking devices, which deliver more amount of food to the customers in less time (Johnston, </a:t>
            </a:r>
            <a:r>
              <a:rPr lang="en-US" dirty="0">
                <a:latin typeface="Times New Roman" panose="02020603050405020304" pitchFamily="18" charset="0"/>
                <a:cs typeface="Times New Roman" panose="02020603050405020304" pitchFamily="18" charset="0"/>
              </a:rPr>
              <a:t>2016). </a:t>
            </a:r>
          </a:p>
          <a:p>
            <a:pPr algn="ctr"/>
            <a:r>
              <a:rPr lang="en-US" sz="1400" b="1" u="sng" dirty="0">
                <a:latin typeface="Arial" panose="020B0604020202020204" pitchFamily="34" charset="0"/>
                <a:cs typeface="Arial" panose="020B0604020202020204" pitchFamily="34" charset="0"/>
              </a:rPr>
              <a:t>Negative impacts:</a:t>
            </a:r>
          </a:p>
          <a:p>
            <a:r>
              <a:rPr lang="en-US" sz="1200" dirty="0">
                <a:latin typeface="Arial" panose="020B0604020202020204" pitchFamily="34" charset="0"/>
                <a:cs typeface="Arial" panose="020B0604020202020204" pitchFamily="34" charset="0"/>
              </a:rPr>
              <a:t>High Technology Implementation costs.                                        </a:t>
            </a:r>
          </a:p>
          <a:p>
            <a:r>
              <a:rPr lang="en-US" sz="1200" dirty="0">
                <a:latin typeface="Arial" panose="020B0604020202020204" pitchFamily="34" charset="0"/>
                <a:cs typeface="Arial" panose="020B0604020202020204" pitchFamily="34" charset="0"/>
              </a:rPr>
              <a:t>Increased security risk.</a:t>
            </a:r>
          </a:p>
          <a:p>
            <a:r>
              <a:rPr lang="en-US" sz="1200" dirty="0">
                <a:latin typeface="Arial" panose="020B0604020202020204" pitchFamily="34" charset="0"/>
                <a:cs typeface="Arial" panose="020B0604020202020204" pitchFamily="34" charset="0"/>
              </a:rPr>
              <a:t>Increased Distractions in business.</a:t>
            </a:r>
          </a:p>
          <a:p>
            <a:r>
              <a:rPr lang="en-US" sz="1200" dirty="0">
                <a:latin typeface="Arial" panose="020B0604020202020204" pitchFamily="34" charset="0"/>
                <a:cs typeface="Arial" panose="020B0604020202020204" pitchFamily="34" charset="0"/>
              </a:rPr>
              <a:t>Increase Boredom at workplace </a:t>
            </a:r>
          </a:p>
          <a:p>
            <a:r>
              <a:rPr lang="en-US" sz="1200" dirty="0">
                <a:latin typeface="Arial" panose="020B0604020202020204" pitchFamily="34" charset="0"/>
                <a:cs typeface="Arial" panose="020B0604020202020204" pitchFamily="34" charset="0"/>
              </a:rPr>
              <a:t>Employee Training Costs </a:t>
            </a:r>
          </a:p>
          <a:p>
            <a:r>
              <a:rPr lang="en-US" sz="1200" dirty="0">
                <a:latin typeface="Arial" panose="020B0604020202020204" pitchFamily="34" charset="0"/>
                <a:cs typeface="Arial" panose="020B0604020202020204" pitchFamily="34" charset="0"/>
              </a:rPr>
              <a:t>Increased Competition in business</a:t>
            </a:r>
          </a:p>
          <a:p>
            <a:r>
              <a:rPr lang="en-US" sz="1200" dirty="0">
                <a:latin typeface="Arial" panose="020B0604020202020204" pitchFamily="34" charset="0"/>
                <a:cs typeface="Arial" panose="020B0604020202020204" pitchFamily="34" charset="0"/>
              </a:rPr>
              <a:t>It Reduces on confidentiality within businesses </a:t>
            </a:r>
          </a:p>
          <a:p>
            <a:r>
              <a:rPr lang="en-US" sz="1200" dirty="0">
                <a:latin typeface="Arial" panose="020B0604020202020204" pitchFamily="34" charset="0"/>
                <a:cs typeface="Arial" panose="020B0604020202020204" pitchFamily="34" charset="0"/>
              </a:rPr>
              <a:t>It increases </a:t>
            </a:r>
            <a:r>
              <a:rPr lang="en-US" sz="1200" dirty="0" err="1">
                <a:latin typeface="Arial" panose="020B0604020202020204" pitchFamily="34" charset="0"/>
                <a:cs typeface="Arial" panose="020B0604020202020204" pitchFamily="34" charset="0"/>
              </a:rPr>
              <a:t>custumer</a:t>
            </a:r>
            <a:r>
              <a:rPr lang="en-US" sz="1200" dirty="0">
                <a:latin typeface="Arial" panose="020B0604020202020204" pitchFamily="34" charset="0"/>
                <a:cs typeface="Arial" panose="020B0604020202020204" pitchFamily="34" charset="0"/>
              </a:rPr>
              <a:t> power over </a:t>
            </a:r>
            <a:r>
              <a:rPr lang="en-US" sz="1200" dirty="0" err="1">
                <a:latin typeface="Arial" panose="020B0604020202020204" pitchFamily="34" charset="0"/>
                <a:cs typeface="Arial" panose="020B0604020202020204" pitchFamily="34" charset="0"/>
              </a:rPr>
              <a:t>businesss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Errors and production cessation </a:t>
            </a:r>
          </a:p>
          <a:p>
            <a:pPr algn="ctr"/>
            <a:endParaRPr lang="en-US" sz="1400" dirty="0">
              <a:latin typeface="Arial" panose="020B0604020202020204" pitchFamily="34" charset="0"/>
              <a:cs typeface="Arial" panose="020B0604020202020204" pitchFamily="34" charset="0"/>
            </a:endParaRPr>
          </a:p>
          <a:p>
            <a:pPr algn="ct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2380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Lessons Learned</a:t>
            </a:r>
            <a:br>
              <a:rPr lang="en-GB" b="1" i="1" dirty="0"/>
            </a:b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00800" y="2244437"/>
            <a:ext cx="3313215" cy="2327564"/>
          </a:xfrm>
        </p:spPr>
      </p:pic>
      <p:sp>
        <p:nvSpPr>
          <p:cNvPr id="4" name="Text Placeholder 3"/>
          <p:cNvSpPr>
            <a:spLocks noGrp="1"/>
          </p:cNvSpPr>
          <p:nvPr>
            <p:ph type="body" sz="half" idx="2"/>
          </p:nvPr>
        </p:nvSpPr>
        <p:spPr/>
        <p:txBody>
          <a:bodyPr/>
          <a:lstStyle/>
          <a:p>
            <a:r>
              <a:rPr lang="en-US" dirty="0"/>
              <a:t>Improved productivity of the </a:t>
            </a:r>
            <a:r>
              <a:rPr lang="en-US" dirty="0" err="1"/>
              <a:t>organisation</a:t>
            </a:r>
            <a:r>
              <a:rPr lang="en-US" dirty="0"/>
              <a:t> and employees.</a:t>
            </a:r>
          </a:p>
          <a:p>
            <a:r>
              <a:rPr lang="en-US" dirty="0"/>
              <a:t>Waiting time of the customer was reduced.</a:t>
            </a:r>
          </a:p>
          <a:p>
            <a:r>
              <a:rPr lang="en-US" dirty="0"/>
              <a:t>helped in identifying the needs and the requirement of the customers.</a:t>
            </a:r>
          </a:p>
          <a:p>
            <a:r>
              <a:rPr lang="en-US" dirty="0"/>
              <a:t>learning the importance of implementing the current work and operating practices in the </a:t>
            </a:r>
            <a:r>
              <a:rPr lang="en-US" dirty="0" err="1"/>
              <a:t>organisation</a:t>
            </a:r>
            <a:r>
              <a:rPr lang="en-US" dirty="0"/>
              <a:t>.</a:t>
            </a:r>
            <a:endParaRPr lang="en-GB" dirty="0"/>
          </a:p>
        </p:txBody>
      </p:sp>
    </p:spTree>
    <p:extLst>
      <p:ext uri="{BB962C8B-B14F-4D97-AF65-F5344CB8AC3E}">
        <p14:creationId xmlns:p14="http://schemas.microsoft.com/office/powerpoint/2010/main" val="4181418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References</a:t>
            </a:r>
            <a:endParaRPr lang="en-GB" dirty="0"/>
          </a:p>
        </p:txBody>
      </p:sp>
      <p:sp>
        <p:nvSpPr>
          <p:cNvPr id="6" name="Content Placeholder 5"/>
          <p:cNvSpPr>
            <a:spLocks noGrp="1"/>
          </p:cNvSpPr>
          <p:nvPr>
            <p:ph idx="1"/>
          </p:nvPr>
        </p:nvSpPr>
        <p:spPr/>
        <p:txBody>
          <a:bodyPr>
            <a:normAutofit fontScale="55000" lnSpcReduction="20000"/>
          </a:bodyPr>
          <a:lstStyle/>
          <a:p>
            <a:r>
              <a:rPr lang="en-US" dirty="0" err="1"/>
              <a:t>Ahmadi</a:t>
            </a:r>
            <a:r>
              <a:rPr lang="en-US" dirty="0"/>
              <a:t>, A., Bourque, M. and El-</a:t>
            </a:r>
            <a:r>
              <a:rPr lang="en-US" dirty="0" err="1"/>
              <a:t>Khatib</a:t>
            </a:r>
            <a:r>
              <a:rPr lang="en-US" dirty="0"/>
              <a:t>, K., 2013, September. A tweet of the mind: automated emotion detection for social </a:t>
            </a:r>
            <a:r>
              <a:rPr lang="en-US" dirty="0" err="1"/>
              <a:t>Cawley</a:t>
            </a:r>
            <a:r>
              <a:rPr lang="en-US" dirty="0"/>
              <a:t>, R.C., 2011. Media using brain wave pattern analysis. In </a:t>
            </a:r>
            <a:r>
              <a:rPr lang="en-US" i="1" dirty="0"/>
              <a:t>2013 International Conference on Social Computing</a:t>
            </a:r>
            <a:r>
              <a:rPr lang="en-US" dirty="0"/>
              <a:t> (pp. 987-991). IEEE.</a:t>
            </a:r>
            <a:endParaRPr lang="en-GB" dirty="0"/>
          </a:p>
          <a:p>
            <a:r>
              <a:rPr lang="en-US" dirty="0"/>
              <a:t>Davis, B., Lockwood, A., Alcott, P. and </a:t>
            </a:r>
            <a:r>
              <a:rPr lang="en-US" dirty="0" err="1"/>
              <a:t>Pantelidis</a:t>
            </a:r>
            <a:r>
              <a:rPr lang="en-US" dirty="0"/>
              <a:t>, I.S., 2018. </a:t>
            </a:r>
            <a:r>
              <a:rPr lang="en-US" i="1" dirty="0"/>
              <a:t>Food and beverage management</a:t>
            </a:r>
            <a:r>
              <a:rPr lang="en-US" dirty="0"/>
              <a:t>. Routledge.</a:t>
            </a:r>
            <a:endParaRPr lang="en-GB" dirty="0"/>
          </a:p>
          <a:p>
            <a:r>
              <a:rPr lang="en-US" dirty="0"/>
              <a:t>Ferreira, J. and Ferreira, C., 2018. From bean to cup and beyond: exploring ethical consumption and coffee shops. </a:t>
            </a:r>
            <a:r>
              <a:rPr lang="en-US" i="1" dirty="0"/>
              <a:t>Journal of Consumer Ethics</a:t>
            </a:r>
            <a:r>
              <a:rPr lang="en-US" dirty="0"/>
              <a:t>, </a:t>
            </a:r>
            <a:r>
              <a:rPr lang="en-US" i="1" dirty="0"/>
              <a:t>2</a:t>
            </a:r>
            <a:r>
              <a:rPr lang="en-US" dirty="0"/>
              <a:t>(2), p.20834.</a:t>
            </a:r>
            <a:endParaRPr lang="en-GB" dirty="0"/>
          </a:p>
          <a:p>
            <a:r>
              <a:rPr lang="en-US" dirty="0" err="1"/>
              <a:t>Filimonau</a:t>
            </a:r>
            <a:r>
              <a:rPr lang="en-US" dirty="0"/>
              <a:t>, V., </a:t>
            </a:r>
            <a:r>
              <a:rPr lang="en-US" dirty="0" err="1"/>
              <a:t>Krivcova</a:t>
            </a:r>
            <a:r>
              <a:rPr lang="en-US" dirty="0"/>
              <a:t>, M. and Pettit, F., 2019. An exploratory study of managerial approaches to food waste mitigation in coffee shops. </a:t>
            </a:r>
            <a:r>
              <a:rPr lang="en-US" i="1" dirty="0"/>
              <a:t>International Journal of Hospitality Management</a:t>
            </a:r>
            <a:r>
              <a:rPr lang="en-US" dirty="0"/>
              <a:t>, </a:t>
            </a:r>
            <a:r>
              <a:rPr lang="en-US" i="1" dirty="0"/>
              <a:t>76</a:t>
            </a:r>
            <a:r>
              <a:rPr lang="en-US" dirty="0"/>
              <a:t>, pp.48-57.</a:t>
            </a:r>
            <a:endParaRPr lang="en-GB" dirty="0"/>
          </a:p>
          <a:p>
            <a:r>
              <a:rPr lang="en-US" dirty="0"/>
              <a:t>Ha, S. and </a:t>
            </a:r>
            <a:r>
              <a:rPr lang="en-US" dirty="0" err="1"/>
              <a:t>Stoel</a:t>
            </a:r>
            <a:r>
              <a:rPr lang="en-US" dirty="0"/>
              <a:t>, L., 2009. Consumer e-shopping acceptance: Antecedents in a technology acceptance model. </a:t>
            </a:r>
            <a:r>
              <a:rPr lang="en-US" i="1" dirty="0"/>
              <a:t>Journal of business research</a:t>
            </a:r>
            <a:r>
              <a:rPr lang="en-US" dirty="0"/>
              <a:t>, </a:t>
            </a:r>
            <a:r>
              <a:rPr lang="en-US" i="1" dirty="0"/>
              <a:t>62</a:t>
            </a:r>
            <a:r>
              <a:rPr lang="en-US" dirty="0"/>
              <a:t>(5), pp.565-571.</a:t>
            </a:r>
            <a:endParaRPr lang="en-GB" dirty="0"/>
          </a:p>
          <a:p>
            <a:r>
              <a:rPr lang="en-US" dirty="0" err="1"/>
              <a:t>Heasman</a:t>
            </a:r>
            <a:r>
              <a:rPr lang="en-US" dirty="0"/>
              <a:t>, M. and Morley, A.S., 2017. Earning a Crust? A review of </a:t>
            </a:r>
            <a:r>
              <a:rPr lang="en-US" dirty="0" err="1"/>
              <a:t>labour</a:t>
            </a:r>
            <a:r>
              <a:rPr lang="en-US" dirty="0"/>
              <a:t> trends in UK food manufacturing.</a:t>
            </a:r>
            <a:endParaRPr lang="en-GB" dirty="0"/>
          </a:p>
          <a:p>
            <a:r>
              <a:rPr lang="en-US" dirty="0" err="1"/>
              <a:t>Jeong</a:t>
            </a:r>
            <a:r>
              <a:rPr lang="en-US" dirty="0"/>
              <a:t>, M., Lee, M. and </a:t>
            </a:r>
            <a:r>
              <a:rPr lang="en-US" dirty="0" err="1"/>
              <a:t>Nagesvaran</a:t>
            </a:r>
            <a:r>
              <a:rPr lang="en-US" dirty="0"/>
              <a:t>, B., 2016. Employees' use of mobile devices and their perceived outcomes in the workplace: A case of a luxury hotel. </a:t>
            </a:r>
            <a:r>
              <a:rPr lang="en-US" i="1" dirty="0"/>
              <a:t>International Journal of Hospitality Management</a:t>
            </a:r>
            <a:r>
              <a:rPr lang="en-US" dirty="0"/>
              <a:t>, </a:t>
            </a:r>
            <a:r>
              <a:rPr lang="en-US" i="1" dirty="0"/>
              <a:t>57</a:t>
            </a:r>
            <a:r>
              <a:rPr lang="en-US" dirty="0"/>
              <a:t>, pp.40-51.</a:t>
            </a:r>
            <a:endParaRPr lang="en-GB" dirty="0"/>
          </a:p>
          <a:p>
            <a:r>
              <a:rPr lang="en-US" dirty="0"/>
              <a:t>Johnston, M., 2016. Brand, image and reality: A guide for small and medium-sized businesses. </a:t>
            </a:r>
            <a:r>
              <a:rPr lang="en-US" i="1" dirty="0"/>
              <a:t>The Marketing Review</a:t>
            </a:r>
            <a:r>
              <a:rPr lang="en-US" dirty="0"/>
              <a:t>, </a:t>
            </a:r>
            <a:r>
              <a:rPr lang="en-US" i="1" dirty="0"/>
              <a:t>16</a:t>
            </a:r>
            <a:r>
              <a:rPr lang="en-US" dirty="0"/>
              <a:t>(2), pp.149-182.</a:t>
            </a:r>
            <a:endParaRPr lang="en-GB" dirty="0"/>
          </a:p>
          <a:p>
            <a:r>
              <a:rPr lang="en-US" dirty="0"/>
              <a:t> </a:t>
            </a:r>
            <a:endParaRPr lang="en-GB" dirty="0"/>
          </a:p>
          <a:p>
            <a:endParaRPr lang="en-GB" dirty="0"/>
          </a:p>
        </p:txBody>
      </p:sp>
    </p:spTree>
    <p:extLst>
      <p:ext uri="{BB962C8B-B14F-4D97-AF65-F5344CB8AC3E}">
        <p14:creationId xmlns:p14="http://schemas.microsoft.com/office/powerpoint/2010/main" val="2101244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US" dirty="0" err="1"/>
              <a:t>Maye</a:t>
            </a:r>
            <a:r>
              <a:rPr lang="en-US" dirty="0"/>
              <a:t>, D., </a:t>
            </a:r>
            <a:r>
              <a:rPr lang="en-US" dirty="0" err="1"/>
              <a:t>Kirwan</a:t>
            </a:r>
            <a:r>
              <a:rPr lang="en-US" dirty="0"/>
              <a:t>, J. and </a:t>
            </a:r>
            <a:r>
              <a:rPr lang="en-US" dirty="0" err="1"/>
              <a:t>Brunori</a:t>
            </a:r>
            <a:r>
              <a:rPr lang="en-US" dirty="0"/>
              <a:t>, G., 2019. Ethics and </a:t>
            </a:r>
            <a:r>
              <a:rPr lang="en-US" dirty="0" err="1"/>
              <a:t>responsibilisation</a:t>
            </a:r>
            <a:r>
              <a:rPr lang="en-US" dirty="0"/>
              <a:t> in </a:t>
            </a:r>
            <a:r>
              <a:rPr lang="en-US" dirty="0" err="1"/>
              <a:t>agri</a:t>
            </a:r>
            <a:r>
              <a:rPr lang="en-US" dirty="0"/>
              <a:t>-food governance: the single-use plastics debate and strategies to introduce reusable coffee cups in UK retail chains. </a:t>
            </a:r>
            <a:r>
              <a:rPr lang="en-US" i="1" dirty="0"/>
              <a:t>Agriculture and Human Values</a:t>
            </a:r>
            <a:r>
              <a:rPr lang="en-US" dirty="0"/>
              <a:t>, </a:t>
            </a:r>
            <a:r>
              <a:rPr lang="en-US" i="1" dirty="0"/>
              <a:t>36</a:t>
            </a:r>
            <a:r>
              <a:rPr lang="en-US" dirty="0"/>
              <a:t>(2), pp.301-312.</a:t>
            </a:r>
            <a:endParaRPr lang="en-GB" dirty="0"/>
          </a:p>
          <a:p>
            <a:r>
              <a:rPr lang="en-US" dirty="0"/>
              <a:t>Morton, M. ed., 2013. </a:t>
            </a:r>
            <a:r>
              <a:rPr lang="en-US" i="1" dirty="0"/>
              <a:t>Rubber technology</a:t>
            </a:r>
            <a:r>
              <a:rPr lang="en-US" dirty="0"/>
              <a:t>. Springer Science &amp; Business Media.</a:t>
            </a:r>
            <a:endParaRPr lang="en-GB" dirty="0"/>
          </a:p>
          <a:p>
            <a:r>
              <a:rPr lang="en-US" dirty="0" err="1"/>
              <a:t>Salmony</a:t>
            </a:r>
            <a:r>
              <a:rPr lang="en-US" dirty="0"/>
              <a:t>, M., 2017. The future of instant payments: Are we investing billions just for mobile peer-to-peer payment?. </a:t>
            </a:r>
            <a:r>
              <a:rPr lang="en-US" i="1" dirty="0"/>
              <a:t>Journal of Payments Strategy &amp; Systems</a:t>
            </a:r>
            <a:r>
              <a:rPr lang="en-US" dirty="0"/>
              <a:t>, </a:t>
            </a:r>
            <a:r>
              <a:rPr lang="en-US" i="1" dirty="0"/>
              <a:t>11</a:t>
            </a:r>
            <a:r>
              <a:rPr lang="en-US" dirty="0"/>
              <a:t>(1), pp.58-77.</a:t>
            </a:r>
            <a:endParaRPr lang="en-GB" dirty="0"/>
          </a:p>
          <a:p>
            <a:r>
              <a:rPr lang="en-US" dirty="0" err="1"/>
              <a:t>Venkatesh</a:t>
            </a:r>
            <a:r>
              <a:rPr lang="en-US" dirty="0"/>
              <a:t>, V., Thong, J.Y. and </a:t>
            </a:r>
            <a:r>
              <a:rPr lang="en-US" dirty="0" err="1"/>
              <a:t>Xu</a:t>
            </a:r>
            <a:r>
              <a:rPr lang="en-US" dirty="0"/>
              <a:t>, X., 2012. Consumer acceptance and use of information technology: extending the unified theory of acceptance and use of technology. </a:t>
            </a:r>
            <a:r>
              <a:rPr lang="en-US" i="1" dirty="0"/>
              <a:t>MIS Quarterly</a:t>
            </a:r>
            <a:r>
              <a:rPr lang="en-US" dirty="0"/>
              <a:t>, </a:t>
            </a:r>
            <a:r>
              <a:rPr lang="en-US" i="1" dirty="0"/>
              <a:t>36</a:t>
            </a:r>
            <a:r>
              <a:rPr lang="en-US" dirty="0"/>
              <a:t>(1), pp.157-178.3</a:t>
            </a:r>
            <a:endParaRPr lang="en-GB" dirty="0"/>
          </a:p>
          <a:p>
            <a:r>
              <a:rPr lang="en-US" dirty="0"/>
              <a:t>Xiang, Z. and </a:t>
            </a:r>
            <a:r>
              <a:rPr lang="en-US" dirty="0" err="1"/>
              <a:t>Gretzel</a:t>
            </a:r>
            <a:r>
              <a:rPr lang="en-US" dirty="0"/>
              <a:t>, U., 2010. Role of social media in online travel information search. </a:t>
            </a:r>
            <a:r>
              <a:rPr lang="en-US" i="1" dirty="0"/>
              <a:t>Tourism Management</a:t>
            </a:r>
            <a:r>
              <a:rPr lang="en-US" dirty="0"/>
              <a:t>, </a:t>
            </a:r>
            <a:r>
              <a:rPr lang="en-US" i="1" dirty="0"/>
              <a:t>31</a:t>
            </a:r>
            <a:r>
              <a:rPr lang="en-US" dirty="0"/>
              <a:t>(2), pp.179-188.</a:t>
            </a:r>
            <a:endParaRPr lang="en-GB" dirty="0"/>
          </a:p>
          <a:p>
            <a:r>
              <a:rPr lang="en-US" dirty="0"/>
              <a:t> </a:t>
            </a:r>
            <a:endParaRPr lang="en-GB" dirty="0"/>
          </a:p>
          <a:p>
            <a:endParaRPr lang="en-GB" dirty="0"/>
          </a:p>
        </p:txBody>
      </p:sp>
    </p:spTree>
    <p:extLst>
      <p:ext uri="{BB962C8B-B14F-4D97-AF65-F5344CB8AC3E}">
        <p14:creationId xmlns:p14="http://schemas.microsoft.com/office/powerpoint/2010/main" val="1500480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35723D1-BE23-4F7B-872D-35CA6D17F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3" name="Picture 12">
              <a:extLst>
                <a:ext uri="{FF2B5EF4-FFF2-40B4-BE49-F238E27FC236}">
                  <a16:creationId xmlns:a16="http://schemas.microsoft.com/office/drawing/2014/main" id="{D6E618D2-8F0C-4909-AFC7-B7A1807529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D4523B5A-3C1B-43E2-9848-4224E638B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6E82BC15-7FB9-4C06-AF5C-CEFF4A4AA1E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6" name="Picture 15">
              <a:extLst>
                <a:ext uri="{FF2B5EF4-FFF2-40B4-BE49-F238E27FC236}">
                  <a16:creationId xmlns:a16="http://schemas.microsoft.com/office/drawing/2014/main" id="{31D50916-7994-4161-83BF-EDC798D7BCB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18" name="Straight Connector 17">
            <a:extLst>
              <a:ext uri="{FF2B5EF4-FFF2-40B4-BE49-F238E27FC236}">
                <a16:creationId xmlns:a16="http://schemas.microsoft.com/office/drawing/2014/main" id="{CF2CD8F0-C030-420D-9AA6-5D9243779F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pSp>
        <p:nvGrpSpPr>
          <p:cNvPr id="20" name="Group 19">
            <a:extLst>
              <a:ext uri="{FF2B5EF4-FFF2-40B4-BE49-F238E27FC236}">
                <a16:creationId xmlns:a16="http://schemas.microsoft.com/office/drawing/2014/main" id="{1488DB6F-238F-4BEF-B28F-87D9F674A3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1" name="Rectangle 20">
              <a:extLst>
                <a:ext uri="{FF2B5EF4-FFF2-40B4-BE49-F238E27FC236}">
                  <a16:creationId xmlns:a16="http://schemas.microsoft.com/office/drawing/2014/main" id="{DD071421-D153-4C0F-A43D-77AF883B3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E871F7D8-217E-4113-83FA-FFAC54BE7F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3" name="Picture 22">
                <a:extLst>
                  <a:ext uri="{FF2B5EF4-FFF2-40B4-BE49-F238E27FC236}">
                    <a16:creationId xmlns:a16="http://schemas.microsoft.com/office/drawing/2014/main" id="{AE6B31E5-D515-487D-98AE-A3251F2F16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8DFB339C-7306-4C4B-A75F-5BEE240BA2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A1202C9E-12FB-4368-AD4E-40992C25144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6" name="Picture 25">
                <a:extLst>
                  <a:ext uri="{FF2B5EF4-FFF2-40B4-BE49-F238E27FC236}">
                    <a16:creationId xmlns:a16="http://schemas.microsoft.com/office/drawing/2014/main" id="{F3E08DAB-0254-426B-80D4-79EF92845E8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88D061E2-EA7A-48B8-939E-7299C8511378}"/>
              </a:ext>
            </a:extLst>
          </p:cNvPr>
          <p:cNvSpPr>
            <a:spLocks noGrp="1"/>
          </p:cNvSpPr>
          <p:nvPr>
            <p:ph type="title"/>
          </p:nvPr>
        </p:nvSpPr>
        <p:spPr>
          <a:xfrm>
            <a:off x="6094412" y="982132"/>
            <a:ext cx="4802185" cy="1303867"/>
          </a:xfrm>
        </p:spPr>
        <p:txBody>
          <a:bodyPr vert="horz" lIns="91440" tIns="45720" rIns="91440" bIns="45720" rtlCol="0" anchor="ctr">
            <a:normAutofit/>
          </a:bodyPr>
          <a:lstStyle/>
          <a:p>
            <a:pPr>
              <a:lnSpc>
                <a:spcPct val="90000"/>
              </a:lnSpc>
            </a:pPr>
            <a:r>
              <a:rPr lang="en-US" sz="4100" b="1" i="1"/>
              <a:t>Modern Technology in Pret A Manger</a:t>
            </a:r>
            <a:endParaRPr lang="en-US" sz="4100"/>
          </a:p>
        </p:txBody>
      </p:sp>
      <p:sp>
        <p:nvSpPr>
          <p:cNvPr id="28" name="Rectangle 27">
            <a:extLst>
              <a:ext uri="{FF2B5EF4-FFF2-40B4-BE49-F238E27FC236}">
                <a16:creationId xmlns:a16="http://schemas.microsoft.com/office/drawing/2014/main" id="{9B796F99-70AC-4221-AB20-DFE959961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C21DB78-7D82-420D-AC3B-86020FD148FF}"/>
              </a:ext>
            </a:extLst>
          </p:cNvPr>
          <p:cNvPicPr>
            <a:picLocks noGrp="1" noChangeAspect="1"/>
          </p:cNvPicPr>
          <p:nvPr>
            <p:ph idx="1"/>
          </p:nvPr>
        </p:nvPicPr>
        <p:blipFill rotWithShape="1">
          <a:blip r:embed="rId5">
            <a:extLst>
              <a:ext uri="{837473B0-CC2E-450A-ABE3-18F120FF3D39}">
                <a1611:picAttrSrcUrl xmlns:a1611="http://schemas.microsoft.com/office/drawing/2016/11/main" r:id="rId6"/>
              </a:ext>
            </a:extLst>
          </a:blip>
          <a:srcRect b="465"/>
          <a:stretch/>
        </p:blipFill>
        <p:spPr>
          <a:xfrm>
            <a:off x="1412683" y="1410208"/>
            <a:ext cx="3876801" cy="3858780"/>
          </a:xfrm>
          <a:prstGeom prst="rect">
            <a:avLst/>
          </a:prstGeom>
        </p:spPr>
      </p:pic>
      <p:cxnSp>
        <p:nvCxnSpPr>
          <p:cNvPr id="30" name="Straight Connector 29">
            <a:extLst>
              <a:ext uri="{FF2B5EF4-FFF2-40B4-BE49-F238E27FC236}">
                <a16:creationId xmlns:a16="http://schemas.microsoft.com/office/drawing/2014/main" id="{3017F138-68A9-4F3F-B240-D26602C26C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1AE432E1-AB19-4CA4-A217-505C608EC1AC}"/>
              </a:ext>
            </a:extLst>
          </p:cNvPr>
          <p:cNvSpPr>
            <a:spLocks noGrp="1"/>
          </p:cNvSpPr>
          <p:nvPr>
            <p:ph type="body" sz="half" idx="2"/>
          </p:nvPr>
        </p:nvSpPr>
        <p:spPr>
          <a:xfrm rot="10800000" flipH="1" flipV="1">
            <a:off x="6389159" y="2895598"/>
            <a:ext cx="4414308" cy="855119"/>
          </a:xfrm>
        </p:spPr>
        <p:txBody>
          <a:bodyPr vert="horz" lIns="91440" tIns="45720" rIns="91440" bIns="45720" rtlCol="0" anchor="t">
            <a:normAutofit/>
          </a:bodyPr>
          <a:lstStyle/>
          <a:p>
            <a:pPr algn="l">
              <a:buFont typeface="Arial"/>
              <a:buChar char="•"/>
            </a:pPr>
            <a:r>
              <a:rPr lang="en-US" sz="2800" dirty="0"/>
              <a:t> Any Questions ??</a:t>
            </a:r>
          </a:p>
        </p:txBody>
      </p:sp>
      <p:pic>
        <p:nvPicPr>
          <p:cNvPr id="9" name="Picture 8">
            <a:extLst>
              <a:ext uri="{FF2B5EF4-FFF2-40B4-BE49-F238E27FC236}">
                <a16:creationId xmlns:a16="http://schemas.microsoft.com/office/drawing/2014/main" id="{3AF3391B-7CDF-41EB-A38C-241CD24E1EC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119029" y="5260061"/>
            <a:ext cx="2478297" cy="988339"/>
          </a:xfrm>
          <a:prstGeom prst="rect">
            <a:avLst/>
          </a:prstGeom>
        </p:spPr>
      </p:pic>
    </p:spTree>
    <p:extLst>
      <p:ext uri="{BB962C8B-B14F-4D97-AF65-F5344CB8AC3E}">
        <p14:creationId xmlns:p14="http://schemas.microsoft.com/office/powerpoint/2010/main" val="15284205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4839</Words>
  <Application>Microsoft Office PowerPoint</Application>
  <PresentationFormat>Widescreen</PresentationFormat>
  <Paragraphs>190</Paragraphs>
  <Slides>16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Times New Roman</vt:lpstr>
      <vt:lpstr>Organic</vt:lpstr>
      <vt:lpstr>Modern Technology in Pret A Manger: A Modern Coffee Shop</vt:lpstr>
      <vt:lpstr>Introduction</vt:lpstr>
      <vt:lpstr>Background of the Pret A Manager Coffee Shop </vt:lpstr>
      <vt:lpstr>Background of the Pret A Manager Coffee Shop</vt:lpstr>
      <vt:lpstr>Challenges faced by Pret a Manger Coffee Shop in the Absence of Technology </vt:lpstr>
      <vt:lpstr>Challenges faced by Pret a Manger Coffee Shop in the Absence of Technology</vt:lpstr>
      <vt:lpstr>Challenges faced by Pret a Manger Coffee Shop in the Absence of Technology </vt:lpstr>
      <vt:lpstr> </vt:lpstr>
      <vt:lpstr>Insights to Modern Technology Introduced</vt:lpstr>
      <vt:lpstr>Impact of Technology</vt:lpstr>
      <vt:lpstr>PowerPoint Presentation</vt:lpstr>
      <vt:lpstr>PowerPoint Presentation</vt:lpstr>
      <vt:lpstr>Lessons Learned </vt:lpstr>
      <vt:lpstr>References</vt:lpstr>
      <vt:lpstr>References</vt:lpstr>
      <vt:lpstr>Modern Technology in Pret A Manger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Technology in Pret A Manger: A Modern Coffee Shop</dc:title>
  <dc:creator>Ioan Tiganuc (1817442)</dc:creator>
  <cp:lastModifiedBy>Andreea Apetri (1817733)</cp:lastModifiedBy>
  <cp:revision>13</cp:revision>
  <dcterms:created xsi:type="dcterms:W3CDTF">2019-08-13T11:34:26Z</dcterms:created>
  <dcterms:modified xsi:type="dcterms:W3CDTF">2020-05-04T13:00:03Z</dcterms:modified>
</cp:coreProperties>
</file>