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68" r:id="rId12"/>
    <p:sldId id="269" r:id="rId13"/>
    <p:sldId id="270" r:id="rId14"/>
    <p:sldId id="271" r:id="rId15"/>
    <p:sldId id="275" r:id="rId16"/>
    <p:sldId id="272" r:id="rId17"/>
    <p:sldId id="273" r:id="rId18"/>
    <p:sldId id="274" r:id="rId19"/>
    <p:sldId id="276" r:id="rId20"/>
    <p:sldId id="277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61" userDrawn="1">
          <p15:clr>
            <a:srgbClr val="A4A3A4"/>
          </p15:clr>
        </p15:guide>
        <p15:guide id="2" pos="876" userDrawn="1">
          <p15:clr>
            <a:srgbClr val="A4A3A4"/>
          </p15:clr>
        </p15:guide>
        <p15:guide id="3" pos="1066" userDrawn="1">
          <p15:clr>
            <a:srgbClr val="A4A3A4"/>
          </p15:clr>
        </p15:guide>
        <p15:guide id="4" orient="horz" pos="772" userDrawn="1">
          <p15:clr>
            <a:srgbClr val="A4A3A4"/>
          </p15:clr>
        </p15:guide>
        <p15:guide id="5" orient="horz" pos="1117" userDrawn="1">
          <p15:clr>
            <a:srgbClr val="A4A3A4"/>
          </p15:clr>
        </p15:guide>
        <p15:guide id="6" pos="455" userDrawn="1">
          <p15:clr>
            <a:srgbClr val="A4A3A4"/>
          </p15:clr>
        </p15:guide>
        <p15:guide id="7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uresh, Anandan" initials="SA" lastIdx="6" clrIdx="0">
    <p:extLst>
      <p:ext uri="{19B8F6BF-5375-455C-9EA6-DF929625EA0E}">
        <p15:presenceInfo xmlns:p15="http://schemas.microsoft.com/office/powerpoint/2012/main" userId="S-1-5-21-2752970185-40930380-1894245210-218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BA4"/>
    <a:srgbClr val="00A4B7"/>
    <a:srgbClr val="EA5633"/>
    <a:srgbClr val="1829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920" autoAdjust="0"/>
    <p:restoredTop sz="94651" autoAdjust="0"/>
  </p:normalViewPr>
  <p:slideViewPr>
    <p:cSldViewPr>
      <p:cViewPr varScale="1">
        <p:scale>
          <a:sx n="68" d="100"/>
          <a:sy n="68" d="100"/>
        </p:scale>
        <p:origin x="1632" y="60"/>
      </p:cViewPr>
      <p:guideLst>
        <p:guide orient="horz" pos="461"/>
        <p:guide pos="876"/>
        <p:guide pos="1066"/>
        <p:guide orient="horz" pos="772"/>
        <p:guide orient="horz" pos="1117"/>
        <p:guide pos="455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2856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9BE231-3047-46CC-8EB7-0A9C6A23B5E3}" type="datetimeFigureOut">
              <a:rPr lang="en-GB" smtClean="0"/>
              <a:pPr/>
              <a:t>15/06/2023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0D405B-D0BD-49FD-B9CE-587CD7BE639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2386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D29C7B-D5A1-4F4F-81D6-26274366EFEE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0C9930-0A10-4D51-BF8B-58A66CF9DE84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i="0" u="none" strike="noStrike" kern="1200" baseline="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Figure 1.2 The intersection of the three key online media types</a:t>
            </a:r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0C9930-0A10-4D51-BF8B-58A66CF9DE8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9489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Figure 1.3 Scott Brinker’s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categorisation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of modern marketing technology options – </a:t>
            </a:r>
            <a:r>
              <a:rPr lang="en-IN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digital 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platforms include Facebook, Google, LinkedIn and Twitter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0C9930-0A10-4D51-BF8B-58A66CF9DE8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5888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Figure 1.4 The new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Zalando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campus in Berlin</a:t>
            </a:r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0C9930-0A10-4D51-BF8B-58A66CF9DE8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1645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18293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1.7. The drivers and barriers to digital transformation </a:t>
            </a:r>
          </a:p>
          <a:p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0C9930-0A10-4D51-BF8B-58A66CF9DE8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2332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i="0" u="none" strike="noStrike" kern="1200" baseline="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Figure 1.9 RACE: Reach–Act (Interact)–Convert–Engage</a:t>
            </a:r>
            <a:endParaRPr lang="en-GB" dirty="0">
              <a:solidFill>
                <a:srgbClr val="18293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0C9930-0A10-4D51-BF8B-58A66CF9DE84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3572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Figure 1.15 The content marketing hub</a:t>
            </a:r>
          </a:p>
          <a:p>
            <a:endParaRPr lang="en-IN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0C9930-0A10-4D51-BF8B-58A66CF9DE84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3582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333127"/>
            <a:ext cx="7772400" cy="1470025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9632" y="2061319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1115616" y="4149551"/>
            <a:ext cx="3528392" cy="1944216"/>
          </a:xfrm>
        </p:spPr>
        <p:txBody>
          <a:bodyPr/>
          <a:lstStyle/>
          <a:p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5003800" y="4005287"/>
            <a:ext cx="3240088" cy="223202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8187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400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None/>
              <a:defRPr sz="2400"/>
            </a:lvl1pPr>
            <a:lvl2pPr>
              <a:defRPr sz="2000"/>
            </a:lvl2pPr>
            <a:lvl3pPr>
              <a:buClr>
                <a:srgbClr val="EA5633"/>
              </a:buClr>
              <a:defRPr sz="20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2D165E-2ED9-4DA9-99B2-16E4DB74B7D0}" type="datetimeFigureOut">
              <a:rPr lang="en-GB" smtClean="0"/>
              <a:pPr/>
              <a:t>15/06/2023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F14E08-3E27-4330-BBCC-108ACDB8E4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328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2D165E-2ED9-4DA9-99B2-16E4DB74B7D0}" type="datetimeFigureOut">
              <a:rPr lang="en-GB" smtClean="0"/>
              <a:pPr/>
              <a:t>15/06/2023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F14E08-3E27-4330-BBCC-108ACDB8E4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32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2D165E-2ED9-4DA9-99B2-16E4DB74B7D0}" type="datetimeFigureOut">
              <a:rPr lang="en-GB" smtClean="0"/>
              <a:pPr/>
              <a:t>15/06/2023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F14E08-3E27-4330-BBCC-108ACDB8E4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071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2D165E-2ED9-4DA9-99B2-16E4DB74B7D0}" type="datetimeFigureOut">
              <a:rPr lang="en-GB" smtClean="0"/>
              <a:pPr/>
              <a:t>15/06/2023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F14E08-3E27-4330-BBCC-108ACDB8E4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027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2D165E-2ED9-4DA9-99B2-16E4DB74B7D0}" type="datetimeFigureOut">
              <a:rPr lang="en-GB" smtClean="0"/>
              <a:pPr/>
              <a:t>15/06/2023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F14E08-3E27-4330-BBCC-108ACDB8E4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528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2D165E-2ED9-4DA9-99B2-16E4DB74B7D0}" type="datetimeFigureOut">
              <a:rPr lang="en-GB" smtClean="0"/>
              <a:pPr/>
              <a:t>15/06/2023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F14E08-3E27-4330-BBCC-108ACDB8E4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314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2D165E-2ED9-4DA9-99B2-16E4DB74B7D0}" type="datetimeFigureOut">
              <a:rPr lang="en-GB" smtClean="0"/>
              <a:pPr/>
              <a:t>15/06/2023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F14E08-3E27-4330-BBCC-108ACDB8E4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294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2D165E-2ED9-4DA9-99B2-16E4DB74B7D0}" type="datetimeFigureOut">
              <a:rPr lang="en-GB" smtClean="0"/>
              <a:pPr/>
              <a:t>15/06/2023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F14E08-3E27-4330-BBCC-108ACDB8E4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509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2D165E-2ED9-4DA9-99B2-16E4DB74B7D0}" type="datetimeFigureOut">
              <a:rPr lang="en-GB" smtClean="0"/>
              <a:pPr/>
              <a:t>15/06/2023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F14E08-3E27-4330-BBCC-108ACDB8E4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137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2D165E-2ED9-4DA9-99B2-16E4DB74B7D0}" type="datetimeFigureOut">
              <a:rPr lang="en-GB" smtClean="0"/>
              <a:pPr/>
              <a:t>15/06/2023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DF14E08-3E27-4330-BBCC-108ACDB8E4C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419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1600200" y="6429345"/>
            <a:ext cx="7162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buClrTx/>
              <a:defRPr/>
            </a:pPr>
            <a:r>
              <a:rPr lang="en-IN" sz="1200" b="0" i="0" u="none" strike="noStrike" kern="1200" baseline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Copyright © 2019, 2016, 2012</a:t>
            </a:r>
            <a:r>
              <a:rPr lang="en-US" alt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Pearson Education, Inc. All Rights Reserved</a:t>
            </a:r>
          </a:p>
        </p:txBody>
      </p:sp>
      <p:pic>
        <p:nvPicPr>
          <p:cNvPr id="8" name="Picture 7" descr="Pearson Logo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376789"/>
            <a:ext cx="918000" cy="27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259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b="1" kern="1200">
          <a:solidFill>
            <a:srgbClr val="00A4B7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rgbClr val="18293A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rgbClr val="18293A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rgbClr val="18293A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rgbClr val="18293A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rgbClr val="18293A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6024" y="14759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en-GB" b="1" dirty="0">
                <a:solidFill>
                  <a:srgbClr val="007BA4"/>
                </a:solidFill>
              </a:rPr>
              <a:t>DIGITAL MARKETING</a:t>
            </a:r>
            <a:br>
              <a:rPr lang="en-GB" b="1" dirty="0">
                <a:solidFill>
                  <a:srgbClr val="007BA4"/>
                </a:solidFill>
              </a:rPr>
            </a:br>
            <a:r>
              <a:rPr lang="en-GB" sz="2700" b="1" dirty="0">
                <a:solidFill>
                  <a:srgbClr val="007BA4"/>
                </a:solidFill>
              </a:rPr>
              <a:t>STRATEGY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475782"/>
            <a:ext cx="3336811" cy="4536504"/>
          </a:xfrm>
          <a:prstGeom prst="rect">
            <a:avLst/>
          </a:prstGeom>
        </p:spPr>
      </p:pic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1F7EB6F3-A41E-4D17-8801-90AAAD8F406A}"/>
              </a:ext>
            </a:extLst>
          </p:cNvPr>
          <p:cNvSpPr txBox="1">
            <a:spLocks/>
          </p:cNvSpPr>
          <p:nvPr/>
        </p:nvSpPr>
        <p:spPr bwMode="auto">
          <a:xfrm>
            <a:off x="4522682" y="2013894"/>
            <a:ext cx="4148701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>
              <a:spcBef>
                <a:spcPts val="1200"/>
              </a:spcBef>
              <a:buNone/>
              <a:defRPr/>
            </a:pPr>
            <a:r>
              <a:rPr lang="en-US" sz="2200" dirty="0">
                <a:solidFill>
                  <a:srgbClr val="000000"/>
                </a:solidFill>
              </a:rPr>
              <a:t>Digital marketing fundamentals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1F7EB6F3-A41E-4D17-8801-90AAAD8F406A}"/>
              </a:ext>
            </a:extLst>
          </p:cNvPr>
          <p:cNvSpPr txBox="1">
            <a:spLocks/>
          </p:cNvSpPr>
          <p:nvPr/>
        </p:nvSpPr>
        <p:spPr bwMode="auto">
          <a:xfrm>
            <a:off x="4522682" y="3189289"/>
            <a:ext cx="416083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>
              <a:spcBef>
                <a:spcPts val="1200"/>
              </a:spcBef>
              <a:buNone/>
              <a:defRPr/>
            </a:pPr>
            <a:r>
              <a:rPr lang="en-US" sz="2200" dirty="0">
                <a:solidFill>
                  <a:srgbClr val="000000"/>
                </a:solidFill>
              </a:rPr>
              <a:t>Introducing Digital Marketing</a:t>
            </a:r>
            <a:endParaRPr kumimoji="0" 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88496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9532" y="321781"/>
            <a:ext cx="8424937" cy="533219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solidFill>
                  <a:srgbClr val="007BA4"/>
                </a:solidFill>
              </a:rPr>
              <a:t> Introducing Digital Marketing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5950" y="1431603"/>
            <a:ext cx="6742434" cy="242944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2600" b="1" dirty="0">
                <a:solidFill>
                  <a:srgbClr val="18293A"/>
                </a:solidFill>
                <a:latin typeface="+mj-lt"/>
              </a:rPr>
              <a:t>Main Topics:</a:t>
            </a:r>
            <a:br>
              <a:rPr lang="en-GB" dirty="0">
                <a:solidFill>
                  <a:srgbClr val="18293A"/>
                </a:solidFill>
                <a:latin typeface="+mj-lt"/>
              </a:rPr>
            </a:br>
            <a:endParaRPr lang="en-GB" dirty="0">
              <a:solidFill>
                <a:srgbClr val="18293A"/>
              </a:solidFill>
              <a:latin typeface="+mj-lt"/>
            </a:endParaRPr>
          </a:p>
          <a:p>
            <a:pPr marL="311150" indent="-311150">
              <a:buClr>
                <a:srgbClr val="007BA4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18293A"/>
                </a:solidFill>
                <a:latin typeface="+mj-lt"/>
              </a:rPr>
              <a:t>How digital marketing has transformed marketing </a:t>
            </a:r>
          </a:p>
          <a:p>
            <a:pPr marL="311150" indent="-311150">
              <a:buClr>
                <a:srgbClr val="007BA4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18293A"/>
                </a:solidFill>
                <a:latin typeface="+mj-lt"/>
              </a:rPr>
              <a:t>What are digital and multichannel marketing</a:t>
            </a:r>
          </a:p>
          <a:p>
            <a:pPr marL="311150" indent="-311150">
              <a:buClr>
                <a:srgbClr val="007BA4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18293A"/>
                </a:solidFill>
                <a:latin typeface="+mj-lt"/>
              </a:rPr>
              <a:t>Introduction to digital marketing strategy </a:t>
            </a:r>
          </a:p>
          <a:p>
            <a:pPr marL="311150" indent="-311150">
              <a:buClr>
                <a:srgbClr val="007BA4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18293A"/>
                </a:solidFill>
                <a:latin typeface="+mj-lt"/>
              </a:rPr>
              <a:t>Introduction to digital marketing communications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12776"/>
            <a:ext cx="890414" cy="89576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960" y="3975447"/>
            <a:ext cx="70753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2400" b="1" dirty="0">
                <a:solidFill>
                  <a:srgbClr val="18293A"/>
                </a:solidFill>
              </a:rPr>
              <a:t>Case Study: </a:t>
            </a:r>
            <a:r>
              <a:rPr lang="en-GB" sz="2200" dirty="0">
                <a:solidFill>
                  <a:srgbClr val="18293A"/>
                </a:solidFill>
              </a:rPr>
              <a:t>eBay thrives in the global market place.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3861048"/>
            <a:ext cx="1728192" cy="23495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67119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941" y="265494"/>
            <a:ext cx="8148119" cy="1143000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solidFill>
                  <a:srgbClr val="007BA4"/>
                </a:solidFill>
              </a:rPr>
              <a:t>How digital marketing has transformed marketing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544" y="1655096"/>
            <a:ext cx="4040188" cy="39512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18293A"/>
                </a:solidFill>
                <a:latin typeface="+mj-lt"/>
              </a:rPr>
              <a:t>Digital marketing is about:</a:t>
            </a:r>
          </a:p>
          <a:p>
            <a:pPr>
              <a:buClr>
                <a:srgbClr val="007BA4"/>
              </a:buClr>
            </a:pPr>
            <a:r>
              <a:rPr lang="en-GB" dirty="0">
                <a:solidFill>
                  <a:srgbClr val="18293A"/>
                </a:solidFill>
                <a:latin typeface="+mj-lt"/>
              </a:rPr>
              <a:t>Audiences</a:t>
            </a:r>
          </a:p>
          <a:p>
            <a:pPr>
              <a:buClr>
                <a:srgbClr val="007BA4"/>
              </a:buClr>
            </a:pPr>
            <a:r>
              <a:rPr lang="en-GB" dirty="0">
                <a:solidFill>
                  <a:srgbClr val="18293A"/>
                </a:solidFill>
                <a:latin typeface="+mj-lt"/>
              </a:rPr>
              <a:t>Digital devices</a:t>
            </a:r>
          </a:p>
          <a:p>
            <a:pPr>
              <a:buClr>
                <a:srgbClr val="007BA4"/>
              </a:buClr>
            </a:pPr>
            <a:r>
              <a:rPr lang="en-GB" dirty="0">
                <a:solidFill>
                  <a:srgbClr val="18293A"/>
                </a:solidFill>
                <a:latin typeface="+mj-lt"/>
              </a:rPr>
              <a:t>Digital platforms</a:t>
            </a:r>
          </a:p>
          <a:p>
            <a:pPr>
              <a:buClr>
                <a:srgbClr val="007BA4"/>
              </a:buClr>
            </a:pPr>
            <a:r>
              <a:rPr lang="en-GB" dirty="0">
                <a:solidFill>
                  <a:srgbClr val="18293A"/>
                </a:solidFill>
                <a:latin typeface="+mj-lt"/>
              </a:rPr>
              <a:t>Digital media</a:t>
            </a:r>
          </a:p>
          <a:p>
            <a:pPr>
              <a:buClr>
                <a:srgbClr val="007BA4"/>
              </a:buClr>
            </a:pPr>
            <a:r>
              <a:rPr lang="en-GB" dirty="0">
                <a:solidFill>
                  <a:srgbClr val="18293A"/>
                </a:solidFill>
                <a:latin typeface="+mj-lt"/>
              </a:rPr>
              <a:t>Digital data</a:t>
            </a:r>
          </a:p>
          <a:p>
            <a:pPr>
              <a:buClr>
                <a:srgbClr val="007BA4"/>
              </a:buClr>
            </a:pPr>
            <a:r>
              <a:rPr lang="en-GB" dirty="0">
                <a:solidFill>
                  <a:srgbClr val="18293A"/>
                </a:solidFill>
                <a:latin typeface="+mj-lt"/>
              </a:rPr>
              <a:t>Digital technology</a:t>
            </a:r>
          </a:p>
          <a:p>
            <a:pPr>
              <a:buClr>
                <a:srgbClr val="007BA4"/>
              </a:buClr>
            </a:pP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772815"/>
            <a:ext cx="2880320" cy="31566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061866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descr="A graph to show Customer Interactions and Value over time. &#10;Data shows &#10;Paid Media&#10;Owned Media&#10;Earned Media&#10;Experience&#10;&#10;Reach&#10;Act&#10;Convert&#10;Engage&#10;&#10;Demand Generation and Purchase Intent&#10;1st Purchase&#10;Repeat Customer&#10;Loyal Customers&#10;Lapsed Customer&#10;Indecisive Customers &#10;&#10;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US" sz="3200" dirty="0">
                <a:solidFill>
                  <a:srgbClr val="007BA4"/>
                </a:solidFill>
              </a:rPr>
              <a:t>Figure 1.1 Customer lifecycle marketing touchpoint summary for a retailer</a:t>
            </a:r>
            <a:endParaRPr lang="en-GB" sz="3200" b="1" dirty="0">
              <a:solidFill>
                <a:srgbClr val="007BA4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37738"/>
            <a:ext cx="7782938" cy="40115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angle 3"/>
          <p:cNvSpPr/>
          <p:nvPr/>
        </p:nvSpPr>
        <p:spPr>
          <a:xfrm>
            <a:off x="395536" y="6130874"/>
            <a:ext cx="187904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N" sz="1000" i="1" dirty="0">
                <a:latin typeface="+mj-lt"/>
              </a:rPr>
              <a:t>Source</a:t>
            </a:r>
            <a:r>
              <a:rPr lang="en-IN" sz="1000" dirty="0">
                <a:latin typeface="+mj-lt"/>
              </a:rPr>
              <a:t>: Smart Insights (2017)</a:t>
            </a:r>
            <a:endParaRPr lang="en-IN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93919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solidFill>
                  <a:srgbClr val="007BA4"/>
                </a:solidFill>
              </a:rPr>
              <a:t>What are digital and multichannel marketing?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9552" y="1819422"/>
            <a:ext cx="77768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18293A"/>
                </a:solidFill>
                <a:latin typeface="+mj-lt"/>
              </a:rPr>
              <a:t>Digital marketing can be defined as:</a:t>
            </a:r>
          </a:p>
          <a:p>
            <a:endParaRPr lang="en-GB" sz="2400" dirty="0">
              <a:solidFill>
                <a:srgbClr val="18293A"/>
              </a:solidFill>
              <a:latin typeface="+mj-lt"/>
            </a:endParaRPr>
          </a:p>
          <a:p>
            <a:r>
              <a:rPr lang="en-GB" sz="2400" dirty="0">
                <a:solidFill>
                  <a:srgbClr val="18293A"/>
                </a:solidFill>
                <a:latin typeface="+mj-lt"/>
              </a:rPr>
              <a:t>Achieving marketing objectives through applying digital media data and technology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389082"/>
            <a:ext cx="2877304" cy="28620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583869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4032" y="303891"/>
            <a:ext cx="6535937" cy="586541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>
                <a:solidFill>
                  <a:srgbClr val="007BA4"/>
                </a:solidFill>
              </a:rPr>
              <a:t>Paid, owned and earned media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365" y="1196752"/>
            <a:ext cx="6225271" cy="50089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269774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1792"/>
            <a:ext cx="8229600" cy="645195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>
                <a:solidFill>
                  <a:srgbClr val="007BA4"/>
                </a:solidFill>
              </a:rPr>
              <a:t>The marketing technology landscape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182" y="1052736"/>
            <a:ext cx="7357226" cy="48925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824552" y="6091040"/>
            <a:ext cx="27478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N" sz="1000" i="1" dirty="0">
                <a:latin typeface="+mj-lt"/>
              </a:rPr>
              <a:t>Source</a:t>
            </a:r>
            <a:r>
              <a:rPr lang="en-IN" sz="1000" dirty="0">
                <a:latin typeface="+mj-lt"/>
              </a:rPr>
              <a:t>: With permission – </a:t>
            </a:r>
            <a:r>
              <a:rPr lang="en-IN" sz="1000" b="1" dirty="0">
                <a:latin typeface="+mj-lt"/>
              </a:rPr>
              <a:t>Chiefmartec.com</a:t>
            </a:r>
            <a:endParaRPr lang="en-IN" sz="2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86621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97224"/>
            <a:ext cx="8229600" cy="586541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>
                <a:solidFill>
                  <a:srgbClr val="007BA4"/>
                </a:solidFill>
              </a:rPr>
              <a:t>Introduction to digital marketing strategy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2548880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Key considerations: </a:t>
            </a:r>
          </a:p>
          <a:p>
            <a:pPr>
              <a:buClr>
                <a:srgbClr val="EA5633"/>
              </a:buClr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Key features of digital marketing strategy</a:t>
            </a:r>
          </a:p>
          <a:p>
            <a:pPr>
              <a:buClr>
                <a:srgbClr val="EA5633"/>
              </a:buClr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Applications of digital marketing</a:t>
            </a:r>
          </a:p>
          <a:p>
            <a:pPr>
              <a:buClr>
                <a:srgbClr val="EA5633"/>
              </a:buClr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Benefits of digital marketing</a:t>
            </a:r>
          </a:p>
          <a:p>
            <a:pPr>
              <a:buClr>
                <a:srgbClr val="EA5633"/>
              </a:buClr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3230819"/>
            <a:ext cx="2915024" cy="28118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425620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64" y="227175"/>
            <a:ext cx="9052560" cy="1708481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solidFill>
                  <a:srgbClr val="007BA4"/>
                </a:solidFill>
              </a:rPr>
              <a:t>Mini </a:t>
            </a:r>
            <a:r>
              <a:rPr lang="en-GB" sz="3200" dirty="0">
                <a:solidFill>
                  <a:srgbClr val="007BA4"/>
                </a:solidFill>
              </a:rPr>
              <a:t>Case 1.2 </a:t>
            </a:r>
            <a:r>
              <a:rPr lang="en-GB" sz="3200" dirty="0" err="1">
                <a:solidFill>
                  <a:srgbClr val="007BA4"/>
                </a:solidFill>
              </a:rPr>
              <a:t>Zalando</a:t>
            </a:r>
            <a:r>
              <a:rPr lang="en-GB" sz="3200" dirty="0">
                <a:solidFill>
                  <a:srgbClr val="007BA4"/>
                </a:solidFill>
              </a:rPr>
              <a:t> exploits the power of digital media and distribution to grow a multi-billion Euro business in less than 5 years.</a:t>
            </a:r>
            <a:endParaRPr lang="en-GB" sz="3200" b="1" dirty="0">
              <a:solidFill>
                <a:srgbClr val="007BA4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6225" y="2060848"/>
            <a:ext cx="5682079" cy="40139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05009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22" y="41476"/>
            <a:ext cx="9134172" cy="1656184"/>
          </a:xfrm>
        </p:spPr>
        <p:txBody>
          <a:bodyPr>
            <a:noAutofit/>
          </a:bodyPr>
          <a:lstStyle/>
          <a:p>
            <a:pPr algn="ctr"/>
            <a:r>
              <a:rPr lang="en-US" sz="3200" dirty="0">
                <a:solidFill>
                  <a:srgbClr val="007BA4"/>
                </a:solidFill>
              </a:rPr>
              <a:t>Figure 1.5 Summary and examples of transaction alternatives between businesses, consumers and governmental </a:t>
            </a:r>
            <a:r>
              <a:rPr lang="en-US" sz="3200" dirty="0" err="1">
                <a:solidFill>
                  <a:srgbClr val="007BA4"/>
                </a:solidFill>
              </a:rPr>
              <a:t>organisations</a:t>
            </a:r>
            <a:endParaRPr lang="en-GB" sz="3200" dirty="0">
              <a:solidFill>
                <a:srgbClr val="007BA4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967" y="1781812"/>
            <a:ext cx="6472100" cy="44981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690105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3200" dirty="0">
                <a:solidFill>
                  <a:srgbClr val="007BA4"/>
                </a:solidFill>
              </a:rPr>
              <a:t>Figure 1.6 The distinction between</a:t>
            </a:r>
            <a:br>
              <a:rPr lang="en-GB" sz="3200" dirty="0">
                <a:solidFill>
                  <a:srgbClr val="007BA4"/>
                </a:solidFill>
              </a:rPr>
            </a:br>
            <a:r>
              <a:rPr lang="en-GB" sz="3200" dirty="0">
                <a:solidFill>
                  <a:srgbClr val="007BA4"/>
                </a:solidFill>
              </a:rPr>
              <a:t>buy-side and sell side of e-commerce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968" y="1641075"/>
            <a:ext cx="6230064" cy="45150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423869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>
                <a:solidFill>
                  <a:srgbClr val="007BA4"/>
                </a:solidFill>
              </a:rPr>
              <a:t>Strategic framework for developing a digital strategy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828" y="1477549"/>
            <a:ext cx="7035723" cy="44717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1251397" y="6118348"/>
            <a:ext cx="220605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N" sz="1000" i="1" dirty="0">
                <a:latin typeface="+mj-lt"/>
              </a:rPr>
              <a:t>Source</a:t>
            </a:r>
            <a:r>
              <a:rPr lang="en-IN" sz="1000" dirty="0">
                <a:latin typeface="+mj-lt"/>
              </a:rPr>
              <a:t>: Altimeter Consulting (2014</a:t>
            </a:r>
            <a:r>
              <a:rPr lang="en-IN" sz="1000" i="1" dirty="0">
                <a:latin typeface="+mj-lt"/>
              </a:rPr>
              <a:t>)</a:t>
            </a:r>
            <a:endParaRPr lang="en-IN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695957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9472"/>
            <a:ext cx="8229601" cy="1076757"/>
          </a:xfrm>
        </p:spPr>
        <p:txBody>
          <a:bodyPr>
            <a:normAutofit/>
          </a:bodyPr>
          <a:lstStyle/>
          <a:p>
            <a:pPr algn="ctr"/>
            <a:r>
              <a:rPr lang="en-GB" sz="3200" dirty="0">
                <a:solidFill>
                  <a:srgbClr val="007BA4"/>
                </a:solidFill>
              </a:rPr>
              <a:t>Summary of organisations challenges in digital marketing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pPr>
              <a:buClr>
                <a:srgbClr val="EA5633"/>
              </a:buClr>
            </a:pPr>
            <a:r>
              <a:rPr lang="en-GB" sz="2400"/>
              <a:t>Strategy</a:t>
            </a:r>
          </a:p>
          <a:p>
            <a:pPr>
              <a:buClr>
                <a:srgbClr val="EA5633"/>
              </a:buClr>
            </a:pPr>
            <a:r>
              <a:rPr lang="en-GB" sz="2400"/>
              <a:t>Structure</a:t>
            </a:r>
          </a:p>
          <a:p>
            <a:pPr>
              <a:buClr>
                <a:srgbClr val="EA5633"/>
              </a:buClr>
            </a:pPr>
            <a:r>
              <a:rPr lang="en-GB" sz="2400"/>
              <a:t>Systems</a:t>
            </a:r>
          </a:p>
          <a:p>
            <a:pPr>
              <a:buClr>
                <a:srgbClr val="EA5633"/>
              </a:buClr>
            </a:pPr>
            <a:r>
              <a:rPr lang="en-GB" sz="2400"/>
              <a:t>Staff</a:t>
            </a:r>
          </a:p>
          <a:p>
            <a:pPr>
              <a:buClr>
                <a:srgbClr val="EA5633"/>
              </a:buClr>
            </a:pPr>
            <a:r>
              <a:rPr lang="en-GB" sz="2400"/>
              <a:t>Style</a:t>
            </a:r>
          </a:p>
          <a:p>
            <a:pPr>
              <a:buClr>
                <a:srgbClr val="EA5633"/>
              </a:buClr>
            </a:pPr>
            <a:r>
              <a:rPr lang="en-GB" sz="2400"/>
              <a:t>Skills</a:t>
            </a:r>
          </a:p>
          <a:p>
            <a:pPr>
              <a:buClr>
                <a:srgbClr val="EA5633"/>
              </a:buClr>
            </a:pPr>
            <a:r>
              <a:rPr lang="en-GB" sz="2400"/>
              <a:t>Superordinate goals</a:t>
            </a:r>
          </a:p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348880"/>
            <a:ext cx="3024336" cy="33363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022825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549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3200" dirty="0">
                <a:solidFill>
                  <a:srgbClr val="007BA4"/>
                </a:solidFill>
              </a:rPr>
              <a:t>Figure 1.8 A generic digital marketing strategy development process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466" y="1588606"/>
            <a:ext cx="5259068" cy="46817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797851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14368"/>
            <a:ext cx="8229600" cy="1039091"/>
          </a:xfrm>
        </p:spPr>
        <p:txBody>
          <a:bodyPr>
            <a:noAutofit/>
          </a:bodyPr>
          <a:lstStyle/>
          <a:p>
            <a:pPr algn="ctr"/>
            <a:r>
              <a:rPr lang="en-GB" sz="3200" dirty="0">
                <a:solidFill>
                  <a:srgbClr val="007BA4"/>
                </a:solidFill>
              </a:rPr>
              <a:t>Introduction to digital marketing communications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523" y="1402885"/>
            <a:ext cx="4994955" cy="46277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2004764" y="6149630"/>
            <a:ext cx="187904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N" sz="1000" i="1" dirty="0">
                <a:latin typeface="+mj-lt"/>
              </a:rPr>
              <a:t>Source</a:t>
            </a:r>
            <a:r>
              <a:rPr lang="en-IN" sz="1000" dirty="0">
                <a:latin typeface="+mj-lt"/>
              </a:rPr>
              <a:t>: Smart Insights (2010)</a:t>
            </a:r>
            <a:endParaRPr lang="en-IN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868135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2334" y="32453"/>
            <a:ext cx="8699333" cy="103909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>
                <a:solidFill>
                  <a:srgbClr val="007BA4"/>
                </a:solidFill>
              </a:rPr>
              <a:t>Figure 1.10 Six categories of digital communications tools or media channels</a:t>
            </a:r>
            <a:endParaRPr lang="en-GB" sz="3200" dirty="0">
              <a:solidFill>
                <a:srgbClr val="007BA4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065262"/>
            <a:ext cx="6480720" cy="48692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1284684" y="6104184"/>
            <a:ext cx="21114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i="1" dirty="0">
                <a:latin typeface="+mj-lt"/>
              </a:rPr>
              <a:t>Source</a:t>
            </a:r>
            <a:r>
              <a:rPr lang="en-US" sz="1000" dirty="0">
                <a:latin typeface="+mj-lt"/>
              </a:rPr>
              <a:t>: Chaffey and Smith (2017)</a:t>
            </a:r>
            <a:endParaRPr lang="en-IN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314264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8837" y="274638"/>
            <a:ext cx="878632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>
                <a:solidFill>
                  <a:srgbClr val="007BA4"/>
                </a:solidFill>
              </a:rPr>
              <a:t>Figure 1.11 Summary of communication models for (a) traditional media, (b) new media</a:t>
            </a:r>
            <a:endParaRPr lang="en-GB" sz="3200" dirty="0">
              <a:solidFill>
                <a:srgbClr val="007BA4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042" y="1554199"/>
            <a:ext cx="5821917" cy="45976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426761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64" y="260648"/>
            <a:ext cx="9052560" cy="1143000"/>
          </a:xfrm>
        </p:spPr>
        <p:txBody>
          <a:bodyPr>
            <a:noAutofit/>
          </a:bodyPr>
          <a:lstStyle/>
          <a:p>
            <a:pPr algn="ctr"/>
            <a:r>
              <a:rPr lang="en-GB" sz="3200" dirty="0">
                <a:solidFill>
                  <a:srgbClr val="007BA4"/>
                </a:solidFill>
              </a:rPr>
              <a:t>Figure 1.13 Channels requiring integration as part of integrated digital marketing strategy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628800"/>
            <a:ext cx="6062442" cy="4527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449896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056" y="265494"/>
            <a:ext cx="8247888" cy="1143000"/>
          </a:xfrm>
        </p:spPr>
        <p:txBody>
          <a:bodyPr>
            <a:noAutofit/>
          </a:bodyPr>
          <a:lstStyle/>
          <a:p>
            <a:pPr algn="ctr"/>
            <a:r>
              <a:rPr lang="en-GB" sz="3200" dirty="0">
                <a:solidFill>
                  <a:srgbClr val="007BA4"/>
                </a:solidFill>
              </a:rPr>
              <a:t>Key communication concepts for digital marketing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1734" y="2708920"/>
            <a:ext cx="3950266" cy="1440160"/>
          </a:xfrm>
        </p:spPr>
        <p:txBody>
          <a:bodyPr>
            <a:normAutofit/>
          </a:bodyPr>
          <a:lstStyle/>
          <a:p>
            <a:pPr>
              <a:buClr>
                <a:srgbClr val="EA5633"/>
              </a:buClr>
            </a:pPr>
            <a:r>
              <a:rPr lang="en-GB" sz="2400" dirty="0"/>
              <a:t>Permission marketing </a:t>
            </a:r>
          </a:p>
          <a:p>
            <a:pPr>
              <a:buClr>
                <a:srgbClr val="EA5633"/>
              </a:buClr>
            </a:pPr>
            <a:r>
              <a:rPr lang="en-GB" sz="2400" dirty="0"/>
              <a:t>Content marketing </a:t>
            </a:r>
          </a:p>
          <a:p>
            <a:pPr>
              <a:buClr>
                <a:srgbClr val="EA5633"/>
              </a:buClr>
            </a:pPr>
            <a:r>
              <a:rPr lang="en-GB" sz="2400" dirty="0"/>
              <a:t>Customer engagement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0066" y="1417850"/>
            <a:ext cx="3192971" cy="4680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angle 3"/>
          <p:cNvSpPr/>
          <p:nvPr/>
        </p:nvSpPr>
        <p:spPr>
          <a:xfrm>
            <a:off x="4819634" y="6160995"/>
            <a:ext cx="194957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N" sz="1000" i="1" dirty="0">
                <a:latin typeface="+mj-lt"/>
              </a:rPr>
              <a:t>Source</a:t>
            </a:r>
            <a:r>
              <a:rPr lang="en-IN" sz="1000" dirty="0">
                <a:latin typeface="+mj-lt"/>
              </a:rPr>
              <a:t>: Smart Insights (2015a)</a:t>
            </a:r>
            <a:endParaRPr lang="en-IN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898517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7BA4"/>
                </a:solidFill>
              </a:rPr>
              <a:t>Case study: eBay thrives in a global marketplace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3466728" cy="2764904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Key content: </a:t>
            </a:r>
          </a:p>
          <a:p>
            <a:pPr>
              <a:buClr>
                <a:srgbClr val="EA5633"/>
              </a:buClr>
            </a:pPr>
            <a:r>
              <a:rPr lang="en-GB" sz="2400" dirty="0"/>
              <a:t>Mission </a:t>
            </a:r>
          </a:p>
          <a:p>
            <a:pPr>
              <a:buClr>
                <a:srgbClr val="EA5633"/>
              </a:buClr>
            </a:pPr>
            <a:r>
              <a:rPr lang="en-GB" sz="2400" dirty="0"/>
              <a:t>Revenue model</a:t>
            </a:r>
          </a:p>
          <a:p>
            <a:pPr>
              <a:buClr>
                <a:srgbClr val="EA5633"/>
              </a:buClr>
            </a:pPr>
            <a:r>
              <a:rPr lang="en-GB" sz="2400" dirty="0"/>
              <a:t>Proposition</a:t>
            </a:r>
          </a:p>
          <a:p>
            <a:pPr>
              <a:buClr>
                <a:srgbClr val="EA5633"/>
              </a:buClr>
            </a:pPr>
            <a:r>
              <a:rPr lang="en-GB" sz="2400" dirty="0"/>
              <a:t>Competition</a:t>
            </a: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420797" y="4077072"/>
            <a:ext cx="82089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18293A"/>
                </a:solidFill>
              </a:rPr>
              <a:t>Objectives and strategy</a:t>
            </a:r>
          </a:p>
          <a:p>
            <a:endParaRPr lang="en-GB" sz="2400" dirty="0">
              <a:solidFill>
                <a:srgbClr val="18293A"/>
              </a:solidFill>
            </a:endParaRPr>
          </a:p>
          <a:p>
            <a:r>
              <a:rPr lang="en-GB" sz="2400" dirty="0">
                <a:solidFill>
                  <a:srgbClr val="18293A"/>
                </a:solidFill>
              </a:rPr>
              <a:t>Case Question: Discuss how eBay has had to evolve its online brand proposition and communicate it to achieve continued growth </a:t>
            </a:r>
          </a:p>
        </p:txBody>
      </p:sp>
    </p:spTree>
    <p:extLst>
      <p:ext uri="{BB962C8B-B14F-4D97-AF65-F5344CB8AC3E}">
        <p14:creationId xmlns:p14="http://schemas.microsoft.com/office/powerpoint/2010/main" val="40643981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Digital Marketing">
      <a:dk1>
        <a:sysClr val="windowText" lastClr="000000"/>
      </a:dk1>
      <a:lt1>
        <a:srgbClr val="FFFFFF"/>
      </a:lt1>
      <a:dk2>
        <a:srgbClr val="18293A"/>
      </a:dk2>
      <a:lt2>
        <a:srgbClr val="EEECE1"/>
      </a:lt2>
      <a:accent1>
        <a:srgbClr val="00A4B7"/>
      </a:accent1>
      <a:accent2>
        <a:srgbClr val="EA5633"/>
      </a:accent2>
      <a:accent3>
        <a:srgbClr val="18293A"/>
      </a:accent3>
      <a:accent4>
        <a:srgbClr val="00A4B7"/>
      </a:accent4>
      <a:accent5>
        <a:srgbClr val="18293A"/>
      </a:accent5>
      <a:accent6>
        <a:srgbClr val="EA5633"/>
      </a:accent6>
      <a:hlink>
        <a:srgbClr val="00A4B7"/>
      </a:hlink>
      <a:folHlink>
        <a:srgbClr val="EA5633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2865</TotalTime>
  <Words>439</Words>
  <Application>Microsoft Office PowerPoint</Application>
  <PresentationFormat>On-screen Show (4:3)</PresentationFormat>
  <Paragraphs>78</Paragraphs>
  <Slides>20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Verdana</vt:lpstr>
      <vt:lpstr>Office Theme</vt:lpstr>
      <vt:lpstr>DIGITAL MARKETING STRATEGY</vt:lpstr>
      <vt:lpstr> Introducing Digital Marketing</vt:lpstr>
      <vt:lpstr>How digital marketing has transformed marketing</vt:lpstr>
      <vt:lpstr>Figure 1.1 Customer lifecycle marketing touchpoint summary for a retailer</vt:lpstr>
      <vt:lpstr>What are digital and multichannel marketing?</vt:lpstr>
      <vt:lpstr>Paid, owned and earned media </vt:lpstr>
      <vt:lpstr>The marketing technology landscape</vt:lpstr>
      <vt:lpstr>Introduction to digital marketing strategy </vt:lpstr>
      <vt:lpstr>Mini Case 1.2 Zalando exploits the power of digital media and distribution to grow a multi-billion Euro business in less than 5 years.</vt:lpstr>
      <vt:lpstr>Figure 1.5 Summary and examples of transaction alternatives between businesses, consumers and governmental organisations</vt:lpstr>
      <vt:lpstr>Figure 1.6 The distinction between buy-side and sell side of e-commerce</vt:lpstr>
      <vt:lpstr>Strategic framework for developing a digital strategy </vt:lpstr>
      <vt:lpstr>Summary of organisations challenges in digital marketing </vt:lpstr>
      <vt:lpstr>Figure 1.8 A generic digital marketing strategy development process </vt:lpstr>
      <vt:lpstr>Introduction to digital marketing communications</vt:lpstr>
      <vt:lpstr>Figure 1.10 Six categories of digital communications tools or media channels</vt:lpstr>
      <vt:lpstr>Figure 1.11 Summary of communication models for (a) traditional media, (b) new media</vt:lpstr>
      <vt:lpstr>Figure 1.13 Channels requiring integration as part of integrated digital marketing strategy </vt:lpstr>
      <vt:lpstr>Key communication concepts for digital marketing </vt:lpstr>
      <vt:lpstr>Case study: eBay thrives in a global marketplace 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Marketing Powerpoint Slides</dc:title>
  <dc:subject>Digital Marketing</dc:subject>
  <dc:creator>Kirsty Farrelly</dc:creator>
  <cp:keywords>Digital Marketing</cp:keywords>
  <cp:lastModifiedBy>vic</cp:lastModifiedBy>
  <cp:revision>175</cp:revision>
  <dcterms:created xsi:type="dcterms:W3CDTF">2019-02-27T10:38:23Z</dcterms:created>
  <dcterms:modified xsi:type="dcterms:W3CDTF">2023-06-15T00:10:31Z</dcterms:modified>
</cp:coreProperties>
</file>