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73" r:id="rId2"/>
    <p:sldId id="274" r:id="rId3"/>
    <p:sldId id="257" r:id="rId4"/>
    <p:sldId id="258" r:id="rId5"/>
    <p:sldId id="260" r:id="rId6"/>
    <p:sldId id="261" r:id="rId7"/>
    <p:sldId id="262" r:id="rId8"/>
    <p:sldId id="276" r:id="rId9"/>
    <p:sldId id="277" r:id="rId10"/>
    <p:sldId id="271" r:id="rId11"/>
    <p:sldId id="267" r:id="rId12"/>
    <p:sldId id="272" r:id="rId13"/>
    <p:sldId id="275" r:id="rId14"/>
  </p:sldIdLst>
  <p:sldSz cx="18288000" cy="10287000"/>
  <p:notesSz cx="6858000" cy="9144000"/>
  <p:embeddedFontLst>
    <p:embeddedFont>
      <p:font typeface="Aptos Bold" panose="020B0604020202020204" charset="0"/>
      <p:regular r:id="rId15"/>
    </p:embeddedFont>
    <p:embeddedFont>
      <p:font typeface="Open Sans" panose="020B0606030504020204" pitchFamily="34" charset="0"/>
      <p:regular r:id="rId16"/>
      <p:bold r:id="rId17"/>
      <p:italic r:id="rId18"/>
      <p:boldItalic r:id="rId19"/>
    </p:embeddedFont>
    <p:embeddedFont>
      <p:font typeface="Open Sans Italics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94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15/9783111684970" TargetMode="External"/><Relationship Id="rId3" Type="http://schemas.openxmlformats.org/officeDocument/2006/relationships/image" Target="../media/image2.svg"/><Relationship Id="rId7" Type="http://schemas.openxmlformats.org/officeDocument/2006/relationships/hyperlink" Target="https://www.ons.gov.uk/visualisations/censusareachanges/W06000002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lyw.cymru/sites/default/files/publications/2026-03/adroddiad-y-comisiwn-cymunedau-cymraeg-ar-gymunedau-sydd-a-dwysedd-canolig-neu-is-o-siaradwyr-cymraeg.pdf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hyperlink" Target="https://doi.org/10.1515/978311168497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stor.org/stable/30022188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515/9783111684970" TargetMode="External"/><Relationship Id="rId3" Type="http://schemas.openxmlformats.org/officeDocument/2006/relationships/image" Target="../media/image2.svg"/><Relationship Id="rId7" Type="http://schemas.openxmlformats.org/officeDocument/2006/relationships/hyperlink" Target="https://www.estyn.llyw.cymru/app/uploads/2025/04/Adroddiad-arolygiad-Ysgol-Penybryn-2025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cy/wsi/2025/329/contents/made/welsh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83B945-17A6-FB52-D4ED-B3D102394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9A67BD2-18E6-84D1-F85F-CE80DCEBCE45}"/>
              </a:ext>
            </a:extLst>
          </p:cNvPr>
          <p:cNvSpPr/>
          <p:nvPr/>
        </p:nvSpPr>
        <p:spPr>
          <a:xfrm>
            <a:off x="-601781" y="76576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89B9548E-D886-C0DE-7118-25C24CF7F47B}"/>
              </a:ext>
            </a:extLst>
          </p:cNvPr>
          <p:cNvGrpSpPr/>
          <p:nvPr/>
        </p:nvGrpSpPr>
        <p:grpSpPr>
          <a:xfrm>
            <a:off x="1455619" y="8743950"/>
            <a:ext cx="3086100" cy="3086100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286295A2-4C25-C545-E56E-21D9AA3D58B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58537743-A0FC-F209-AE62-BD973547ECC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8F7AC358-BA11-4D83-106E-4B50B0958EAC}"/>
              </a:ext>
            </a:extLst>
          </p:cNvPr>
          <p:cNvSpPr/>
          <p:nvPr/>
        </p:nvSpPr>
        <p:spPr>
          <a:xfrm>
            <a:off x="15201900" y="-139509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F2167E8D-E11C-5A0A-4F49-D156DAEC95B0}"/>
              </a:ext>
            </a:extLst>
          </p:cNvPr>
          <p:cNvGrpSpPr/>
          <p:nvPr/>
        </p:nvGrpSpPr>
        <p:grpSpPr>
          <a:xfrm>
            <a:off x="13333810" y="-1543050"/>
            <a:ext cx="3086100" cy="3086100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F85787E8-93F7-9146-E155-0840F46B5224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A1166989-B38E-A021-4A06-6B3D94E13671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249AE0C7-E232-B3A1-8CFC-54E910E925AC}"/>
              </a:ext>
            </a:extLst>
          </p:cNvPr>
          <p:cNvSpPr txBox="1"/>
          <p:nvPr/>
        </p:nvSpPr>
        <p:spPr>
          <a:xfrm>
            <a:off x="2438400" y="1591547"/>
            <a:ext cx="13692188" cy="7977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  <a:p>
            <a:pPr algn="ctr">
              <a:lnSpc>
                <a:spcPts val="5142"/>
              </a:lnSpc>
            </a:pPr>
            <a:r>
              <a:rPr lang="en-US" sz="3673" b="1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 Bold"/>
              </a:rPr>
              <a:t>                                                                              </a:t>
            </a:r>
          </a:p>
          <a:p>
            <a:pPr algn="ctr">
              <a:lnSpc>
                <a:spcPts val="5142"/>
              </a:lnSpc>
            </a:pPr>
            <a:r>
              <a:rPr lang="cy-GB" sz="5400" dirty="0">
                <a:latin typeface="Aptos" panose="020B0004020202020204" pitchFamily="34" charset="0"/>
              </a:rPr>
              <a:t>Cyflwynwch yn feirniadol asesiad o</a:t>
            </a:r>
          </a:p>
          <a:p>
            <a:pPr algn="ctr">
              <a:lnSpc>
                <a:spcPts val="5142"/>
              </a:lnSpc>
            </a:pPr>
            <a:endParaRPr lang="cy-GB" sz="5400" dirty="0">
              <a:latin typeface="Aptos" panose="020B0004020202020204" pitchFamily="34" charset="0"/>
            </a:endParaRPr>
          </a:p>
          <a:p>
            <a:pPr algn="ctr">
              <a:lnSpc>
                <a:spcPts val="5142"/>
              </a:lnSpc>
            </a:pPr>
            <a:r>
              <a:rPr lang="cy-GB" sz="5400" dirty="0">
                <a:latin typeface="Aptos" panose="020B0004020202020204" pitchFamily="34" charset="0"/>
              </a:rPr>
              <a:t> sefyllfa/gymdogaeth ieithyddol benodol, gan</a:t>
            </a:r>
          </a:p>
          <a:p>
            <a:pPr algn="ctr">
              <a:lnSpc>
                <a:spcPts val="5142"/>
              </a:lnSpc>
            </a:pPr>
            <a:endParaRPr lang="cy-GB" sz="5400" dirty="0">
              <a:latin typeface="Aptos" panose="020B0004020202020204" pitchFamily="34" charset="0"/>
            </a:endParaRPr>
          </a:p>
          <a:p>
            <a:pPr algn="ctr">
              <a:lnSpc>
                <a:spcPts val="5142"/>
              </a:lnSpc>
            </a:pPr>
            <a:r>
              <a:rPr lang="cy-GB" sz="5400" dirty="0">
                <a:latin typeface="Aptos" panose="020B0004020202020204" pitchFamily="34" charset="0"/>
              </a:rPr>
              <a:t> gynnig syniadau a chynlluniau ar gyfer adfer</a:t>
            </a:r>
          </a:p>
          <a:p>
            <a:pPr algn="ctr">
              <a:lnSpc>
                <a:spcPts val="5142"/>
              </a:lnSpc>
            </a:pPr>
            <a:endParaRPr lang="cy-GB" sz="5400" dirty="0">
              <a:latin typeface="Aptos" panose="020B0004020202020204" pitchFamily="34" charset="0"/>
            </a:endParaRPr>
          </a:p>
          <a:p>
            <a:pPr algn="ctr">
              <a:lnSpc>
                <a:spcPts val="5142"/>
              </a:lnSpc>
            </a:pPr>
            <a:r>
              <a:rPr lang="cy-GB" sz="5400" dirty="0">
                <a:latin typeface="Aptos" panose="020B0004020202020204" pitchFamily="34" charset="0"/>
              </a:rPr>
              <a:t> iaith yn y sefyllfa honno.</a:t>
            </a: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r">
              <a:lnSpc>
                <a:spcPts val="5142"/>
              </a:lnSpc>
            </a:pP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Hanfodion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Cynllunio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Iaith : 100647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Hyrwyddo’r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Gymraeg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(ECDA7009C)</a:t>
            </a:r>
          </a:p>
          <a:p>
            <a:pPr algn="r">
              <a:lnSpc>
                <a:spcPts val="5142"/>
              </a:lnSpc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Sian Eirug. 13/04/2026 (2519012)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34D44AC1-01CD-1B1A-5538-80974A66793C}"/>
              </a:ext>
            </a:extLst>
          </p:cNvPr>
          <p:cNvSpPr/>
          <p:nvPr/>
        </p:nvSpPr>
        <p:spPr>
          <a:xfrm>
            <a:off x="16936188" y="1920463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113EDDCD-B949-A59A-F2FC-15A80F4699E0}"/>
              </a:ext>
            </a:extLst>
          </p:cNvPr>
          <p:cNvSpPr/>
          <p:nvPr/>
        </p:nvSpPr>
        <p:spPr>
          <a:xfrm>
            <a:off x="-2048664" y="4832351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881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F30FD-BE9F-2432-E61A-760087EAA6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68A567A-D387-1E94-838A-384D0AEC154F}"/>
              </a:ext>
            </a:extLst>
          </p:cNvPr>
          <p:cNvSpPr/>
          <p:nvPr/>
        </p:nvSpPr>
        <p:spPr>
          <a:xfrm>
            <a:off x="-601781" y="7657671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5E1F6ED5-A2F4-63C5-97E0-D6439FE98DC6}"/>
              </a:ext>
            </a:extLst>
          </p:cNvPr>
          <p:cNvGrpSpPr/>
          <p:nvPr/>
        </p:nvGrpSpPr>
        <p:grpSpPr>
          <a:xfrm>
            <a:off x="1455619" y="8743950"/>
            <a:ext cx="3086100" cy="3086100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67137A3A-D2A8-FC51-0D0D-60D08D7F6B5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7C6056F2-7734-76E3-6E80-0F6D09F862B6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250FC8B6-1FDA-D8FF-0701-6E05A60F946E}"/>
              </a:ext>
            </a:extLst>
          </p:cNvPr>
          <p:cNvSpPr/>
          <p:nvPr/>
        </p:nvSpPr>
        <p:spPr>
          <a:xfrm>
            <a:off x="15201900" y="-139509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1574811E-73EC-287C-8749-0615AAB6CCC2}"/>
              </a:ext>
            </a:extLst>
          </p:cNvPr>
          <p:cNvGrpSpPr/>
          <p:nvPr/>
        </p:nvGrpSpPr>
        <p:grpSpPr>
          <a:xfrm>
            <a:off x="13333810" y="-1543050"/>
            <a:ext cx="3086100" cy="3086100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A09325BD-A1F0-30C6-A1DE-AEEB57963A0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A94AF407-097E-140C-1EEC-48CA5A1C0AA8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1DF135E0-AB6F-ED0C-4DDD-FF95177A5008}"/>
              </a:ext>
            </a:extLst>
          </p:cNvPr>
          <p:cNvSpPr txBox="1"/>
          <p:nvPr/>
        </p:nvSpPr>
        <p:spPr>
          <a:xfrm>
            <a:off x="2438400" y="1591546"/>
            <a:ext cx="13229319" cy="8140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nad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wyf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wedi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defnyddio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unrhyw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offer AI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wrth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ymchwilio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chreu’r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aseiniad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hwn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nad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wyf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wedi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cyflwyno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unrhyw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ddeunyddiau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gynhyrchwyd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gan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AI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fel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ngwaith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hun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Rwy’n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cadarnhau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bod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gennyf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gopiau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o’m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drafftiau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fy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nodiadau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ac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adnoddau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eraill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a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ddefnyddiais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y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gellir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gofyn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i mi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eu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cyflwyno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fel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28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tystiolaeth</a:t>
            </a: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. </a:t>
            </a:r>
          </a:p>
          <a:p>
            <a:pPr algn="ctr">
              <a:lnSpc>
                <a:spcPts val="5142"/>
              </a:lnSpc>
            </a:pPr>
            <a:r>
              <a:rPr lang="en-US" sz="3673" b="1" dirty="0">
                <a:solidFill>
                  <a:schemeClr val="tx1">
                    <a:lumMod val="85000"/>
                    <a:lumOff val="15000"/>
                  </a:schemeClr>
                </a:solidFill>
                <a:latin typeface="Aptos Bold"/>
                <a:ea typeface="Aptos Bold"/>
                <a:cs typeface="Aptos Bold"/>
                <a:sym typeface="Aptos Bold"/>
              </a:rPr>
              <a:t>                                                                              </a:t>
            </a: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ctr">
              <a:lnSpc>
                <a:spcPts val="5142"/>
              </a:lnSpc>
            </a:pPr>
            <a:endParaRPr lang="en-US" sz="3673" b="1" dirty="0">
              <a:solidFill>
                <a:srgbClr val="31404B"/>
              </a:solidFill>
              <a:latin typeface="Aptos Bold"/>
              <a:ea typeface="Aptos"/>
              <a:cs typeface="Aptos"/>
              <a:sym typeface="Aptos Bold"/>
            </a:endParaRPr>
          </a:p>
          <a:p>
            <a:pPr algn="r">
              <a:lnSpc>
                <a:spcPts val="5142"/>
              </a:lnSpc>
            </a:pP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Hanfodion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Cynllunio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Iaith : 100647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Hyrwyddo’r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Gymraeg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 (ECDA7009C)</a:t>
            </a:r>
          </a:p>
          <a:p>
            <a:pPr algn="r">
              <a:lnSpc>
                <a:spcPts val="5142"/>
              </a:lnSpc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Aptos"/>
                <a:ea typeface="Aptos"/>
                <a:cs typeface="Aptos"/>
                <a:sym typeface="Aptos"/>
              </a:rPr>
              <a:t>Sian Eirug. 23/04/2026 (2519012)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0730E168-1C99-2B2B-015D-E5DD88377A12}"/>
              </a:ext>
            </a:extLst>
          </p:cNvPr>
          <p:cNvSpPr/>
          <p:nvPr/>
        </p:nvSpPr>
        <p:spPr>
          <a:xfrm>
            <a:off x="16936188" y="1920463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41D24FCD-8DD2-E9CE-E7FB-BDDD8EFE4F28}"/>
              </a:ext>
            </a:extLst>
          </p:cNvPr>
          <p:cNvSpPr/>
          <p:nvPr/>
        </p:nvSpPr>
        <p:spPr>
          <a:xfrm>
            <a:off x="-2048664" y="4832351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64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2836822"/>
            <a:ext cx="13666996" cy="2934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781"/>
              </a:lnSpc>
              <a:spcBef>
                <a:spcPct val="0"/>
              </a:spcBef>
            </a:pPr>
            <a:r>
              <a:rPr lang="en-US" sz="55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Tywyn, Meirionnydd.  </a:t>
            </a:r>
          </a:p>
          <a:p>
            <a:pPr algn="ctr">
              <a:lnSpc>
                <a:spcPts val="7781"/>
              </a:lnSpc>
              <a:spcBef>
                <a:spcPct val="0"/>
              </a:spcBef>
            </a:pPr>
            <a:endParaRPr lang="en-US" sz="55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  <a:p>
            <a:pPr algn="ctr">
              <a:lnSpc>
                <a:spcPts val="7781"/>
              </a:lnSpc>
              <a:spcBef>
                <a:spcPct val="0"/>
              </a:spcBef>
            </a:pPr>
            <a:endParaRPr lang="en-US" sz="55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</p:txBody>
      </p:sp>
      <p:pic>
        <p:nvPicPr>
          <p:cNvPr id="14" name="Llun 13">
            <a:extLst>
              <a:ext uri="{FF2B5EF4-FFF2-40B4-BE49-F238E27FC236}">
                <a16:creationId xmlns:a16="http://schemas.microsoft.com/office/drawing/2014/main" id="{97D47B4F-51FE-529E-795A-792FE6D565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7400" y="4252912"/>
            <a:ext cx="6324600" cy="293471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680821"/>
            <a:ext cx="15124427" cy="5464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1"/>
              </a:lnSpc>
            </a:pP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Cefndir</a:t>
            </a:r>
            <a:endParaRPr lang="en-US" sz="51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  <a:p>
            <a:pPr algn="ctr">
              <a:lnSpc>
                <a:spcPts val="7221"/>
              </a:lnSpc>
            </a:pPr>
            <a:endParaRPr lang="en-US" sz="51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  <a:p>
            <a:pPr marL="685800" indent="-685800">
              <a:lnSpc>
                <a:spcPts val="7221"/>
              </a:lnSpc>
              <a:buFont typeface="Arial" panose="020B0604020202020204" pitchFamily="34" charset="0"/>
              <a:buChar char="•"/>
            </a:pP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Tref</a:t>
            </a:r>
            <a:r>
              <a:rPr lang="en-US" sz="51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 </a:t>
            </a: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arfordirol</a:t>
            </a:r>
            <a:r>
              <a:rPr lang="en-US" sz="51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</a:t>
            </a: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dwristaidd</a:t>
            </a:r>
            <a:endParaRPr lang="en-US" sz="51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Aptos"/>
            </a:endParaRPr>
          </a:p>
          <a:p>
            <a:pPr marL="685800" indent="-685800">
              <a:lnSpc>
                <a:spcPts val="7221"/>
              </a:lnSpc>
              <a:buFont typeface="Arial" panose="020B0604020202020204" pitchFamily="34" charset="0"/>
              <a:buChar char="•"/>
            </a:pPr>
            <a:r>
              <a:rPr lang="en-US" sz="51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De Gwynedd</a:t>
            </a:r>
          </a:p>
          <a:p>
            <a:pPr marL="685800" indent="-685800">
              <a:lnSpc>
                <a:spcPts val="7221"/>
              </a:lnSpc>
              <a:buFont typeface="Arial" panose="020B0604020202020204" pitchFamily="34" charset="0"/>
              <a:buChar char="•"/>
            </a:pP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Poblogaeth</a:t>
            </a:r>
            <a:r>
              <a:rPr lang="en-US" sz="51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: 1650 (</a:t>
            </a:r>
            <a:r>
              <a:rPr lang="en-US" sz="51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Cyfrifiad</a:t>
            </a:r>
            <a:r>
              <a:rPr lang="en-US" sz="51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Aptos"/>
              </a:rPr>
              <a:t>, 2021)</a:t>
            </a: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07" dirty="0">
              <a:solidFill>
                <a:srgbClr val="000000"/>
              </a:solidFill>
              <a:latin typeface="Aptos"/>
              <a:ea typeface="Aptos"/>
              <a:cs typeface="Aptos"/>
              <a:sym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774386" y="1928890"/>
            <a:ext cx="15124427" cy="8199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3"/>
              </a:lnSpc>
            </a:pPr>
            <a:r>
              <a:rPr lang="en-US" sz="515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Y </a:t>
            </a:r>
            <a:r>
              <a:rPr lang="en-US" sz="515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Gymraeg</a:t>
            </a:r>
            <a:endParaRPr lang="en-US" sz="515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781"/>
              </a:lnSpc>
            </a:pPr>
            <a:endParaRPr lang="en-US" sz="515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515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Siaradwyr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Cymraeg: 36.1%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Siaradwyr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Cymraeg Gwynedd:  65.4%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Gostyngiad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graddol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ers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2001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Perthnasedd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y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Gymraeg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?</a:t>
            </a: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10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870935"/>
            <a:ext cx="15124427" cy="81991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3"/>
              </a:lnSpc>
            </a:pPr>
            <a:r>
              <a:rPr lang="en-US" sz="515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Y </a:t>
            </a:r>
            <a:r>
              <a:rPr lang="en-US" sz="515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Gymraeg</a:t>
            </a:r>
            <a:r>
              <a:rPr lang="en-US" sz="515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ac Addysg.</a:t>
            </a:r>
          </a:p>
          <a:p>
            <a:pPr algn="l">
              <a:lnSpc>
                <a:spcPts val="781"/>
              </a:lnSpc>
            </a:pPr>
            <a:endParaRPr lang="en-US" sz="515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515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Disgyblion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o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gartrefi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Cymraeg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Cynradd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: 19.5% (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Estyn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, 2025)</a:t>
            </a:r>
          </a:p>
          <a:p>
            <a:pPr marL="887349" lvl="1" indent="-443675">
              <a:lnSpc>
                <a:spcPts val="5754"/>
              </a:lnSpc>
              <a:buFont typeface="Arial"/>
              <a:buChar char="•"/>
            </a:pP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Uwchradd: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tua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20%</a:t>
            </a:r>
          </a:p>
          <a:p>
            <a:pPr marL="887349" lvl="1" indent="-443675" algn="l">
              <a:lnSpc>
                <a:spcPts val="5754"/>
              </a:lnSpc>
              <a:buFont typeface="Arial"/>
              <a:buChar char="•"/>
            </a:pP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Categori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ieithyddol</a:t>
            </a:r>
            <a:r>
              <a:rPr lang="en-US" sz="4110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Uwchradd: </a:t>
            </a:r>
            <a:r>
              <a:rPr lang="en-US" sz="4110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Trosiannol</a:t>
            </a:r>
            <a:endParaRPr lang="en-US" sz="4110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6941"/>
              </a:lnSpc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4110" i="1" dirty="0">
              <a:solidFill>
                <a:srgbClr val="000000"/>
              </a:solidFill>
              <a:latin typeface="Open Sans Italics"/>
              <a:ea typeface="Open Sans Italics"/>
              <a:cs typeface="Open Sans Italics"/>
              <a:sym typeface="Open Sans Itali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13955" y="1861410"/>
            <a:ext cx="15124427" cy="8000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1"/>
              </a:lnSpc>
            </a:pPr>
            <a:r>
              <a:rPr lang="en-US" sz="49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Y </a:t>
            </a:r>
            <a:r>
              <a:rPr lang="en-US" sz="49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Gymraeg</a:t>
            </a:r>
            <a:r>
              <a:rPr lang="en-US" sz="49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: Y </a:t>
            </a:r>
            <a:r>
              <a:rPr lang="en-US" sz="49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Gymuned</a:t>
            </a:r>
            <a:r>
              <a:rPr lang="en-US" sz="49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ac </a:t>
            </a:r>
            <a:r>
              <a:rPr lang="en-US" sz="49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Economi</a:t>
            </a:r>
            <a:r>
              <a:rPr lang="en-US" sz="49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</a:p>
          <a:p>
            <a:pPr algn="l">
              <a:lnSpc>
                <a:spcPts val="781"/>
              </a:lnSpc>
            </a:pP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Saesneg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yn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gryfach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Gofodau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cyhoeddus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Economi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tymhorol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Cynllunio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ieithyddol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: </a:t>
            </a:r>
            <a:r>
              <a:rPr lang="en-US" sz="3909" u="sng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Lefel</a:t>
            </a:r>
            <a:r>
              <a:rPr lang="en-US" sz="3909" u="sng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u="sng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leol</a:t>
            </a: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101AF0-9C6B-ACBB-5542-B455662E1C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5348D9E-37E5-79BE-639F-807A2F21633F}"/>
              </a:ext>
            </a:extLst>
          </p:cNvPr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5764F56E-5153-2511-1FF5-63B612728586}"/>
              </a:ext>
            </a:extLst>
          </p:cNvPr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073467B5-69AD-4FA6-B99A-79AF206FAC9E}"/>
              </a:ext>
            </a:extLst>
          </p:cNvPr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ADB3294-CA20-8D64-4864-D5B02034813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BB26055C-4501-4620-7B56-6FCD6A22C11F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4DCB451A-693A-8D07-90DB-686DE8A3E298}"/>
              </a:ext>
            </a:extLst>
          </p:cNvPr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AE08FA0B-47A9-E285-BDFA-AE8B9B99D843}"/>
              </a:ext>
            </a:extLst>
          </p:cNvPr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C532D8D-D28D-6512-37C8-6FBE29C5778C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829F3E77-AEAC-B55F-DBAB-4C1B8D15B166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>
            <a:extLst>
              <a:ext uri="{FF2B5EF4-FFF2-40B4-BE49-F238E27FC236}">
                <a16:creationId xmlns:a16="http://schemas.microsoft.com/office/drawing/2014/main" id="{8A73E3B1-3AD5-5D8C-4AF2-652EFC3BE506}"/>
              </a:ext>
            </a:extLst>
          </p:cNvPr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>
            <a:extLst>
              <a:ext uri="{FF2B5EF4-FFF2-40B4-BE49-F238E27FC236}">
                <a16:creationId xmlns:a16="http://schemas.microsoft.com/office/drawing/2014/main" id="{486ECAAE-3EBE-77D5-DC74-89A7A3AA0C1F}"/>
              </a:ext>
            </a:extLst>
          </p:cNvPr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0D112C31-9437-B5F7-A08E-8AEBCE4B4A05}"/>
              </a:ext>
            </a:extLst>
          </p:cNvPr>
          <p:cNvSpPr txBox="1"/>
          <p:nvPr/>
        </p:nvSpPr>
        <p:spPr>
          <a:xfrm>
            <a:off x="2213955" y="1861410"/>
            <a:ext cx="15124427" cy="8705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1"/>
              </a:lnSpc>
            </a:pPr>
            <a:r>
              <a:rPr lang="en-US" sz="49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Adfer</a:t>
            </a:r>
            <a:r>
              <a:rPr lang="en-US" sz="4957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 </a:t>
            </a: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Trosglwyddiad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cartref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Cefnogaeth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Normaleiddio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Tai</a:t>
            </a: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Menfudo</a:t>
            </a: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974289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210CC8-EE3E-CEB0-C57D-432AAAACB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715CEE2-2E7B-06F6-AA11-EDE4F9F4EFD0}"/>
              </a:ext>
            </a:extLst>
          </p:cNvPr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0BE8EA4-2AFE-F7E2-D394-EAE3CBF042DC}"/>
              </a:ext>
            </a:extLst>
          </p:cNvPr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>
            <a:extLst>
              <a:ext uri="{FF2B5EF4-FFF2-40B4-BE49-F238E27FC236}">
                <a16:creationId xmlns:a16="http://schemas.microsoft.com/office/drawing/2014/main" id="{C7EA2617-2996-6981-2DC4-AD6E5466A91B}"/>
              </a:ext>
            </a:extLst>
          </p:cNvPr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D0C107A6-58D5-7CC1-0C04-E3AE8F5F059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AAF88EE8-A03B-7650-BBBF-0A8507C7892C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940ABBE5-2CF3-B2C7-A9D6-D15F1693CA33}"/>
              </a:ext>
            </a:extLst>
          </p:cNvPr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FDE9270B-884D-4172-2DD5-3CE1AA4DA8D4}"/>
              </a:ext>
            </a:extLst>
          </p:cNvPr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3BE32BE8-85FF-1357-7AF1-3A5BBE60D81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B2726805-4082-5491-82F4-F09FC0C5D8DB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AutoShape 11">
            <a:extLst>
              <a:ext uri="{FF2B5EF4-FFF2-40B4-BE49-F238E27FC236}">
                <a16:creationId xmlns:a16="http://schemas.microsoft.com/office/drawing/2014/main" id="{26D31DDC-3091-58ED-91E5-042EF8A132F6}"/>
              </a:ext>
            </a:extLst>
          </p:cNvPr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>
            <a:extLst>
              <a:ext uri="{FF2B5EF4-FFF2-40B4-BE49-F238E27FC236}">
                <a16:creationId xmlns:a16="http://schemas.microsoft.com/office/drawing/2014/main" id="{DB59CF1D-178D-E16F-5EC3-101A604D8D75}"/>
              </a:ext>
            </a:extLst>
          </p:cNvPr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949969A-694A-33E6-3378-356221CD92D0}"/>
              </a:ext>
            </a:extLst>
          </p:cNvPr>
          <p:cNvSpPr txBox="1"/>
          <p:nvPr/>
        </p:nvSpPr>
        <p:spPr>
          <a:xfrm>
            <a:off x="2213955" y="1861410"/>
            <a:ext cx="15124427" cy="7294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1"/>
              </a:lnSpc>
            </a:pPr>
            <a:r>
              <a:rPr lang="en-US" sz="4957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Casgliad</a:t>
            </a:r>
            <a:r>
              <a:rPr lang="en-US" sz="4957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"/>
              </a:rPr>
              <a:t>.</a:t>
            </a:r>
          </a:p>
          <a:p>
            <a:pPr algn="l">
              <a:lnSpc>
                <a:spcPts val="781"/>
              </a:lnSpc>
            </a:pP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algn="l">
              <a:lnSpc>
                <a:spcPts val="5473"/>
              </a:lnSpc>
            </a:pPr>
            <a:endParaRPr lang="en-US" sz="4957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Cyfleoedd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Cryfhau</a:t>
            </a:r>
            <a:r>
              <a:rPr lang="en-US" sz="3909" dirty="0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 </a:t>
            </a: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seilwaith</a:t>
            </a:r>
            <a:endParaRPr lang="en-US" sz="3909" dirty="0">
              <a:solidFill>
                <a:srgbClr val="000000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 Italics"/>
            </a:endParaRPr>
          </a:p>
          <a:p>
            <a:pPr marL="844169" lvl="1" indent="-422084" algn="l">
              <a:lnSpc>
                <a:spcPts val="5473"/>
              </a:lnSpc>
              <a:buFont typeface="Arial"/>
              <a:buChar char="•"/>
            </a:pPr>
            <a:r>
              <a:rPr lang="en-US" sz="3909" dirty="0" err="1">
                <a:solidFill>
                  <a:srgbClr val="000000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Open Sans Italics"/>
              </a:rPr>
              <a:t>Grymuso</a:t>
            </a: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6941"/>
              </a:lnSpc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7341"/>
              </a:lnSpc>
              <a:spcBef>
                <a:spcPct val="0"/>
              </a:spcBef>
            </a:pPr>
            <a:endParaRPr lang="en-US" sz="3909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166262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28700" y="7621163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517410" y="8431464"/>
            <a:ext cx="2489663" cy="2494198"/>
          </a:xfrm>
          <a:custGeom>
            <a:avLst/>
            <a:gdLst/>
            <a:ahLst/>
            <a:cxnLst/>
            <a:rect l="l" t="t" r="r" b="b"/>
            <a:pathLst>
              <a:path w="2489663" h="2494198">
                <a:moveTo>
                  <a:pt x="0" y="0"/>
                </a:moveTo>
                <a:lnTo>
                  <a:pt x="2489662" y="0"/>
                </a:lnTo>
                <a:lnTo>
                  <a:pt x="2489662" y="2494198"/>
                </a:lnTo>
                <a:lnTo>
                  <a:pt x="0" y="2494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213955" y="9678563"/>
            <a:ext cx="1216873" cy="1216873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645401" y="3270888"/>
            <a:ext cx="8997199" cy="2123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600"/>
              </a:lnSpc>
            </a:pPr>
            <a:r>
              <a:rPr lang="en-US" sz="7200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Diolch</a:t>
            </a:r>
            <a:r>
              <a:rPr lang="en-US" sz="7200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 am </a:t>
            </a:r>
            <a:r>
              <a:rPr lang="en-US" sz="7200" dirty="0" err="1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wrando</a:t>
            </a:r>
            <a:r>
              <a:rPr lang="en-US" sz="7200" dirty="0">
                <a:solidFill>
                  <a:srgbClr val="31404B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sym typeface="Roboto Bold"/>
              </a:rPr>
              <a:t>.</a:t>
            </a:r>
          </a:p>
        </p:txBody>
      </p:sp>
      <p:sp>
        <p:nvSpPr>
          <p:cNvPr id="8" name="Freeform 8"/>
          <p:cNvSpPr/>
          <p:nvPr/>
        </p:nvSpPr>
        <p:spPr>
          <a:xfrm>
            <a:off x="15880951" y="-1693459"/>
            <a:ext cx="4071451" cy="4078867"/>
          </a:xfrm>
          <a:custGeom>
            <a:avLst/>
            <a:gdLst/>
            <a:ahLst/>
            <a:cxnLst/>
            <a:rect l="l" t="t" r="r" b="b"/>
            <a:pathLst>
              <a:path w="4071451" h="4078867">
                <a:moveTo>
                  <a:pt x="0" y="0"/>
                </a:moveTo>
                <a:lnTo>
                  <a:pt x="4071451" y="0"/>
                </a:lnTo>
                <a:lnTo>
                  <a:pt x="4071451" y="4078868"/>
                </a:lnTo>
                <a:lnTo>
                  <a:pt x="0" y="40788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16898813" y="-671888"/>
            <a:ext cx="2035726" cy="2035726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" name="AutoShape 12"/>
          <p:cNvSpPr/>
          <p:nvPr/>
        </p:nvSpPr>
        <p:spPr>
          <a:xfrm flipV="1">
            <a:off x="-160020" y="1028700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 flipV="1">
            <a:off x="3430852" y="9248775"/>
            <a:ext cx="15553339" cy="1905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1404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219200" y="-1790700"/>
            <a:ext cx="19729171" cy="16927642"/>
            <a:chOff x="0" y="0"/>
            <a:chExt cx="1014692" cy="8706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14692" cy="870606"/>
            </a:xfrm>
            <a:custGeom>
              <a:avLst/>
              <a:gdLst/>
              <a:ahLst/>
              <a:cxnLst/>
              <a:rect l="l" t="t" r="r" b="b"/>
              <a:pathLst>
                <a:path w="1014692" h="870606">
                  <a:moveTo>
                    <a:pt x="507346" y="0"/>
                  </a:moveTo>
                  <a:cubicBezTo>
                    <a:pt x="227147" y="0"/>
                    <a:pt x="0" y="194892"/>
                    <a:pt x="0" y="435303"/>
                  </a:cubicBezTo>
                  <a:cubicBezTo>
                    <a:pt x="0" y="675715"/>
                    <a:pt x="227147" y="870606"/>
                    <a:pt x="507346" y="870606"/>
                  </a:cubicBezTo>
                  <a:cubicBezTo>
                    <a:pt x="787546" y="870606"/>
                    <a:pt x="1014692" y="675715"/>
                    <a:pt x="1014692" y="435303"/>
                  </a:cubicBezTo>
                  <a:cubicBezTo>
                    <a:pt x="1014692" y="194892"/>
                    <a:pt x="787546" y="0"/>
                    <a:pt x="5073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95127" y="43519"/>
              <a:ext cx="824437" cy="745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028700" y="-28661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2135123" y="-808742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608437" y="2701924"/>
            <a:ext cx="1216873" cy="121687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250272" y="866775"/>
            <a:ext cx="7787456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31404B"/>
                </a:solidFill>
                <a:latin typeface="Open Sans"/>
                <a:ea typeface="Open Sans"/>
                <a:cs typeface="Open Sans"/>
                <a:sym typeface="Open Sans"/>
              </a:rPr>
              <a:t>Llyfryddiaeth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43956" y="2701923"/>
            <a:ext cx="12817868" cy="11450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endParaRPr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Comisiwn Cymunedau Cymraeg (2024) 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Cyrraedd pob cymuned, cryfhau’r Gymraeg: Adroddiad y Comisiwn Cymunedau Cymraeg ar gymunedau sydd â dwysedd canolig neu is o siaradwyr Cymraeg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Caerdydd: Llywodraeth Cymru. Ar gael ar: 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https://www.llyw.cymru/sites/default/files/publications/2026-03/adroddiad-y-comisiwn-cymunedau-cymraeg-ar-gymunedau-sydd-a-dwysedd-canolig-neu-is-o-siaradwyr-cymraeg.pdf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(Cyrchwyd 03/2026).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Swyddfa Ystadegau Gwladol (2023) 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Sut mae bywyd wedi newid yng Ngwynedd: Cyfrifiad 2021. 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Ar gael ar: 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/>
              </a:rPr>
              <a:t>https://www.ons.gov.uk/visualisations/censusareachanges/W06000002/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(Cyrchwyd 03/2026)</a:t>
            </a:r>
          </a:p>
          <a:p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pPr>
              <a:lnSpc>
                <a:spcPts val="3913"/>
              </a:lnSpc>
              <a:spcBef>
                <a:spcPct val="0"/>
              </a:spcBef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1404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2C4504-CDF5-DB75-D616-BD6D396B7D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5E2BC68-C899-C696-D817-FB5B107F3280}"/>
              </a:ext>
            </a:extLst>
          </p:cNvPr>
          <p:cNvGrpSpPr/>
          <p:nvPr/>
        </p:nvGrpSpPr>
        <p:grpSpPr>
          <a:xfrm>
            <a:off x="-2469871" y="-3320321"/>
            <a:ext cx="19729171" cy="16927642"/>
            <a:chOff x="0" y="0"/>
            <a:chExt cx="1014692" cy="87060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DDAA9BE-E5AD-7B0C-0F1D-6388034417FE}"/>
                </a:ext>
              </a:extLst>
            </p:cNvPr>
            <p:cNvSpPr/>
            <p:nvPr/>
          </p:nvSpPr>
          <p:spPr>
            <a:xfrm>
              <a:off x="0" y="0"/>
              <a:ext cx="1014692" cy="870606"/>
            </a:xfrm>
            <a:custGeom>
              <a:avLst/>
              <a:gdLst/>
              <a:ahLst/>
              <a:cxnLst/>
              <a:rect l="l" t="t" r="r" b="b"/>
              <a:pathLst>
                <a:path w="1014692" h="870606">
                  <a:moveTo>
                    <a:pt x="507346" y="0"/>
                  </a:moveTo>
                  <a:cubicBezTo>
                    <a:pt x="227147" y="0"/>
                    <a:pt x="0" y="194892"/>
                    <a:pt x="0" y="435303"/>
                  </a:cubicBezTo>
                  <a:cubicBezTo>
                    <a:pt x="0" y="675715"/>
                    <a:pt x="227147" y="870606"/>
                    <a:pt x="507346" y="870606"/>
                  </a:cubicBezTo>
                  <a:cubicBezTo>
                    <a:pt x="787546" y="870606"/>
                    <a:pt x="1014692" y="675715"/>
                    <a:pt x="1014692" y="435303"/>
                  </a:cubicBezTo>
                  <a:cubicBezTo>
                    <a:pt x="1014692" y="194892"/>
                    <a:pt x="787546" y="0"/>
                    <a:pt x="5073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8563F2D-FA46-7989-74B0-D15EEEB189BA}"/>
                </a:ext>
              </a:extLst>
            </p:cNvPr>
            <p:cNvSpPr txBox="1"/>
            <p:nvPr/>
          </p:nvSpPr>
          <p:spPr>
            <a:xfrm>
              <a:off x="95127" y="43519"/>
              <a:ext cx="824437" cy="745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D47A282D-B4C2-22A7-31BF-0F221043A09B}"/>
              </a:ext>
            </a:extLst>
          </p:cNvPr>
          <p:cNvSpPr/>
          <p:nvPr/>
        </p:nvSpPr>
        <p:spPr>
          <a:xfrm>
            <a:off x="-1028700" y="-28661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D1B8F88-50B2-2054-360B-E514CB131817}"/>
              </a:ext>
            </a:extLst>
          </p:cNvPr>
          <p:cNvSpPr/>
          <p:nvPr/>
        </p:nvSpPr>
        <p:spPr>
          <a:xfrm>
            <a:off x="-2135123" y="-808742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C88C19BE-0C1E-74C8-3400-BD6E2FFD6715}"/>
              </a:ext>
            </a:extLst>
          </p:cNvPr>
          <p:cNvGrpSpPr/>
          <p:nvPr/>
        </p:nvGrpSpPr>
        <p:grpSpPr>
          <a:xfrm>
            <a:off x="-608437" y="2701924"/>
            <a:ext cx="1216873" cy="1216873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D10B25C9-BF6F-A610-D872-83F2FDA20977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D2627098-23BC-127E-EF02-3D221EED739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192F343C-C0D4-98D8-23CF-8EBB4FE06E18}"/>
              </a:ext>
            </a:extLst>
          </p:cNvPr>
          <p:cNvSpPr txBox="1"/>
          <p:nvPr/>
        </p:nvSpPr>
        <p:spPr>
          <a:xfrm>
            <a:off x="5250272" y="866775"/>
            <a:ext cx="7787456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31404B"/>
                </a:solidFill>
                <a:latin typeface="Open Sans"/>
                <a:ea typeface="Open Sans"/>
                <a:cs typeface="Open Sans"/>
                <a:sym typeface="Open Sans"/>
              </a:rPr>
              <a:t>Llyfryddiaeth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336C9E4A-1240-FADF-D586-36FEF8724F85}"/>
              </a:ext>
            </a:extLst>
          </p:cNvPr>
          <p:cNvSpPr txBox="1"/>
          <p:nvPr/>
        </p:nvSpPr>
        <p:spPr>
          <a:xfrm>
            <a:off x="841885" y="2217183"/>
            <a:ext cx="14319939" cy="114430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endParaRPr dirty="0"/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FISHMAN, J.A. (1991).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Reversing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language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shift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Theoretical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and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Empirical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Foundations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of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Assistance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to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Threatened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Languages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Clevedon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Multilingual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matters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SPOLSKY, B. (2021). ‘The Individual in Language Policy and Management’, in </a:t>
            </a:r>
            <a:r>
              <a:rPr lang="en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Rethinking Language Policy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Caeredin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Gwasg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Prifysgol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Caeredin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tt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9-15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BOURDIEU, P. (1991)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Language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and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Symbolic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Power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Wedi’i olygu gan J.B. Thompson. Cyfieithwyd gan G. Raymond ac M.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Adamson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Caergrawnt: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Polity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Press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HAUGEN, E. (1959). Planning for a Standard Language in Modern Norway. </a:t>
            </a:r>
            <a:r>
              <a:rPr lang="en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Anthropological Linguistics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 </a:t>
            </a:r>
            <a:r>
              <a:rPr lang="en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1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(3), 8–21. </a:t>
            </a:r>
            <a:r>
              <a:rPr lang="en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http://www.jstor.org/stable/30022188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</a:t>
            </a:r>
            <a:r>
              <a:rPr lang="en-GB" sz="2800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Cyrchwyd</a:t>
            </a:r>
            <a:r>
              <a:rPr lang="en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03/2026).</a:t>
            </a:r>
          </a:p>
          <a:p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7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013090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1404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8EE632-0A9F-3912-668F-8C61229C2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100FAC6-9B74-A6C8-0D49-42636C96D44B}"/>
              </a:ext>
            </a:extLst>
          </p:cNvPr>
          <p:cNvGrpSpPr/>
          <p:nvPr/>
        </p:nvGrpSpPr>
        <p:grpSpPr>
          <a:xfrm>
            <a:off x="-2469871" y="-3320321"/>
            <a:ext cx="19729171" cy="16927642"/>
            <a:chOff x="0" y="0"/>
            <a:chExt cx="1014692" cy="87060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B5C6F5C-2CB7-FD1F-CB8C-6B8C40C07B6D}"/>
                </a:ext>
              </a:extLst>
            </p:cNvPr>
            <p:cNvSpPr/>
            <p:nvPr/>
          </p:nvSpPr>
          <p:spPr>
            <a:xfrm>
              <a:off x="0" y="0"/>
              <a:ext cx="1014692" cy="870606"/>
            </a:xfrm>
            <a:custGeom>
              <a:avLst/>
              <a:gdLst/>
              <a:ahLst/>
              <a:cxnLst/>
              <a:rect l="l" t="t" r="r" b="b"/>
              <a:pathLst>
                <a:path w="1014692" h="870606">
                  <a:moveTo>
                    <a:pt x="507346" y="0"/>
                  </a:moveTo>
                  <a:cubicBezTo>
                    <a:pt x="227147" y="0"/>
                    <a:pt x="0" y="194892"/>
                    <a:pt x="0" y="435303"/>
                  </a:cubicBezTo>
                  <a:cubicBezTo>
                    <a:pt x="0" y="675715"/>
                    <a:pt x="227147" y="870606"/>
                    <a:pt x="507346" y="870606"/>
                  </a:cubicBezTo>
                  <a:cubicBezTo>
                    <a:pt x="787546" y="870606"/>
                    <a:pt x="1014692" y="675715"/>
                    <a:pt x="1014692" y="435303"/>
                  </a:cubicBezTo>
                  <a:cubicBezTo>
                    <a:pt x="1014692" y="194892"/>
                    <a:pt x="787546" y="0"/>
                    <a:pt x="507346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82DEB115-6134-D24C-3B23-473FA115AE39}"/>
                </a:ext>
              </a:extLst>
            </p:cNvPr>
            <p:cNvSpPr txBox="1"/>
            <p:nvPr/>
          </p:nvSpPr>
          <p:spPr>
            <a:xfrm>
              <a:off x="95127" y="43519"/>
              <a:ext cx="824437" cy="7454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E0495BA5-9140-94C7-999A-79C773DDDE26}"/>
              </a:ext>
            </a:extLst>
          </p:cNvPr>
          <p:cNvSpPr/>
          <p:nvPr/>
        </p:nvSpPr>
        <p:spPr>
          <a:xfrm>
            <a:off x="-1028700" y="-2866142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FE2380E9-F9DF-A29C-5F41-2E5D47C3FE88}"/>
              </a:ext>
            </a:extLst>
          </p:cNvPr>
          <p:cNvSpPr/>
          <p:nvPr/>
        </p:nvSpPr>
        <p:spPr>
          <a:xfrm>
            <a:off x="-2135123" y="-808742"/>
            <a:ext cx="3504283" cy="3510666"/>
          </a:xfrm>
          <a:custGeom>
            <a:avLst/>
            <a:gdLst/>
            <a:ahLst/>
            <a:cxnLst/>
            <a:rect l="l" t="t" r="r" b="b"/>
            <a:pathLst>
              <a:path w="3504283" h="3510666">
                <a:moveTo>
                  <a:pt x="0" y="0"/>
                </a:moveTo>
                <a:lnTo>
                  <a:pt x="3504283" y="0"/>
                </a:lnTo>
                <a:lnTo>
                  <a:pt x="3504283" y="3510666"/>
                </a:lnTo>
                <a:lnTo>
                  <a:pt x="0" y="35106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49AD203E-42B7-C105-08DD-A2A09068D9FA}"/>
              </a:ext>
            </a:extLst>
          </p:cNvPr>
          <p:cNvGrpSpPr/>
          <p:nvPr/>
        </p:nvGrpSpPr>
        <p:grpSpPr>
          <a:xfrm>
            <a:off x="-608437" y="2701924"/>
            <a:ext cx="1216873" cy="1216873"/>
            <a:chOff x="0" y="0"/>
            <a:chExt cx="812800" cy="8128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E4AFC85E-7607-6086-CFAD-8DA57B103CA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1404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F0D6E6DD-2E32-670E-A254-851F30BF9F3F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BF25645B-28ED-6C12-1332-0261199B6911}"/>
              </a:ext>
            </a:extLst>
          </p:cNvPr>
          <p:cNvSpPr txBox="1"/>
          <p:nvPr/>
        </p:nvSpPr>
        <p:spPr>
          <a:xfrm>
            <a:off x="5250272" y="866775"/>
            <a:ext cx="7787456" cy="153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9000">
                <a:solidFill>
                  <a:srgbClr val="31404B"/>
                </a:solidFill>
                <a:latin typeface="Open Sans"/>
                <a:ea typeface="Open Sans"/>
                <a:cs typeface="Open Sans"/>
                <a:sym typeface="Open Sans"/>
              </a:rPr>
              <a:t>Llyfryddiaeth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518E62B7-5969-F822-18BA-248019BE390E}"/>
              </a:ext>
            </a:extLst>
          </p:cNvPr>
          <p:cNvSpPr txBox="1"/>
          <p:nvPr/>
        </p:nvSpPr>
        <p:spPr>
          <a:xfrm>
            <a:off x="841885" y="2217183"/>
            <a:ext cx="14319939" cy="10458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22"/>
              </a:lnSpc>
            </a:pPr>
            <a:endParaRPr dirty="0"/>
          </a:p>
          <a:p>
            <a:pPr>
              <a:lnSpc>
                <a:spcPts val="3622"/>
              </a:lnSpc>
              <a:spcBef>
                <a:spcPct val="0"/>
              </a:spcBef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Llywodraeth Cymru (2011). Mesur y Gymraeg (Cymru) 2011. Caerdydd: Llywodraeth Cymru. Ar gael yn: 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legislation.gov.uk/</a:t>
            </a:r>
            <a:r>
              <a:rPr lang="cy-GB" sz="2800" u="sng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cy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/</a:t>
            </a:r>
            <a:r>
              <a:rPr lang="cy-GB" sz="2800" u="sng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wsi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/2025/329/</a:t>
            </a:r>
            <a:r>
              <a:rPr lang="cy-GB" sz="2800" u="sng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contents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/</a:t>
            </a:r>
            <a:r>
              <a:rPr lang="cy-GB" sz="2800" u="sng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made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/</a:t>
            </a:r>
            <a:r>
              <a:rPr lang="cy-GB" sz="2800" u="sng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6"/>
              </a:rPr>
              <a:t>welsh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(Cyrchwyd 01/2026)</a:t>
            </a:r>
          </a:p>
          <a:p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Estyn (2025) Adroddiad ar Ysgol Penybryn, Tywyn. Caerdydd: Estyn. [Ar-lein]. Ar gael ar: </a:t>
            </a:r>
            <a:r>
              <a:rPr lang="cy-GB" sz="2800" u="sng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  <a:hlinkClick r:id="rId7"/>
              </a:rPr>
              <a:t>https://www.estyn.llyw.cymru/app/uploads/2025/04/Adroddiad-arolygiad-Ysgol-Penybryn-2025.pdf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(Cyrchwyd 03/2026).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WILLIAMS, C. H. (2000)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Language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Revitalization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: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Policy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and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Planning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</a:t>
            </a:r>
            <a:r>
              <a:rPr lang="cy-GB" sz="2800" i="1" dirty="0" err="1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</a:t>
            </a:r>
            <a:r>
              <a:rPr lang="cy-GB" sz="28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Wales</a:t>
            </a:r>
            <a:r>
              <a:rPr lang="cy-GB" sz="2800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Caerdydd. Gwasg Prifysgol Caerdydd.  </a:t>
            </a:r>
            <a:endParaRPr lang="en-GB" sz="2800" dirty="0"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sz="2400" u="sng" dirty="0">
              <a:solidFill>
                <a:schemeClr val="tx1">
                  <a:lumMod val="95000"/>
                  <a:lumOff val="5000"/>
                </a:schemeClr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lnSpc>
                <a:spcPts val="2605"/>
              </a:lnSpc>
              <a:spcBef>
                <a:spcPct val="0"/>
              </a:spcBef>
            </a:pPr>
            <a:endParaRPr lang="en-US" sz="2795" u="sng" dirty="0">
              <a:solidFill>
                <a:srgbClr val="0000FF"/>
              </a:solidFill>
              <a:latin typeface="Open Sans"/>
              <a:ea typeface="Open Sans"/>
              <a:cs typeface="Open Sans"/>
              <a:sym typeface="Open Sans"/>
              <a:hlinkClick r:id="rId8" tooltip="https://doi.org/10.1515/978311168497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1638327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586</Words>
  <Application>Microsoft Office PowerPoint</Application>
  <PresentationFormat>Personol</PresentationFormat>
  <Paragraphs>136</Paragraphs>
  <Slides>13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13</vt:i4>
      </vt:variant>
    </vt:vector>
  </HeadingPairs>
  <TitlesOfParts>
    <vt:vector size="20" baseType="lpstr">
      <vt:lpstr>Calibri</vt:lpstr>
      <vt:lpstr>Aptos</vt:lpstr>
      <vt:lpstr>Arial</vt:lpstr>
      <vt:lpstr>Aptos Bold</vt:lpstr>
      <vt:lpstr>Open Sans</vt:lpstr>
      <vt:lpstr>Open Sans Italics</vt:lpstr>
      <vt:lpstr>Office Theme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Prif nodweddion, cysyniadau a thrywyddau damcaniaethol y maes Cynllunio Iaith.</dc:title>
  <cp:lastModifiedBy>Sian Eirug (ADDYSG)</cp:lastModifiedBy>
  <cp:revision>5</cp:revision>
  <dcterms:created xsi:type="dcterms:W3CDTF">2006-08-16T00:00:00Z</dcterms:created>
  <dcterms:modified xsi:type="dcterms:W3CDTF">2026-04-10T13:51:13Z</dcterms:modified>
  <dc:identifier>DAG6QvEiFOo</dc:identifier>
</cp:coreProperties>
</file>