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9419" autoAdjust="0"/>
  </p:normalViewPr>
  <p:slideViewPr>
    <p:cSldViewPr snapToGrid="0">
      <p:cViewPr varScale="1">
        <p:scale>
          <a:sx n="65" d="100"/>
          <a:sy n="65" d="100"/>
        </p:scale>
        <p:origin x="135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AD009E-50E1-4521-BC35-52711B6EC0D5}" type="datetimeFigureOut">
              <a:rPr lang="en-IN" smtClean="0"/>
              <a:t>03-12-2022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29FC84-2E78-4D53-9C79-5599D8AAC9E5}" type="slidenum">
              <a:rPr lang="en-IN" smtClean="0"/>
              <a:t>‹#›</a:t>
            </a:fld>
            <a:endParaRPr lang="en-IN"/>
          </a:p>
        </p:txBody>
      </p:sp>
    </p:spTree>
    <p:extLst>
      <p:ext uri="{BB962C8B-B14F-4D97-AF65-F5344CB8AC3E}">
        <p14:creationId xmlns:p14="http://schemas.microsoft.com/office/powerpoint/2010/main" val="22619237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29FC84-2E78-4D53-9C79-5599D8AAC9E5}" type="slidenum">
              <a:rPr lang="en-IN" smtClean="0"/>
              <a:t>1</a:t>
            </a:fld>
            <a:endParaRPr lang="en-IN"/>
          </a:p>
        </p:txBody>
      </p:sp>
    </p:spTree>
    <p:extLst>
      <p:ext uri="{BB962C8B-B14F-4D97-AF65-F5344CB8AC3E}">
        <p14:creationId xmlns:p14="http://schemas.microsoft.com/office/powerpoint/2010/main" val="9883692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engaged employee helps the organisations to boosts the productivity and increase customer satisfaction. In customer service centric industries like hotels focus on employee engagement to get more success in the business world. This will help the company to enhance the culture of the company to create a positive image. Employees are the assets of an organisation, and the company will be able to make their customers happy and satisfied with the help of engaged employees. </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C329FC84-2E78-4D53-9C79-5599D8AAC9E5}" type="slidenum">
              <a:rPr lang="en-IN" smtClean="0"/>
              <a:t>4</a:t>
            </a:fld>
            <a:endParaRPr lang="en-IN"/>
          </a:p>
        </p:txBody>
      </p:sp>
    </p:spTree>
    <p:extLst>
      <p:ext uri="{BB962C8B-B14F-4D97-AF65-F5344CB8AC3E}">
        <p14:creationId xmlns:p14="http://schemas.microsoft.com/office/powerpoint/2010/main" val="2172305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This theory classified the needs of human beings such as physiological needs, safety needs, need for belongings, esteem needs and the need for self-actualisation (Indeed, 2022). The motivation helps the business to increase employee engagement for delivering quality service to the customers. </a:t>
            </a:r>
            <a:endParaRPr lang="en-IN" dirty="0"/>
          </a:p>
        </p:txBody>
      </p:sp>
      <p:sp>
        <p:nvSpPr>
          <p:cNvPr id="4" name="Slide Number Placeholder 3"/>
          <p:cNvSpPr>
            <a:spLocks noGrp="1"/>
          </p:cNvSpPr>
          <p:nvPr>
            <p:ph type="sldNum" sz="quarter" idx="10"/>
          </p:nvPr>
        </p:nvSpPr>
        <p:spPr/>
        <p:txBody>
          <a:bodyPr/>
          <a:lstStyle/>
          <a:p>
            <a:fld id="{C329FC84-2E78-4D53-9C79-5599D8AAC9E5}" type="slidenum">
              <a:rPr lang="en-IN" smtClean="0"/>
              <a:t>5</a:t>
            </a:fld>
            <a:endParaRPr lang="en-IN"/>
          </a:p>
        </p:txBody>
      </p:sp>
    </p:spTree>
    <p:extLst>
      <p:ext uri="{BB962C8B-B14F-4D97-AF65-F5344CB8AC3E}">
        <p14:creationId xmlns:p14="http://schemas.microsoft.com/office/powerpoint/2010/main" val="27268367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This also decreases the absenteeism of the employees which increases the productivity of the organisations. Apart from this, the hotel industry feel their employee safe so that they can help their respective company to increase the business and productivity. </a:t>
            </a:r>
            <a:endParaRPr lang="en-IN"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Motivating the employee towards the work improves the relation between management and workers and help them to take decision. </a:t>
            </a:r>
            <a:endParaRPr lang="en-IN" dirty="0"/>
          </a:p>
        </p:txBody>
      </p:sp>
      <p:sp>
        <p:nvSpPr>
          <p:cNvPr id="4" name="Slide Number Placeholder 3"/>
          <p:cNvSpPr>
            <a:spLocks noGrp="1"/>
          </p:cNvSpPr>
          <p:nvPr>
            <p:ph type="sldNum" sz="quarter" idx="10"/>
          </p:nvPr>
        </p:nvSpPr>
        <p:spPr/>
        <p:txBody>
          <a:bodyPr/>
          <a:lstStyle/>
          <a:p>
            <a:fld id="{C329FC84-2E78-4D53-9C79-5599D8AAC9E5}" type="slidenum">
              <a:rPr lang="en-IN" smtClean="0"/>
              <a:t>6</a:t>
            </a:fld>
            <a:endParaRPr lang="en-IN"/>
          </a:p>
        </p:txBody>
      </p:sp>
    </p:spTree>
    <p:extLst>
      <p:ext uri="{BB962C8B-B14F-4D97-AF65-F5344CB8AC3E}">
        <p14:creationId xmlns:p14="http://schemas.microsoft.com/office/powerpoint/2010/main" val="33713595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329FC84-2E78-4D53-9C79-5599D8AAC9E5}" type="slidenum">
              <a:rPr lang="en-IN" smtClean="0"/>
              <a:t>7</a:t>
            </a:fld>
            <a:endParaRPr lang="en-IN"/>
          </a:p>
        </p:txBody>
      </p:sp>
    </p:spTree>
    <p:extLst>
      <p:ext uri="{BB962C8B-B14F-4D97-AF65-F5344CB8AC3E}">
        <p14:creationId xmlns:p14="http://schemas.microsoft.com/office/powerpoint/2010/main" val="876641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An organisations can practice employee engagement, by making an engagement strategy, get management right, practice makes a man perfect and set expectations. </a:t>
            </a:r>
            <a:r>
              <a:rPr lang="en-GB" sz="1200" b="1" i="1" kern="1200" dirty="0">
                <a:solidFill>
                  <a:schemeClr val="tx1"/>
                </a:solidFill>
                <a:effectLst/>
                <a:latin typeface="+mn-lt"/>
                <a:ea typeface="+mn-ea"/>
                <a:cs typeface="+mn-cs"/>
              </a:rPr>
              <a:t>The Grand Hotel</a:t>
            </a:r>
            <a:r>
              <a:rPr lang="en-GB" sz="1200" kern="1200" dirty="0">
                <a:solidFill>
                  <a:schemeClr val="tx1"/>
                </a:solidFill>
                <a:effectLst/>
                <a:latin typeface="+mn-lt"/>
                <a:ea typeface="+mn-ea"/>
                <a:cs typeface="+mn-cs"/>
              </a:rPr>
              <a:t> measures the employee engagement to improve their service and make the customers satisfied. Therefore the hotel was able to earn the revenue of </a:t>
            </a:r>
            <a:r>
              <a:rPr lang="en-GB" sz="1200" b="1" i="1" kern="1200" dirty="0">
                <a:solidFill>
                  <a:schemeClr val="tx1"/>
                </a:solidFill>
                <a:effectLst/>
                <a:latin typeface="+mn-lt"/>
                <a:ea typeface="+mn-ea"/>
                <a:cs typeface="+mn-cs"/>
              </a:rPr>
              <a:t>$72.0 Million</a:t>
            </a:r>
            <a:r>
              <a:rPr lang="en-GB" sz="1200" kern="1200" dirty="0">
                <a:solidFill>
                  <a:schemeClr val="tx1"/>
                </a:solidFill>
                <a:effectLst/>
                <a:latin typeface="+mn-lt"/>
                <a:ea typeface="+mn-ea"/>
                <a:cs typeface="+mn-cs"/>
              </a:rPr>
              <a:t> in 2021 (</a:t>
            </a:r>
            <a:r>
              <a:rPr lang="en-GB" sz="1200" kern="1200" dirty="0" err="1">
                <a:solidFill>
                  <a:schemeClr val="tx1"/>
                </a:solidFill>
                <a:effectLst/>
                <a:latin typeface="+mn-lt"/>
                <a:ea typeface="+mn-ea"/>
                <a:cs typeface="+mn-cs"/>
              </a:rPr>
              <a:t>Zippia</a:t>
            </a:r>
            <a:r>
              <a:rPr lang="en-GB" sz="1200" kern="1200" dirty="0">
                <a:solidFill>
                  <a:schemeClr val="tx1"/>
                </a:solidFill>
                <a:effectLst/>
                <a:latin typeface="+mn-lt"/>
                <a:ea typeface="+mn-ea"/>
                <a:cs typeface="+mn-cs"/>
              </a:rPr>
              <a:t>, 2022). </a:t>
            </a:r>
            <a:endParaRPr lang="en-IN" dirty="0"/>
          </a:p>
        </p:txBody>
      </p:sp>
      <p:sp>
        <p:nvSpPr>
          <p:cNvPr id="4" name="Slide Number Placeholder 3"/>
          <p:cNvSpPr>
            <a:spLocks noGrp="1"/>
          </p:cNvSpPr>
          <p:nvPr>
            <p:ph type="sldNum" sz="quarter" idx="10"/>
          </p:nvPr>
        </p:nvSpPr>
        <p:spPr/>
        <p:txBody>
          <a:bodyPr/>
          <a:lstStyle/>
          <a:p>
            <a:fld id="{C329FC84-2E78-4D53-9C79-5599D8AAC9E5}" type="slidenum">
              <a:rPr lang="en-IN" smtClean="0"/>
              <a:t>8</a:t>
            </a:fld>
            <a:endParaRPr lang="en-IN"/>
          </a:p>
        </p:txBody>
      </p:sp>
    </p:spTree>
    <p:extLst>
      <p:ext uri="{BB962C8B-B14F-4D97-AF65-F5344CB8AC3E}">
        <p14:creationId xmlns:p14="http://schemas.microsoft.com/office/powerpoint/2010/main" val="3481325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After learning the employee engagement level, organisation can be able to implement engagement strategy in their business. This will help the company to increase employee engagement. Employee engagement in the company can increase internal communication so that they can make plans for individual development.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management of an organisation lays an important role in employee engagement. The right manager can increase employee engagement with the leadership quality. Without happy and satisfied customers, organisation will not be able to increase the business. </a:t>
            </a:r>
            <a:endParaRPr lang="en-IN" dirty="0"/>
          </a:p>
        </p:txBody>
      </p:sp>
      <p:sp>
        <p:nvSpPr>
          <p:cNvPr id="4" name="Slide Number Placeholder 3"/>
          <p:cNvSpPr>
            <a:spLocks noGrp="1"/>
          </p:cNvSpPr>
          <p:nvPr>
            <p:ph type="sldNum" sz="quarter" idx="10"/>
          </p:nvPr>
        </p:nvSpPr>
        <p:spPr/>
        <p:txBody>
          <a:bodyPr/>
          <a:lstStyle/>
          <a:p>
            <a:fld id="{C329FC84-2E78-4D53-9C79-5599D8AAC9E5}" type="slidenum">
              <a:rPr lang="en-IN" smtClean="0"/>
              <a:t>9</a:t>
            </a:fld>
            <a:endParaRPr lang="en-IN"/>
          </a:p>
        </p:txBody>
      </p:sp>
    </p:spTree>
    <p:extLst>
      <p:ext uri="{BB962C8B-B14F-4D97-AF65-F5344CB8AC3E}">
        <p14:creationId xmlns:p14="http://schemas.microsoft.com/office/powerpoint/2010/main" val="16097768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best manager always focus on employee engagement for improving the working culture of the company. The </a:t>
            </a:r>
            <a:r>
              <a:rPr lang="en-GB" sz="1200" b="1" i="1" kern="1200" dirty="0" err="1">
                <a:solidFill>
                  <a:schemeClr val="tx1"/>
                </a:solidFill>
                <a:effectLst/>
                <a:latin typeface="+mn-lt"/>
                <a:ea typeface="+mn-ea"/>
                <a:cs typeface="+mn-cs"/>
              </a:rPr>
              <a:t>Clennell</a:t>
            </a:r>
            <a:r>
              <a:rPr lang="en-GB" sz="1200" b="1" i="1" kern="1200" dirty="0">
                <a:solidFill>
                  <a:schemeClr val="tx1"/>
                </a:solidFill>
                <a:effectLst/>
                <a:latin typeface="+mn-lt"/>
                <a:ea typeface="+mn-ea"/>
                <a:cs typeface="+mn-cs"/>
              </a:rPr>
              <a:t> Hall Country House</a:t>
            </a:r>
            <a:r>
              <a:rPr lang="en-GB" sz="1200" kern="1200" dirty="0">
                <a:solidFill>
                  <a:schemeClr val="tx1"/>
                </a:solidFill>
                <a:effectLst/>
                <a:latin typeface="+mn-lt"/>
                <a:ea typeface="+mn-ea"/>
                <a:cs typeface="+mn-cs"/>
              </a:rPr>
              <a:t> focus on management of the organisations for increasing employee engagement. The employee revenue has decreased for the management of the company.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329FC84-2E78-4D53-9C79-5599D8AAC9E5}" type="slidenum">
              <a:rPr lang="en-IN" smtClean="0"/>
              <a:t>10</a:t>
            </a:fld>
            <a:endParaRPr lang="en-IN"/>
          </a:p>
        </p:txBody>
      </p:sp>
    </p:spTree>
    <p:extLst>
      <p:ext uri="{BB962C8B-B14F-4D97-AF65-F5344CB8AC3E}">
        <p14:creationId xmlns:p14="http://schemas.microsoft.com/office/powerpoint/2010/main" val="2378054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Employee engagement is the key to success of the business. Customer service centric business like hotels have to be more focussed on employee engagement. A happy and satisfied customer can help the company in the development of the business. Employee engagement in the hotel industry helps in developing a strong relationship among employers and employees. </a:t>
            </a:r>
            <a:endParaRPr lang="en-IN" dirty="0"/>
          </a:p>
        </p:txBody>
      </p:sp>
      <p:sp>
        <p:nvSpPr>
          <p:cNvPr id="4" name="Slide Number Placeholder 3"/>
          <p:cNvSpPr>
            <a:spLocks noGrp="1"/>
          </p:cNvSpPr>
          <p:nvPr>
            <p:ph type="sldNum" sz="quarter" idx="10"/>
          </p:nvPr>
        </p:nvSpPr>
        <p:spPr/>
        <p:txBody>
          <a:bodyPr/>
          <a:lstStyle/>
          <a:p>
            <a:fld id="{C329FC84-2E78-4D53-9C79-5599D8AAC9E5}" type="slidenum">
              <a:rPr lang="en-IN" smtClean="0"/>
              <a:t>11</a:t>
            </a:fld>
            <a:endParaRPr lang="en-IN"/>
          </a:p>
        </p:txBody>
      </p:sp>
    </p:spTree>
    <p:extLst>
      <p:ext uri="{BB962C8B-B14F-4D97-AF65-F5344CB8AC3E}">
        <p14:creationId xmlns:p14="http://schemas.microsoft.com/office/powerpoint/2010/main" val="23921108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Organisations with the highest level of employee engagement earn more profit because they help the company in productivity and delivering proper service to the customer. If a company can support the employees in the workplace, this will make the employee experience better and employee engagement stronger. </a:t>
            </a:r>
            <a:endParaRPr lang="en-IN" dirty="0"/>
          </a:p>
        </p:txBody>
      </p:sp>
      <p:sp>
        <p:nvSpPr>
          <p:cNvPr id="4" name="Slide Number Placeholder 3"/>
          <p:cNvSpPr>
            <a:spLocks noGrp="1"/>
          </p:cNvSpPr>
          <p:nvPr>
            <p:ph type="sldNum" sz="quarter" idx="10"/>
          </p:nvPr>
        </p:nvSpPr>
        <p:spPr/>
        <p:txBody>
          <a:bodyPr/>
          <a:lstStyle/>
          <a:p>
            <a:fld id="{C329FC84-2E78-4D53-9C79-5599D8AAC9E5}" type="slidenum">
              <a:rPr lang="en-IN" smtClean="0"/>
              <a:t>12</a:t>
            </a:fld>
            <a:endParaRPr lang="en-IN"/>
          </a:p>
        </p:txBody>
      </p:sp>
    </p:spTree>
    <p:extLst>
      <p:ext uri="{BB962C8B-B14F-4D97-AF65-F5344CB8AC3E}">
        <p14:creationId xmlns:p14="http://schemas.microsoft.com/office/powerpoint/2010/main" val="126418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Employees will not be absent in their workplace after a better engagement, this will create a positive impact of business in market. Apart from this, strong engagement employees encourage other employees to do their best in the workplace which helps the company to serve better to their customers. Employee engagement help the employee to care for the company, team member and work which also help in carer improvement.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329FC84-2E78-4D53-9C79-5599D8AAC9E5}" type="slidenum">
              <a:rPr lang="en-IN" smtClean="0"/>
              <a:t>13</a:t>
            </a:fld>
            <a:endParaRPr lang="en-IN"/>
          </a:p>
        </p:txBody>
      </p:sp>
    </p:spTree>
    <p:extLst>
      <p:ext uri="{BB962C8B-B14F-4D97-AF65-F5344CB8AC3E}">
        <p14:creationId xmlns:p14="http://schemas.microsoft.com/office/powerpoint/2010/main" val="26766768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9CA8442-D5C5-4297-8356-058E1393903C}" type="datetimeFigureOut">
              <a:rPr lang="en-IN" smtClean="0"/>
              <a:t>03-12-2022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1F0F59-481E-4D12-9C92-8EAF52D59592}" type="slidenum">
              <a:rPr lang="en-IN" smtClean="0"/>
              <a:t>‹#›</a:t>
            </a:fld>
            <a:endParaRPr lang="en-IN"/>
          </a:p>
        </p:txBody>
      </p:sp>
    </p:spTree>
    <p:extLst>
      <p:ext uri="{BB962C8B-B14F-4D97-AF65-F5344CB8AC3E}">
        <p14:creationId xmlns:p14="http://schemas.microsoft.com/office/powerpoint/2010/main" val="3557906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CA8442-D5C5-4297-8356-058E1393903C}" type="datetimeFigureOut">
              <a:rPr lang="en-IN" smtClean="0"/>
              <a:t>03-12-2022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1F0F59-481E-4D12-9C92-8EAF52D59592}" type="slidenum">
              <a:rPr lang="en-IN" smtClean="0"/>
              <a:t>‹#›</a:t>
            </a:fld>
            <a:endParaRPr lang="en-IN"/>
          </a:p>
        </p:txBody>
      </p:sp>
    </p:spTree>
    <p:extLst>
      <p:ext uri="{BB962C8B-B14F-4D97-AF65-F5344CB8AC3E}">
        <p14:creationId xmlns:p14="http://schemas.microsoft.com/office/powerpoint/2010/main" val="59770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CA8442-D5C5-4297-8356-058E1393903C}" type="datetimeFigureOut">
              <a:rPr lang="en-IN" smtClean="0"/>
              <a:t>03-12-2022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1F0F59-481E-4D12-9C92-8EAF52D59592}" type="slidenum">
              <a:rPr lang="en-IN" smtClean="0"/>
              <a:t>‹#›</a:t>
            </a:fld>
            <a:endParaRPr lang="en-IN"/>
          </a:p>
        </p:txBody>
      </p:sp>
    </p:spTree>
    <p:extLst>
      <p:ext uri="{BB962C8B-B14F-4D97-AF65-F5344CB8AC3E}">
        <p14:creationId xmlns:p14="http://schemas.microsoft.com/office/powerpoint/2010/main" val="890315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9CA8442-D5C5-4297-8356-058E1393903C}" type="datetimeFigureOut">
              <a:rPr lang="en-IN" smtClean="0"/>
              <a:t>03-12-2022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61F0F59-481E-4D12-9C92-8EAF52D59592}" type="slidenum">
              <a:rPr lang="en-IN" smtClean="0"/>
              <a:t>‹#›</a:t>
            </a:fld>
            <a:endParaRPr lang="en-IN"/>
          </a:p>
        </p:txBody>
      </p:sp>
    </p:spTree>
    <p:extLst>
      <p:ext uri="{BB962C8B-B14F-4D97-AF65-F5344CB8AC3E}">
        <p14:creationId xmlns:p14="http://schemas.microsoft.com/office/powerpoint/2010/main" val="572594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9CA8442-D5C5-4297-8356-058E1393903C}" type="datetimeFigureOut">
              <a:rPr lang="en-IN" smtClean="0"/>
              <a:t>03-12-2022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61F0F59-481E-4D12-9C92-8EAF52D59592}" type="slidenum">
              <a:rPr lang="en-IN" smtClean="0"/>
              <a:t>‹#›</a:t>
            </a:fld>
            <a:endParaRPr lang="en-IN"/>
          </a:p>
        </p:txBody>
      </p:sp>
    </p:spTree>
    <p:extLst>
      <p:ext uri="{BB962C8B-B14F-4D97-AF65-F5344CB8AC3E}">
        <p14:creationId xmlns:p14="http://schemas.microsoft.com/office/powerpoint/2010/main" val="1165811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9CA8442-D5C5-4297-8356-058E1393903C}" type="datetimeFigureOut">
              <a:rPr lang="en-IN" smtClean="0"/>
              <a:t>03-12-2022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61F0F59-481E-4D12-9C92-8EAF52D59592}" type="slidenum">
              <a:rPr lang="en-IN" smtClean="0"/>
              <a:t>‹#›</a:t>
            </a:fld>
            <a:endParaRPr lang="en-IN"/>
          </a:p>
        </p:txBody>
      </p:sp>
    </p:spTree>
    <p:extLst>
      <p:ext uri="{BB962C8B-B14F-4D97-AF65-F5344CB8AC3E}">
        <p14:creationId xmlns:p14="http://schemas.microsoft.com/office/powerpoint/2010/main" val="2553024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CA8442-D5C5-4297-8356-058E1393903C}" type="datetimeFigureOut">
              <a:rPr lang="en-IN" smtClean="0"/>
              <a:t>03-12-2022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61F0F59-481E-4D12-9C92-8EAF52D59592}" type="slidenum">
              <a:rPr lang="en-IN" smtClean="0"/>
              <a:t>‹#›</a:t>
            </a:fld>
            <a:endParaRPr lang="en-IN"/>
          </a:p>
        </p:txBody>
      </p:sp>
    </p:spTree>
    <p:extLst>
      <p:ext uri="{BB962C8B-B14F-4D97-AF65-F5344CB8AC3E}">
        <p14:creationId xmlns:p14="http://schemas.microsoft.com/office/powerpoint/2010/main" val="2376193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9CA8442-D5C5-4297-8356-058E1393903C}" type="datetimeFigureOut">
              <a:rPr lang="en-IN" smtClean="0"/>
              <a:t>03-12-2022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61F0F59-481E-4D12-9C92-8EAF52D59592}" type="slidenum">
              <a:rPr lang="en-IN" smtClean="0"/>
              <a:t>‹#›</a:t>
            </a:fld>
            <a:endParaRPr lang="en-IN"/>
          </a:p>
        </p:txBody>
      </p:sp>
    </p:spTree>
    <p:extLst>
      <p:ext uri="{BB962C8B-B14F-4D97-AF65-F5344CB8AC3E}">
        <p14:creationId xmlns:p14="http://schemas.microsoft.com/office/powerpoint/2010/main" val="33311906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CA8442-D5C5-4297-8356-058E1393903C}" type="datetimeFigureOut">
              <a:rPr lang="en-IN" smtClean="0"/>
              <a:t>03-12-2022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61F0F59-481E-4D12-9C92-8EAF52D59592}" type="slidenum">
              <a:rPr lang="en-IN" smtClean="0"/>
              <a:t>‹#›</a:t>
            </a:fld>
            <a:endParaRPr lang="en-IN"/>
          </a:p>
        </p:txBody>
      </p:sp>
    </p:spTree>
    <p:extLst>
      <p:ext uri="{BB962C8B-B14F-4D97-AF65-F5344CB8AC3E}">
        <p14:creationId xmlns:p14="http://schemas.microsoft.com/office/powerpoint/2010/main" val="32606001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CA8442-D5C5-4297-8356-058E1393903C}" type="datetimeFigureOut">
              <a:rPr lang="en-IN" smtClean="0"/>
              <a:t>03-12-2022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1F0F59-481E-4D12-9C92-8EAF52D59592}" type="slidenum">
              <a:rPr lang="en-IN" smtClean="0"/>
              <a:t>‹#›</a:t>
            </a:fld>
            <a:endParaRPr lang="en-IN"/>
          </a:p>
        </p:txBody>
      </p:sp>
    </p:spTree>
    <p:extLst>
      <p:ext uri="{BB962C8B-B14F-4D97-AF65-F5344CB8AC3E}">
        <p14:creationId xmlns:p14="http://schemas.microsoft.com/office/powerpoint/2010/main" val="3062357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CA8442-D5C5-4297-8356-058E1393903C}" type="datetimeFigureOut">
              <a:rPr lang="en-IN" smtClean="0"/>
              <a:t>03-12-2022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1F0F59-481E-4D12-9C92-8EAF52D59592}"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0815225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CA8442-D5C5-4297-8356-058E1393903C}" type="datetimeFigureOut">
              <a:rPr lang="en-IN" smtClean="0"/>
              <a:t>03-12-2022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1F0F59-481E-4D12-9C92-8EAF52D59592}" type="slidenum">
              <a:rPr lang="en-IN" smtClean="0"/>
              <a:t>‹#›</a:t>
            </a:fld>
            <a:endParaRPr lang="en-IN"/>
          </a:p>
        </p:txBody>
      </p:sp>
    </p:spTree>
    <p:extLst>
      <p:ext uri="{BB962C8B-B14F-4D97-AF65-F5344CB8AC3E}">
        <p14:creationId xmlns:p14="http://schemas.microsoft.com/office/powerpoint/2010/main" val="36213781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CA8442-D5C5-4297-8356-058E1393903C}" type="datetimeFigureOut">
              <a:rPr lang="en-IN" smtClean="0"/>
              <a:t>03-12-2022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1F0F59-481E-4D12-9C92-8EAF52D59592}"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962637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CA8442-D5C5-4297-8356-058E1393903C}" type="datetimeFigureOut">
              <a:rPr lang="en-IN" smtClean="0"/>
              <a:t>03-12-2022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1F0F59-481E-4D12-9C92-8EAF52D59592}" type="slidenum">
              <a:rPr lang="en-IN" smtClean="0"/>
              <a:t>‹#›</a:t>
            </a:fld>
            <a:endParaRPr lang="en-IN"/>
          </a:p>
        </p:txBody>
      </p:sp>
    </p:spTree>
    <p:extLst>
      <p:ext uri="{BB962C8B-B14F-4D97-AF65-F5344CB8AC3E}">
        <p14:creationId xmlns:p14="http://schemas.microsoft.com/office/powerpoint/2010/main" val="37202550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CA8442-D5C5-4297-8356-058E1393903C}" type="datetimeFigureOut">
              <a:rPr lang="en-IN" smtClean="0"/>
              <a:t>03-12-2022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1F0F59-481E-4D12-9C92-8EAF52D59592}" type="slidenum">
              <a:rPr lang="en-IN" smtClean="0"/>
              <a:t>‹#›</a:t>
            </a:fld>
            <a:endParaRPr lang="en-IN"/>
          </a:p>
        </p:txBody>
      </p:sp>
    </p:spTree>
    <p:extLst>
      <p:ext uri="{BB962C8B-B14F-4D97-AF65-F5344CB8AC3E}">
        <p14:creationId xmlns:p14="http://schemas.microsoft.com/office/powerpoint/2010/main" val="39864101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CA8442-D5C5-4297-8356-058E1393903C}" type="datetimeFigureOut">
              <a:rPr lang="en-IN" smtClean="0"/>
              <a:t>03-12-2022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1F0F59-481E-4D12-9C92-8EAF52D59592}" type="slidenum">
              <a:rPr lang="en-IN" smtClean="0"/>
              <a:t>‹#›</a:t>
            </a:fld>
            <a:endParaRPr lang="en-IN"/>
          </a:p>
        </p:txBody>
      </p:sp>
    </p:spTree>
    <p:extLst>
      <p:ext uri="{BB962C8B-B14F-4D97-AF65-F5344CB8AC3E}">
        <p14:creationId xmlns:p14="http://schemas.microsoft.com/office/powerpoint/2010/main" val="2697815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9CA8442-D5C5-4297-8356-058E1393903C}" type="datetimeFigureOut">
              <a:rPr lang="en-IN" smtClean="0"/>
              <a:t>03-12-2022</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61F0F59-481E-4D12-9C92-8EAF52D59592}" type="slidenum">
              <a:rPr lang="en-IN" smtClean="0"/>
              <a:t>‹#›</a:t>
            </a:fld>
            <a:endParaRPr lang="en-IN"/>
          </a:p>
        </p:txBody>
      </p:sp>
    </p:spTree>
    <p:extLst>
      <p:ext uri="{BB962C8B-B14F-4D97-AF65-F5344CB8AC3E}">
        <p14:creationId xmlns:p14="http://schemas.microsoft.com/office/powerpoint/2010/main" val="1676174509"/>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6" y="890954"/>
            <a:ext cx="8152749" cy="3223846"/>
          </a:xfrm>
        </p:spPr>
        <p:txBody>
          <a:bodyPr/>
          <a:lstStyle/>
          <a:p>
            <a:r>
              <a:rPr lang="en-IN" sz="3200" dirty="0">
                <a:solidFill>
                  <a:schemeClr val="tx1"/>
                </a:solidFill>
                <a:latin typeface="Arial" panose="020B0604020202020204" pitchFamily="34" charset="0"/>
                <a:cs typeface="Arial" panose="020B0604020202020204" pitchFamily="34" charset="0"/>
              </a:rPr>
              <a:t>Student Name: Helmut Benjamin Lorincz</a:t>
            </a:r>
            <a:br>
              <a:rPr lang="en-IN" sz="3200" dirty="0">
                <a:solidFill>
                  <a:schemeClr val="tx1"/>
                </a:solidFill>
                <a:latin typeface="Arial" panose="020B0604020202020204" pitchFamily="34" charset="0"/>
                <a:cs typeface="Arial" panose="020B0604020202020204" pitchFamily="34" charset="0"/>
              </a:rPr>
            </a:br>
            <a:r>
              <a:rPr lang="en-IN" sz="3200" dirty="0">
                <a:solidFill>
                  <a:schemeClr val="tx1"/>
                </a:solidFill>
                <a:latin typeface="Arial" panose="020B0604020202020204" pitchFamily="34" charset="0"/>
                <a:cs typeface="Arial" panose="020B0604020202020204" pitchFamily="34" charset="0"/>
              </a:rPr>
              <a:t>Student ID: 2120964</a:t>
            </a:r>
            <a:br>
              <a:rPr lang="en-IN" sz="3200" dirty="0">
                <a:solidFill>
                  <a:schemeClr val="tx1"/>
                </a:solidFill>
                <a:latin typeface="Arial" panose="020B0604020202020204" pitchFamily="34" charset="0"/>
                <a:cs typeface="Arial" panose="020B0604020202020204" pitchFamily="34" charset="0"/>
              </a:rPr>
            </a:br>
            <a:r>
              <a:rPr lang="en-IN" sz="3200" dirty="0">
                <a:solidFill>
                  <a:schemeClr val="tx1"/>
                </a:solidFill>
                <a:latin typeface="Arial" panose="020B0604020202020204" pitchFamily="34" charset="0"/>
                <a:cs typeface="Arial" panose="020B0604020202020204" pitchFamily="34" charset="0"/>
              </a:rPr>
              <a:t>Module :Operating hotel facilities BMIH4006</a:t>
            </a:r>
            <a:br>
              <a:rPr lang="en-IN" sz="3200" dirty="0">
                <a:solidFill>
                  <a:schemeClr val="tx1"/>
                </a:solidFill>
                <a:latin typeface="Arial" panose="020B0604020202020204" pitchFamily="34" charset="0"/>
                <a:cs typeface="Arial" panose="020B0604020202020204" pitchFamily="34" charset="0"/>
              </a:rPr>
            </a:br>
            <a:r>
              <a:rPr lang="en-IN" sz="3200" dirty="0">
                <a:solidFill>
                  <a:schemeClr val="tx1"/>
                </a:solidFill>
                <a:latin typeface="Arial" panose="020B0604020202020204" pitchFamily="34" charset="0"/>
                <a:cs typeface="Arial" panose="020B0604020202020204" pitchFamily="34" charset="0"/>
              </a:rPr>
              <a:t>Lecturer Name: Muhammad </a:t>
            </a:r>
            <a:r>
              <a:rPr lang="en-IN" sz="3200" dirty="0" err="1">
                <a:solidFill>
                  <a:schemeClr val="tx1"/>
                </a:solidFill>
                <a:latin typeface="Arial" panose="020B0604020202020204" pitchFamily="34" charset="0"/>
                <a:cs typeface="Arial" panose="020B0604020202020204" pitchFamily="34" charset="0"/>
              </a:rPr>
              <a:t>Cassamo</a:t>
            </a:r>
            <a:endParaRPr lang="en-IN" sz="3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7050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997009"/>
          </a:xfrm>
        </p:spPr>
        <p:txBody>
          <a:bodyPr/>
          <a:lstStyle/>
          <a:p>
            <a:r>
              <a:rPr lang="en-IN" dirty="0">
                <a:solidFill>
                  <a:schemeClr val="tx1"/>
                </a:solidFill>
                <a:latin typeface="Arial" panose="020B0604020202020204" pitchFamily="34" charset="0"/>
                <a:cs typeface="Arial" panose="020B0604020202020204" pitchFamily="34" charset="0"/>
              </a:rPr>
              <a:t>Table of contents </a:t>
            </a:r>
          </a:p>
        </p:txBody>
      </p:sp>
      <p:sp>
        <p:nvSpPr>
          <p:cNvPr id="3" name="Content Placeholder 2"/>
          <p:cNvSpPr>
            <a:spLocks noGrp="1"/>
          </p:cNvSpPr>
          <p:nvPr>
            <p:ph idx="1"/>
          </p:nvPr>
        </p:nvSpPr>
        <p:spPr>
          <a:xfrm>
            <a:off x="677334" y="1478423"/>
            <a:ext cx="3629746" cy="5270720"/>
          </a:xfrm>
        </p:spPr>
        <p:txBody>
          <a:bodyPr>
            <a:normAutofit lnSpcReduction="10000"/>
          </a:bodyPr>
          <a:lstStyle/>
          <a:p>
            <a:pPr>
              <a:lnSpc>
                <a:spcPct val="150000"/>
              </a:lnSpc>
            </a:pPr>
            <a:r>
              <a:rPr lang="en-IN" b="1" dirty="0">
                <a:solidFill>
                  <a:schemeClr val="tx1"/>
                </a:solidFill>
                <a:latin typeface="Arial" panose="020B0604020202020204" pitchFamily="34" charset="0"/>
                <a:cs typeface="Arial" panose="020B0604020202020204" pitchFamily="34" charset="0"/>
              </a:rPr>
              <a:t>Slide 3: </a:t>
            </a:r>
            <a:r>
              <a:rPr lang="en-IN" dirty="0">
                <a:solidFill>
                  <a:schemeClr val="tx1"/>
                </a:solidFill>
                <a:latin typeface="Arial" panose="020B0604020202020204" pitchFamily="34" charset="0"/>
                <a:cs typeface="Arial" panose="020B0604020202020204" pitchFamily="34" charset="0"/>
              </a:rPr>
              <a:t>Introduction</a:t>
            </a:r>
          </a:p>
          <a:p>
            <a:pPr>
              <a:lnSpc>
                <a:spcPct val="150000"/>
              </a:lnSpc>
            </a:pPr>
            <a:r>
              <a:rPr lang="en-IN" b="1" dirty="0">
                <a:solidFill>
                  <a:schemeClr val="tx1"/>
                </a:solidFill>
                <a:latin typeface="Arial" panose="020B0604020202020204" pitchFamily="34" charset="0"/>
                <a:cs typeface="Arial" panose="020B0604020202020204" pitchFamily="34" charset="0"/>
              </a:rPr>
              <a:t>Slide 4: </a:t>
            </a:r>
            <a:r>
              <a:rPr lang="en-IN" dirty="0">
                <a:solidFill>
                  <a:schemeClr val="tx1"/>
                </a:solidFill>
                <a:latin typeface="Arial" panose="020B0604020202020204" pitchFamily="34" charset="0"/>
                <a:cs typeface="Arial" panose="020B0604020202020204" pitchFamily="34" charset="0"/>
              </a:rPr>
              <a:t>Definition of employee engagement</a:t>
            </a:r>
          </a:p>
          <a:p>
            <a:pPr>
              <a:lnSpc>
                <a:spcPct val="150000"/>
              </a:lnSpc>
            </a:pPr>
            <a:r>
              <a:rPr lang="en-IN" b="1" dirty="0">
                <a:solidFill>
                  <a:schemeClr val="tx1"/>
                </a:solidFill>
                <a:latin typeface="Arial" panose="020B0604020202020204" pitchFamily="34" charset="0"/>
                <a:cs typeface="Arial" panose="020B0604020202020204" pitchFamily="34" charset="0"/>
              </a:rPr>
              <a:t>Slide 5-7: </a:t>
            </a:r>
            <a:r>
              <a:rPr lang="en-IN" dirty="0">
                <a:solidFill>
                  <a:schemeClr val="tx1"/>
                </a:solidFill>
                <a:latin typeface="Arial" panose="020B0604020202020204" pitchFamily="34" charset="0"/>
                <a:cs typeface="Arial" panose="020B0604020202020204" pitchFamily="34" charset="0"/>
              </a:rPr>
              <a:t>Theory about employee engagement</a:t>
            </a:r>
            <a:endParaRPr lang="en-IN" b="1" dirty="0">
              <a:solidFill>
                <a:schemeClr val="tx1"/>
              </a:solidFill>
              <a:latin typeface="Arial" panose="020B0604020202020204" pitchFamily="34" charset="0"/>
              <a:cs typeface="Arial" panose="020B0604020202020204" pitchFamily="34" charset="0"/>
            </a:endParaRPr>
          </a:p>
          <a:p>
            <a:pPr>
              <a:lnSpc>
                <a:spcPct val="150000"/>
              </a:lnSpc>
            </a:pPr>
            <a:r>
              <a:rPr lang="en-IN" b="1" dirty="0">
                <a:solidFill>
                  <a:schemeClr val="tx1"/>
                </a:solidFill>
                <a:latin typeface="Arial" panose="020B0604020202020204" pitchFamily="34" charset="0"/>
                <a:cs typeface="Arial" panose="020B0604020202020204" pitchFamily="34" charset="0"/>
              </a:rPr>
              <a:t>Slide 8-10: </a:t>
            </a:r>
            <a:r>
              <a:rPr lang="en-IN" dirty="0">
                <a:solidFill>
                  <a:schemeClr val="tx1"/>
                </a:solidFill>
                <a:latin typeface="Arial" panose="020B0604020202020204" pitchFamily="34" charset="0"/>
                <a:cs typeface="Arial" panose="020B0604020202020204" pitchFamily="34" charset="0"/>
              </a:rPr>
              <a:t>Best practice of employee engagement</a:t>
            </a:r>
            <a:r>
              <a:rPr lang="en-IN" b="1" dirty="0">
                <a:solidFill>
                  <a:schemeClr val="tx1"/>
                </a:solidFill>
                <a:latin typeface="Arial" panose="020B0604020202020204" pitchFamily="34" charset="0"/>
                <a:cs typeface="Arial" panose="020B0604020202020204" pitchFamily="34" charset="0"/>
              </a:rPr>
              <a:t> </a:t>
            </a:r>
          </a:p>
          <a:p>
            <a:pPr>
              <a:lnSpc>
                <a:spcPct val="150000"/>
              </a:lnSpc>
            </a:pPr>
            <a:r>
              <a:rPr lang="en-IN" b="1" dirty="0">
                <a:solidFill>
                  <a:schemeClr val="tx1"/>
                </a:solidFill>
                <a:latin typeface="Arial" panose="020B0604020202020204" pitchFamily="34" charset="0"/>
                <a:cs typeface="Arial" panose="020B0604020202020204" pitchFamily="34" charset="0"/>
              </a:rPr>
              <a:t>Slide 11-13: </a:t>
            </a:r>
            <a:r>
              <a:rPr lang="en-IN" dirty="0">
                <a:solidFill>
                  <a:schemeClr val="tx1"/>
                </a:solidFill>
                <a:latin typeface="Arial" panose="020B0604020202020204" pitchFamily="34" charset="0"/>
                <a:cs typeface="Arial" panose="020B0604020202020204" pitchFamily="34" charset="0"/>
              </a:rPr>
              <a:t>Importance of employee engagement</a:t>
            </a:r>
            <a:r>
              <a:rPr lang="en-IN" b="1" dirty="0">
                <a:solidFill>
                  <a:schemeClr val="tx1"/>
                </a:solidFill>
                <a:latin typeface="Arial" panose="020B0604020202020204" pitchFamily="34" charset="0"/>
                <a:cs typeface="Arial" panose="020B0604020202020204" pitchFamily="34" charset="0"/>
              </a:rPr>
              <a:t> </a:t>
            </a:r>
          </a:p>
          <a:p>
            <a:pPr>
              <a:lnSpc>
                <a:spcPct val="150000"/>
              </a:lnSpc>
            </a:pPr>
            <a:r>
              <a:rPr lang="en-IN" b="1" dirty="0">
                <a:solidFill>
                  <a:schemeClr val="tx1"/>
                </a:solidFill>
                <a:latin typeface="Arial" panose="020B0604020202020204" pitchFamily="34" charset="0"/>
                <a:cs typeface="Arial" panose="020B0604020202020204" pitchFamily="34" charset="0"/>
              </a:rPr>
              <a:t>Slide 14: </a:t>
            </a:r>
            <a:r>
              <a:rPr lang="en-IN" dirty="0">
                <a:solidFill>
                  <a:schemeClr val="tx1"/>
                </a:solidFill>
                <a:latin typeface="Arial" panose="020B0604020202020204" pitchFamily="34" charset="0"/>
                <a:cs typeface="Arial" panose="020B0604020202020204" pitchFamily="34" charset="0"/>
              </a:rPr>
              <a:t>Conclusion</a:t>
            </a:r>
          </a:p>
          <a:p>
            <a:pPr>
              <a:lnSpc>
                <a:spcPct val="150000"/>
              </a:lnSpc>
            </a:pPr>
            <a:r>
              <a:rPr lang="en-IN" b="1" dirty="0">
                <a:solidFill>
                  <a:schemeClr val="tx1"/>
                </a:solidFill>
                <a:latin typeface="Arial" panose="020B0604020202020204" pitchFamily="34" charset="0"/>
                <a:cs typeface="Arial" panose="020B0604020202020204" pitchFamily="34" charset="0"/>
              </a:rPr>
              <a:t>Slide 15: </a:t>
            </a:r>
            <a:r>
              <a:rPr lang="en-IN" dirty="0">
                <a:solidFill>
                  <a:schemeClr val="tx1"/>
                </a:solidFill>
                <a:latin typeface="Arial" panose="020B0604020202020204" pitchFamily="34" charset="0"/>
                <a:cs typeface="Arial" panose="020B0604020202020204" pitchFamily="34" charset="0"/>
              </a:rPr>
              <a:t>Reference List</a:t>
            </a:r>
            <a:endParaRPr lang="en-IN" dirty="0">
              <a:latin typeface="Arial" panose="020B0604020202020204" pitchFamily="34" charset="0"/>
              <a:cs typeface="Arial" panose="020B0604020202020204" pitchFamily="34" charset="0"/>
            </a:endParaRPr>
          </a:p>
          <a:p>
            <a:pPr>
              <a:lnSpc>
                <a:spcPct val="150000"/>
              </a:lnSpc>
            </a:pPr>
            <a:endParaRPr lang="en-IN" b="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2"/>
          <a:srcRect l="14897" r="11144"/>
          <a:stretch/>
        </p:blipFill>
        <p:spPr>
          <a:xfrm>
            <a:off x="5540829" y="696687"/>
            <a:ext cx="5562600" cy="5660570"/>
          </a:xfrm>
          <a:prstGeom prst="rect">
            <a:avLst/>
          </a:prstGeom>
          <a:effectLst>
            <a:softEdge rad="635000"/>
          </a:effectLst>
        </p:spPr>
      </p:pic>
    </p:spTree>
    <p:extLst>
      <p:ext uri="{BB962C8B-B14F-4D97-AF65-F5344CB8AC3E}">
        <p14:creationId xmlns:p14="http://schemas.microsoft.com/office/powerpoint/2010/main" val="1591257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34639"/>
          </a:xfrm>
        </p:spPr>
        <p:txBody>
          <a:bodyPr/>
          <a:lstStyle/>
          <a:p>
            <a:pPr algn="ctr"/>
            <a:r>
              <a:rPr lang="en-IN" b="1" dirty="0">
                <a:solidFill>
                  <a:schemeClr val="tx1"/>
                </a:solidFill>
                <a:latin typeface="Arial" panose="020B0604020202020204" pitchFamily="34" charset="0"/>
                <a:cs typeface="Arial" panose="020B0604020202020204" pitchFamily="34" charset="0"/>
              </a:rPr>
              <a:t>Introduction </a:t>
            </a:r>
          </a:p>
        </p:txBody>
      </p:sp>
      <p:sp>
        <p:nvSpPr>
          <p:cNvPr id="3" name="Content Placeholder 2"/>
          <p:cNvSpPr>
            <a:spLocks noGrp="1"/>
          </p:cNvSpPr>
          <p:nvPr>
            <p:ph idx="1"/>
          </p:nvPr>
        </p:nvSpPr>
        <p:spPr>
          <a:xfrm>
            <a:off x="5597494" y="1683521"/>
            <a:ext cx="4504449" cy="4695508"/>
          </a:xfrm>
        </p:spPr>
        <p:txBody>
          <a:bodyPr>
            <a:normAutofit/>
          </a:bodyPr>
          <a:lstStyle/>
          <a:p>
            <a:pPr marL="0" indent="0" algn="just">
              <a:lnSpc>
                <a:spcPct val="150000"/>
              </a:lnSpc>
              <a:buNone/>
            </a:pPr>
            <a:r>
              <a:rPr lang="en-GB" dirty="0">
                <a:solidFill>
                  <a:schemeClr val="tx1"/>
                </a:solidFill>
                <a:latin typeface="Arial" panose="020B0604020202020204" pitchFamily="34" charset="0"/>
                <a:cs typeface="Arial" panose="020B0604020202020204" pitchFamily="34" charset="0"/>
              </a:rPr>
              <a:t>This assignment will explain about employee engagement in the hotels. The definition of employee engagement will be express. Several theories of employee engagement will explain in this assignment. In a hotel, employee engagement is most importance to serve the customers because this can help the hotels to increase their revenue. </a:t>
            </a:r>
            <a:endParaRPr lang="en-IN" dirty="0">
              <a:solidFill>
                <a:schemeClr val="tx1"/>
              </a:solidFill>
              <a:latin typeface="Arial" panose="020B0604020202020204" pitchFamily="34" charset="0"/>
              <a:cs typeface="Arial" panose="020B0604020202020204" pitchFamily="34" charset="0"/>
            </a:endParaRPr>
          </a:p>
          <a:p>
            <a:pPr>
              <a:lnSpc>
                <a:spcPct val="150000"/>
              </a:lnSpc>
            </a:pPr>
            <a:endParaRPr lang="en-IN" dirty="0"/>
          </a:p>
        </p:txBody>
      </p:sp>
      <p:pic>
        <p:nvPicPr>
          <p:cNvPr id="4" name="Picture 3"/>
          <p:cNvPicPr>
            <a:picLocks noChangeAspect="1"/>
          </p:cNvPicPr>
          <p:nvPr/>
        </p:nvPicPr>
        <p:blipFill>
          <a:blip r:embed="rId2"/>
          <a:stretch>
            <a:fillRect/>
          </a:stretch>
        </p:blipFill>
        <p:spPr>
          <a:xfrm>
            <a:off x="415893" y="1444239"/>
            <a:ext cx="4995947" cy="4371454"/>
          </a:xfrm>
          <a:prstGeom prst="rect">
            <a:avLst/>
          </a:prstGeom>
          <a:effectLst>
            <a:softEdge rad="317500"/>
          </a:effectLst>
        </p:spPr>
      </p:pic>
    </p:spTree>
    <p:extLst>
      <p:ext uri="{BB962C8B-B14F-4D97-AF65-F5344CB8AC3E}">
        <p14:creationId xmlns:p14="http://schemas.microsoft.com/office/powerpoint/2010/main" val="3917316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988464"/>
          </a:xfrm>
        </p:spPr>
        <p:txBody>
          <a:bodyPr>
            <a:normAutofit fontScale="90000"/>
          </a:bodyPr>
          <a:lstStyle/>
          <a:p>
            <a:pPr algn="ctr"/>
            <a:r>
              <a:rPr lang="en-GB" sz="4000" b="1" dirty="0">
                <a:solidFill>
                  <a:schemeClr val="tx1"/>
                </a:solidFill>
                <a:latin typeface="Arial" panose="020B0604020202020204" pitchFamily="34" charset="0"/>
                <a:cs typeface="Arial" panose="020B0604020202020204" pitchFamily="34" charset="0"/>
              </a:rPr>
              <a:t>Definition of employee engagement</a:t>
            </a:r>
            <a:br>
              <a:rPr lang="en-IN" b="1" dirty="0"/>
            </a:br>
            <a:endParaRPr lang="en-IN" dirty="0"/>
          </a:p>
        </p:txBody>
      </p:sp>
      <p:sp>
        <p:nvSpPr>
          <p:cNvPr id="3" name="Content Placeholder 2"/>
          <p:cNvSpPr>
            <a:spLocks noGrp="1"/>
          </p:cNvSpPr>
          <p:nvPr>
            <p:ph idx="1"/>
          </p:nvPr>
        </p:nvSpPr>
        <p:spPr>
          <a:xfrm>
            <a:off x="677334" y="1674977"/>
            <a:ext cx="3715204" cy="4682280"/>
          </a:xfrm>
        </p:spPr>
        <p:txBody>
          <a:bodyPr>
            <a:normAutofit/>
          </a:bodyPr>
          <a:lstStyle/>
          <a:p>
            <a:pPr algn="just">
              <a:lnSpc>
                <a:spcPct val="150000"/>
              </a:lnSpc>
            </a:pPr>
            <a:r>
              <a:rPr lang="en-GB" dirty="0">
                <a:solidFill>
                  <a:schemeClr val="tx1"/>
                </a:solidFill>
                <a:latin typeface="Arial" panose="020B0604020202020204" pitchFamily="34" charset="0"/>
                <a:cs typeface="Arial" panose="020B0604020202020204" pitchFamily="34" charset="0"/>
              </a:rPr>
              <a:t>Employee engagement is a concept of Human Resource which explains the level of dedication and enthusiasm of a worker towards the job (</a:t>
            </a:r>
            <a:r>
              <a:rPr lang="en-IN" dirty="0" err="1">
                <a:solidFill>
                  <a:schemeClr val="tx1"/>
                </a:solidFill>
                <a:latin typeface="Arial" panose="020B0604020202020204" pitchFamily="34" charset="0"/>
                <a:cs typeface="Arial" panose="020B0604020202020204" pitchFamily="34" charset="0"/>
              </a:rPr>
              <a:t>Riyanto</a:t>
            </a:r>
            <a:r>
              <a:rPr lang="en-IN" dirty="0">
                <a:solidFill>
                  <a:schemeClr val="tx1"/>
                </a:solidFill>
                <a:latin typeface="Arial" panose="020B0604020202020204" pitchFamily="34" charset="0"/>
                <a:cs typeface="Arial" panose="020B0604020202020204" pitchFamily="34" charset="0"/>
              </a:rPr>
              <a:t> </a:t>
            </a:r>
            <a:r>
              <a:rPr lang="en-IN" i="1" dirty="0">
                <a:solidFill>
                  <a:schemeClr val="tx1"/>
                </a:solidFill>
                <a:latin typeface="Arial" panose="020B0604020202020204" pitchFamily="34" charset="0"/>
                <a:cs typeface="Arial" panose="020B0604020202020204" pitchFamily="34" charset="0"/>
              </a:rPr>
              <a:t>et al</a:t>
            </a:r>
            <a:r>
              <a:rPr lang="en-GB" dirty="0">
                <a:solidFill>
                  <a:schemeClr val="tx1"/>
                </a:solidFill>
                <a:latin typeface="Arial" panose="020B0604020202020204" pitchFamily="34" charset="0"/>
                <a:cs typeface="Arial" panose="020B0604020202020204" pitchFamily="34" charset="0"/>
              </a:rPr>
              <a:t>., 2021, p.162). </a:t>
            </a:r>
          </a:p>
          <a:p>
            <a:pPr algn="just">
              <a:lnSpc>
                <a:spcPct val="150000"/>
              </a:lnSpc>
            </a:pPr>
            <a:r>
              <a:rPr lang="en-GB" dirty="0">
                <a:solidFill>
                  <a:schemeClr val="tx1"/>
                </a:solidFill>
                <a:latin typeface="Arial" panose="020B0604020202020204" pitchFamily="34" charset="0"/>
                <a:cs typeface="Arial" panose="020B0604020202020204" pitchFamily="34" charset="0"/>
              </a:rPr>
              <a:t>Engaged employees care for the work which help the company for the development. </a:t>
            </a:r>
            <a:endParaRPr lang="en-IN"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5240175" y="1306286"/>
            <a:ext cx="6233368" cy="5268685"/>
          </a:xfrm>
          <a:prstGeom prst="rect">
            <a:avLst/>
          </a:prstGeom>
          <a:effectLst>
            <a:softEdge rad="635000"/>
          </a:effectLst>
        </p:spPr>
      </p:pic>
    </p:spTree>
    <p:extLst>
      <p:ext uri="{BB962C8B-B14F-4D97-AF65-F5344CB8AC3E}">
        <p14:creationId xmlns:p14="http://schemas.microsoft.com/office/powerpoint/2010/main" val="3297039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tx1"/>
                </a:solidFill>
                <a:latin typeface="Arial" panose="020B0604020202020204" pitchFamily="34" charset="0"/>
                <a:cs typeface="Arial" panose="020B0604020202020204" pitchFamily="34" charset="0"/>
              </a:rPr>
              <a:t>Theory about employee engagement</a:t>
            </a:r>
            <a:br>
              <a:rPr lang="en-IN" b="1" dirty="0">
                <a:solidFill>
                  <a:schemeClr val="tx1"/>
                </a:solidFill>
                <a:latin typeface="Arial" panose="020B0604020202020204" pitchFamily="34" charset="0"/>
                <a:cs typeface="Arial" panose="020B0604020202020204" pitchFamily="34" charset="0"/>
              </a:rPr>
            </a:br>
            <a:endParaRPr lang="en-IN"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921828" y="1502229"/>
            <a:ext cx="4147458" cy="3668485"/>
          </a:xfrm>
        </p:spPr>
        <p:txBody>
          <a:bodyPr/>
          <a:lstStyle/>
          <a:p>
            <a:pPr algn="just">
              <a:lnSpc>
                <a:spcPct val="150000"/>
              </a:lnSpc>
            </a:pPr>
            <a:r>
              <a:rPr lang="en-GB" b="1" i="1" dirty="0">
                <a:solidFill>
                  <a:schemeClr val="tx1"/>
                </a:solidFill>
                <a:latin typeface="Arial" panose="020B0604020202020204" pitchFamily="34" charset="0"/>
                <a:cs typeface="Arial" panose="020B0604020202020204" pitchFamily="34" charset="0"/>
              </a:rPr>
              <a:t>Classic motivation theory</a:t>
            </a:r>
            <a:r>
              <a:rPr lang="en-GB" dirty="0">
                <a:solidFill>
                  <a:schemeClr val="tx1"/>
                </a:solidFill>
                <a:latin typeface="Arial" panose="020B0604020202020204" pitchFamily="34" charset="0"/>
                <a:cs typeface="Arial" panose="020B0604020202020204" pitchFamily="34" charset="0"/>
              </a:rPr>
              <a:t> helps the hotels to increase their employee engagement. </a:t>
            </a:r>
          </a:p>
          <a:p>
            <a:pPr algn="just">
              <a:lnSpc>
                <a:spcPct val="150000"/>
              </a:lnSpc>
            </a:pPr>
            <a:r>
              <a:rPr lang="en-GB" dirty="0">
                <a:solidFill>
                  <a:schemeClr val="tx1"/>
                </a:solidFill>
                <a:latin typeface="Arial" panose="020B0604020202020204" pitchFamily="34" charset="0"/>
                <a:cs typeface="Arial" panose="020B0604020202020204" pitchFamily="34" charset="0"/>
              </a:rPr>
              <a:t>Classic motivation theory motivates the employees to work in the workplace so that they can improve their career. </a:t>
            </a:r>
            <a:endParaRPr lang="en-IN" dirty="0">
              <a:latin typeface="Arial" panose="020B0604020202020204" pitchFamily="34" charset="0"/>
              <a:cs typeface="Arial" panose="020B0604020202020204" pitchFamily="34" charset="0"/>
            </a:endParaRPr>
          </a:p>
          <a:p>
            <a:pPr algn="just">
              <a:lnSpc>
                <a:spcPct val="150000"/>
              </a:lnSpc>
            </a:pPr>
            <a:endParaRPr lang="en-GB" dirty="0">
              <a:solidFill>
                <a:schemeClr val="tx1"/>
              </a:solidFill>
              <a:latin typeface="Arial" panose="020B0604020202020204" pitchFamily="34" charset="0"/>
              <a:cs typeface="Arial" panose="020B0604020202020204" pitchFamily="34" charset="0"/>
            </a:endParaRPr>
          </a:p>
          <a:p>
            <a:endParaRPr lang="en-IN" dirty="0"/>
          </a:p>
        </p:txBody>
      </p:sp>
      <p:pic>
        <p:nvPicPr>
          <p:cNvPr id="4" name="Picture 3"/>
          <p:cNvPicPr>
            <a:picLocks noChangeAspect="1"/>
          </p:cNvPicPr>
          <p:nvPr/>
        </p:nvPicPr>
        <p:blipFill>
          <a:blip r:embed="rId3"/>
          <a:stretch>
            <a:fillRect/>
          </a:stretch>
        </p:blipFill>
        <p:spPr>
          <a:xfrm>
            <a:off x="231020" y="1404257"/>
            <a:ext cx="5203372" cy="4985657"/>
          </a:xfrm>
          <a:prstGeom prst="rect">
            <a:avLst/>
          </a:prstGeom>
          <a:effectLst>
            <a:softEdge rad="317500"/>
          </a:effectLst>
        </p:spPr>
      </p:pic>
    </p:spTree>
    <p:extLst>
      <p:ext uri="{BB962C8B-B14F-4D97-AF65-F5344CB8AC3E}">
        <p14:creationId xmlns:p14="http://schemas.microsoft.com/office/powerpoint/2010/main" val="31521791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chemeClr val="tx1"/>
                </a:solidFill>
              </a:rPr>
              <a:t>CONTD…..</a:t>
            </a:r>
          </a:p>
        </p:txBody>
      </p:sp>
      <p:sp>
        <p:nvSpPr>
          <p:cNvPr id="3" name="Content Placeholder 2"/>
          <p:cNvSpPr>
            <a:spLocks noGrp="1"/>
          </p:cNvSpPr>
          <p:nvPr>
            <p:ph idx="1"/>
          </p:nvPr>
        </p:nvSpPr>
        <p:spPr>
          <a:xfrm>
            <a:off x="818849" y="1611086"/>
            <a:ext cx="4536922" cy="4484705"/>
          </a:xfrm>
        </p:spPr>
        <p:txBody>
          <a:bodyPr/>
          <a:lstStyle/>
          <a:p>
            <a:pPr algn="just">
              <a:lnSpc>
                <a:spcPct val="150000"/>
              </a:lnSpc>
            </a:pPr>
            <a:r>
              <a:rPr lang="en-GB" dirty="0">
                <a:solidFill>
                  <a:schemeClr val="tx1"/>
                </a:solidFill>
                <a:latin typeface="Arial" panose="020B0604020202020204" pitchFamily="34" charset="0"/>
                <a:cs typeface="Arial" panose="020B0604020202020204" pitchFamily="34" charset="0"/>
              </a:rPr>
              <a:t>The hotel industries provide resources to their employee so that they can fulfil psychological needs which make them engaged to the business.</a:t>
            </a:r>
          </a:p>
          <a:p>
            <a:pPr algn="just">
              <a:lnSpc>
                <a:spcPct val="150000"/>
              </a:lnSpc>
            </a:pPr>
            <a:r>
              <a:rPr lang="en-GB" dirty="0">
                <a:solidFill>
                  <a:schemeClr val="tx1"/>
                </a:solidFill>
                <a:latin typeface="Arial" panose="020B0604020202020204" pitchFamily="34" charset="0"/>
                <a:cs typeface="Arial" panose="020B0604020202020204" pitchFamily="34" charset="0"/>
              </a:rPr>
              <a:t>Implementation of classic innovation theory in hotel industry support the employee with job security, financial security and health security. </a:t>
            </a:r>
          </a:p>
          <a:p>
            <a:pPr algn="just">
              <a:lnSpc>
                <a:spcPct val="150000"/>
              </a:lnSpc>
            </a:pPr>
            <a:endParaRPr lang="en-IN"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074229" y="892629"/>
            <a:ext cx="5845628" cy="5497285"/>
          </a:xfrm>
          <a:prstGeom prst="rect">
            <a:avLst/>
          </a:prstGeom>
          <a:effectLst>
            <a:softEdge rad="635000"/>
          </a:effectLst>
        </p:spPr>
      </p:pic>
    </p:spTree>
    <p:extLst>
      <p:ext uri="{BB962C8B-B14F-4D97-AF65-F5344CB8AC3E}">
        <p14:creationId xmlns:p14="http://schemas.microsoft.com/office/powerpoint/2010/main" val="7920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chemeClr val="tx1"/>
                </a:solidFill>
              </a:rPr>
              <a:t>CONTD…..</a:t>
            </a:r>
          </a:p>
        </p:txBody>
      </p:sp>
      <p:sp>
        <p:nvSpPr>
          <p:cNvPr id="3" name="Content Placeholder 2"/>
          <p:cNvSpPr>
            <a:spLocks noGrp="1"/>
          </p:cNvSpPr>
          <p:nvPr>
            <p:ph idx="1"/>
          </p:nvPr>
        </p:nvSpPr>
        <p:spPr>
          <a:xfrm>
            <a:off x="5946019" y="1270000"/>
            <a:ext cx="4972351" cy="5029200"/>
          </a:xfrm>
        </p:spPr>
        <p:txBody>
          <a:bodyPr>
            <a:normAutofit/>
          </a:bodyPr>
          <a:lstStyle/>
          <a:p>
            <a:pPr algn="just">
              <a:lnSpc>
                <a:spcPct val="150000"/>
              </a:lnSpc>
            </a:pPr>
            <a:r>
              <a:rPr lang="en-GB" dirty="0">
                <a:solidFill>
                  <a:schemeClr val="tx1"/>
                </a:solidFill>
                <a:latin typeface="Arial" panose="020B0604020202020204" pitchFamily="34" charset="0"/>
                <a:cs typeface="Arial" panose="020B0604020202020204" pitchFamily="34" charset="0"/>
              </a:rPr>
              <a:t>Unmotivated employees avoids the workplace which affect the productivity and customers satisfaction, therefore the classic motivation theory of hotel industry make the employees creative and productive. </a:t>
            </a:r>
          </a:p>
          <a:p>
            <a:pPr algn="just">
              <a:lnSpc>
                <a:spcPct val="150000"/>
              </a:lnSpc>
            </a:pPr>
            <a:r>
              <a:rPr lang="en-GB" dirty="0">
                <a:solidFill>
                  <a:schemeClr val="tx1"/>
                </a:solidFill>
                <a:latin typeface="Arial" panose="020B0604020202020204" pitchFamily="34" charset="0"/>
                <a:cs typeface="Arial" panose="020B0604020202020204" pitchFamily="34" charset="0"/>
              </a:rPr>
              <a:t>Motivated employees of an organisation can motivate the employees of the business for the betterment of the business which help them to get a market advantage. </a:t>
            </a:r>
            <a:endParaRPr lang="en-IN" dirty="0">
              <a:solidFill>
                <a:schemeClr val="tx1"/>
              </a:solidFill>
              <a:latin typeface="Arial" panose="020B0604020202020204" pitchFamily="34" charset="0"/>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478971" y="1513114"/>
            <a:ext cx="5088758" cy="4615543"/>
          </a:xfrm>
          <a:prstGeom prst="rect">
            <a:avLst/>
          </a:prstGeom>
          <a:effectLst>
            <a:softEdge rad="635000"/>
          </a:effectLst>
        </p:spPr>
      </p:pic>
    </p:spTree>
    <p:extLst>
      <p:ext uri="{BB962C8B-B14F-4D97-AF65-F5344CB8AC3E}">
        <p14:creationId xmlns:p14="http://schemas.microsoft.com/office/powerpoint/2010/main" val="237286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b="1" dirty="0">
                <a:solidFill>
                  <a:schemeClr val="tx1"/>
                </a:solidFill>
                <a:latin typeface="Arial" panose="020B0604020202020204" pitchFamily="34" charset="0"/>
                <a:cs typeface="Arial" panose="020B0604020202020204" pitchFamily="34" charset="0"/>
              </a:rPr>
              <a:t>Best practices of employee engagement</a:t>
            </a:r>
            <a:br>
              <a:rPr lang="en-IN" b="1" dirty="0"/>
            </a:br>
            <a:endParaRPr lang="en-IN" dirty="0"/>
          </a:p>
        </p:txBody>
      </p:sp>
      <p:sp>
        <p:nvSpPr>
          <p:cNvPr id="3" name="Content Placeholder 2"/>
          <p:cNvSpPr>
            <a:spLocks noGrp="1"/>
          </p:cNvSpPr>
          <p:nvPr>
            <p:ph idx="1"/>
          </p:nvPr>
        </p:nvSpPr>
        <p:spPr>
          <a:xfrm>
            <a:off x="677334" y="1930400"/>
            <a:ext cx="4678437" cy="4394200"/>
          </a:xfrm>
        </p:spPr>
        <p:txBody>
          <a:bodyPr/>
          <a:lstStyle/>
          <a:p>
            <a:pPr algn="just">
              <a:lnSpc>
                <a:spcPct val="150000"/>
              </a:lnSpc>
            </a:pPr>
            <a:r>
              <a:rPr lang="en-GB" dirty="0">
                <a:solidFill>
                  <a:schemeClr val="tx1"/>
                </a:solidFill>
                <a:latin typeface="Arial" panose="020B0604020202020204" pitchFamily="34" charset="0"/>
                <a:cs typeface="Arial" panose="020B0604020202020204" pitchFamily="34" charset="0"/>
              </a:rPr>
              <a:t>Best practice of employee engagement improve the work culture of the office. </a:t>
            </a:r>
          </a:p>
          <a:p>
            <a:pPr algn="just">
              <a:lnSpc>
                <a:spcPct val="150000"/>
              </a:lnSpc>
            </a:pPr>
            <a:r>
              <a:rPr lang="en-GB" b="1" i="1" dirty="0">
                <a:solidFill>
                  <a:schemeClr val="tx1"/>
                </a:solidFill>
                <a:latin typeface="Arial" panose="020B0604020202020204" pitchFamily="34" charset="0"/>
                <a:cs typeface="Arial" panose="020B0604020202020204" pitchFamily="34" charset="0"/>
              </a:rPr>
              <a:t>Measuring engagement </a:t>
            </a:r>
            <a:r>
              <a:rPr lang="en-GB" dirty="0">
                <a:solidFill>
                  <a:schemeClr val="tx1"/>
                </a:solidFill>
                <a:latin typeface="Arial" panose="020B0604020202020204" pitchFamily="34" charset="0"/>
                <a:cs typeface="Arial" panose="020B0604020202020204" pitchFamily="34" charset="0"/>
              </a:rPr>
              <a:t>in an organisation can helps the company to find their issues so that they can solve the issue and increase employee engagement. </a:t>
            </a:r>
          </a:p>
          <a:p>
            <a:endParaRPr lang="en-GB" dirty="0">
              <a:solidFill>
                <a:schemeClr val="tx1"/>
              </a:solidFill>
            </a:endParaRPr>
          </a:p>
          <a:p>
            <a:endParaRPr lang="en-IN" dirty="0"/>
          </a:p>
        </p:txBody>
      </p:sp>
      <p:pic>
        <p:nvPicPr>
          <p:cNvPr id="4" name="Picture 3"/>
          <p:cNvPicPr>
            <a:picLocks noChangeAspect="1"/>
          </p:cNvPicPr>
          <p:nvPr/>
        </p:nvPicPr>
        <p:blipFill>
          <a:blip r:embed="rId3"/>
          <a:stretch>
            <a:fillRect/>
          </a:stretch>
        </p:blipFill>
        <p:spPr>
          <a:xfrm>
            <a:off x="5627915" y="1963057"/>
            <a:ext cx="6117772" cy="3846407"/>
          </a:xfrm>
          <a:prstGeom prst="rect">
            <a:avLst/>
          </a:prstGeom>
          <a:effectLst>
            <a:softEdge rad="635000"/>
          </a:effectLst>
        </p:spPr>
      </p:pic>
    </p:spTree>
    <p:extLst>
      <p:ext uri="{BB962C8B-B14F-4D97-AF65-F5344CB8AC3E}">
        <p14:creationId xmlns:p14="http://schemas.microsoft.com/office/powerpoint/2010/main" val="1270088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chemeClr val="tx1"/>
                </a:solidFill>
                <a:latin typeface="Arial" panose="020B0604020202020204" pitchFamily="34" charset="0"/>
                <a:cs typeface="Arial" panose="020B0604020202020204" pitchFamily="34" charset="0"/>
              </a:rPr>
              <a:t>CONTD…</a:t>
            </a:r>
          </a:p>
        </p:txBody>
      </p:sp>
      <p:sp>
        <p:nvSpPr>
          <p:cNvPr id="3" name="Content Placeholder 2"/>
          <p:cNvSpPr>
            <a:spLocks noGrp="1"/>
          </p:cNvSpPr>
          <p:nvPr>
            <p:ph idx="1"/>
          </p:nvPr>
        </p:nvSpPr>
        <p:spPr>
          <a:xfrm>
            <a:off x="6041571" y="1502228"/>
            <a:ext cx="4397828" cy="4571791"/>
          </a:xfrm>
        </p:spPr>
        <p:txBody>
          <a:bodyPr/>
          <a:lstStyle/>
          <a:p>
            <a:pPr algn="just">
              <a:lnSpc>
                <a:spcPct val="150000"/>
              </a:lnSpc>
            </a:pPr>
            <a:r>
              <a:rPr lang="en-GB" dirty="0">
                <a:solidFill>
                  <a:schemeClr val="tx1"/>
                </a:solidFill>
                <a:latin typeface="Arial" panose="020B0604020202020204" pitchFamily="34" charset="0"/>
                <a:cs typeface="Arial" panose="020B0604020202020204" pitchFamily="34" charset="0"/>
              </a:rPr>
              <a:t>Engagement measuring of a company helps the company to mark the engaged employees so that they can increase the level of employee engagement. </a:t>
            </a:r>
          </a:p>
          <a:p>
            <a:pPr algn="just">
              <a:lnSpc>
                <a:spcPct val="150000"/>
              </a:lnSpc>
            </a:pPr>
            <a:r>
              <a:rPr lang="en-GB" dirty="0">
                <a:solidFill>
                  <a:schemeClr val="tx1"/>
                </a:solidFill>
                <a:latin typeface="Arial" panose="020B0604020202020204" pitchFamily="34" charset="0"/>
                <a:cs typeface="Arial" panose="020B0604020202020204" pitchFamily="34" charset="0"/>
              </a:rPr>
              <a:t>The manager have to motivate the employees so that they can keep an eye on the service to make the customer happy. </a:t>
            </a:r>
            <a:endParaRPr lang="en-IN"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598715" y="1360714"/>
            <a:ext cx="5192486" cy="4811486"/>
          </a:xfrm>
          <a:prstGeom prst="rect">
            <a:avLst/>
          </a:prstGeom>
          <a:effectLst>
            <a:softEdge rad="635000"/>
          </a:effectLst>
        </p:spPr>
      </p:pic>
    </p:spTree>
    <p:extLst>
      <p:ext uri="{BB962C8B-B14F-4D97-AF65-F5344CB8AC3E}">
        <p14:creationId xmlns:p14="http://schemas.microsoft.com/office/powerpoint/2010/main" val="744331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chemeClr val="tx1"/>
                </a:solidFill>
                <a:latin typeface="Arial" panose="020B0604020202020204" pitchFamily="34" charset="0"/>
                <a:cs typeface="Arial" panose="020B0604020202020204" pitchFamily="34" charset="0"/>
              </a:rPr>
              <a:t>CONTD…</a:t>
            </a:r>
          </a:p>
        </p:txBody>
      </p:sp>
      <p:sp>
        <p:nvSpPr>
          <p:cNvPr id="3" name="Content Placeholder 2"/>
          <p:cNvSpPr>
            <a:spLocks noGrp="1"/>
          </p:cNvSpPr>
          <p:nvPr>
            <p:ph idx="1"/>
          </p:nvPr>
        </p:nvSpPr>
        <p:spPr>
          <a:xfrm>
            <a:off x="677334" y="1930400"/>
            <a:ext cx="4397828" cy="4571791"/>
          </a:xfrm>
        </p:spPr>
        <p:txBody>
          <a:bodyPr/>
          <a:lstStyle/>
          <a:p>
            <a:pPr algn="just">
              <a:lnSpc>
                <a:spcPct val="150000"/>
              </a:lnSpc>
            </a:pPr>
            <a:r>
              <a:rPr lang="en-GB" dirty="0">
                <a:solidFill>
                  <a:schemeClr val="tx1"/>
                </a:solidFill>
                <a:latin typeface="Arial" panose="020B0604020202020204" pitchFamily="34" charset="0"/>
                <a:cs typeface="Arial" panose="020B0604020202020204" pitchFamily="34" charset="0"/>
              </a:rPr>
              <a:t>Practice of employee engagement process of organisation is an integral part of organisational culture.</a:t>
            </a:r>
            <a:endParaRPr lang="en-IN" dirty="0">
              <a:solidFill>
                <a:schemeClr val="tx1"/>
              </a:solidFill>
              <a:latin typeface="Arial" panose="020B0604020202020204" pitchFamily="34" charset="0"/>
              <a:cs typeface="Arial" panose="020B0604020202020204" pitchFamily="34" charset="0"/>
            </a:endParaRPr>
          </a:p>
          <a:p>
            <a:pPr algn="just">
              <a:lnSpc>
                <a:spcPct val="150000"/>
              </a:lnSpc>
            </a:pPr>
            <a:r>
              <a:rPr lang="en-GB" dirty="0">
                <a:solidFill>
                  <a:schemeClr val="tx1"/>
                </a:solidFill>
                <a:latin typeface="Arial" panose="020B0604020202020204" pitchFamily="34" charset="0"/>
                <a:cs typeface="Arial" panose="020B0604020202020204" pitchFamily="34" charset="0"/>
              </a:rPr>
              <a:t>The company have to be chose their manager very carefully so that manager can help an organization to increase employee engagement (</a:t>
            </a:r>
            <a:r>
              <a:rPr lang="en-GB" dirty="0" err="1">
                <a:solidFill>
                  <a:schemeClr val="tx1"/>
                </a:solidFill>
                <a:latin typeface="Arial" panose="020B0604020202020204" pitchFamily="34" charset="0"/>
                <a:cs typeface="Arial" panose="020B0604020202020204" pitchFamily="34" charset="0"/>
              </a:rPr>
              <a:t>Cio</a:t>
            </a:r>
            <a:r>
              <a:rPr lang="en-GB" dirty="0">
                <a:solidFill>
                  <a:schemeClr val="tx1"/>
                </a:solidFill>
                <a:latin typeface="Arial" panose="020B0604020202020204" pitchFamily="34" charset="0"/>
                <a:cs typeface="Arial" panose="020B0604020202020204" pitchFamily="34" charset="0"/>
              </a:rPr>
              <a:t>, 2022). </a:t>
            </a:r>
            <a:endParaRPr lang="en-IN"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5889171" y="1121230"/>
            <a:ext cx="5484251" cy="5540828"/>
          </a:xfrm>
          <a:prstGeom prst="rect">
            <a:avLst/>
          </a:prstGeom>
          <a:effectLst>
            <a:softEdge rad="635000"/>
          </a:effectLst>
        </p:spPr>
      </p:pic>
    </p:spTree>
    <p:extLst>
      <p:ext uri="{BB962C8B-B14F-4D97-AF65-F5344CB8AC3E}">
        <p14:creationId xmlns:p14="http://schemas.microsoft.com/office/powerpoint/2010/main" val="929719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tx1"/>
                </a:solidFill>
                <a:latin typeface="Arial" panose="020B0604020202020204" pitchFamily="34" charset="0"/>
                <a:cs typeface="Arial" panose="020B0604020202020204" pitchFamily="34" charset="0"/>
              </a:rPr>
              <a:t>Importance of employee engagement</a:t>
            </a:r>
            <a:endParaRPr lang="en-IN"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845628" y="1930401"/>
            <a:ext cx="4321629" cy="4110962"/>
          </a:xfrm>
        </p:spPr>
        <p:txBody>
          <a:bodyPr>
            <a:normAutofit lnSpcReduction="10000"/>
          </a:bodyPr>
          <a:lstStyle/>
          <a:p>
            <a:pPr algn="just">
              <a:lnSpc>
                <a:spcPct val="150000"/>
              </a:lnSpc>
            </a:pPr>
            <a:r>
              <a:rPr lang="en-GB" dirty="0">
                <a:solidFill>
                  <a:schemeClr val="tx1"/>
                </a:solidFill>
                <a:latin typeface="Arial" panose="020B0604020202020204" pitchFamily="34" charset="0"/>
                <a:cs typeface="Arial" panose="020B0604020202020204" pitchFamily="34" charset="0"/>
              </a:rPr>
              <a:t>Employee engagement increase the employee retention and this help the company to reduce the hiring cost of the business (</a:t>
            </a:r>
            <a:r>
              <a:rPr lang="en-IN" dirty="0" err="1">
                <a:solidFill>
                  <a:schemeClr val="tx1"/>
                </a:solidFill>
                <a:latin typeface="Arial" panose="020B0604020202020204" pitchFamily="34" charset="0"/>
                <a:cs typeface="Arial" panose="020B0604020202020204" pitchFamily="34" charset="0"/>
              </a:rPr>
              <a:t>Shaik</a:t>
            </a:r>
            <a:r>
              <a:rPr lang="en-IN" dirty="0">
                <a:solidFill>
                  <a:schemeClr val="tx1"/>
                </a:solidFill>
                <a:latin typeface="Arial" panose="020B0604020202020204" pitchFamily="34" charset="0"/>
                <a:cs typeface="Arial" panose="020B0604020202020204" pitchFamily="34" charset="0"/>
              </a:rPr>
              <a:t> and </a:t>
            </a:r>
            <a:r>
              <a:rPr lang="en-IN" dirty="0" err="1">
                <a:solidFill>
                  <a:schemeClr val="tx1"/>
                </a:solidFill>
                <a:latin typeface="Arial" panose="020B0604020202020204" pitchFamily="34" charset="0"/>
                <a:cs typeface="Arial" panose="020B0604020202020204" pitchFamily="34" charset="0"/>
              </a:rPr>
              <a:t>Makhecha</a:t>
            </a:r>
            <a:r>
              <a:rPr lang="en-IN" dirty="0">
                <a:solidFill>
                  <a:schemeClr val="tx1"/>
                </a:solidFill>
                <a:latin typeface="Arial" panose="020B0604020202020204" pitchFamily="34" charset="0"/>
                <a:cs typeface="Arial" panose="020B0604020202020204" pitchFamily="34" charset="0"/>
              </a:rPr>
              <a:t>, 2019, p</a:t>
            </a:r>
            <a:r>
              <a:rPr lang="en-GB" dirty="0">
                <a:solidFill>
                  <a:schemeClr val="tx1"/>
                </a:solidFill>
                <a:latin typeface="Arial" panose="020B0604020202020204" pitchFamily="34" charset="0"/>
                <a:cs typeface="Arial" panose="020B0604020202020204" pitchFamily="34" charset="0"/>
              </a:rPr>
              <a:t>. 23) </a:t>
            </a:r>
            <a:endParaRPr lang="en-IN" dirty="0">
              <a:latin typeface="Arial" panose="020B0604020202020204" pitchFamily="34" charset="0"/>
              <a:cs typeface="Arial" panose="020B0604020202020204" pitchFamily="34" charset="0"/>
            </a:endParaRPr>
          </a:p>
          <a:p>
            <a:pPr algn="just">
              <a:lnSpc>
                <a:spcPct val="150000"/>
              </a:lnSpc>
            </a:pPr>
            <a:r>
              <a:rPr lang="en-GB" dirty="0">
                <a:solidFill>
                  <a:schemeClr val="tx1"/>
                </a:solidFill>
                <a:latin typeface="Arial" panose="020B0604020202020204" pitchFamily="34" charset="0"/>
                <a:cs typeface="Arial" panose="020B0604020202020204" pitchFamily="34" charset="0"/>
              </a:rPr>
              <a:t>Employee engagement of the organisation can help the business to provide better service to the customers to make them happy and satisfied. </a:t>
            </a:r>
            <a:endParaRPr lang="en-IN"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303963" y="1611087"/>
            <a:ext cx="5204209" cy="4844142"/>
          </a:xfrm>
          <a:prstGeom prst="rect">
            <a:avLst/>
          </a:prstGeom>
          <a:effectLst>
            <a:softEdge rad="635000"/>
          </a:effectLst>
        </p:spPr>
      </p:pic>
    </p:spTree>
    <p:extLst>
      <p:ext uri="{BB962C8B-B14F-4D97-AF65-F5344CB8AC3E}">
        <p14:creationId xmlns:p14="http://schemas.microsoft.com/office/powerpoint/2010/main" val="756766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chemeClr val="tx1"/>
                </a:solidFill>
                <a:latin typeface="Arial" panose="020B0604020202020204" pitchFamily="34" charset="0"/>
                <a:cs typeface="Arial" panose="020B0604020202020204" pitchFamily="34" charset="0"/>
              </a:rPr>
              <a:t>CONTD…</a:t>
            </a:r>
          </a:p>
        </p:txBody>
      </p:sp>
      <p:sp>
        <p:nvSpPr>
          <p:cNvPr id="3" name="Content Placeholder 2"/>
          <p:cNvSpPr>
            <a:spLocks noGrp="1"/>
          </p:cNvSpPr>
          <p:nvPr>
            <p:ph idx="1"/>
          </p:nvPr>
        </p:nvSpPr>
        <p:spPr>
          <a:xfrm>
            <a:off x="677334" y="2160589"/>
            <a:ext cx="3938209" cy="3880773"/>
          </a:xfrm>
        </p:spPr>
        <p:txBody>
          <a:bodyPr>
            <a:normAutofit lnSpcReduction="10000"/>
          </a:bodyPr>
          <a:lstStyle/>
          <a:p>
            <a:pPr algn="just">
              <a:lnSpc>
                <a:spcPct val="150000"/>
              </a:lnSpc>
            </a:pPr>
            <a:r>
              <a:rPr lang="en-GB" dirty="0">
                <a:solidFill>
                  <a:schemeClr val="tx1"/>
                </a:solidFill>
                <a:latin typeface="Arial" panose="020B0604020202020204" pitchFamily="34" charset="0"/>
                <a:cs typeface="Arial" panose="020B0604020202020204" pitchFamily="34" charset="0"/>
              </a:rPr>
              <a:t>Employee who are more engaged in the workplace are more productive which help the company to improve their overall performance. </a:t>
            </a:r>
          </a:p>
          <a:p>
            <a:pPr algn="just">
              <a:lnSpc>
                <a:spcPct val="150000"/>
              </a:lnSpc>
            </a:pPr>
            <a:r>
              <a:rPr lang="en-GB" dirty="0">
                <a:solidFill>
                  <a:schemeClr val="tx1"/>
                </a:solidFill>
                <a:latin typeface="Arial" panose="020B0604020202020204" pitchFamily="34" charset="0"/>
                <a:cs typeface="Arial" panose="020B0604020202020204" pitchFamily="34" charset="0"/>
              </a:rPr>
              <a:t>Engaged employees are more fit by mentally as they feel attached with their work and improve efficiency. </a:t>
            </a:r>
            <a:endParaRPr lang="en-IN" dirty="0">
              <a:solidFill>
                <a:schemeClr val="tx1"/>
              </a:solidFill>
              <a:latin typeface="Arial" panose="020B0604020202020204" pitchFamily="34" charset="0"/>
              <a:cs typeface="Arial" panose="020B0604020202020204" pitchFamily="34" charset="0"/>
            </a:endParaRPr>
          </a:p>
          <a:p>
            <a:endParaRPr lang="en-IN" dirty="0"/>
          </a:p>
        </p:txBody>
      </p:sp>
      <p:pic>
        <p:nvPicPr>
          <p:cNvPr id="4" name="Picture 3"/>
          <p:cNvPicPr>
            <a:picLocks noChangeAspect="1"/>
          </p:cNvPicPr>
          <p:nvPr/>
        </p:nvPicPr>
        <p:blipFill>
          <a:blip r:embed="rId3"/>
          <a:stretch>
            <a:fillRect/>
          </a:stretch>
        </p:blipFill>
        <p:spPr>
          <a:xfrm>
            <a:off x="5222511" y="1710635"/>
            <a:ext cx="6246153" cy="4145880"/>
          </a:xfrm>
          <a:prstGeom prst="rect">
            <a:avLst/>
          </a:prstGeom>
          <a:effectLst>
            <a:softEdge rad="635000"/>
          </a:effectLst>
        </p:spPr>
      </p:pic>
    </p:spTree>
    <p:extLst>
      <p:ext uri="{BB962C8B-B14F-4D97-AF65-F5344CB8AC3E}">
        <p14:creationId xmlns:p14="http://schemas.microsoft.com/office/powerpoint/2010/main" val="29470992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chemeClr val="tx1"/>
                </a:solidFill>
                <a:latin typeface="Arial" panose="020B0604020202020204" pitchFamily="34" charset="0"/>
                <a:cs typeface="Arial" panose="020B0604020202020204" pitchFamily="34" charset="0"/>
              </a:rPr>
              <a:t>CONTD…</a:t>
            </a:r>
          </a:p>
        </p:txBody>
      </p:sp>
      <p:sp>
        <p:nvSpPr>
          <p:cNvPr id="3" name="Content Placeholder 2"/>
          <p:cNvSpPr>
            <a:spLocks noGrp="1"/>
          </p:cNvSpPr>
          <p:nvPr>
            <p:ph idx="1"/>
          </p:nvPr>
        </p:nvSpPr>
        <p:spPr>
          <a:xfrm>
            <a:off x="6272591" y="1583647"/>
            <a:ext cx="3938209" cy="5121953"/>
          </a:xfrm>
        </p:spPr>
        <p:txBody>
          <a:bodyPr>
            <a:normAutofit/>
          </a:bodyPr>
          <a:lstStyle/>
          <a:p>
            <a:pPr algn="just">
              <a:lnSpc>
                <a:spcPct val="150000"/>
              </a:lnSpc>
            </a:pPr>
            <a:r>
              <a:rPr lang="en-GB" dirty="0">
                <a:solidFill>
                  <a:schemeClr val="tx1"/>
                </a:solidFill>
                <a:latin typeface="Arial" panose="020B0604020202020204" pitchFamily="34" charset="0"/>
                <a:cs typeface="Arial" panose="020B0604020202020204" pitchFamily="34" charset="0"/>
              </a:rPr>
              <a:t>The employees feel connected with the job and will support the company in the success and earning more revenue (</a:t>
            </a:r>
            <a:r>
              <a:rPr lang="en-IN" dirty="0" err="1">
                <a:solidFill>
                  <a:schemeClr val="tx1"/>
                </a:solidFill>
                <a:latin typeface="Arial" panose="020B0604020202020204" pitchFamily="34" charset="0"/>
                <a:cs typeface="Arial" panose="020B0604020202020204" pitchFamily="34" charset="0"/>
              </a:rPr>
              <a:t>Rana</a:t>
            </a:r>
            <a:r>
              <a:rPr lang="en-IN" dirty="0">
                <a:solidFill>
                  <a:schemeClr val="tx1"/>
                </a:solidFill>
                <a:latin typeface="Arial" panose="020B0604020202020204" pitchFamily="34" charset="0"/>
                <a:cs typeface="Arial" panose="020B0604020202020204" pitchFamily="34" charset="0"/>
              </a:rPr>
              <a:t>, 2019, pp. 256-267)</a:t>
            </a:r>
            <a:r>
              <a:rPr lang="en-GB" dirty="0">
                <a:solidFill>
                  <a:schemeClr val="tx1"/>
                </a:solidFill>
                <a:latin typeface="Arial" panose="020B0604020202020204" pitchFamily="34" charset="0"/>
                <a:cs typeface="Arial" panose="020B0604020202020204" pitchFamily="34" charset="0"/>
              </a:rPr>
              <a:t>. </a:t>
            </a:r>
          </a:p>
          <a:p>
            <a:pPr algn="just">
              <a:lnSpc>
                <a:spcPct val="150000"/>
              </a:lnSpc>
            </a:pPr>
            <a:r>
              <a:rPr lang="en-GB" dirty="0">
                <a:solidFill>
                  <a:schemeClr val="tx1"/>
                </a:solidFill>
                <a:latin typeface="Arial" panose="020B0604020202020204" pitchFamily="34" charset="0"/>
                <a:cs typeface="Arial" panose="020B0604020202020204" pitchFamily="34" charset="0"/>
              </a:rPr>
              <a:t>The company also be able to reduce the cost of hiring and providing training which provide benefits to the company. </a:t>
            </a:r>
            <a:endParaRPr lang="en-IN" dirty="0">
              <a:solidFill>
                <a:schemeClr val="tx1"/>
              </a:solidFill>
              <a:latin typeface="Arial" panose="020B0604020202020204" pitchFamily="34" charset="0"/>
              <a:cs typeface="Arial" panose="020B0604020202020204" pitchFamily="34" charset="0"/>
            </a:endParaRPr>
          </a:p>
          <a:p>
            <a:pPr>
              <a:lnSpc>
                <a:spcPct val="150000"/>
              </a:lnSpc>
            </a:pPr>
            <a:endParaRPr lang="en-IN"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385314" y="1427188"/>
            <a:ext cx="5743343" cy="4657926"/>
          </a:xfrm>
          <a:prstGeom prst="rect">
            <a:avLst/>
          </a:prstGeom>
          <a:effectLst>
            <a:softEdge rad="635000"/>
          </a:effectLst>
        </p:spPr>
      </p:pic>
    </p:spTree>
    <p:extLst>
      <p:ext uri="{BB962C8B-B14F-4D97-AF65-F5344CB8AC3E}">
        <p14:creationId xmlns:p14="http://schemas.microsoft.com/office/powerpoint/2010/main" val="24582192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chemeClr val="tx1"/>
                </a:solidFill>
                <a:latin typeface="Arial" panose="020B0604020202020204" pitchFamily="34" charset="0"/>
                <a:cs typeface="Arial" panose="020B0604020202020204" pitchFamily="34" charset="0"/>
              </a:rPr>
              <a:t>Conclusion </a:t>
            </a:r>
          </a:p>
        </p:txBody>
      </p:sp>
      <p:sp>
        <p:nvSpPr>
          <p:cNvPr id="3" name="Content Placeholder 2"/>
          <p:cNvSpPr>
            <a:spLocks noGrp="1"/>
          </p:cNvSpPr>
          <p:nvPr>
            <p:ph idx="1"/>
          </p:nvPr>
        </p:nvSpPr>
        <p:spPr>
          <a:xfrm>
            <a:off x="677334" y="1197429"/>
            <a:ext cx="4243009" cy="5344885"/>
          </a:xfrm>
        </p:spPr>
        <p:txBody>
          <a:bodyPr/>
          <a:lstStyle/>
          <a:p>
            <a:pPr marL="0" indent="0" algn="just">
              <a:lnSpc>
                <a:spcPct val="150000"/>
              </a:lnSpc>
              <a:buNone/>
            </a:pPr>
            <a:r>
              <a:rPr lang="en-GB" dirty="0">
                <a:solidFill>
                  <a:schemeClr val="tx1"/>
                </a:solidFill>
                <a:latin typeface="Arial" panose="020B0604020202020204" pitchFamily="34" charset="0"/>
                <a:cs typeface="Arial" panose="020B0604020202020204" pitchFamily="34" charset="0"/>
              </a:rPr>
              <a:t>This assignment has explained employee engagement. The classic motivational theory of employee engagement has been described. With the help of theory, it clearly explained that hotel industry take care of the safety and psychological needs of their employees. The benefits of employee engagement also discussed. Strong employee engagement helps the organizations in providing better service to the customers. </a:t>
            </a:r>
            <a:endParaRPr lang="en-IN"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368142" y="1012372"/>
            <a:ext cx="4876800" cy="4876800"/>
          </a:xfrm>
          <a:prstGeom prst="rect">
            <a:avLst/>
          </a:prstGeom>
          <a:effectLst/>
        </p:spPr>
      </p:pic>
    </p:spTree>
    <p:extLst>
      <p:ext uri="{BB962C8B-B14F-4D97-AF65-F5344CB8AC3E}">
        <p14:creationId xmlns:p14="http://schemas.microsoft.com/office/powerpoint/2010/main" val="2835036403"/>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chemeClr val="tx1"/>
                </a:solidFill>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677334" y="1371601"/>
            <a:ext cx="8596668" cy="5290456"/>
          </a:xfrm>
        </p:spPr>
        <p:txBody>
          <a:bodyPr>
            <a:noAutofit/>
          </a:bodyPr>
          <a:lstStyle/>
          <a:p>
            <a:pPr algn="just"/>
            <a:r>
              <a:rPr lang="en-GB" sz="1600" dirty="0" err="1">
                <a:solidFill>
                  <a:schemeClr val="tx1"/>
                </a:solidFill>
                <a:latin typeface="Arial" panose="020B0604020202020204" pitchFamily="34" charset="0"/>
                <a:cs typeface="Arial" panose="020B0604020202020204" pitchFamily="34" charset="0"/>
              </a:rPr>
              <a:t>Cio</a:t>
            </a:r>
            <a:r>
              <a:rPr lang="en-GB" sz="1600" dirty="0">
                <a:solidFill>
                  <a:schemeClr val="tx1"/>
                </a:solidFill>
                <a:latin typeface="Arial" panose="020B0604020202020204" pitchFamily="34" charset="0"/>
                <a:cs typeface="Arial" panose="020B0604020202020204" pitchFamily="34" charset="0"/>
              </a:rPr>
              <a:t>, (2022). </a:t>
            </a:r>
            <a:r>
              <a:rPr lang="en-GB" sz="1600" i="1" dirty="0">
                <a:solidFill>
                  <a:schemeClr val="tx1"/>
                </a:solidFill>
                <a:latin typeface="Arial" panose="020B0604020202020204" pitchFamily="34" charset="0"/>
                <a:cs typeface="Arial" panose="020B0604020202020204" pitchFamily="34" charset="0"/>
              </a:rPr>
              <a:t>Employee engagement</a:t>
            </a:r>
            <a:r>
              <a:rPr lang="en-GB" sz="1600" dirty="0">
                <a:solidFill>
                  <a:schemeClr val="tx1"/>
                </a:solidFill>
                <a:latin typeface="Arial" panose="020B0604020202020204" pitchFamily="34" charset="0"/>
                <a:cs typeface="Arial" panose="020B0604020202020204" pitchFamily="34" charset="0"/>
              </a:rPr>
              <a:t> Available at:  https://www.cio.com/article/222485/employee-engagement-best-practices.html </a:t>
            </a:r>
            <a:r>
              <a:rPr lang="en-IN" sz="1600" dirty="0">
                <a:solidFill>
                  <a:schemeClr val="tx1"/>
                </a:solidFill>
                <a:latin typeface="Arial" panose="020B0604020202020204" pitchFamily="34" charset="0"/>
                <a:cs typeface="Arial" panose="020B0604020202020204" pitchFamily="34" charset="0"/>
              </a:rPr>
              <a:t>(Accessed: 12 October 2022)</a:t>
            </a:r>
          </a:p>
          <a:p>
            <a:pPr algn="just"/>
            <a:r>
              <a:rPr lang="en-GB" sz="1600" dirty="0">
                <a:solidFill>
                  <a:schemeClr val="tx1"/>
                </a:solidFill>
                <a:latin typeface="Arial" panose="020B0604020202020204" pitchFamily="34" charset="0"/>
                <a:cs typeface="Arial" panose="020B0604020202020204" pitchFamily="34" charset="0"/>
              </a:rPr>
              <a:t>Indeed, (2022). </a:t>
            </a:r>
            <a:r>
              <a:rPr lang="en-IN" sz="1600" i="1" dirty="0">
                <a:solidFill>
                  <a:schemeClr val="tx1"/>
                </a:solidFill>
                <a:latin typeface="Arial" panose="020B0604020202020204" pitchFamily="34" charset="0"/>
                <a:cs typeface="Arial" panose="020B0604020202020204" pitchFamily="34" charset="0"/>
              </a:rPr>
              <a:t>Impact of Employee Motivation on Performance</a:t>
            </a:r>
            <a:r>
              <a:rPr lang="en-IN" sz="1600" dirty="0">
                <a:solidFill>
                  <a:schemeClr val="tx1"/>
                </a:solidFill>
                <a:latin typeface="Arial" panose="020B0604020202020204" pitchFamily="34" charset="0"/>
                <a:cs typeface="Arial" panose="020B0604020202020204" pitchFamily="34" charset="0"/>
              </a:rPr>
              <a:t> Available at: https://www.linkedin.com/pulse/impact-employee-motivation-performance-yogita-sharma#:~:text=Motivation%20levels%20within%20the%20workplace,numbers%20increase%20as%20a%20result. (Accessed: 12 October 2022)</a:t>
            </a:r>
          </a:p>
          <a:p>
            <a:pPr algn="just"/>
            <a:r>
              <a:rPr lang="en-IN" sz="1600" dirty="0" err="1">
                <a:solidFill>
                  <a:schemeClr val="tx1"/>
                </a:solidFill>
                <a:latin typeface="Arial" panose="020B0604020202020204" pitchFamily="34" charset="0"/>
                <a:cs typeface="Arial" panose="020B0604020202020204" pitchFamily="34" charset="0"/>
              </a:rPr>
              <a:t>Rana</a:t>
            </a:r>
            <a:r>
              <a:rPr lang="en-IN" sz="1600" dirty="0">
                <a:solidFill>
                  <a:schemeClr val="tx1"/>
                </a:solidFill>
                <a:latin typeface="Arial" panose="020B0604020202020204" pitchFamily="34" charset="0"/>
                <a:cs typeface="Arial" panose="020B0604020202020204" pitchFamily="34" charset="0"/>
              </a:rPr>
              <a:t>, S., 2019. Managing organizations through employee engagement: An Indian perspective. In </a:t>
            </a:r>
            <a:r>
              <a:rPr lang="en-IN" sz="1600" i="1" dirty="0">
                <a:solidFill>
                  <a:schemeClr val="tx1"/>
                </a:solidFill>
                <a:latin typeface="Arial" panose="020B0604020202020204" pitchFamily="34" charset="0"/>
                <a:cs typeface="Arial" panose="020B0604020202020204" pitchFamily="34" charset="0"/>
              </a:rPr>
              <a:t>Management Techniques for Employee Engagement in Contemporary Organizations</a:t>
            </a:r>
            <a:r>
              <a:rPr lang="en-IN" sz="1600" dirty="0">
                <a:solidFill>
                  <a:schemeClr val="tx1"/>
                </a:solidFill>
                <a:latin typeface="Arial" panose="020B0604020202020204" pitchFamily="34" charset="0"/>
                <a:cs typeface="Arial" panose="020B0604020202020204" pitchFamily="34" charset="0"/>
              </a:rPr>
              <a:t> (pp. 256-267). IGI Global.</a:t>
            </a:r>
          </a:p>
          <a:p>
            <a:pPr algn="just"/>
            <a:r>
              <a:rPr lang="en-IN" sz="1600" dirty="0" err="1">
                <a:solidFill>
                  <a:schemeClr val="tx1"/>
                </a:solidFill>
                <a:latin typeface="Arial" panose="020B0604020202020204" pitchFamily="34" charset="0"/>
                <a:cs typeface="Arial" panose="020B0604020202020204" pitchFamily="34" charset="0"/>
              </a:rPr>
              <a:t>Riyanto</a:t>
            </a:r>
            <a:r>
              <a:rPr lang="en-IN" sz="1600" dirty="0">
                <a:solidFill>
                  <a:schemeClr val="tx1"/>
                </a:solidFill>
                <a:latin typeface="Arial" panose="020B0604020202020204" pitchFamily="34" charset="0"/>
                <a:cs typeface="Arial" panose="020B0604020202020204" pitchFamily="34" charset="0"/>
              </a:rPr>
              <a:t>, S., </a:t>
            </a:r>
            <a:r>
              <a:rPr lang="en-IN" sz="1600" dirty="0" err="1">
                <a:solidFill>
                  <a:schemeClr val="tx1"/>
                </a:solidFill>
                <a:latin typeface="Arial" panose="020B0604020202020204" pitchFamily="34" charset="0"/>
                <a:cs typeface="Arial" panose="020B0604020202020204" pitchFamily="34" charset="0"/>
              </a:rPr>
              <a:t>Endri</a:t>
            </a:r>
            <a:r>
              <a:rPr lang="en-IN" sz="1600" dirty="0">
                <a:solidFill>
                  <a:schemeClr val="tx1"/>
                </a:solidFill>
                <a:latin typeface="Arial" panose="020B0604020202020204" pitchFamily="34" charset="0"/>
                <a:cs typeface="Arial" panose="020B0604020202020204" pitchFamily="34" charset="0"/>
              </a:rPr>
              <a:t>, E. and </a:t>
            </a:r>
            <a:r>
              <a:rPr lang="en-IN" sz="1600" dirty="0" err="1">
                <a:solidFill>
                  <a:schemeClr val="tx1"/>
                </a:solidFill>
                <a:latin typeface="Arial" panose="020B0604020202020204" pitchFamily="34" charset="0"/>
                <a:cs typeface="Arial" panose="020B0604020202020204" pitchFamily="34" charset="0"/>
              </a:rPr>
              <a:t>Herlisha</a:t>
            </a:r>
            <a:r>
              <a:rPr lang="en-IN" sz="1600" dirty="0">
                <a:solidFill>
                  <a:schemeClr val="tx1"/>
                </a:solidFill>
                <a:latin typeface="Arial" panose="020B0604020202020204" pitchFamily="34" charset="0"/>
                <a:cs typeface="Arial" panose="020B0604020202020204" pitchFamily="34" charset="0"/>
              </a:rPr>
              <a:t>, N., (2021). Effect of work motivation and job satisfaction on employee performance: Mediating role of employee engagement. </a:t>
            </a:r>
            <a:r>
              <a:rPr lang="en-IN" sz="1600" i="1" dirty="0">
                <a:solidFill>
                  <a:schemeClr val="tx1"/>
                </a:solidFill>
                <a:latin typeface="Arial" panose="020B0604020202020204" pitchFamily="34" charset="0"/>
                <a:cs typeface="Arial" panose="020B0604020202020204" pitchFamily="34" charset="0"/>
              </a:rPr>
              <a:t>Problems and Perspectives in Management</a:t>
            </a:r>
            <a:r>
              <a:rPr lang="en-IN" sz="1600" dirty="0">
                <a:solidFill>
                  <a:schemeClr val="tx1"/>
                </a:solidFill>
                <a:latin typeface="Arial" panose="020B0604020202020204" pitchFamily="34" charset="0"/>
                <a:cs typeface="Arial" panose="020B0604020202020204" pitchFamily="34" charset="0"/>
              </a:rPr>
              <a:t>, </a:t>
            </a:r>
            <a:r>
              <a:rPr lang="en-IN" sz="1600" i="1" dirty="0">
                <a:solidFill>
                  <a:schemeClr val="tx1"/>
                </a:solidFill>
                <a:latin typeface="Arial" panose="020B0604020202020204" pitchFamily="34" charset="0"/>
                <a:cs typeface="Arial" panose="020B0604020202020204" pitchFamily="34" charset="0"/>
              </a:rPr>
              <a:t>19</a:t>
            </a:r>
            <a:r>
              <a:rPr lang="en-IN" sz="1600" dirty="0">
                <a:solidFill>
                  <a:schemeClr val="tx1"/>
                </a:solidFill>
                <a:latin typeface="Arial" panose="020B0604020202020204" pitchFamily="34" charset="0"/>
                <a:cs typeface="Arial" panose="020B0604020202020204" pitchFamily="34" charset="0"/>
              </a:rPr>
              <a:t>(3), p.162.</a:t>
            </a:r>
          </a:p>
          <a:p>
            <a:pPr algn="just"/>
            <a:r>
              <a:rPr lang="en-IN" sz="1600" dirty="0" err="1">
                <a:solidFill>
                  <a:schemeClr val="tx1"/>
                </a:solidFill>
                <a:latin typeface="Arial" panose="020B0604020202020204" pitchFamily="34" charset="0"/>
                <a:cs typeface="Arial" panose="020B0604020202020204" pitchFamily="34" charset="0"/>
              </a:rPr>
              <a:t>Shaik</a:t>
            </a:r>
            <a:r>
              <a:rPr lang="en-IN" sz="1600" dirty="0">
                <a:solidFill>
                  <a:schemeClr val="tx1"/>
                </a:solidFill>
                <a:latin typeface="Arial" panose="020B0604020202020204" pitchFamily="34" charset="0"/>
                <a:cs typeface="Arial" panose="020B0604020202020204" pitchFamily="34" charset="0"/>
              </a:rPr>
              <a:t>, F.F. and </a:t>
            </a:r>
            <a:r>
              <a:rPr lang="en-IN" sz="1600" dirty="0" err="1">
                <a:solidFill>
                  <a:schemeClr val="tx1"/>
                </a:solidFill>
                <a:latin typeface="Arial" panose="020B0604020202020204" pitchFamily="34" charset="0"/>
                <a:cs typeface="Arial" panose="020B0604020202020204" pitchFamily="34" charset="0"/>
              </a:rPr>
              <a:t>Makhecha</a:t>
            </a:r>
            <a:r>
              <a:rPr lang="en-IN" sz="1600" dirty="0">
                <a:solidFill>
                  <a:schemeClr val="tx1"/>
                </a:solidFill>
                <a:latin typeface="Arial" panose="020B0604020202020204" pitchFamily="34" charset="0"/>
                <a:cs typeface="Arial" panose="020B0604020202020204" pitchFamily="34" charset="0"/>
              </a:rPr>
              <a:t>, U.P., 2019. Drivers of employee engagement in global virtual teams. </a:t>
            </a:r>
            <a:r>
              <a:rPr lang="en-IN" sz="1600" i="1" dirty="0">
                <a:solidFill>
                  <a:schemeClr val="tx1"/>
                </a:solidFill>
                <a:latin typeface="Arial" panose="020B0604020202020204" pitchFamily="34" charset="0"/>
                <a:cs typeface="Arial" panose="020B0604020202020204" pitchFamily="34" charset="0"/>
              </a:rPr>
              <a:t>Australasian Journal of Information Systems</a:t>
            </a:r>
            <a:r>
              <a:rPr lang="en-IN" sz="1600" dirty="0">
                <a:solidFill>
                  <a:schemeClr val="tx1"/>
                </a:solidFill>
                <a:latin typeface="Arial" panose="020B0604020202020204" pitchFamily="34" charset="0"/>
                <a:cs typeface="Arial" panose="020B0604020202020204" pitchFamily="34" charset="0"/>
              </a:rPr>
              <a:t>, </a:t>
            </a:r>
            <a:r>
              <a:rPr lang="en-IN" sz="1600" i="1" dirty="0">
                <a:solidFill>
                  <a:schemeClr val="tx1"/>
                </a:solidFill>
                <a:latin typeface="Arial" panose="020B0604020202020204" pitchFamily="34" charset="0"/>
                <a:cs typeface="Arial" panose="020B0604020202020204" pitchFamily="34" charset="0"/>
              </a:rPr>
              <a:t>23</a:t>
            </a:r>
            <a:r>
              <a:rPr lang="en-IN" sz="1600" dirty="0">
                <a:solidFill>
                  <a:schemeClr val="tx1"/>
                </a:solidFill>
                <a:latin typeface="Arial" panose="020B0604020202020204" pitchFamily="34" charset="0"/>
                <a:cs typeface="Arial" panose="020B0604020202020204" pitchFamily="34" charset="0"/>
              </a:rPr>
              <a:t>.</a:t>
            </a:r>
          </a:p>
          <a:p>
            <a:pPr algn="just"/>
            <a:r>
              <a:rPr lang="en-GB" sz="1600" dirty="0" err="1">
                <a:solidFill>
                  <a:schemeClr val="tx1"/>
                </a:solidFill>
                <a:latin typeface="Arial" panose="020B0604020202020204" pitchFamily="34" charset="0"/>
                <a:cs typeface="Arial" panose="020B0604020202020204" pitchFamily="34" charset="0"/>
              </a:rPr>
              <a:t>Zippia</a:t>
            </a:r>
            <a:r>
              <a:rPr lang="en-GB" sz="1600" dirty="0">
                <a:solidFill>
                  <a:schemeClr val="tx1"/>
                </a:solidFill>
                <a:latin typeface="Arial" panose="020B0604020202020204" pitchFamily="34" charset="0"/>
                <a:cs typeface="Arial" panose="020B0604020202020204" pitchFamily="34" charset="0"/>
              </a:rPr>
              <a:t>, (2022). </a:t>
            </a:r>
            <a:r>
              <a:rPr lang="en-GB" sz="1600" i="1" dirty="0">
                <a:solidFill>
                  <a:schemeClr val="tx1"/>
                </a:solidFill>
                <a:latin typeface="Arial" panose="020B0604020202020204" pitchFamily="34" charset="0"/>
                <a:cs typeface="Arial" panose="020B0604020202020204" pitchFamily="34" charset="0"/>
              </a:rPr>
              <a:t>GRAND HOTEL REVENUE</a:t>
            </a:r>
            <a:r>
              <a:rPr lang="en-GB" sz="1600" dirty="0">
                <a:solidFill>
                  <a:schemeClr val="tx1"/>
                </a:solidFill>
                <a:latin typeface="Arial" panose="020B0604020202020204" pitchFamily="34" charset="0"/>
                <a:cs typeface="Arial" panose="020B0604020202020204" pitchFamily="34" charset="0"/>
              </a:rPr>
              <a:t> Available at: https://www.zippia.com/grand-hotel-careers-25055/revenue/ </a:t>
            </a:r>
            <a:r>
              <a:rPr lang="en-IN" sz="1600" dirty="0">
                <a:solidFill>
                  <a:schemeClr val="tx1"/>
                </a:solidFill>
                <a:latin typeface="Arial" panose="020B0604020202020204" pitchFamily="34" charset="0"/>
                <a:cs typeface="Arial" panose="020B0604020202020204" pitchFamily="34" charset="0"/>
              </a:rPr>
              <a:t>(Accessed: 12 October 2022)</a:t>
            </a:r>
          </a:p>
          <a:p>
            <a:pPr algn="just"/>
            <a:endParaRPr lang="en-IN" sz="1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7226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03514" y="642257"/>
            <a:ext cx="10178144" cy="5508171"/>
          </a:xfrm>
          <a:prstGeom prst="rect">
            <a:avLst/>
          </a:prstGeom>
          <a:effectLst>
            <a:softEdge rad="635000"/>
          </a:effectLst>
        </p:spPr>
      </p:pic>
    </p:spTree>
    <p:extLst>
      <p:ext uri="{BB962C8B-B14F-4D97-AF65-F5344CB8AC3E}">
        <p14:creationId xmlns:p14="http://schemas.microsoft.com/office/powerpoint/2010/main" val="88960078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themeOverride>
</file>

<file path=docProps/app.xml><?xml version="1.0" encoding="utf-8"?>
<Properties xmlns="http://schemas.openxmlformats.org/officeDocument/2006/extended-properties" xmlns:vt="http://schemas.openxmlformats.org/officeDocument/2006/docPropsVTypes">
  <Template/>
  <TotalTime>1436</TotalTime>
  <Words>1478</Words>
  <Application>Microsoft Office PowerPoint</Application>
  <PresentationFormat>Widescreen</PresentationFormat>
  <Paragraphs>72</Paragraphs>
  <Slides>16</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Trebuchet MS</vt:lpstr>
      <vt:lpstr>Wingdings 3</vt:lpstr>
      <vt:lpstr>Facet</vt:lpstr>
      <vt:lpstr>Student Name: Helmut Benjamin Lorincz Student ID: 2120964 Module :Operating hotel facilities BMIH4006 Lecturer Name: Muhammad Cassamo</vt:lpstr>
      <vt:lpstr>Table of contents </vt:lpstr>
      <vt:lpstr>Introduction </vt:lpstr>
      <vt:lpstr>Definition of employee engagement </vt:lpstr>
      <vt:lpstr>Theory about employee engagement </vt:lpstr>
      <vt:lpstr>CONTD…..</vt:lpstr>
      <vt:lpstr>CONTD…..</vt:lpstr>
      <vt:lpstr>Best practices of employee engagement </vt:lpstr>
      <vt:lpstr>CONTD…</vt:lpstr>
      <vt:lpstr>CONTD…</vt:lpstr>
      <vt:lpstr>Importance of employee engagement</vt:lpstr>
      <vt:lpstr>CONTD…</vt:lpstr>
      <vt:lpstr>CONTD…</vt:lpstr>
      <vt:lpstr>Conclusion </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 Component No: 3 of 3</dc:title>
  <cp:lastModifiedBy>Helmut Benjamin Lorincz</cp:lastModifiedBy>
  <cp:revision>82</cp:revision>
  <dcterms:created xsi:type="dcterms:W3CDTF">2022-10-12T11:37:18Z</dcterms:created>
  <dcterms:modified xsi:type="dcterms:W3CDTF">2022-12-04T21:40:24Z</dcterms:modified>
</cp:coreProperties>
</file>