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40" autoAdjust="0"/>
    <p:restoredTop sz="94660"/>
  </p:normalViewPr>
  <p:slideViewPr>
    <p:cSldViewPr snapToGrid="0">
      <p:cViewPr varScale="1">
        <p:scale>
          <a:sx n="69" d="100"/>
          <a:sy n="69" d="100"/>
        </p:scale>
        <p:origin x="78" y="1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090D75-A4AA-4F44-B1BE-EE0DBA325BF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3E9E051-353E-450F-9320-AA3814D3EF3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85E873-6ACF-4C34-B9C9-614C96CBF2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406AC8-A27A-4222-A8B3-C3357AD42249}" type="datetimeFigureOut">
              <a:rPr lang="en-GB" smtClean="0"/>
              <a:t>09/11/2017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25CFA3-ACE4-496C-B3E8-45D7ABF5B8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B24127-596F-4753-AA23-0276F7871B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8F350-F9F4-4383-A906-01B58354F9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93479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6F0A03-BA22-4875-85A8-6F8B8C101B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3238CD-FDFC-4E60-A914-AB05E8A9F0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573395-ABED-4404-AE08-D514F40FB9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406AC8-A27A-4222-A8B3-C3357AD42249}" type="datetimeFigureOut">
              <a:rPr lang="en-GB" smtClean="0"/>
              <a:t>09/11/2017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A2FD6C-F60A-4161-A442-C4DA4047AA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43F16A-82E3-4C71-B44C-D45D0774D2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8F350-F9F4-4383-A906-01B58354F9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04623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C286B7-59B4-4184-8F6D-8D29393CA0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673FB03-F1AC-4230-BEFA-0DD19EBC110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0B8D97-C3D9-4B94-ABFB-05D51EC229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406AC8-A27A-4222-A8B3-C3357AD42249}" type="datetimeFigureOut">
              <a:rPr lang="en-GB" smtClean="0"/>
              <a:t>09/11/2017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D876CA-4A19-4398-8F39-2C2C7AC2C3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E1720F-8FDE-49E2-A66F-39C85CD9C8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8F350-F9F4-4383-A906-01B58354F9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44463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646C2E-FA09-49E6-AC6E-205D41398B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62DC56-EEBE-4E6A-B7A2-8371667E45D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DAD178F-934A-4C03-AA25-1A85F75C69E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6EB00B-07E6-416F-BCD5-4BA389B746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406AC8-A27A-4222-A8B3-C3357AD42249}" type="datetimeFigureOut">
              <a:rPr lang="en-GB" smtClean="0"/>
              <a:t>09/11/2017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5617765-7098-4AE1-8A6D-8D5B39B4D5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4552763-5D84-42BC-80CF-35F06CFD7B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8F350-F9F4-4383-A906-01B58354F9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84617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EAE4A4-7C89-43E5-B5B2-BD56FC1E5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28BD53-EFFC-46F7-8D1C-BD7E6D48CDB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B1EF9C0-BE48-449B-975E-89F0F270CB4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3756897-534A-4B84-91A0-BE38254F8AA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59EF141-3360-4CCA-B29B-0D1939F64B4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8B498BA-33AD-4C22-9BB9-C85C224AFF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406AC8-A27A-4222-A8B3-C3357AD42249}" type="datetimeFigureOut">
              <a:rPr lang="en-GB" smtClean="0"/>
              <a:t>09/11/2017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6BD050C-B154-4F36-A710-BF7E41936B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289EF19-C0F9-4AB4-950D-180427337C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8F350-F9F4-4383-A906-01B58354F9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1315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592414-2790-4784-ABD8-84DFBF4330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DF71BF3-B943-497F-9E0E-85CD9BE41D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406AC8-A27A-4222-A8B3-C3357AD42249}" type="datetimeFigureOut">
              <a:rPr lang="en-GB" smtClean="0"/>
              <a:t>09/11/2017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D12438-222A-4B6F-A806-79E1894C8E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6167AD2-29CD-4048-ADC4-E20904D425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8F350-F9F4-4383-A906-01B58354F9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87825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C7C55C0-460D-4912-B85B-2304DF4DD0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406AC8-A27A-4222-A8B3-C3357AD42249}" type="datetimeFigureOut">
              <a:rPr lang="en-GB" smtClean="0"/>
              <a:t>09/11/2017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4E2A1D3-4F97-4F91-A00A-34279D2A96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E4CE53B-3259-4441-B4D8-D41B7571A7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8F350-F9F4-4383-A906-01B58354F9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84238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212C13-C231-4457-95DF-6EE5E19CB1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4FAC27-16E7-4973-8A9A-E587BF9615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64F4F35-592A-4C5A-9908-E8B75C66334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AABBA86-A2C7-4621-86A0-31488E25F1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406AC8-A27A-4222-A8B3-C3357AD42249}" type="datetimeFigureOut">
              <a:rPr lang="en-GB" smtClean="0"/>
              <a:t>09/11/2017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EAE91A1-B75C-4544-93E4-61DFB308E2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9F4BFF5-6EC9-4541-9A90-FC190A02EA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8F350-F9F4-4383-A906-01B58354F9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73113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2CD7B6-E4DB-4FF3-9FA9-9238E42132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2DC329D-7C4F-43D6-B2A1-37B963C495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C75C24-BF4C-40FB-A09C-A37C3B2482D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6A6B994-2C09-478F-9EBD-8B2A5D9C4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406AC8-A27A-4222-A8B3-C3357AD42249}" type="datetimeFigureOut">
              <a:rPr lang="en-GB" smtClean="0"/>
              <a:t>09/11/2017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184137E-698A-4581-A2F1-6EEED639F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8C698E-8BC8-4B37-B74D-D3AB76EB71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8F350-F9F4-4383-A906-01B58354F9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21613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F96FA0-8E26-493C-8D51-1DFFA62919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DB9F5F-A903-439A-B2C3-9361DC3BDD9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7E4803-D185-45E0-8C04-7ECE2F4723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406AC8-A27A-4222-A8B3-C3357AD42249}" type="datetimeFigureOut">
              <a:rPr lang="en-GB" smtClean="0"/>
              <a:t>09/11/2017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3426F2-E9DE-4573-9E5A-C0BF704B28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05B2C4-BAA9-4F4F-A928-3D019BB55C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8F350-F9F4-4383-A906-01B58354F9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65714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8672FD2-1107-4EDF-8839-33FABF1A4F6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10A144A-57AE-43AC-A841-5FFA53723F3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4EB6F3-79A6-498A-9D80-3EEA725D5B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406AC8-A27A-4222-A8B3-C3357AD42249}" type="datetimeFigureOut">
              <a:rPr lang="en-GB" smtClean="0"/>
              <a:t>09/11/2017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B1A115-7E28-4115-AF35-69FF0AD96B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6471B4-5415-458B-8B78-AB917A24BE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8F350-F9F4-4383-A906-01B58354F9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11780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081E4F0-9DF8-40EA-A081-FC006273AF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CCA886-57F9-4901-B827-37251C26E40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0BFA7B-4CA5-4E69-94A0-87C01FD2572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406AC8-A27A-4222-A8B3-C3357AD42249}" type="datetimeFigureOut">
              <a:rPr lang="en-GB" smtClean="0"/>
              <a:t>09/11/2017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72A845-2B7A-4D12-BEE2-7869FB277AB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94CEC3-B6CA-475E-869C-620C02D6CF7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D8F350-F9F4-4383-A906-01B58354F9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62206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2037EAD4-27CA-4616-BF60-E927E341246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28059398"/>
              </p:ext>
            </p:extLst>
          </p:nvPr>
        </p:nvGraphicFramePr>
        <p:xfrm>
          <a:off x="1006467" y="289717"/>
          <a:ext cx="10550314" cy="6223378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221473">
                  <a:extLst>
                    <a:ext uri="{9D8B030D-6E8A-4147-A177-3AD203B41FA5}">
                      <a16:colId xmlns:a16="http://schemas.microsoft.com/office/drawing/2014/main" val="1119324298"/>
                    </a:ext>
                  </a:extLst>
                </a:gridCol>
                <a:gridCol w="520432">
                  <a:extLst>
                    <a:ext uri="{9D8B030D-6E8A-4147-A177-3AD203B41FA5}">
                      <a16:colId xmlns:a16="http://schemas.microsoft.com/office/drawing/2014/main" val="3543242635"/>
                    </a:ext>
                  </a:extLst>
                </a:gridCol>
                <a:gridCol w="1015805">
                  <a:extLst>
                    <a:ext uri="{9D8B030D-6E8A-4147-A177-3AD203B41FA5}">
                      <a16:colId xmlns:a16="http://schemas.microsoft.com/office/drawing/2014/main" val="3527362676"/>
                    </a:ext>
                  </a:extLst>
                </a:gridCol>
                <a:gridCol w="1015805">
                  <a:extLst>
                    <a:ext uri="{9D8B030D-6E8A-4147-A177-3AD203B41FA5}">
                      <a16:colId xmlns:a16="http://schemas.microsoft.com/office/drawing/2014/main" val="625787585"/>
                    </a:ext>
                  </a:extLst>
                </a:gridCol>
                <a:gridCol w="1016771">
                  <a:extLst>
                    <a:ext uri="{9D8B030D-6E8A-4147-A177-3AD203B41FA5}">
                      <a16:colId xmlns:a16="http://schemas.microsoft.com/office/drawing/2014/main" val="4246464589"/>
                    </a:ext>
                  </a:extLst>
                </a:gridCol>
                <a:gridCol w="1016771">
                  <a:extLst>
                    <a:ext uri="{9D8B030D-6E8A-4147-A177-3AD203B41FA5}">
                      <a16:colId xmlns:a16="http://schemas.microsoft.com/office/drawing/2014/main" val="987874246"/>
                    </a:ext>
                  </a:extLst>
                </a:gridCol>
                <a:gridCol w="1015805">
                  <a:extLst>
                    <a:ext uri="{9D8B030D-6E8A-4147-A177-3AD203B41FA5}">
                      <a16:colId xmlns:a16="http://schemas.microsoft.com/office/drawing/2014/main" val="1245462232"/>
                    </a:ext>
                  </a:extLst>
                </a:gridCol>
                <a:gridCol w="1016771">
                  <a:extLst>
                    <a:ext uri="{9D8B030D-6E8A-4147-A177-3AD203B41FA5}">
                      <a16:colId xmlns:a16="http://schemas.microsoft.com/office/drawing/2014/main" val="809640983"/>
                    </a:ext>
                  </a:extLst>
                </a:gridCol>
                <a:gridCol w="1016771">
                  <a:extLst>
                    <a:ext uri="{9D8B030D-6E8A-4147-A177-3AD203B41FA5}">
                      <a16:colId xmlns:a16="http://schemas.microsoft.com/office/drawing/2014/main" val="2242985186"/>
                    </a:ext>
                  </a:extLst>
                </a:gridCol>
                <a:gridCol w="693910">
                  <a:extLst>
                    <a:ext uri="{9D8B030D-6E8A-4147-A177-3AD203B41FA5}">
                      <a16:colId xmlns:a16="http://schemas.microsoft.com/office/drawing/2014/main" val="696145127"/>
                    </a:ext>
                  </a:extLst>
                </a:gridCol>
              </a:tblGrid>
              <a:tr h="239326">
                <a:tc gridSpan="10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Personal Evaluation – to support your academic progress please complete the section below </a:t>
                      </a:r>
                      <a:r>
                        <a:rPr lang="en-GB" sz="900" u="sng">
                          <a:effectLst/>
                        </a:rPr>
                        <a:t>BEFORE</a:t>
                      </a:r>
                      <a:r>
                        <a:rPr lang="en-GB" sz="900" u="none" strike="noStrike">
                          <a:effectLst/>
                        </a:rPr>
                        <a:t> submitting your work.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27167392"/>
                  </a:ext>
                </a:extLst>
              </a:tr>
              <a:tr h="495928">
                <a:tc gridSpan="2">
                  <a:txBody>
                    <a:bodyPr/>
                    <a:lstStyle/>
                    <a:p>
                      <a:pPr marL="71755" marR="7175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50" dirty="0">
                          <a:effectLst/>
                        </a:rPr>
                        <a:t>What do you consider to be the best aspects of this work?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8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u="none" strike="noStrike" dirty="0">
                          <a:effectLst/>
                        </a:rPr>
                        <a:t> The amount of information I had collected.  </a:t>
                      </a:r>
                      <a:endParaRPr lang="en-GB" sz="1600" u="sng" dirty="0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13088718"/>
                  </a:ext>
                </a:extLst>
              </a:tr>
              <a:tr h="751401">
                <a:tc gridSpan="2">
                  <a:txBody>
                    <a:bodyPr/>
                    <a:lstStyle/>
                    <a:p>
                      <a:pPr marL="71755" marR="7175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50" dirty="0">
                          <a:effectLst/>
                        </a:rPr>
                        <a:t>Which aspects do you consider could have been improved in this piece of work?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8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u="none" strike="noStrike" dirty="0">
                          <a:effectLst/>
                        </a:rPr>
                        <a:t>Cut down my information. </a:t>
                      </a:r>
                      <a:endParaRPr lang="en-GB" sz="1600" u="sng" dirty="0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31433521"/>
                  </a:ext>
                </a:extLst>
              </a:tr>
              <a:tr h="751401">
                <a:tc gridSpan="2">
                  <a:txBody>
                    <a:bodyPr/>
                    <a:lstStyle/>
                    <a:p>
                      <a:pPr marL="71755" marR="7175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50" dirty="0">
                          <a:effectLst/>
                        </a:rPr>
                        <a:t>What have you found most satisfying whilst undertaking this submission?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8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u="none" strike="noStrike" dirty="0">
                          <a:effectLst/>
                        </a:rPr>
                        <a:t>I’ve enjoyed researching and increasing my knowledge on ADHD.</a:t>
                      </a:r>
                      <a:endParaRPr lang="en-GB" sz="1600" u="sng" dirty="0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99443972"/>
                  </a:ext>
                </a:extLst>
              </a:tr>
              <a:tr h="319134">
                <a:tc rowSpan="2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u="none" strike="noStrike" dirty="0">
                          <a:effectLst/>
                        </a:rPr>
                        <a:t> </a:t>
                      </a:r>
                      <a:endParaRPr lang="en-GB" sz="1600" u="sng" dirty="0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u="none" strike="noStrike" dirty="0">
                          <a:effectLst/>
                        </a:rPr>
                        <a:t>ASSESSMENT CRITERIA</a:t>
                      </a:r>
                      <a:endParaRPr lang="en-GB" sz="1600" u="sng" dirty="0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rowSpan="2">
                  <a:txBody>
                    <a:bodyPr/>
                    <a:lstStyle/>
                    <a:p>
                      <a:pPr marL="71755" marR="7175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Learning</a:t>
                      </a:r>
                      <a:endParaRPr lang="en-GB" sz="1100">
                        <a:effectLst/>
                      </a:endParaRPr>
                    </a:p>
                    <a:p>
                      <a:pPr marL="71755" marR="7175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Outcomes</a:t>
                      </a:r>
                      <a:endParaRPr lang="en-GB" sz="1100">
                        <a:effectLst/>
                      </a:endParaRPr>
                    </a:p>
                    <a:p>
                      <a:pPr marL="71755" marR="7175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GB" sz="1100">
                        <a:effectLst/>
                      </a:endParaRPr>
                    </a:p>
                    <a:p>
                      <a:pPr marL="71755" marR="71755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vert="vert270"/>
                </a:tc>
                <a:tc gridSpan="8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GRADE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40803693"/>
                  </a:ext>
                </a:extLst>
              </a:tr>
              <a:tr h="681259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Poor</a:t>
                      </a:r>
                      <a:endParaRPr lang="en-GB" sz="1600" u="sng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0-25%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Unsatisfactory</a:t>
                      </a:r>
                      <a:endParaRPr lang="en-GB" sz="1600" u="sng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26-39%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Satisfactory</a:t>
                      </a:r>
                      <a:endParaRPr lang="en-GB" sz="1600" u="sng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40 – 49%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Good</a:t>
                      </a:r>
                      <a:endParaRPr lang="en-GB" sz="1600" u="sng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50 – 59%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Very Good</a:t>
                      </a:r>
                      <a:endParaRPr lang="en-GB" sz="1600" u="sng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60 – 69%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Excellent</a:t>
                      </a:r>
                      <a:endParaRPr lang="en-GB" sz="1600" u="sng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70 – 85%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Exceptional</a:t>
                      </a:r>
                      <a:endParaRPr lang="en-GB" sz="1600" u="sng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86– 100%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1600" u="sng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  %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794570757"/>
                  </a:ext>
                </a:extLst>
              </a:tr>
              <a:tr h="49479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Understanding of principles of inclusion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1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40%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195438829"/>
                  </a:ext>
                </a:extLst>
              </a:tr>
              <a:tr h="75026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Understanding of the issues relating to chosen aspects of inclusion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2,3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30%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589498496"/>
                  </a:ext>
                </a:extLst>
              </a:tr>
              <a:tr h="75026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Response to questions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1600" u="sng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1,2,3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indent="178435"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10%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156531516"/>
                  </a:ext>
                </a:extLst>
              </a:tr>
              <a:tr h="49479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Visual presentation and delivery skills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indent="178435"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20%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900666843"/>
                  </a:ext>
                </a:extLst>
              </a:tr>
              <a:tr h="494797">
                <a:tc gridSpan="9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effectLst/>
                        </a:rPr>
                        <a:t>It is expected that students will present work that is proof read, correctly referenced and adheres to the Assessment Checklist. Therefore a range of 0 – 10 marks will be deducted for non-completion of any of the points on the checklist below.</a:t>
                      </a:r>
                      <a:endParaRPr lang="en-GB" sz="1600" u="sng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u="none" strike="noStrike" dirty="0">
                          <a:effectLst/>
                        </a:rPr>
                        <a:t> </a:t>
                      </a:r>
                      <a:endParaRPr lang="en-GB" sz="1600" u="sng" dirty="0"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161307849"/>
                  </a:ext>
                </a:extLst>
              </a:tr>
            </a:tbl>
          </a:graphicData>
        </a:graphic>
      </p:graphicFrame>
      <p:sp>
        <p:nvSpPr>
          <p:cNvPr id="3" name="Rectangle 1">
            <a:extLst>
              <a:ext uri="{FF2B5EF4-FFF2-40B4-BE49-F238E27FC236}">
                <a16:creationId xmlns:a16="http://schemas.microsoft.com/office/drawing/2014/main" id="{7DCD78BF-A596-4490-87C3-7483F1F479C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5508" y="1986489"/>
            <a:ext cx="18499179" cy="7404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57999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84105E1-7CB5-4F71-92A6-D643013075B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37146" y="3643642"/>
            <a:ext cx="3740075" cy="312397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7BE5D5F-1123-473A-9CA6-CBEA1E27A4C3}"/>
              </a:ext>
            </a:extLst>
          </p:cNvPr>
          <p:cNvSpPr txBox="1"/>
          <p:nvPr/>
        </p:nvSpPr>
        <p:spPr>
          <a:xfrm>
            <a:off x="0" y="228295"/>
            <a:ext cx="4916556" cy="38779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u="sng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History of inclusion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Early 1900s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The 1978 Warnock Report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The 1981 Education Act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 The 1988 Education Reform Act and the introduction of the National Curriculum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The 1993 Education Act and the SEN Code of Practice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Special Educational Needs and Disability Act of 2001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The 2011 Green Paper</a:t>
            </a:r>
          </a:p>
          <a:p>
            <a:r>
              <a:rPr lang="en-GB" sz="1200" dirty="0">
                <a:effectLst/>
              </a:rPr>
              <a:t>(Understanding and Embracing</a:t>
            </a:r>
          </a:p>
          <a:p>
            <a:r>
              <a:rPr lang="en-GB" sz="1200" dirty="0">
                <a:effectLst/>
              </a:rPr>
              <a:t> Diversity, 2017)</a:t>
            </a:r>
            <a:endParaRPr lang="en-GB" sz="1200" dirty="0"/>
          </a:p>
          <a:p>
            <a:endParaRPr lang="en-GB" b="1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E3646F4-50E6-499D-9E37-1B59C7514860}"/>
              </a:ext>
            </a:extLst>
          </p:cNvPr>
          <p:cNvSpPr/>
          <p:nvPr/>
        </p:nvSpPr>
        <p:spPr>
          <a:xfrm>
            <a:off x="4928943" y="-93917"/>
            <a:ext cx="186942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ADHD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F4582EB-2850-49F2-98F0-83C43E39A4C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1330" y="3955295"/>
            <a:ext cx="2689578" cy="265176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EC2BA65B-7AD3-45CA-AD4D-6DA205815C84}"/>
              </a:ext>
            </a:extLst>
          </p:cNvPr>
          <p:cNvSpPr/>
          <p:nvPr/>
        </p:nvSpPr>
        <p:spPr>
          <a:xfrm>
            <a:off x="6122872" y="772145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 very important fact for disabled people is too be and live like most “normal” people live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F0A202F-1E01-4724-8E5F-0FFC9CD574A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33257" y="3078912"/>
            <a:ext cx="2654051" cy="375757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8C9B810C-3D4F-4DD1-9D34-958EA9D5E875}"/>
              </a:ext>
            </a:extLst>
          </p:cNvPr>
          <p:cNvSpPr/>
          <p:nvPr/>
        </p:nvSpPr>
        <p:spPr>
          <a:xfrm>
            <a:off x="1251273" y="5462288"/>
            <a:ext cx="678511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7052476B-B294-499E-BB71-0D3537B1FB22}"/>
              </a:ext>
            </a:extLst>
          </p:cNvPr>
          <p:cNvSpPr/>
          <p:nvPr/>
        </p:nvSpPr>
        <p:spPr>
          <a:xfrm>
            <a:off x="3503812" y="6503802"/>
            <a:ext cx="1244571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200" dirty="0">
                <a:effectLst/>
              </a:rPr>
              <a:t>(Bing.com, 2017)</a:t>
            </a:r>
            <a:endParaRPr lang="en-GB" sz="1200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C395F08-6E20-4ED0-83E0-6EAC66D4C907}"/>
              </a:ext>
            </a:extLst>
          </p:cNvPr>
          <p:cNvSpPr/>
          <p:nvPr/>
        </p:nvSpPr>
        <p:spPr>
          <a:xfrm>
            <a:off x="6122872" y="6523551"/>
            <a:ext cx="1244571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200" dirty="0"/>
              <a:t>(Bing.com, 2017)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E3758300-A04A-47D8-B020-0EB63E9DEC7C}"/>
              </a:ext>
            </a:extLst>
          </p:cNvPr>
          <p:cNvSpPr/>
          <p:nvPr/>
        </p:nvSpPr>
        <p:spPr>
          <a:xfrm>
            <a:off x="8337147" y="6540445"/>
            <a:ext cx="2840265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200" dirty="0"/>
              <a:t>(Kharrissp5251.files.wordpress.com, 2017)</a:t>
            </a: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974F18D4-7779-4CA8-91DB-DB2B35CAB369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13241"/>
          <a:stretch/>
        </p:blipFill>
        <p:spPr>
          <a:xfrm>
            <a:off x="5164779" y="1651436"/>
            <a:ext cx="3294896" cy="214394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2B5E672A-2FF4-4624-8812-370CE6FD9100}"/>
              </a:ext>
            </a:extLst>
          </p:cNvPr>
          <p:cNvSpPr/>
          <p:nvPr/>
        </p:nvSpPr>
        <p:spPr>
          <a:xfrm>
            <a:off x="5424721" y="3524209"/>
            <a:ext cx="1244571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200" dirty="0"/>
              <a:t>(Bing.com, 2017)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1754DCA0-77EA-43A1-9D9B-D72F7E846BFA}"/>
              </a:ext>
            </a:extLst>
          </p:cNvPr>
          <p:cNvSpPr/>
          <p:nvPr/>
        </p:nvSpPr>
        <p:spPr>
          <a:xfrm>
            <a:off x="-85281" y="6540569"/>
            <a:ext cx="201657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200" dirty="0">
                <a:effectLst/>
              </a:rPr>
              <a:t>(Boston Life Magazine, 2017</a:t>
            </a:r>
            <a:r>
              <a:rPr lang="en-GB" dirty="0">
                <a:effectLst/>
              </a:rPr>
              <a:t>)</a:t>
            </a:r>
            <a:endParaRPr lang="en-GB" dirty="0"/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CAF133E9-79AE-4629-81D6-DAEBD619523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716725" y="1018418"/>
            <a:ext cx="2081107" cy="229773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983B0547-C756-4515-AFAC-25323F6EEE30}"/>
              </a:ext>
            </a:extLst>
          </p:cNvPr>
          <p:cNvSpPr/>
          <p:nvPr/>
        </p:nvSpPr>
        <p:spPr>
          <a:xfrm>
            <a:off x="8716725" y="3202568"/>
            <a:ext cx="1489703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200" dirty="0"/>
              <a:t>(Corksports.ie, 2017)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26F5334-EC81-433F-846A-265358BCC31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46492" y="3870174"/>
            <a:ext cx="2931470" cy="279187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4595351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8640130-7CEA-4DEA-B9B8-7BE9C0AC0CE5}"/>
              </a:ext>
            </a:extLst>
          </p:cNvPr>
          <p:cNvSpPr/>
          <p:nvPr/>
        </p:nvSpPr>
        <p:spPr>
          <a:xfrm>
            <a:off x="0" y="-651164"/>
            <a:ext cx="12095018" cy="76822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solidFill>
                  <a:srgbClr val="000000"/>
                </a:solidFill>
                <a:latin typeface="Open Sans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endParaRPr lang="en-GB" sz="10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1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(www.waters-creative.co.uk), W. (2017). </a:t>
            </a:r>
            <a:r>
              <a:rPr lang="en-GB" sz="1100" i="1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ADHD &amp; Children's Rights | The UK ADHD Partnership</a:t>
            </a:r>
            <a:r>
              <a:rPr lang="en-GB" sz="11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Ukadhd.com. Available at: https://www.ukadhd.com/adhd-childrens-rights.htm [Accessed 9 Nov. 2017].</a:t>
            </a:r>
            <a:endParaRPr lang="en-GB" sz="11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Adders.org. (2017). </a:t>
            </a:r>
            <a:r>
              <a:rPr lang="en-GB" sz="1100" i="1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ADD/ADHD Information Sheets - Inclusion, Education &amp; Human Rights</a:t>
            </a:r>
            <a:r>
              <a:rPr lang="en-GB" sz="11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Available at: http://www.adders.org/info106.htm [Accessed 9 Nov. 2017].</a:t>
            </a:r>
            <a:endParaRPr lang="en-GB" sz="11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Adders.org. (2017). </a:t>
            </a:r>
            <a:r>
              <a:rPr lang="en-GB" sz="1100" i="1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ADD/ADHD Information Sheets - Inclusion, Education &amp; Human Rights</a:t>
            </a:r>
            <a:r>
              <a:rPr lang="en-GB" sz="11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Available at: http://www.adders.org/info106.htm [Accessed 9 Nov. 2017].</a:t>
            </a:r>
            <a:endParaRPr lang="en-GB" sz="11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ADHD Kids. (2017). </a:t>
            </a:r>
            <a:r>
              <a:rPr lang="en-GB" sz="1100" i="1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New SEN Code of Practice Launched - ADHD Kids</a:t>
            </a:r>
            <a:r>
              <a:rPr lang="en-GB" sz="11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Available at: http://adhdkids.org.uk/new-sen-code-practice-launched/ [Accessed 9 Nov. 2017].</a:t>
            </a:r>
            <a:endParaRPr lang="en-GB" sz="11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Bing.com. (2017). </a:t>
            </a:r>
            <a:r>
              <a:rPr lang="en-GB" sz="1100" i="1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individual education plan - Bing images</a:t>
            </a:r>
            <a:r>
              <a:rPr lang="en-GB" sz="11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Available at: https://www.bing.com/images/search?view=detailV2&amp;ccid=sA8tSDMv&amp;id=F644F00047DC508697BBB15E346F96B23E976A80&amp;thid=OIP.sA8tSDMvHM2d1ZD6ZUo1KQDTEs&amp;mediaurl=https%3a%2f%2fs-media-cache-ak0.pinimg.com%2f736x%2f0c%2f4f%2fcb%2f0c4fcbe34cdf8b4ee56e9f95178c2ec1.jpg&amp;exph=538&amp;expw=380&amp;q=individual+education+plan+&amp;simid=608039587127427729&amp;selectedIndex=0&amp;ajaxhist=0 [Accessed 8 Nov. 2017].</a:t>
            </a:r>
            <a:endParaRPr lang="en-GB" sz="11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Bing.com. (2017). </a:t>
            </a:r>
            <a:r>
              <a:rPr lang="en-GB" sz="1100" i="1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individual education plan - Bing images</a:t>
            </a:r>
            <a:r>
              <a:rPr lang="en-GB" sz="11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Available at: https://www.bing.com/images/search?view=detailV2&amp;ccid=sA8tSDMv&amp;id=F644F00047DC508697BBB15E346F96B23E976A80&amp;thid=OIP.sA8tSDMvHM2d1ZD6ZUo1KQDTEs&amp;mediaurl=https%3a%2f%2fs-media-cache-ak0.pinimg.com%2f736x%2f0c%2f4f%2fcb%2f0c4fcbe34cdf8b4ee56e9f95178c2ec1.jpg&amp;exph=538&amp;expw=380&amp;q=individual+education+plan+&amp;simid=608039587127427729&amp;selectedIndex=0&amp;ajaxhist=0 [Accessed 8 Nov. 2017].</a:t>
            </a:r>
            <a:endParaRPr lang="en-GB" sz="11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Bing.com. (2017). </a:t>
            </a:r>
            <a:r>
              <a:rPr lang="en-GB" sz="1100" i="1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responsibility for inclusion children - Bing</a:t>
            </a:r>
            <a:r>
              <a:rPr lang="en-GB" sz="11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Available at: https://www.bing.com/images/search?view=detailV2&amp;ccid=eyCJ4MGR&amp;id=81C68FA469089F7991BA7D018DE50EE8DA349215&amp;thid=OIP.eyCJ4MGR9bVU-a88xe5NQQEgDY&amp;mediaurl=http%3a%2f%2fslideplayer.com%2f6535464%2f23%2fimages%2f9%2fWhat%2bdoes%2bthis%2bmean%2bfor%2byou%2b-%2b3.jpg&amp;exph=720&amp;expw=960&amp;q=responsibility+for+inclusion+children&amp;simid=608023115929880785&amp;selectedIndex=6&amp;ajaxhist=0 [Accessed 8 Nov. 2017].</a:t>
            </a:r>
            <a:endParaRPr lang="en-GB" sz="11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Boston Life Magazine. (2017). </a:t>
            </a:r>
            <a:r>
              <a:rPr lang="en-GB" sz="1100" i="1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Boston Diversity Guide - Boston Life Magazine</a:t>
            </a:r>
            <a:r>
              <a:rPr lang="en-GB" sz="11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Available at: http://bostonlifemagazine.com/ [Accessed 8 Nov. 2017].</a:t>
            </a:r>
            <a:endParaRPr lang="en-GB" sz="11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Bright Hub Education. (2017). </a:t>
            </a:r>
            <a:r>
              <a:rPr lang="en-GB" sz="1100" i="1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Creating an Inclusive Classroom Culture: Tips on Having Students Respect &amp; Appreciate Each Other</a:t>
            </a:r>
            <a:r>
              <a:rPr lang="en-GB" sz="11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Available at: http://www.brighthubeducation.com/classroom-management/13768-creating-an-inclusive-classroom-culture/ [Accessed 8 Nov. 2017].</a:t>
            </a:r>
            <a:endParaRPr lang="en-GB" sz="11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Corksports.ie. (2017). </a:t>
            </a:r>
            <a:r>
              <a:rPr lang="en-GB" sz="1100" i="1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Cite a Website - Cite This For Me</a:t>
            </a:r>
            <a:r>
              <a:rPr lang="en-GB" sz="11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Available at: http://www.corksports.ie/contentfiles/images/Padraig/Amputee%20F-ball.JPG [Accessed 8 Nov. 2017].</a:t>
            </a:r>
            <a:endParaRPr lang="en-GB" sz="11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Dera.ioe.ac.uk. (2017). </a:t>
            </a:r>
            <a:r>
              <a:rPr lang="en-GB" sz="1100" i="1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Cite a Website - Cite This For Me</a:t>
            </a:r>
            <a:r>
              <a:rPr lang="en-GB" sz="11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Available at: http://dera.ioe.ac.uk/13804/1/physicaleducationpe.pdf [Accessed 8 Nov. 2017].</a:t>
            </a:r>
            <a:endParaRPr lang="en-GB" sz="11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Gateshead.gov.uk. (2017). </a:t>
            </a:r>
            <a:r>
              <a:rPr lang="en-GB" sz="1100" i="1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Cite a Website - Cite This For Me</a:t>
            </a:r>
            <a:r>
              <a:rPr lang="en-GB" sz="11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Available at: https://www.gateshead.gov.uk/DocumentLibrary/Education/Leaflets/SEN/adhd%20guidance.pdf [Accessed 9 Nov. 2017].</a:t>
            </a:r>
            <a:endParaRPr lang="en-GB" sz="11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Gov.uk. (2017). </a:t>
            </a:r>
            <a:r>
              <a:rPr lang="en-GB" sz="1100" i="1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Disability rights: Education - GOV.UK</a:t>
            </a:r>
            <a:r>
              <a:rPr lang="en-GB" sz="11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Available at: https://www.gov.uk/rights-disabled-person/education-rights [Accessed 9 Nov. 2017].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Health Guide Info. (2017). </a:t>
            </a:r>
            <a:r>
              <a:rPr lang="en-GB" sz="1100" i="1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ADHD and Physical Education: How Physical Education Benefits Children with ADHD</a:t>
            </a:r>
            <a:r>
              <a:rPr lang="en-GB" sz="11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Available at: http://www.healthguideinfo.com/childhood-add-adhd/p97356/ [Accessed 9 Nov. 2017].</a:t>
            </a:r>
            <a:endParaRPr lang="en-GB" sz="11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Healthline. (2017). </a:t>
            </a:r>
            <a:r>
              <a:rPr lang="en-GB" sz="1100" i="1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ADHD Rating Scales: What You Need to Know</a:t>
            </a:r>
            <a:r>
              <a:rPr lang="en-GB" sz="11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Available at: https://www.healthline.com/health/adhd/rating-scale#vanderbilt4 [Accessed 10 Nov. 2017].</a:t>
            </a:r>
            <a:endParaRPr lang="en-GB" sz="11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0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518134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BAD9AC42-C3E0-4BF8-B2A2-1CDD05F3B6C8}"/>
              </a:ext>
            </a:extLst>
          </p:cNvPr>
          <p:cNvSpPr/>
          <p:nvPr/>
        </p:nvSpPr>
        <p:spPr>
          <a:xfrm>
            <a:off x="96982" y="391681"/>
            <a:ext cx="12192000" cy="54899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1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Healthline. (2017). </a:t>
            </a:r>
            <a:r>
              <a:rPr lang="en-GB" sz="11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Everything You Need to Know About ADHD</a:t>
            </a:r>
            <a:r>
              <a:rPr lang="en-GB" sz="11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[online] Available at: https://www.healthline.com/health/adhd#types3 [Accessed 9 Nov. 2017].</a:t>
            </a:r>
            <a:endParaRPr lang="en-GB" sz="11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Healthline. (2017). </a:t>
            </a:r>
            <a:r>
              <a:rPr lang="en-GB" sz="1100" i="1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History of ADHD: A Timeline</a:t>
            </a:r>
            <a:r>
              <a:rPr lang="en-GB" sz="11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Available at: https://www.healthline.com/health/adhd/history#overview1 [Accessed 9 Nov. 2017].</a:t>
            </a:r>
            <a:endParaRPr lang="en-GB" sz="11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Inclusionbc.org. (2017). </a:t>
            </a:r>
            <a:r>
              <a:rPr lang="en-GB" sz="1100" i="1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Inclusive Education Guiding Principles | Inclusion BC</a:t>
            </a:r>
            <a:r>
              <a:rPr lang="en-GB" sz="11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Available at: http://www.inclusionbc.org/about-us/social-policy-positions/inclusive-education-guiding-principles [Accessed 8 Nov. 2017].</a:t>
            </a:r>
            <a:endParaRPr lang="en-GB" sz="11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Kharrissp5251.files.wordpress.com. (2017). </a:t>
            </a:r>
            <a:r>
              <a:rPr lang="en-GB" sz="1100" i="1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Cite a Website - Cite This For Me</a:t>
            </a:r>
            <a:r>
              <a:rPr lang="en-GB" sz="11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Available at: https://kharrissp5251.files.wordpress.com/2015/12/inclusion-spectrum-2.png?w=656 [Accessed 8 Nov. 2017].</a:t>
            </a:r>
            <a:endParaRPr lang="en-GB" sz="11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1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Lancastria.net. (2017). </a:t>
            </a:r>
            <a:r>
              <a:rPr lang="en-GB" sz="11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Cite a Website - Cite This For Me</a:t>
            </a:r>
            <a:r>
              <a:rPr lang="en-GB" sz="11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[online] Available at: http://lancastria.net/blog/wp-content/uploads/2013/04/adhd.jpg [Accessed 9 Nov. 2017].</a:t>
            </a:r>
            <a:endParaRPr lang="en-GB" sz="11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Ltd, A. (2017). </a:t>
            </a:r>
            <a:r>
              <a:rPr lang="en-GB" sz="1100" i="1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Goals of inclusive education</a:t>
            </a:r>
            <a:r>
              <a:rPr lang="en-GB" sz="11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Times of Malta. Available at: https://www.timesofmalta.com/articles/view/20130521/opinion/Goals-of-inclusive-education.470587 [Accessed 9 Nov. 2017].</a:t>
            </a:r>
            <a:endParaRPr lang="en-GB" sz="11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Open Society Foundations. (2017). </a:t>
            </a:r>
            <a:r>
              <a:rPr lang="en-GB" sz="1100" i="1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Power of Letting Children Learn Together</a:t>
            </a:r>
            <a:r>
              <a:rPr lang="en-GB" sz="11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Available at: https://www.opensocietyfoundations.org/explainers/value-inclusive-education [Accessed 8 Nov. 2017].</a:t>
            </a:r>
            <a:endParaRPr lang="en-GB" sz="11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Senmagazine.co.uk. (2017). </a:t>
            </a:r>
            <a:r>
              <a:rPr lang="en-GB" sz="1100" i="1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How to support those with ADHD - SEN Magazine</a:t>
            </a:r>
            <a:r>
              <a:rPr lang="en-GB" sz="11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Available at: https://senmagazine.co.uk/articles/articles/senarticles/how-to-support-those-with-adhd [Accessed 9 Nov. 2017].</a:t>
            </a:r>
            <a:endParaRPr lang="en-GB" sz="11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Spectrumofteachingstyles.org. (2017). </a:t>
            </a:r>
            <a:r>
              <a:rPr lang="en-GB" sz="1100" i="1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Inclusion Style-E | Spectrum of Teaching Styles</a:t>
            </a:r>
            <a:r>
              <a:rPr lang="en-GB" sz="11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Available at: http://www.spectrumofteachingstyles.org/style-e-anatomy.php [Accessed 8 Nov. 2017].</a:t>
            </a:r>
            <a:endParaRPr lang="en-GB" sz="11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Steer, C. (2017). </a:t>
            </a:r>
            <a:r>
              <a:rPr lang="en-GB" sz="1100" i="1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Your child's legal rights</a:t>
            </a:r>
            <a:r>
              <a:rPr lang="en-GB" sz="11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</a:t>
            </a:r>
            <a:r>
              <a:rPr lang="en-GB" sz="1100" dirty="0" err="1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Netdoctor</a:t>
            </a:r>
            <a:r>
              <a:rPr lang="en-GB" sz="11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http://www.netdoctor.co.uk/conditions/adhd/a5220/your-childs-legal-rights/ [Accessed 9 Nov. 2017].</a:t>
            </a:r>
            <a:endParaRPr lang="en-GB" sz="11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Steer, C. (2017). </a:t>
            </a:r>
            <a:r>
              <a:rPr lang="en-GB" sz="1100" i="1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Your legal rights and ADHD</a:t>
            </a:r>
            <a:r>
              <a:rPr lang="en-GB" sz="11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</a:t>
            </a:r>
            <a:r>
              <a:rPr lang="en-GB" sz="1100" dirty="0" err="1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Netdoctor</a:t>
            </a:r>
            <a:r>
              <a:rPr lang="en-GB" sz="11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http://www.netdoctor.co.uk/conditions/adhd/a5263/your-legal-rights-and-adhd/ [Accessed 9 Nov. 2017].</a:t>
            </a:r>
            <a:endParaRPr lang="en-GB" sz="11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Stepacademytrust.org. (2017). </a:t>
            </a:r>
            <a:r>
              <a:rPr lang="en-GB" sz="1100" i="1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Cite a Website - Cite This For Me</a:t>
            </a:r>
            <a:r>
              <a:rPr lang="en-GB" sz="11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Available at: http://www.stepacademytrust.org/wp-content/uploads/2015/11/STEP-Physical-Education-Policy.pdf#5 [Accessed 8 Nov. 2017].</a:t>
            </a:r>
            <a:endParaRPr lang="en-GB" sz="11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University of Edinburgh. (2017). </a:t>
            </a:r>
            <a:r>
              <a:rPr lang="en-GB" sz="1100" i="1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Inclusive Pedagogy</a:t>
            </a:r>
            <a:r>
              <a:rPr lang="en-GB" sz="11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Available at: https://www.ed.ac.uk/education/election-briefings/inclusive-pedagogy [Accessed 9 Nov. 2017].</a:t>
            </a:r>
            <a:endParaRPr lang="en-GB" sz="11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dirty="0" err="1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UKEssays</a:t>
            </a:r>
            <a:r>
              <a:rPr lang="en-GB" sz="11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(2017). </a:t>
            </a:r>
            <a:r>
              <a:rPr lang="en-GB" sz="1100" i="1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Policy and practice in a ADHD friendly school</a:t>
            </a:r>
            <a:r>
              <a:rPr lang="en-GB" sz="11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Available at: https://www.ukessays.com/essays/education/policy-and-practice-in-a-adhd-friendly-school-education-essay.php [Accessed 9 Nov. 2017].</a:t>
            </a:r>
            <a:endParaRPr lang="en-GB" sz="11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dirty="0" err="1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UKEssays</a:t>
            </a:r>
            <a:r>
              <a:rPr lang="en-GB" sz="11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(2017). </a:t>
            </a:r>
            <a:r>
              <a:rPr lang="en-GB" sz="1100" i="1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Teachers Attitude Towards Children With Disabilities Education Essay</a:t>
            </a:r>
            <a:r>
              <a:rPr lang="en-GB" sz="11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Available at: https://www.ukessays.com/essays/education/teachers-attitude-towards-children-with-disabilities-education-essay.php [Accessed 9 Nov. 2017].</a:t>
            </a:r>
            <a:endParaRPr lang="en-GB" sz="11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Understanding and Embracing Diversity. (2017). </a:t>
            </a:r>
            <a:r>
              <a:rPr lang="en-GB" sz="1100" i="1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Historical and Political Influences on Inclusive Education in the UK</a:t>
            </a:r>
            <a:r>
              <a:rPr lang="en-GB" sz="11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Available at: https://learningneverstops.wordpress.com/2013/06/15/historical-and-political-influences-on-inclusive-education-in-the-uk/ [Accessed 8 Nov. 2017].</a:t>
            </a:r>
            <a:endParaRPr lang="en-GB" sz="11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www.SpecialEducationalNeeds.co.uk. (2017). </a:t>
            </a:r>
            <a:r>
              <a:rPr lang="en-GB" sz="1100" i="1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IEP - Individual Education Plan</a:t>
            </a:r>
            <a:r>
              <a:rPr lang="en-GB" sz="11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Available at: https://www.specialeducationalneeds.co.uk/iep---individual-education-plan.html [Accessed 9 Nov. 2017].</a:t>
            </a:r>
            <a:endParaRPr lang="en-GB" sz="11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9335674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1711</TotalTime>
  <Words>1051</Words>
  <Application>Microsoft Office PowerPoint</Application>
  <PresentationFormat>Widescreen</PresentationFormat>
  <Paragraphs>125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11" baseType="lpstr">
      <vt:lpstr>Arial</vt:lpstr>
      <vt:lpstr>Calibri</vt:lpstr>
      <vt:lpstr>Calibri Light</vt:lpstr>
      <vt:lpstr>MS Minngs</vt:lpstr>
      <vt:lpstr>Open Sans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hannah davies</dc:creator>
  <cp:lastModifiedBy>hannah davies</cp:lastModifiedBy>
  <cp:revision>31</cp:revision>
  <dcterms:created xsi:type="dcterms:W3CDTF">2017-11-08T16:08:10Z</dcterms:created>
  <dcterms:modified xsi:type="dcterms:W3CDTF">2017-11-10T00:26:44Z</dcterms:modified>
</cp:coreProperties>
</file>