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Lst>
  <p:notesMasterIdLst>
    <p:notesMasterId r:id="rId29"/>
  </p:notesMasterIdLst>
  <p:handoutMasterIdLst>
    <p:handoutMasterId r:id="rId30"/>
  </p:handoutMasterIdLst>
  <p:sldIdLst>
    <p:sldId id="257" r:id="rId5"/>
    <p:sldId id="258" r:id="rId6"/>
    <p:sldId id="271" r:id="rId7"/>
    <p:sldId id="280" r:id="rId8"/>
    <p:sldId id="281" r:id="rId9"/>
    <p:sldId id="277" r:id="rId10"/>
    <p:sldId id="278" r:id="rId11"/>
    <p:sldId id="279" r:id="rId12"/>
    <p:sldId id="276" r:id="rId13"/>
    <p:sldId id="259" r:id="rId14"/>
    <p:sldId id="266" r:id="rId15"/>
    <p:sldId id="282" r:id="rId16"/>
    <p:sldId id="260" r:id="rId17"/>
    <p:sldId id="261" r:id="rId18"/>
    <p:sldId id="263" r:id="rId19"/>
    <p:sldId id="264" r:id="rId20"/>
    <p:sldId id="265" r:id="rId21"/>
    <p:sldId id="268" r:id="rId22"/>
    <p:sldId id="272" r:id="rId23"/>
    <p:sldId id="262" r:id="rId24"/>
    <p:sldId id="267" r:id="rId25"/>
    <p:sldId id="275" r:id="rId26"/>
    <p:sldId id="269" r:id="rId27"/>
    <p:sldId id="27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40" d="100"/>
          <a:sy n="140" d="100"/>
        </p:scale>
        <p:origin x="-804" y="10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DDF134B-729C-4B8B-9681-CD3B50E0401F}" type="datetimeFigureOut">
              <a:rPr lang="en-GB" smtClean="0"/>
              <a:t>15/06/2018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956E05-2FB3-4CFF-837E-D5807256D65F}" type="slidenum">
              <a:rPr lang="en-GB" smtClean="0"/>
              <a:t>‹#›</a:t>
            </a:fld>
            <a:endParaRPr lang="en-GB"/>
          </a:p>
        </p:txBody>
      </p:sp>
    </p:spTree>
    <p:extLst>
      <p:ext uri="{BB962C8B-B14F-4D97-AF65-F5344CB8AC3E}">
        <p14:creationId xmlns:p14="http://schemas.microsoft.com/office/powerpoint/2010/main" val="18126058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7BD5AC-27AC-4745-A05A-EB47D26AEE04}" type="datetimeFigureOut">
              <a:rPr lang="en-GB" smtClean="0"/>
              <a:t>15/06/2018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AF62C5-7CF2-4484-AC11-359DEF0CBF0C}" type="slidenum">
              <a:rPr lang="en-GB" smtClean="0"/>
              <a:t>‹#›</a:t>
            </a:fld>
            <a:endParaRPr lang="en-GB"/>
          </a:p>
        </p:txBody>
      </p:sp>
    </p:spTree>
    <p:extLst>
      <p:ext uri="{BB962C8B-B14F-4D97-AF65-F5344CB8AC3E}">
        <p14:creationId xmlns:p14="http://schemas.microsoft.com/office/powerpoint/2010/main" val="153167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694CD-2F89-4662-AB8F-21A93A921CF6}"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095344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3968042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518669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9570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6" name="Footer Placeholder 5"/>
          <p:cNvSpPr>
            <a:spLocks noGrp="1"/>
          </p:cNvSpPr>
          <p:nvPr>
            <p:ph type="ftr" sz="quarter" idx="11"/>
          </p:nvPr>
        </p:nvSpPr>
        <p:spPr/>
        <p:txBody>
          <a:bodyPr/>
          <a:lstStyle/>
          <a:p>
            <a:endParaRPr lang="en-GB">
              <a:solidFill>
                <a:srgbClr val="073E87"/>
              </a:solidFill>
            </a:endParaRPr>
          </a:p>
        </p:txBody>
      </p:sp>
      <p:sp>
        <p:nvSpPr>
          <p:cNvPr id="7" name="Slide Number Placeholder 6"/>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903615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8" name="Footer Placeholder 7"/>
          <p:cNvSpPr>
            <a:spLocks noGrp="1"/>
          </p:cNvSpPr>
          <p:nvPr>
            <p:ph type="ftr" sz="quarter" idx="11"/>
          </p:nvPr>
        </p:nvSpPr>
        <p:spPr/>
        <p:txBody>
          <a:bodyPr/>
          <a:lstStyle/>
          <a:p>
            <a:endParaRPr lang="en-GB">
              <a:solidFill>
                <a:srgbClr val="073E87"/>
              </a:solidFill>
            </a:endParaRPr>
          </a:p>
        </p:txBody>
      </p:sp>
      <p:sp>
        <p:nvSpPr>
          <p:cNvPr id="9" name="Slide Number Placeholder 8"/>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1772125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4" name="Footer Placeholder 3"/>
          <p:cNvSpPr>
            <a:spLocks noGrp="1"/>
          </p:cNvSpPr>
          <p:nvPr>
            <p:ph type="ftr" sz="quarter" idx="11"/>
          </p:nvPr>
        </p:nvSpPr>
        <p:spPr/>
        <p:txBody>
          <a:bodyPr/>
          <a:lstStyle/>
          <a:p>
            <a:endParaRPr lang="en-GB">
              <a:solidFill>
                <a:srgbClr val="073E87"/>
              </a:solidFill>
            </a:endParaRPr>
          </a:p>
        </p:txBody>
      </p:sp>
      <p:sp>
        <p:nvSpPr>
          <p:cNvPr id="5" name="Slide Number Placeholder 4"/>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3081214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Date Placeholder 1"/>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3" name="Footer Placeholder 2"/>
          <p:cNvSpPr>
            <a:spLocks noGrp="1"/>
          </p:cNvSpPr>
          <p:nvPr>
            <p:ph type="ftr" sz="quarter" idx="11"/>
          </p:nvPr>
        </p:nvSpPr>
        <p:spPr/>
        <p:txBody>
          <a:bodyPr/>
          <a:lstStyle/>
          <a:p>
            <a:endParaRPr lang="en-GB">
              <a:solidFill>
                <a:srgbClr val="073E87"/>
              </a:solidFill>
            </a:endParaRPr>
          </a:p>
        </p:txBody>
      </p:sp>
      <p:sp>
        <p:nvSpPr>
          <p:cNvPr id="4" name="Slide Number Placeholder 3"/>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58815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Date Placeholder 4"/>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6" name="Footer Placeholder 5"/>
          <p:cNvSpPr>
            <a:spLocks noGrp="1"/>
          </p:cNvSpPr>
          <p:nvPr>
            <p:ph type="ftr" sz="quarter" idx="11"/>
          </p:nvPr>
        </p:nvSpPr>
        <p:spPr/>
        <p:txBody>
          <a:bodyPr/>
          <a:lstStyle/>
          <a:p>
            <a:endParaRPr lang="en-GB">
              <a:solidFill>
                <a:srgbClr val="073E87"/>
              </a:solidFill>
            </a:endParaRPr>
          </a:p>
        </p:txBody>
      </p:sp>
      <p:sp>
        <p:nvSpPr>
          <p:cNvPr id="7" name="Slide Number Placeholder 6"/>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94928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6" name="Footer Placeholder 5"/>
          <p:cNvSpPr>
            <a:spLocks noGrp="1"/>
          </p:cNvSpPr>
          <p:nvPr>
            <p:ph type="ftr" sz="quarter" idx="11"/>
          </p:nvPr>
        </p:nvSpPr>
        <p:spPr/>
        <p:txBody>
          <a:bodyPr/>
          <a:lstStyle/>
          <a:p>
            <a:endParaRPr lang="en-GB">
              <a:solidFill>
                <a:srgbClr val="073E87"/>
              </a:solidFill>
            </a:endParaRPr>
          </a:p>
        </p:txBody>
      </p:sp>
      <p:sp>
        <p:nvSpPr>
          <p:cNvPr id="7" name="Slide Number Placeholder 6"/>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extLst>
      <p:ext uri="{BB962C8B-B14F-4D97-AF65-F5344CB8AC3E}">
        <p14:creationId xmlns:p14="http://schemas.microsoft.com/office/powerpoint/2010/main" val="496916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3485695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p:cNvSpPr>
            <a:spLocks noGrp="1"/>
          </p:cNvSpPr>
          <p:nvPr>
            <p:ph type="dt" sz="half" idx="10"/>
          </p:nvPr>
        </p:nvSpPr>
        <p:spPr/>
        <p:txBody>
          <a:bodyPr/>
          <a:lstStyle/>
          <a:p>
            <a:fld id="{9FCA7EE5-56DD-43C9-9581-755CB685A978}" type="datetimeFigureOut">
              <a:rPr lang="en-GB" smtClean="0">
                <a:solidFill>
                  <a:srgbClr val="073E87"/>
                </a:solidFill>
              </a:rPr>
              <a:pPr/>
              <a:t>15/06/2018</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491B4377-5715-4143-BEDC-0A1C951FF6FE}" type="slidenum">
              <a:rPr lang="en-GB" smtClean="0">
                <a:solidFill>
                  <a:srgbClr val="073E87"/>
                </a:solidFill>
              </a:rPr>
              <a:pPr/>
              <a:t>‹#›</a:t>
            </a:fld>
            <a:endParaRPr lang="en-GB">
              <a:solidFill>
                <a:srgbClr val="073E87"/>
              </a:solidFill>
            </a:endParaRPr>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609309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5A8DBDD-973C-45F6-9A06-9C51415A4E1C}" type="datetimeFigureOut">
              <a:rPr lang="en-GB" smtClean="0"/>
              <a:t>15/06/2018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BB5DA-A565-4D2F-9D89-41BF4B27B8D6}"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A8DBDD-973C-45F6-9A06-9C51415A4E1C}" type="datetimeFigureOut">
              <a:rPr lang="en-GB" smtClean="0"/>
              <a:t>15/06/2018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BB5DA-A565-4D2F-9D89-41BF4B27B8D6}"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A8DBDD-973C-45F6-9A06-9C51415A4E1C}" type="datetimeFigureOut">
              <a:rPr lang="en-GB" smtClean="0"/>
              <a:t>15/06/2018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BB5DA-A565-4D2F-9D89-41BF4B27B8D6}"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95A8DBDD-973C-45F6-9A06-9C51415A4E1C}" type="datetimeFigureOut">
              <a:rPr lang="en-GB" smtClean="0"/>
              <a:t>15/06/2018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BB5DA-A565-4D2F-9D89-41BF4B27B8D6}"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A8DBDD-973C-45F6-9A06-9C51415A4E1C}" type="datetimeFigureOut">
              <a:rPr lang="en-GB" smtClean="0"/>
              <a:t>15/06/2018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0BB5DA-A565-4D2F-9D89-41BF4B27B8D6}"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A8DBDD-973C-45F6-9A06-9C51415A4E1C}" type="datetimeFigureOut">
              <a:rPr lang="en-GB" smtClean="0"/>
              <a:t>15/06/2018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0BB5DA-A565-4D2F-9D89-41BF4B27B8D6}" type="slidenum">
              <a:rPr lang="en-GB" smtClean="0"/>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95A8DBDD-973C-45F6-9A06-9C51415A4E1C}" type="datetimeFigureOut">
              <a:rPr lang="en-GB" smtClean="0"/>
              <a:t>15/06/2018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0BB5DA-A565-4D2F-9D89-41BF4B27B8D6}" type="slidenum">
              <a:rPr lang="en-GB" smtClean="0"/>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5A8DBDD-973C-45F6-9A06-9C51415A4E1C}" type="datetimeFigureOut">
              <a:rPr lang="en-GB" smtClean="0"/>
              <a:t>15/06/2018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BB5DA-A565-4D2F-9D89-41BF4B27B8D6}"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A8DBDD-973C-45F6-9A06-9C51415A4E1C}" type="datetimeFigureOut">
              <a:rPr lang="en-GB" smtClean="0"/>
              <a:t>15/06/2018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BB5DA-A565-4D2F-9D89-41BF4B27B8D6}"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A8DBDD-973C-45F6-9A06-9C51415A4E1C}" type="datetimeFigureOut">
              <a:rPr lang="en-GB" smtClean="0"/>
              <a:t>15/06/2018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BB5DA-A565-4D2F-9D89-41BF4B27B8D6}" type="slidenum">
              <a:rPr lang="en-GB" smtClean="0"/>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5A8DBDD-973C-45F6-9A06-9C51415A4E1C}" type="datetimeFigureOut">
              <a:rPr lang="en-GB" smtClean="0"/>
              <a:t>15/06/2018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BB5DA-A565-4D2F-9D89-41BF4B27B8D6}"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37060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228765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27454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73658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66350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28339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798995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92634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26965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4572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14411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851417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66076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292796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47983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00676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001333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40216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783921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7414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125727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0756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001EB9E7-6CE2-4386-92BF-39B040A46F34}" type="datetimeFigureOut">
              <a:rPr lang="en-GB" smtClean="0">
                <a:solidFill>
                  <a:srgbClr val="073E87"/>
                </a:solidFill>
              </a:rPr>
              <a:pPr/>
              <a:t>15/06/2018</a:t>
            </a:fld>
            <a:endParaRPr lang="en-GB" dirty="0">
              <a:solidFill>
                <a:srgbClr val="073E87"/>
              </a:solidFill>
            </a:endParaRPr>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dirty="0">
              <a:solidFill>
                <a:srgbClr val="073E87"/>
              </a:solidFill>
            </a:endParaRPr>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549B1763-D8AC-48E5-909D-4B6F7739FF8B}" type="slidenum">
              <a:rPr lang="en-GB" smtClean="0">
                <a:solidFill>
                  <a:srgbClr val="073E87"/>
                </a:solidFill>
              </a:rPr>
              <a:pPr/>
              <a:t>‹#›</a:t>
            </a:fld>
            <a:endParaRPr lang="en-GB" dirty="0">
              <a:solidFill>
                <a:srgbClr val="073E87"/>
              </a:solidFill>
            </a:endParaRPr>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1863714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5A8DBDD-973C-45F6-9A06-9C51415A4E1C}" type="datetimeFigureOut">
              <a:rPr lang="en-GB" smtClean="0"/>
              <a:t>15/06/2018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F50BB5DA-A565-4D2F-9D89-41BF4B27B8D6}"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63CD9A-688B-4715-AA41-BA26112D185D}" type="datetimeFigureOut">
              <a:rPr lang="en-GB" smtClean="0">
                <a:solidFill>
                  <a:prstClr val="black">
                    <a:tint val="75000"/>
                  </a:prstClr>
                </a:solidFill>
              </a:rPr>
              <a:pPr/>
              <a:t>15/06/2018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7EEDB4-8508-4783-8BE0-AE320B0C8F8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96840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4334880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hkJy20LLTAhWKwBQKHdu4D2sQjRwIBw&amp;url=http://mystudentevents.com/events/uwtsd-carmarthen-open-days/&amp;psig=AFQjCNE3rHs36Y7bIMtI-e4rgdVkvhOYaA&amp;ust=1492763726426074"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latin typeface="Arial" panose="020B0604020202020204" pitchFamily="34" charset="0"/>
                <a:cs typeface="Arial" panose="020B0604020202020204" pitchFamily="34" charset="0"/>
              </a:rPr>
              <a:t>Mentoring and Coaching in Educational and Professional Contexts</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dirty="0" smtClean="0"/>
              <a:t>Session </a:t>
            </a:r>
            <a:r>
              <a:rPr lang="en-GB" dirty="0"/>
              <a:t>8</a:t>
            </a:r>
            <a:r>
              <a:rPr lang="en-GB" dirty="0" smtClean="0"/>
              <a:t> June 19</a:t>
            </a:r>
            <a:r>
              <a:rPr lang="en-GB" baseline="30000" dirty="0" smtClean="0"/>
              <a:t>th</a:t>
            </a:r>
            <a:r>
              <a:rPr lang="en-GB" dirty="0" smtClean="0"/>
              <a:t> 2018</a:t>
            </a:r>
            <a:endParaRPr lang="en-GB" dirty="0"/>
          </a:p>
        </p:txBody>
      </p:sp>
      <p:pic>
        <p:nvPicPr>
          <p:cNvPr id="1026" name="Picture 2" descr="Image result for uwtsd logo">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1880" y="4581128"/>
            <a:ext cx="5490868" cy="2160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39679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Reviewing Policy in settings</a:t>
            </a:r>
          </a:p>
          <a:p>
            <a:r>
              <a:rPr lang="en-GB" dirty="0" smtClean="0"/>
              <a:t>Reflections on journals</a:t>
            </a:r>
          </a:p>
          <a:p>
            <a:r>
              <a:rPr lang="en-GB" dirty="0" smtClean="0"/>
              <a:t>Ethical issues for coaching and </a:t>
            </a:r>
            <a:r>
              <a:rPr lang="en-GB" smtClean="0"/>
              <a:t>mentoring relationships</a:t>
            </a:r>
            <a:endParaRPr lang="en-GB" dirty="0" smtClean="0"/>
          </a:p>
          <a:p>
            <a:r>
              <a:rPr lang="en-GB" dirty="0" smtClean="0"/>
              <a:t>Revisit assessment</a:t>
            </a:r>
          </a:p>
          <a:p>
            <a:r>
              <a:rPr lang="en-GB" dirty="0" smtClean="0"/>
              <a:t>Presentations next week 26/6/18</a:t>
            </a:r>
            <a:endParaRPr lang="en-GB" dirty="0"/>
          </a:p>
        </p:txBody>
      </p:sp>
      <p:sp>
        <p:nvSpPr>
          <p:cNvPr id="2" name="Title 1"/>
          <p:cNvSpPr>
            <a:spLocks noGrp="1"/>
          </p:cNvSpPr>
          <p:nvPr>
            <p:ph type="title"/>
          </p:nvPr>
        </p:nvSpPr>
        <p:spPr/>
        <p:txBody>
          <a:bodyPr/>
          <a:lstStyle/>
          <a:p>
            <a:r>
              <a:rPr lang="en-GB" dirty="0" smtClean="0"/>
              <a:t>Session 8</a:t>
            </a:r>
            <a:endParaRPr lang="en-GB" dirty="0"/>
          </a:p>
        </p:txBody>
      </p:sp>
    </p:spTree>
    <p:extLst>
      <p:ext uri="{BB962C8B-B14F-4D97-AF65-F5344CB8AC3E}">
        <p14:creationId xmlns:p14="http://schemas.microsoft.com/office/powerpoint/2010/main" val="6914906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lgn="ctr">
              <a:buNone/>
            </a:pPr>
            <a:r>
              <a:rPr lang="en-GB" b="1" dirty="0" smtClean="0"/>
              <a:t>Policy on Coaching and/or </a:t>
            </a:r>
            <a:r>
              <a:rPr lang="en-GB" b="1" dirty="0" smtClean="0"/>
              <a:t>Mentoring</a:t>
            </a:r>
          </a:p>
          <a:p>
            <a:pPr marL="0" indent="0" algn="ctr">
              <a:buNone/>
            </a:pPr>
            <a:endParaRPr lang="en-GB" b="1" dirty="0" smtClean="0"/>
          </a:p>
          <a:p>
            <a:r>
              <a:rPr lang="en-GB" dirty="0" smtClean="0"/>
              <a:t>Do you have a policy for your setting? Share with trust groups</a:t>
            </a:r>
          </a:p>
          <a:p>
            <a:endParaRPr lang="en-GB" dirty="0" smtClean="0"/>
          </a:p>
          <a:p>
            <a:r>
              <a:rPr lang="en-GB" dirty="0" smtClean="0"/>
              <a:t>If not why not?</a:t>
            </a:r>
          </a:p>
          <a:p>
            <a:endParaRPr lang="en-GB" dirty="0"/>
          </a:p>
          <a:p>
            <a:r>
              <a:rPr lang="en-GB" dirty="0" smtClean="0"/>
              <a:t>Could you make an argument for having a policy?</a:t>
            </a:r>
            <a:endParaRPr lang="en-GB" dirty="0"/>
          </a:p>
        </p:txBody>
      </p:sp>
      <p:sp>
        <p:nvSpPr>
          <p:cNvPr id="3" name="Title 2"/>
          <p:cNvSpPr>
            <a:spLocks noGrp="1"/>
          </p:cNvSpPr>
          <p:nvPr>
            <p:ph type="title"/>
          </p:nvPr>
        </p:nvSpPr>
        <p:spPr/>
        <p:txBody>
          <a:bodyPr>
            <a:normAutofit/>
          </a:bodyPr>
          <a:lstStyle/>
          <a:p>
            <a:r>
              <a:rPr lang="en-GB" dirty="0" smtClean="0"/>
              <a:t>Policy </a:t>
            </a:r>
            <a:r>
              <a:rPr lang="en-GB" dirty="0"/>
              <a:t>and practice of mentoring</a:t>
            </a:r>
          </a:p>
        </p:txBody>
      </p:sp>
    </p:spTree>
    <p:extLst>
      <p:ext uri="{BB962C8B-B14F-4D97-AF65-F5344CB8AC3E}">
        <p14:creationId xmlns:p14="http://schemas.microsoft.com/office/powerpoint/2010/main" val="4071671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policy?</a:t>
            </a:r>
            <a:endParaRPr lang="en-GB" dirty="0"/>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3284984"/>
            <a:ext cx="7408862" cy="3327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32612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Statutory and non-statutory</a:t>
            </a:r>
            <a:endParaRPr lang="en-GB" dirty="0"/>
          </a:p>
        </p:txBody>
      </p:sp>
      <p:sp>
        <p:nvSpPr>
          <p:cNvPr id="3" name="Content Placeholder 2"/>
          <p:cNvSpPr>
            <a:spLocks noGrp="1"/>
          </p:cNvSpPr>
          <p:nvPr>
            <p:ph idx="1"/>
          </p:nvPr>
        </p:nvSpPr>
        <p:spPr/>
        <p:txBody>
          <a:bodyPr>
            <a:normAutofit fontScale="92500" lnSpcReduction="10000"/>
          </a:bodyPr>
          <a:lstStyle/>
          <a:p>
            <a:pPr lvl="0"/>
            <a:r>
              <a:rPr lang="en-GB" sz="3000" dirty="0">
                <a:solidFill>
                  <a:prstClr val="black"/>
                </a:solidFill>
                <a:latin typeface="Calibri"/>
              </a:rPr>
              <a:t>Statutory – required by law to be determined, adopted and implemented by governing bodies</a:t>
            </a:r>
          </a:p>
          <a:p>
            <a:pPr lvl="0"/>
            <a:r>
              <a:rPr lang="en-GB" sz="3000" dirty="0">
                <a:solidFill>
                  <a:prstClr val="black"/>
                </a:solidFill>
                <a:latin typeface="Calibri"/>
              </a:rPr>
              <a:t>Statutory documents – required by law that the governing body has a duty to produce, adopt and publish</a:t>
            </a:r>
          </a:p>
          <a:p>
            <a:pPr lvl="0"/>
            <a:r>
              <a:rPr lang="en-GB" sz="3000" dirty="0">
                <a:solidFill>
                  <a:prstClr val="black"/>
                </a:solidFill>
                <a:latin typeface="Calibri"/>
              </a:rPr>
              <a:t>Non-statutory policies – recommended as good practice</a:t>
            </a:r>
          </a:p>
          <a:p>
            <a:pPr lvl="0"/>
            <a:r>
              <a:rPr lang="en-GB" sz="3000" dirty="0">
                <a:solidFill>
                  <a:prstClr val="black"/>
                </a:solidFill>
                <a:latin typeface="Calibri"/>
              </a:rPr>
              <a:t>Non-statutory documents – recommended to be produced as good practice</a:t>
            </a:r>
          </a:p>
          <a:p>
            <a:endParaRPr lang="en-GB" dirty="0"/>
          </a:p>
        </p:txBody>
      </p:sp>
    </p:spTree>
    <p:extLst>
      <p:ext uri="{BB962C8B-B14F-4D97-AF65-F5344CB8AC3E}">
        <p14:creationId xmlns:p14="http://schemas.microsoft.com/office/powerpoint/2010/main" val="4823369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Policy is the tool that supports the implementation of vision</a:t>
            </a:r>
            <a:endParaRPr lang="en-GB" dirty="0"/>
          </a:p>
        </p:txBody>
      </p:sp>
      <p:sp>
        <p:nvSpPr>
          <p:cNvPr id="3" name="Content Placeholder 2"/>
          <p:cNvSpPr>
            <a:spLocks noGrp="1"/>
          </p:cNvSpPr>
          <p:nvPr>
            <p:ph idx="1"/>
          </p:nvPr>
        </p:nvSpPr>
        <p:spPr/>
        <p:txBody>
          <a:bodyPr/>
          <a:lstStyle/>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85" y="1556792"/>
            <a:ext cx="4528879"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8655" y="3501008"/>
            <a:ext cx="3378174" cy="2561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04187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Exemplars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852348110"/>
              </p:ext>
            </p:extLst>
          </p:nvPr>
        </p:nvGraphicFramePr>
        <p:xfrm>
          <a:off x="457200" y="1600200"/>
          <a:ext cx="8229600" cy="3845560"/>
        </p:xfrm>
        <a:graphic>
          <a:graphicData uri="http://schemas.openxmlformats.org/drawingml/2006/table">
            <a:tbl>
              <a:tblPr firstRow="1" bandRow="1">
                <a:tableStyleId>{5C22544A-7EE6-4342-B048-85BDC9FD1C3A}</a:tableStyleId>
              </a:tblPr>
              <a:tblGrid>
                <a:gridCol w="2057400"/>
                <a:gridCol w="2057400"/>
                <a:gridCol w="2057400"/>
                <a:gridCol w="2057400"/>
              </a:tblGrid>
              <a:tr h="370840">
                <a:tc>
                  <a:txBody>
                    <a:bodyPr/>
                    <a:lstStyle/>
                    <a:p>
                      <a:r>
                        <a:rPr lang="en-GB" dirty="0" smtClean="0"/>
                        <a:t>Statutory policy</a:t>
                      </a:r>
                      <a:endParaRPr lang="en-GB" dirty="0"/>
                    </a:p>
                  </a:txBody>
                  <a:tcPr/>
                </a:tc>
                <a:tc>
                  <a:txBody>
                    <a:bodyPr/>
                    <a:lstStyle/>
                    <a:p>
                      <a:r>
                        <a:rPr lang="en-GB" dirty="0" smtClean="0"/>
                        <a:t>Statutory Document</a:t>
                      </a:r>
                      <a:endParaRPr lang="en-GB" dirty="0"/>
                    </a:p>
                  </a:txBody>
                  <a:tcPr/>
                </a:tc>
                <a:tc>
                  <a:txBody>
                    <a:bodyPr/>
                    <a:lstStyle/>
                    <a:p>
                      <a:r>
                        <a:rPr lang="en-GB" dirty="0" smtClean="0"/>
                        <a:t>Non- Statutory policy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Non- Statutory Document</a:t>
                      </a:r>
                    </a:p>
                    <a:p>
                      <a:endParaRPr lang="en-GB" dirty="0"/>
                    </a:p>
                  </a:txBody>
                  <a:tcPr/>
                </a:tc>
              </a:tr>
              <a:tr h="370840">
                <a:tc>
                  <a:txBody>
                    <a:bodyPr/>
                    <a:lstStyle/>
                    <a:p>
                      <a:r>
                        <a:rPr lang="en-GB" dirty="0" smtClean="0"/>
                        <a:t>Safeguarding</a:t>
                      </a:r>
                      <a:endParaRPr lang="en-GB" dirty="0"/>
                    </a:p>
                  </a:txBody>
                  <a:tcPr/>
                </a:tc>
                <a:tc>
                  <a:txBody>
                    <a:bodyPr/>
                    <a:lstStyle/>
                    <a:p>
                      <a:r>
                        <a:rPr lang="en-GB" dirty="0" smtClean="0"/>
                        <a:t>Accessibility plan</a:t>
                      </a:r>
                      <a:endParaRPr lang="en-GB" dirty="0"/>
                    </a:p>
                  </a:txBody>
                  <a:tcPr/>
                </a:tc>
                <a:tc>
                  <a:txBody>
                    <a:bodyPr/>
                    <a:lstStyle/>
                    <a:p>
                      <a:r>
                        <a:rPr lang="en-GB" dirty="0" smtClean="0"/>
                        <a:t>School Uniform</a:t>
                      </a:r>
                      <a:r>
                        <a:rPr lang="en-GB" baseline="0" dirty="0" smtClean="0"/>
                        <a:t> policy</a:t>
                      </a:r>
                      <a:endParaRPr lang="en-GB" dirty="0"/>
                    </a:p>
                  </a:txBody>
                  <a:tcPr/>
                </a:tc>
                <a:tc>
                  <a:txBody>
                    <a:bodyPr/>
                    <a:lstStyle/>
                    <a:p>
                      <a:r>
                        <a:rPr lang="en-GB" dirty="0" smtClean="0"/>
                        <a:t>Governor development plan</a:t>
                      </a:r>
                      <a:endParaRPr lang="en-GB" dirty="0"/>
                    </a:p>
                  </a:txBody>
                  <a:tcPr/>
                </a:tc>
              </a:tr>
              <a:tr h="370840">
                <a:tc>
                  <a:txBody>
                    <a:bodyPr/>
                    <a:lstStyle/>
                    <a:p>
                      <a:r>
                        <a:rPr lang="en-GB" dirty="0" smtClean="0"/>
                        <a:t>Performance management</a:t>
                      </a:r>
                      <a:endParaRPr lang="en-GB" dirty="0"/>
                    </a:p>
                  </a:txBody>
                  <a:tcPr/>
                </a:tc>
                <a:tc>
                  <a:txBody>
                    <a:bodyPr/>
                    <a:lstStyle/>
                    <a:p>
                      <a:r>
                        <a:rPr lang="en-GB" dirty="0" smtClean="0"/>
                        <a:t>Transition</a:t>
                      </a:r>
                      <a:r>
                        <a:rPr lang="en-GB" baseline="0" dirty="0" smtClean="0"/>
                        <a:t> plan</a:t>
                      </a:r>
                      <a:endParaRPr lang="en-GB" dirty="0"/>
                    </a:p>
                  </a:txBody>
                  <a:tcPr/>
                </a:tc>
                <a:tc>
                  <a:txBody>
                    <a:bodyPr/>
                    <a:lstStyle/>
                    <a:p>
                      <a:r>
                        <a:rPr lang="en-GB" dirty="0" smtClean="0"/>
                        <a:t>School toilet policy</a:t>
                      </a:r>
                      <a:endParaRPr lang="en-GB" dirty="0"/>
                    </a:p>
                  </a:txBody>
                  <a:tcPr/>
                </a:tc>
                <a:tc>
                  <a:txBody>
                    <a:bodyPr/>
                    <a:lstStyle/>
                    <a:p>
                      <a:r>
                        <a:rPr lang="en-GB" dirty="0" smtClean="0"/>
                        <a:t>School SER Self evaluation plan</a:t>
                      </a:r>
                      <a:endParaRPr lang="en-GB" dirty="0"/>
                    </a:p>
                  </a:txBody>
                  <a:tcPr/>
                </a:tc>
              </a:tr>
              <a:tr h="370840">
                <a:tc>
                  <a:txBody>
                    <a:bodyPr/>
                    <a:lstStyle/>
                    <a:p>
                      <a:r>
                        <a:rPr lang="en-GB" dirty="0" smtClean="0"/>
                        <a:t>Anti-bullying</a:t>
                      </a:r>
                      <a:endParaRPr lang="en-GB" dirty="0"/>
                    </a:p>
                  </a:txBody>
                  <a:tcPr/>
                </a:tc>
                <a:tc>
                  <a:txBody>
                    <a:bodyPr/>
                    <a:lstStyle/>
                    <a:p>
                      <a:r>
                        <a:rPr lang="en-GB" dirty="0" smtClean="0"/>
                        <a:t>Careers education</a:t>
                      </a:r>
                      <a:endParaRPr lang="en-GB" dirty="0"/>
                    </a:p>
                  </a:txBody>
                  <a:tcPr/>
                </a:tc>
                <a:tc>
                  <a:txBody>
                    <a:bodyPr/>
                    <a:lstStyle/>
                    <a:p>
                      <a:r>
                        <a:rPr lang="en-GB" dirty="0" smtClean="0"/>
                        <a:t>E-Safety policy</a:t>
                      </a:r>
                      <a:endParaRPr lang="en-GB" dirty="0"/>
                    </a:p>
                  </a:txBody>
                  <a:tcPr/>
                </a:tc>
                <a:tc>
                  <a:txBody>
                    <a:bodyPr/>
                    <a:lstStyle/>
                    <a:p>
                      <a:endParaRPr lang="en-GB"/>
                    </a:p>
                  </a:txBody>
                  <a:tcPr/>
                </a:tc>
              </a:tr>
              <a:tr h="370840">
                <a:tc>
                  <a:txBody>
                    <a:bodyPr/>
                    <a:lstStyle/>
                    <a:p>
                      <a:r>
                        <a:rPr lang="en-GB" dirty="0" smtClean="0"/>
                        <a:t>Sex Education</a:t>
                      </a:r>
                      <a:endParaRPr lang="en-GB" dirty="0"/>
                    </a:p>
                  </a:txBody>
                  <a:tcPr/>
                </a:tc>
                <a:tc>
                  <a:txBody>
                    <a:bodyPr/>
                    <a:lstStyle/>
                    <a:p>
                      <a:r>
                        <a:rPr lang="en-GB" dirty="0" smtClean="0"/>
                        <a:t>Governor minutes</a:t>
                      </a:r>
                      <a:endParaRPr lang="en-GB" dirty="0"/>
                    </a:p>
                  </a:txBody>
                  <a:tcPr/>
                </a:tc>
                <a:tc>
                  <a:txBody>
                    <a:bodyPr/>
                    <a:lstStyle/>
                    <a:p>
                      <a:r>
                        <a:rPr lang="en-GB" dirty="0" smtClean="0"/>
                        <a:t>Whole school food and fitness</a:t>
                      </a:r>
                      <a:endParaRPr lang="en-GB" dirty="0"/>
                    </a:p>
                  </a:txBody>
                  <a:tcPr/>
                </a:tc>
                <a:tc>
                  <a:txBody>
                    <a:bodyPr/>
                    <a:lstStyle/>
                    <a:p>
                      <a:endParaRPr lang="en-GB"/>
                    </a:p>
                  </a:txBody>
                  <a:tcPr/>
                </a:tc>
              </a:tr>
              <a:tr h="370840">
                <a:tc>
                  <a:txBody>
                    <a:bodyPr/>
                    <a:lstStyle/>
                    <a:p>
                      <a:r>
                        <a:rPr lang="en-GB" dirty="0" smtClean="0"/>
                        <a:t>Equality</a:t>
                      </a:r>
                      <a:endParaRPr lang="en-GB" dirty="0"/>
                    </a:p>
                  </a:txBody>
                  <a:tcPr/>
                </a:tc>
                <a:tc>
                  <a:txBody>
                    <a:bodyPr/>
                    <a:lstStyle/>
                    <a:p>
                      <a:r>
                        <a:rPr lang="en-GB" dirty="0" smtClean="0"/>
                        <a:t>School Prospectus</a:t>
                      </a:r>
                      <a:endParaRPr lang="en-GB" dirty="0"/>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36613806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Policy to Action</a:t>
            </a:r>
          </a:p>
        </p:txBody>
      </p:sp>
      <p:sp>
        <p:nvSpPr>
          <p:cNvPr id="3" name="Content Placeholder 2"/>
          <p:cNvSpPr>
            <a:spLocks noGrp="1"/>
          </p:cNvSpPr>
          <p:nvPr>
            <p:ph idx="1"/>
          </p:nvPr>
        </p:nvSpPr>
        <p:spPr/>
        <p:txBody>
          <a:bodyPr>
            <a:normAutofit fontScale="85000" lnSpcReduction="20000"/>
          </a:bodyPr>
          <a:lstStyle/>
          <a:p>
            <a:pPr marL="0" lvl="0" indent="0">
              <a:buNone/>
            </a:pPr>
            <a:r>
              <a:rPr lang="en-GB" sz="3000" dirty="0" smtClean="0">
                <a:solidFill>
                  <a:prstClr val="black"/>
                </a:solidFill>
                <a:latin typeface="Calibri"/>
              </a:rPr>
              <a:t>Take a </a:t>
            </a:r>
            <a:r>
              <a:rPr lang="en-GB" sz="3000" b="1" dirty="0" smtClean="0">
                <a:solidFill>
                  <a:prstClr val="black"/>
                </a:solidFill>
                <a:latin typeface="Calibri"/>
              </a:rPr>
              <a:t>coaching and mentoring policy </a:t>
            </a:r>
            <a:r>
              <a:rPr lang="en-GB" sz="3000" dirty="0">
                <a:solidFill>
                  <a:prstClr val="black"/>
                </a:solidFill>
                <a:latin typeface="Calibri"/>
              </a:rPr>
              <a:t>and discuss how this </a:t>
            </a:r>
            <a:r>
              <a:rPr lang="en-GB" sz="3000" dirty="0" smtClean="0">
                <a:solidFill>
                  <a:prstClr val="black"/>
                </a:solidFill>
                <a:latin typeface="Calibri"/>
              </a:rPr>
              <a:t>has/would have </a:t>
            </a:r>
            <a:r>
              <a:rPr lang="en-GB" sz="3000" dirty="0">
                <a:solidFill>
                  <a:prstClr val="black"/>
                </a:solidFill>
                <a:latin typeface="Calibri"/>
              </a:rPr>
              <a:t>an impact on </a:t>
            </a:r>
            <a:r>
              <a:rPr lang="en-GB" sz="3000" dirty="0" smtClean="0">
                <a:solidFill>
                  <a:prstClr val="black"/>
                </a:solidFill>
                <a:latin typeface="Calibri"/>
              </a:rPr>
              <a:t>your </a:t>
            </a:r>
            <a:r>
              <a:rPr lang="en-GB" sz="3000" dirty="0">
                <a:solidFill>
                  <a:prstClr val="black"/>
                </a:solidFill>
                <a:latin typeface="Calibri"/>
              </a:rPr>
              <a:t>policy and </a:t>
            </a:r>
            <a:r>
              <a:rPr lang="en-GB" sz="3000" dirty="0" smtClean="0">
                <a:solidFill>
                  <a:prstClr val="black"/>
                </a:solidFill>
                <a:latin typeface="Calibri"/>
              </a:rPr>
              <a:t>practice in your setting.</a:t>
            </a:r>
          </a:p>
          <a:p>
            <a:pPr marL="0" lvl="0" indent="0">
              <a:buNone/>
            </a:pPr>
            <a:endParaRPr lang="en-GB" sz="3000" dirty="0">
              <a:solidFill>
                <a:prstClr val="black"/>
              </a:solidFill>
              <a:latin typeface="Calibri"/>
            </a:endParaRPr>
          </a:p>
          <a:p>
            <a:pPr lvl="0">
              <a:buFont typeface="Wingdings" panose="05000000000000000000" pitchFamily="2" charset="2"/>
              <a:buChar char="ü"/>
            </a:pPr>
            <a:r>
              <a:rPr lang="en-GB" sz="3000" dirty="0">
                <a:solidFill>
                  <a:prstClr val="black"/>
                </a:solidFill>
                <a:latin typeface="Calibri"/>
              </a:rPr>
              <a:t>What does your </a:t>
            </a:r>
            <a:r>
              <a:rPr lang="en-GB" sz="3000" dirty="0" smtClean="0">
                <a:solidFill>
                  <a:prstClr val="black"/>
                </a:solidFill>
                <a:latin typeface="Calibri"/>
              </a:rPr>
              <a:t>school/centre </a:t>
            </a:r>
            <a:r>
              <a:rPr lang="en-GB" sz="3000" dirty="0">
                <a:solidFill>
                  <a:prstClr val="black"/>
                </a:solidFill>
                <a:latin typeface="Calibri"/>
              </a:rPr>
              <a:t>policy state?</a:t>
            </a:r>
          </a:p>
          <a:p>
            <a:pPr lvl="0">
              <a:buFont typeface="Wingdings" panose="05000000000000000000" pitchFamily="2" charset="2"/>
              <a:buChar char="ü"/>
            </a:pPr>
            <a:r>
              <a:rPr lang="en-GB" sz="3000" dirty="0">
                <a:solidFill>
                  <a:prstClr val="black"/>
                </a:solidFill>
                <a:latin typeface="Calibri"/>
              </a:rPr>
              <a:t>How has this influenced practice?</a:t>
            </a:r>
          </a:p>
          <a:p>
            <a:pPr lvl="0">
              <a:buFont typeface="Wingdings" panose="05000000000000000000" pitchFamily="2" charset="2"/>
              <a:buChar char="ü"/>
            </a:pPr>
            <a:r>
              <a:rPr lang="en-GB" sz="3000" dirty="0">
                <a:solidFill>
                  <a:prstClr val="black"/>
                </a:solidFill>
                <a:latin typeface="Calibri"/>
              </a:rPr>
              <a:t>How do you evaluate the impact of the policy?</a:t>
            </a:r>
          </a:p>
          <a:p>
            <a:pPr lvl="0">
              <a:buFont typeface="Wingdings" panose="05000000000000000000" pitchFamily="2" charset="2"/>
              <a:buChar char="ü"/>
            </a:pPr>
            <a:r>
              <a:rPr lang="en-GB" sz="3000" dirty="0">
                <a:solidFill>
                  <a:prstClr val="black"/>
                </a:solidFill>
                <a:latin typeface="Calibri"/>
              </a:rPr>
              <a:t>When and how will the policy be reviewed?</a:t>
            </a:r>
          </a:p>
          <a:p>
            <a:pPr lvl="0">
              <a:buFont typeface="Wingdings" panose="05000000000000000000" pitchFamily="2" charset="2"/>
              <a:buChar char="ü"/>
            </a:pPr>
            <a:r>
              <a:rPr lang="en-GB" sz="3000" dirty="0">
                <a:solidFill>
                  <a:prstClr val="black"/>
                </a:solidFill>
                <a:latin typeface="Calibri"/>
              </a:rPr>
              <a:t>How do staff and </a:t>
            </a:r>
            <a:r>
              <a:rPr lang="en-GB" sz="3000" dirty="0" smtClean="0">
                <a:solidFill>
                  <a:prstClr val="black"/>
                </a:solidFill>
                <a:latin typeface="Calibri"/>
              </a:rPr>
              <a:t>learners </a:t>
            </a:r>
            <a:r>
              <a:rPr lang="en-GB" sz="3000" dirty="0">
                <a:solidFill>
                  <a:prstClr val="black"/>
                </a:solidFill>
                <a:latin typeface="Calibri"/>
              </a:rPr>
              <a:t>become involved in policy development and evaluation?</a:t>
            </a:r>
          </a:p>
          <a:p>
            <a:endParaRPr lang="en-GB" dirty="0"/>
          </a:p>
        </p:txBody>
      </p:sp>
    </p:spTree>
    <p:extLst>
      <p:ext uri="{BB962C8B-B14F-4D97-AF65-F5344CB8AC3E}">
        <p14:creationId xmlns:p14="http://schemas.microsoft.com/office/powerpoint/2010/main" val="1599309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Recommendations to policy-makers </a:t>
            </a:r>
            <a:endParaRPr lang="en-GB" dirty="0" smtClean="0"/>
          </a:p>
          <a:p>
            <a:pPr marL="0" indent="0">
              <a:buNone/>
            </a:pPr>
            <a:endParaRPr lang="en-GB" dirty="0" smtClean="0"/>
          </a:p>
          <a:p>
            <a:pPr marL="0" indent="0">
              <a:buNone/>
            </a:pPr>
            <a:r>
              <a:rPr lang="en-GB" dirty="0" smtClean="0"/>
              <a:t> </a:t>
            </a:r>
            <a:r>
              <a:rPr lang="en-GB" dirty="0" smtClean="0"/>
              <a:t>-from </a:t>
            </a:r>
            <a:r>
              <a:rPr lang="en-GB" dirty="0" smtClean="0"/>
              <a:t>Mentoring for teachers in further education and skills sector in England Hobson et al (2015)</a:t>
            </a:r>
            <a:endParaRPr lang="en-GB" dirty="0"/>
          </a:p>
        </p:txBody>
      </p:sp>
      <p:sp>
        <p:nvSpPr>
          <p:cNvPr id="3" name="Title 2"/>
          <p:cNvSpPr>
            <a:spLocks noGrp="1"/>
          </p:cNvSpPr>
          <p:nvPr>
            <p:ph type="title"/>
          </p:nvPr>
        </p:nvSpPr>
        <p:spPr/>
        <p:txBody>
          <a:bodyPr/>
          <a:lstStyle/>
          <a:p>
            <a:r>
              <a:rPr lang="en-GB" dirty="0" smtClean="0"/>
              <a:t>Policy continued</a:t>
            </a:r>
            <a:endParaRPr lang="en-GB" dirty="0"/>
          </a:p>
        </p:txBody>
      </p:sp>
    </p:spTree>
    <p:extLst>
      <p:ext uri="{BB962C8B-B14F-4D97-AF65-F5344CB8AC3E}">
        <p14:creationId xmlns:p14="http://schemas.microsoft.com/office/powerpoint/2010/main" val="23185614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Characteristics of Successful and Failed Mentoring Relationships: A Qualitative </a:t>
            </a:r>
            <a:r>
              <a:rPr lang="en-GB" dirty="0" smtClean="0"/>
              <a:t>Study</a:t>
            </a:r>
          </a:p>
          <a:p>
            <a:pPr marL="0" indent="0">
              <a:buNone/>
            </a:pPr>
            <a:r>
              <a:rPr lang="en-GB" dirty="0"/>
              <a:t> </a:t>
            </a:r>
            <a:endParaRPr lang="en-GB" dirty="0" smtClean="0"/>
          </a:p>
          <a:p>
            <a:pPr marL="0" indent="0">
              <a:buNone/>
            </a:pPr>
            <a:r>
              <a:rPr lang="en-GB" dirty="0" smtClean="0"/>
              <a:t> </a:t>
            </a:r>
            <a:r>
              <a:rPr lang="en-GB" dirty="0"/>
              <a:t>Read the article </a:t>
            </a:r>
            <a:endParaRPr lang="en-GB" dirty="0" smtClean="0"/>
          </a:p>
          <a:p>
            <a:pPr marL="457200" indent="-457200">
              <a:buAutoNum type="arabicPeriod"/>
            </a:pPr>
            <a:r>
              <a:rPr lang="en-GB" dirty="0" smtClean="0"/>
              <a:t>List the characteristics of successful mentoring relationships</a:t>
            </a:r>
          </a:p>
          <a:p>
            <a:pPr marL="457200" indent="-457200">
              <a:buAutoNum type="arabicPeriod"/>
            </a:pPr>
            <a:endParaRPr lang="en-GB" dirty="0" smtClean="0"/>
          </a:p>
          <a:p>
            <a:pPr marL="457200" indent="-457200">
              <a:buAutoNum type="arabicPeriod"/>
            </a:pPr>
            <a:r>
              <a:rPr lang="en-GB" dirty="0" smtClean="0"/>
              <a:t>What are the characteristics of effective mentees?</a:t>
            </a:r>
          </a:p>
          <a:p>
            <a:pPr marL="457200" indent="-457200">
              <a:buAutoNum type="arabicPeriod"/>
            </a:pPr>
            <a:endParaRPr lang="en-GB" dirty="0" smtClean="0"/>
          </a:p>
          <a:p>
            <a:pPr marL="457200" lvl="0" indent="-457200">
              <a:buClr>
                <a:srgbClr val="31B6FD"/>
              </a:buClr>
              <a:buFont typeface="Symbol" pitchFamily="18" charset="2"/>
              <a:buAutoNum type="arabicPeriod"/>
            </a:pPr>
            <a:r>
              <a:rPr lang="en-GB" dirty="0">
                <a:solidFill>
                  <a:srgbClr val="073E87"/>
                </a:solidFill>
              </a:rPr>
              <a:t>List the characteristics </a:t>
            </a:r>
            <a:r>
              <a:rPr lang="en-GB" dirty="0" smtClean="0">
                <a:solidFill>
                  <a:srgbClr val="073E87"/>
                </a:solidFill>
              </a:rPr>
              <a:t>and consequences of a failed </a:t>
            </a:r>
            <a:r>
              <a:rPr lang="en-GB" dirty="0">
                <a:solidFill>
                  <a:srgbClr val="073E87"/>
                </a:solidFill>
              </a:rPr>
              <a:t>mentoring </a:t>
            </a:r>
            <a:r>
              <a:rPr lang="en-GB" dirty="0" smtClean="0">
                <a:solidFill>
                  <a:srgbClr val="073E87"/>
                </a:solidFill>
              </a:rPr>
              <a:t>relationships?</a:t>
            </a:r>
            <a:endParaRPr lang="en-GB" dirty="0">
              <a:solidFill>
                <a:srgbClr val="073E87"/>
              </a:solidFill>
            </a:endParaRPr>
          </a:p>
          <a:p>
            <a:pPr marL="457200" indent="-457200">
              <a:buAutoNum type="arabicPeriod"/>
            </a:pPr>
            <a:endParaRPr lang="en-GB" dirty="0" smtClean="0"/>
          </a:p>
          <a:p>
            <a:pPr marL="0" indent="0">
              <a:buNone/>
            </a:pPr>
            <a:endParaRPr lang="en-GB" dirty="0" smtClean="0"/>
          </a:p>
        </p:txBody>
      </p:sp>
      <p:sp>
        <p:nvSpPr>
          <p:cNvPr id="2" name="Title 1"/>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27812245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Reflective practice</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508104" y="2636912"/>
            <a:ext cx="3338568" cy="2305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2132856"/>
            <a:ext cx="3816424" cy="2308324"/>
          </a:xfrm>
          <a:prstGeom prst="rect">
            <a:avLst/>
          </a:prstGeom>
          <a:noFill/>
        </p:spPr>
        <p:txBody>
          <a:bodyPr wrap="square" rtlCol="0">
            <a:spAutoFit/>
          </a:bodyPr>
          <a:lstStyle/>
          <a:p>
            <a:r>
              <a:rPr lang="en-GB" dirty="0" smtClean="0"/>
              <a:t>From your reflective journal discuss a critical incident with a colleague.</a:t>
            </a:r>
          </a:p>
          <a:p>
            <a:endParaRPr lang="en-GB" dirty="0"/>
          </a:p>
          <a:p>
            <a:r>
              <a:rPr lang="en-GB" dirty="0" smtClean="0"/>
              <a:t>Remember to use Brookfield’s four lenses</a:t>
            </a:r>
          </a:p>
          <a:p>
            <a:endParaRPr lang="en-GB" dirty="0"/>
          </a:p>
          <a:p>
            <a:endParaRPr lang="en-GB" dirty="0" smtClean="0"/>
          </a:p>
          <a:p>
            <a:endParaRPr lang="en-GB" dirty="0"/>
          </a:p>
        </p:txBody>
      </p:sp>
    </p:spTree>
    <p:extLst>
      <p:ext uri="{BB962C8B-B14F-4D97-AF65-F5344CB8AC3E}">
        <p14:creationId xmlns:p14="http://schemas.microsoft.com/office/powerpoint/2010/main" val="15733611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Read the four examples of critical incidents, rank them and discuss in your trust group</a:t>
            </a:r>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fontScale="90000"/>
          </a:bodyPr>
          <a:lstStyle/>
          <a:p>
            <a:r>
              <a:rPr lang="en-GB" dirty="0" smtClean="0"/>
              <a:t>Examples of critical incidents in coaching and mentoring</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134627017"/>
              </p:ext>
            </p:extLst>
          </p:nvPr>
        </p:nvGraphicFramePr>
        <p:xfrm>
          <a:off x="1907704" y="4251960"/>
          <a:ext cx="5712296" cy="1463040"/>
        </p:xfrm>
        <a:graphic>
          <a:graphicData uri="http://schemas.openxmlformats.org/drawingml/2006/table">
            <a:tbl>
              <a:tblPr firstRow="1" bandRow="1">
                <a:tableStyleId>{5C22544A-7EE6-4342-B048-85BDC9FD1C3A}</a:tableStyleId>
              </a:tblPr>
              <a:tblGrid>
                <a:gridCol w="2856148"/>
                <a:gridCol w="2856148"/>
              </a:tblGrid>
              <a:tr h="0">
                <a:tc>
                  <a:txBody>
                    <a:bodyPr/>
                    <a:lstStyle/>
                    <a:p>
                      <a:pPr algn="ctr"/>
                      <a:r>
                        <a:rPr lang="en-GB" dirty="0" smtClean="0">
                          <a:solidFill>
                            <a:schemeClr val="tx1"/>
                          </a:solidFill>
                        </a:rPr>
                        <a:t>A</a:t>
                      </a:r>
                      <a:endParaRPr lang="en-GB" dirty="0">
                        <a:solidFill>
                          <a:schemeClr val="tx1"/>
                        </a:solidFill>
                      </a:endParaRPr>
                    </a:p>
                  </a:txBody>
                  <a:tcPr/>
                </a:tc>
                <a:tc>
                  <a:txBody>
                    <a:bodyPr/>
                    <a:lstStyle/>
                    <a:p>
                      <a:endParaRPr lang="en-GB"/>
                    </a:p>
                  </a:txBody>
                  <a:tcPr/>
                </a:tc>
              </a:tr>
              <a:tr h="0">
                <a:tc>
                  <a:txBody>
                    <a:bodyPr/>
                    <a:lstStyle/>
                    <a:p>
                      <a:pPr algn="ctr"/>
                      <a:r>
                        <a:rPr lang="en-GB" b="1" dirty="0" smtClean="0">
                          <a:solidFill>
                            <a:schemeClr val="tx1"/>
                          </a:solidFill>
                        </a:rPr>
                        <a:t>B</a:t>
                      </a:r>
                      <a:endParaRPr lang="en-GB" b="1" dirty="0">
                        <a:solidFill>
                          <a:schemeClr val="tx1"/>
                        </a:solidFill>
                      </a:endParaRPr>
                    </a:p>
                  </a:txBody>
                  <a:tcPr/>
                </a:tc>
                <a:tc>
                  <a:txBody>
                    <a:bodyPr/>
                    <a:lstStyle/>
                    <a:p>
                      <a:endParaRPr lang="en-GB"/>
                    </a:p>
                  </a:txBody>
                  <a:tcPr/>
                </a:tc>
              </a:tr>
              <a:tr h="0">
                <a:tc>
                  <a:txBody>
                    <a:bodyPr/>
                    <a:lstStyle/>
                    <a:p>
                      <a:pPr algn="ctr"/>
                      <a:r>
                        <a:rPr lang="en-GB" b="1" dirty="0" smtClean="0">
                          <a:solidFill>
                            <a:schemeClr val="tx1"/>
                          </a:solidFill>
                        </a:rPr>
                        <a:t>C</a:t>
                      </a:r>
                      <a:endParaRPr lang="en-GB" b="1" dirty="0">
                        <a:solidFill>
                          <a:schemeClr val="tx1"/>
                        </a:solidFill>
                      </a:endParaRPr>
                    </a:p>
                  </a:txBody>
                  <a:tcPr/>
                </a:tc>
                <a:tc>
                  <a:txBody>
                    <a:bodyPr/>
                    <a:lstStyle/>
                    <a:p>
                      <a:endParaRPr lang="en-GB"/>
                    </a:p>
                  </a:txBody>
                  <a:tcPr/>
                </a:tc>
              </a:tr>
              <a:tr h="0">
                <a:tc>
                  <a:txBody>
                    <a:bodyPr/>
                    <a:lstStyle/>
                    <a:p>
                      <a:pPr algn="ctr"/>
                      <a:r>
                        <a:rPr lang="en-GB" b="1" dirty="0" smtClean="0">
                          <a:solidFill>
                            <a:schemeClr val="tx1"/>
                          </a:solidFill>
                        </a:rPr>
                        <a:t>D</a:t>
                      </a:r>
                      <a:endParaRPr lang="en-GB" b="1" dirty="0">
                        <a:solidFill>
                          <a:schemeClr val="tx1"/>
                        </a:solidFill>
                      </a:endParaRPr>
                    </a:p>
                  </a:txBody>
                  <a:tcPr/>
                </a:tc>
                <a:tc>
                  <a:txBody>
                    <a:bodyPr/>
                    <a:lstStyle/>
                    <a:p>
                      <a:endParaRPr lang="en-GB" dirty="0"/>
                    </a:p>
                  </a:txBody>
                  <a:tcPr/>
                </a:tc>
              </a:tr>
            </a:tbl>
          </a:graphicData>
        </a:graphic>
      </p:graphicFrame>
    </p:spTree>
    <p:extLst>
      <p:ext uri="{BB962C8B-B14F-4D97-AF65-F5344CB8AC3E}">
        <p14:creationId xmlns:p14="http://schemas.microsoft.com/office/powerpoint/2010/main" val="35965471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Reflection and reflexivity</a:t>
            </a:r>
          </a:p>
          <a:p>
            <a:endParaRPr lang="en-GB" dirty="0"/>
          </a:p>
          <a:p>
            <a:r>
              <a:rPr lang="en-GB" dirty="0" smtClean="0"/>
              <a:t>An introduction to reflective </a:t>
            </a:r>
            <a:r>
              <a:rPr lang="en-GB" dirty="0" smtClean="0"/>
              <a:t>writing</a:t>
            </a:r>
          </a:p>
          <a:p>
            <a:pPr marL="0" indent="0">
              <a:buNone/>
            </a:pPr>
            <a:endParaRPr lang="en-GB" dirty="0" smtClean="0"/>
          </a:p>
          <a:p>
            <a:r>
              <a:rPr lang="en-GB" i="1" dirty="0" smtClean="0"/>
              <a:t>Through- the- mirror </a:t>
            </a:r>
            <a:r>
              <a:rPr lang="en-GB" dirty="0" smtClean="0"/>
              <a:t>writing</a:t>
            </a:r>
            <a:endParaRPr lang="en-GB" dirty="0"/>
          </a:p>
        </p:txBody>
      </p:sp>
      <p:sp>
        <p:nvSpPr>
          <p:cNvPr id="2" name="Title 1"/>
          <p:cNvSpPr>
            <a:spLocks noGrp="1"/>
          </p:cNvSpPr>
          <p:nvPr>
            <p:ph type="title"/>
          </p:nvPr>
        </p:nvSpPr>
        <p:spPr/>
        <p:txBody>
          <a:bodyPr/>
          <a:lstStyle/>
          <a:p>
            <a:r>
              <a:rPr lang="en-GB" dirty="0" smtClean="0"/>
              <a:t>Reflective Writing Gillie Bolton</a:t>
            </a:r>
            <a:endParaRPr lang="en-GB" dirty="0"/>
          </a:p>
        </p:txBody>
      </p:sp>
    </p:spTree>
    <p:extLst>
      <p:ext uri="{BB962C8B-B14F-4D97-AF65-F5344CB8AC3E}">
        <p14:creationId xmlns:p14="http://schemas.microsoft.com/office/powerpoint/2010/main" val="28584131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Write whatever is in your head, uncensored</a:t>
            </a:r>
          </a:p>
          <a:p>
            <a:r>
              <a:rPr lang="en-GB" dirty="0" smtClean="0"/>
              <a:t>Write without stopping for at least six minutes</a:t>
            </a:r>
          </a:p>
          <a:p>
            <a:r>
              <a:rPr lang="en-GB" dirty="0" smtClean="0"/>
              <a:t>Don’t stop to think or be critical</a:t>
            </a:r>
          </a:p>
          <a:p>
            <a:r>
              <a:rPr lang="en-GB" dirty="0" smtClean="0"/>
              <a:t>Allow it to flow without thought for spelling, grammar, proper form</a:t>
            </a:r>
          </a:p>
          <a:p>
            <a:r>
              <a:rPr lang="en-GB" dirty="0" smtClean="0"/>
              <a:t>Give yourself permission to write anything</a:t>
            </a:r>
          </a:p>
          <a:p>
            <a:r>
              <a:rPr lang="en-GB" dirty="0" smtClean="0"/>
              <a:t>Whatever you write will be right, it is yours, and no one else need read it</a:t>
            </a:r>
            <a:endParaRPr lang="en-GB" dirty="0"/>
          </a:p>
        </p:txBody>
      </p:sp>
      <p:sp>
        <p:nvSpPr>
          <p:cNvPr id="2" name="Title 1"/>
          <p:cNvSpPr>
            <a:spLocks noGrp="1"/>
          </p:cNvSpPr>
          <p:nvPr>
            <p:ph type="title"/>
          </p:nvPr>
        </p:nvSpPr>
        <p:spPr/>
        <p:txBody>
          <a:bodyPr/>
          <a:lstStyle/>
          <a:p>
            <a:r>
              <a:rPr lang="en-GB" dirty="0" smtClean="0"/>
              <a:t>Six minute write</a:t>
            </a:r>
            <a:endParaRPr lang="en-GB" dirty="0"/>
          </a:p>
        </p:txBody>
      </p:sp>
    </p:spTree>
    <p:extLst>
      <p:ext uri="{BB962C8B-B14F-4D97-AF65-F5344CB8AC3E}">
        <p14:creationId xmlns:p14="http://schemas.microsoft.com/office/powerpoint/2010/main" val="17878472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Do a six minute write</a:t>
            </a:r>
          </a:p>
          <a:p>
            <a:pPr marL="457200" indent="-457200">
              <a:buFont typeface="+mj-lt"/>
              <a:buAutoNum type="arabicPeriod"/>
            </a:pPr>
            <a:r>
              <a:rPr lang="en-GB" dirty="0" smtClean="0"/>
              <a:t>Think of someone you find difficult</a:t>
            </a:r>
          </a:p>
          <a:p>
            <a:pPr marL="457200" indent="-457200">
              <a:buFont typeface="+mj-lt"/>
              <a:buAutoNum type="arabicPeriod"/>
            </a:pPr>
            <a:r>
              <a:rPr lang="en-GB" dirty="0" smtClean="0"/>
              <a:t>Who do they remind you of?</a:t>
            </a:r>
          </a:p>
          <a:p>
            <a:pPr marL="457200" indent="-457200">
              <a:buFont typeface="+mj-lt"/>
              <a:buAutoNum type="arabicPeriod"/>
            </a:pPr>
            <a:r>
              <a:rPr lang="en-GB" dirty="0" smtClean="0"/>
              <a:t>What would you really like to say to them?</a:t>
            </a:r>
          </a:p>
          <a:p>
            <a:pPr marL="457200" indent="-457200">
              <a:buFont typeface="+mj-lt"/>
              <a:buAutoNum type="arabicPeriod"/>
            </a:pPr>
            <a:r>
              <a:rPr lang="en-GB" dirty="0" smtClean="0"/>
              <a:t>What do you wish you had not said to them?</a:t>
            </a:r>
          </a:p>
          <a:p>
            <a:pPr marL="457200" indent="-457200">
              <a:buFont typeface="+mj-lt"/>
              <a:buAutoNum type="arabicPeriod"/>
            </a:pPr>
            <a:r>
              <a:rPr lang="en-GB" dirty="0" smtClean="0"/>
              <a:t>How might you characterise why they irritate</a:t>
            </a:r>
          </a:p>
          <a:p>
            <a:pPr marL="457200" indent="-457200">
              <a:buFont typeface="+mj-lt"/>
              <a:buAutoNum type="arabicPeriod"/>
            </a:pPr>
            <a:r>
              <a:rPr lang="en-GB" dirty="0" smtClean="0"/>
              <a:t>Write an unsent letter to this person (don’t send it)</a:t>
            </a:r>
          </a:p>
          <a:p>
            <a:pPr marL="457200" indent="-457200">
              <a:buFont typeface="+mj-lt"/>
              <a:buAutoNum type="arabicPeriod"/>
            </a:pPr>
            <a:r>
              <a:rPr lang="en-GB" dirty="0" smtClean="0"/>
              <a:t>Write their reply to you</a:t>
            </a:r>
          </a:p>
          <a:p>
            <a:pPr marL="457200" indent="-457200">
              <a:buFont typeface="+mj-lt"/>
              <a:buAutoNum type="arabicPeriod"/>
            </a:pPr>
            <a:r>
              <a:rPr lang="en-GB" dirty="0" smtClean="0"/>
              <a:t>Write a final reflective piece about all this</a:t>
            </a:r>
          </a:p>
          <a:p>
            <a:pPr marL="457200" indent="-457200">
              <a:buFont typeface="+mj-lt"/>
              <a:buAutoNum type="arabicPeriod"/>
            </a:pPr>
            <a:endParaRPr lang="en-GB" dirty="0"/>
          </a:p>
        </p:txBody>
      </p:sp>
      <p:sp>
        <p:nvSpPr>
          <p:cNvPr id="3" name="Title 2"/>
          <p:cNvSpPr>
            <a:spLocks noGrp="1"/>
          </p:cNvSpPr>
          <p:nvPr>
            <p:ph type="title"/>
          </p:nvPr>
        </p:nvSpPr>
        <p:spPr/>
        <p:txBody>
          <a:bodyPr>
            <a:normAutofit fontScale="90000"/>
          </a:bodyPr>
          <a:lstStyle/>
          <a:p>
            <a:r>
              <a:rPr lang="en-GB" dirty="0" smtClean="0"/>
              <a:t>Exercise your heart-sink student, client</a:t>
            </a:r>
            <a:endParaRPr lang="en-GB" dirty="0"/>
          </a:p>
        </p:txBody>
      </p:sp>
    </p:spTree>
    <p:extLst>
      <p:ext uri="{BB962C8B-B14F-4D97-AF65-F5344CB8AC3E}">
        <p14:creationId xmlns:p14="http://schemas.microsoft.com/office/powerpoint/2010/main" val="20142243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Do a six minute write</a:t>
            </a:r>
          </a:p>
          <a:p>
            <a:pPr marL="457200" indent="-457200">
              <a:buFont typeface="+mj-lt"/>
              <a:buAutoNum type="arabicPeriod"/>
            </a:pPr>
            <a:r>
              <a:rPr lang="en-GB" dirty="0" smtClean="0"/>
              <a:t>Write a letter to your wise internal mentor or coach. This being observes what is going on all the time, supports, comforts, and can advise on difficulties and problems. It might be modelled on a real person, yet has a fictional name. Write Dear…..</a:t>
            </a:r>
          </a:p>
          <a:p>
            <a:pPr marL="457200" indent="-457200">
              <a:buFont typeface="+mj-lt"/>
              <a:buAutoNum type="arabicPeriod"/>
            </a:pPr>
            <a:r>
              <a:rPr lang="en-GB" dirty="0" smtClean="0"/>
              <a:t>Write their reply</a:t>
            </a:r>
          </a:p>
          <a:p>
            <a:pPr marL="457200" indent="-457200">
              <a:buFont typeface="+mj-lt"/>
              <a:buAutoNum type="arabicPeriod"/>
            </a:pPr>
            <a:r>
              <a:rPr lang="en-GB" dirty="0" smtClean="0"/>
              <a:t>Continue the correspondence</a:t>
            </a:r>
          </a:p>
          <a:p>
            <a:pPr marL="457200" indent="-457200">
              <a:buFont typeface="+mj-lt"/>
              <a:buAutoNum type="arabicPeriod"/>
            </a:pPr>
            <a:endParaRPr lang="en-GB" dirty="0" smtClean="0"/>
          </a:p>
          <a:p>
            <a:pPr marL="457200" indent="-457200">
              <a:buFont typeface="+mj-lt"/>
              <a:buAutoNum type="arabicPeriod"/>
            </a:pPr>
            <a:endParaRPr lang="en-GB" dirty="0"/>
          </a:p>
        </p:txBody>
      </p:sp>
      <p:sp>
        <p:nvSpPr>
          <p:cNvPr id="3" name="Title 2"/>
          <p:cNvSpPr>
            <a:spLocks noGrp="1"/>
          </p:cNvSpPr>
          <p:nvPr>
            <p:ph type="title"/>
          </p:nvPr>
        </p:nvSpPr>
        <p:spPr/>
        <p:txBody>
          <a:bodyPr>
            <a:normAutofit fontScale="90000"/>
          </a:bodyPr>
          <a:lstStyle/>
          <a:p>
            <a:r>
              <a:rPr lang="en-GB" dirty="0" smtClean="0"/>
              <a:t>Your wise internal mentor or coach</a:t>
            </a:r>
            <a:endParaRPr lang="en-GB" dirty="0"/>
          </a:p>
        </p:txBody>
      </p:sp>
    </p:spTree>
    <p:extLst>
      <p:ext uri="{BB962C8B-B14F-4D97-AF65-F5344CB8AC3E}">
        <p14:creationId xmlns:p14="http://schemas.microsoft.com/office/powerpoint/2010/main" val="10412569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Do a six minute write</a:t>
            </a:r>
          </a:p>
          <a:p>
            <a:pPr marL="457200" indent="-457200">
              <a:buFont typeface="+mj-lt"/>
              <a:buAutoNum type="arabicPeriod"/>
            </a:pPr>
            <a:r>
              <a:rPr lang="en-GB" dirty="0" smtClean="0"/>
              <a:t>A young person entering your profession has written to you asking your advice.</a:t>
            </a:r>
          </a:p>
          <a:p>
            <a:pPr marL="457200" indent="-457200">
              <a:buFont typeface="+mj-lt"/>
              <a:buAutoNum type="arabicPeriod"/>
            </a:pPr>
            <a:r>
              <a:rPr lang="en-GB" dirty="0" smtClean="0"/>
              <a:t>Write back to them, remembering what it was like when you were starting out, what kind of letter would you have liked to receive?</a:t>
            </a:r>
          </a:p>
          <a:p>
            <a:pPr marL="457200" indent="-457200">
              <a:buFont typeface="+mj-lt"/>
              <a:buAutoNum type="arabicPeriod"/>
            </a:pPr>
            <a:r>
              <a:rPr lang="en-GB" dirty="0" smtClean="0"/>
              <a:t>Write the young professional reply</a:t>
            </a:r>
          </a:p>
          <a:p>
            <a:pPr marL="457200" indent="-457200">
              <a:buFont typeface="+mj-lt"/>
              <a:buAutoNum type="arabicPeriod"/>
            </a:pPr>
            <a:r>
              <a:rPr lang="en-GB" dirty="0" smtClean="0"/>
              <a:t>Write a letter to yourself reminding yourself of the best advice anyone ever gave you.</a:t>
            </a:r>
          </a:p>
          <a:p>
            <a:pPr marL="457200" indent="-457200">
              <a:buFont typeface="+mj-lt"/>
              <a:buAutoNum type="arabicPeriod"/>
            </a:pPr>
            <a:r>
              <a:rPr lang="en-GB" dirty="0" smtClean="0"/>
              <a:t>Re-read with attention and care, write more if it feels appropriate</a:t>
            </a:r>
            <a:endParaRPr lang="en-GB" dirty="0"/>
          </a:p>
        </p:txBody>
      </p:sp>
      <p:sp>
        <p:nvSpPr>
          <p:cNvPr id="3" name="Title 2"/>
          <p:cNvSpPr>
            <a:spLocks noGrp="1"/>
          </p:cNvSpPr>
          <p:nvPr>
            <p:ph type="title"/>
          </p:nvPr>
        </p:nvSpPr>
        <p:spPr/>
        <p:txBody>
          <a:bodyPr/>
          <a:lstStyle/>
          <a:p>
            <a:r>
              <a:rPr lang="en-GB" dirty="0" smtClean="0"/>
              <a:t>Exercise – Giving advice</a:t>
            </a:r>
            <a:endParaRPr lang="en-GB" dirty="0"/>
          </a:p>
        </p:txBody>
      </p:sp>
    </p:spTree>
    <p:extLst>
      <p:ext uri="{BB962C8B-B14F-4D97-AF65-F5344CB8AC3E}">
        <p14:creationId xmlns:p14="http://schemas.microsoft.com/office/powerpoint/2010/main" val="20124951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You can do this as a six minute write if you wish</a:t>
            </a:r>
          </a:p>
          <a:p>
            <a:r>
              <a:rPr lang="en-GB" dirty="0" smtClean="0"/>
              <a:t>Share with a colleague- important for assignment</a:t>
            </a:r>
            <a:endParaRPr lang="en-GB" dirty="0"/>
          </a:p>
        </p:txBody>
      </p:sp>
      <p:sp>
        <p:nvSpPr>
          <p:cNvPr id="3" name="Title 2"/>
          <p:cNvSpPr>
            <a:spLocks noGrp="1"/>
          </p:cNvSpPr>
          <p:nvPr>
            <p:ph type="title"/>
          </p:nvPr>
        </p:nvSpPr>
        <p:spPr/>
        <p:txBody>
          <a:bodyPr>
            <a:normAutofit fontScale="90000"/>
          </a:bodyPr>
          <a:lstStyle/>
          <a:p>
            <a:r>
              <a:rPr lang="en-GB" dirty="0" smtClean="0"/>
              <a:t>Reflect on your experience of coaching and or mentoring systems</a:t>
            </a:r>
            <a:endParaRPr lang="en-GB" dirty="0"/>
          </a:p>
        </p:txBody>
      </p:sp>
    </p:spTree>
    <p:extLst>
      <p:ext uri="{BB962C8B-B14F-4D97-AF65-F5344CB8AC3E}">
        <p14:creationId xmlns:p14="http://schemas.microsoft.com/office/powerpoint/2010/main" val="32797739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t>gaining the fully informed consent of prospective participants in the research; </a:t>
            </a:r>
            <a:r>
              <a:rPr lang="en-GB" dirty="0" smtClean="0"/>
              <a:t> </a:t>
            </a:r>
            <a:r>
              <a:rPr lang="en-GB" dirty="0"/>
              <a:t>respecting the privacy, confidentiality and anonymity of those who choose to participate; </a:t>
            </a:r>
            <a:r>
              <a:rPr lang="en-GB" dirty="0" smtClean="0"/>
              <a:t>ensuring </a:t>
            </a:r>
            <a:r>
              <a:rPr lang="en-GB" dirty="0"/>
              <a:t>that participants are aware of their right to withdraw from the research at any time should they wish to do so; </a:t>
            </a:r>
            <a:r>
              <a:rPr lang="en-GB" dirty="0" smtClean="0"/>
              <a:t> </a:t>
            </a:r>
            <a:r>
              <a:rPr lang="en-GB" dirty="0"/>
              <a:t>the secure storage of data to comply with Data Protection legislation.  </a:t>
            </a:r>
          </a:p>
          <a:p>
            <a:endParaRPr lang="en-GB" dirty="0"/>
          </a:p>
          <a:p>
            <a:r>
              <a:rPr lang="en-GB" dirty="0"/>
              <a:t>In order to protect the anonymity of individual participants and the institutions in which they are employed, certain details have been deliberately omitted from the information about the participants which is provided throughout the report.  </a:t>
            </a:r>
          </a:p>
        </p:txBody>
      </p:sp>
      <p:sp>
        <p:nvSpPr>
          <p:cNvPr id="3" name="Title 2"/>
          <p:cNvSpPr>
            <a:spLocks noGrp="1"/>
          </p:cNvSpPr>
          <p:nvPr>
            <p:ph type="title"/>
          </p:nvPr>
        </p:nvSpPr>
        <p:spPr/>
        <p:txBody>
          <a:bodyPr/>
          <a:lstStyle/>
          <a:p>
            <a:r>
              <a:rPr lang="en-GB" dirty="0" smtClean="0"/>
              <a:t>Ethics </a:t>
            </a:r>
            <a:r>
              <a:rPr lang="en-GB" smtClean="0"/>
              <a:t>for Research</a:t>
            </a:r>
            <a:endParaRPr lang="en-GB" dirty="0"/>
          </a:p>
        </p:txBody>
      </p:sp>
    </p:spTree>
    <p:extLst>
      <p:ext uri="{BB962C8B-B14F-4D97-AF65-F5344CB8AC3E}">
        <p14:creationId xmlns:p14="http://schemas.microsoft.com/office/powerpoint/2010/main" val="41725432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Ethical guidelines, do you agree with them</a:t>
            </a:r>
            <a:r>
              <a:rPr lang="en-GB" dirty="0" smtClean="0"/>
              <a:t>?</a:t>
            </a:r>
          </a:p>
          <a:p>
            <a:pPr marL="0" indent="0">
              <a:buNone/>
            </a:pPr>
            <a:endParaRPr lang="en-GB" dirty="0" smtClean="0"/>
          </a:p>
          <a:p>
            <a:r>
              <a:rPr lang="en-GB" dirty="0" smtClean="0"/>
              <a:t>In your opinion, outline any other ethical issues which need to be viewed and discussed?</a:t>
            </a:r>
            <a:endParaRPr lang="en-GB" dirty="0"/>
          </a:p>
        </p:txBody>
      </p:sp>
      <p:sp>
        <p:nvSpPr>
          <p:cNvPr id="2" name="Title 1"/>
          <p:cNvSpPr>
            <a:spLocks noGrp="1"/>
          </p:cNvSpPr>
          <p:nvPr>
            <p:ph type="title"/>
          </p:nvPr>
        </p:nvSpPr>
        <p:spPr/>
        <p:txBody>
          <a:bodyPr>
            <a:normAutofit fontScale="90000"/>
          </a:bodyPr>
          <a:lstStyle/>
          <a:p>
            <a:r>
              <a:rPr lang="en-GB" dirty="0" smtClean="0"/>
              <a:t>Ethical issues associated with mentoring/coaching</a:t>
            </a:r>
            <a:endParaRPr lang="en-GB" dirty="0"/>
          </a:p>
        </p:txBody>
      </p:sp>
    </p:spTree>
    <p:extLst>
      <p:ext uri="{BB962C8B-B14F-4D97-AF65-F5344CB8AC3E}">
        <p14:creationId xmlns:p14="http://schemas.microsoft.com/office/powerpoint/2010/main" val="31703269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your opinion what are the most important qualities of an effective mentor or coach?</a:t>
            </a:r>
          </a:p>
          <a:p>
            <a:endParaRPr lang="en-GB" dirty="0"/>
          </a:p>
          <a:p>
            <a:r>
              <a:rPr lang="en-GB" dirty="0" smtClean="0"/>
              <a:t>Diamond nine the qualities and compare with a colleague</a:t>
            </a:r>
            <a:endParaRPr lang="en-GB" dirty="0"/>
          </a:p>
        </p:txBody>
      </p:sp>
      <p:sp>
        <p:nvSpPr>
          <p:cNvPr id="3" name="Title 2"/>
          <p:cNvSpPr>
            <a:spLocks noGrp="1"/>
          </p:cNvSpPr>
          <p:nvPr>
            <p:ph type="title"/>
          </p:nvPr>
        </p:nvSpPr>
        <p:spPr/>
        <p:txBody>
          <a:bodyPr>
            <a:normAutofit fontScale="90000"/>
          </a:bodyPr>
          <a:lstStyle/>
          <a:p>
            <a:r>
              <a:rPr lang="en-GB" dirty="0" smtClean="0"/>
              <a:t>Qualities of an effective mentor or coach</a:t>
            </a:r>
            <a:endParaRPr lang="en-GB" dirty="0"/>
          </a:p>
        </p:txBody>
      </p:sp>
    </p:spTree>
    <p:extLst>
      <p:ext uri="{BB962C8B-B14F-4D97-AF65-F5344CB8AC3E}">
        <p14:creationId xmlns:p14="http://schemas.microsoft.com/office/powerpoint/2010/main" val="6546424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256" t="7514" r="22599" b="14978"/>
          <a:stretch/>
        </p:blipFill>
        <p:spPr bwMode="auto">
          <a:xfrm>
            <a:off x="899592" y="1738909"/>
            <a:ext cx="6624736" cy="5091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29891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critical analysis of a Journal article (2,500 words)</a:t>
            </a:r>
          </a:p>
          <a:p>
            <a:pPr marL="457200" indent="-457200">
              <a:buFont typeface="+mj-lt"/>
              <a:buAutoNum type="arabicPeriod"/>
            </a:pPr>
            <a:r>
              <a:rPr lang="en-GB" dirty="0" smtClean="0"/>
              <a:t>Submit the article with your analysis (hard copy only)</a:t>
            </a:r>
          </a:p>
          <a:p>
            <a:pPr marL="457200" indent="-457200">
              <a:buFont typeface="+mj-lt"/>
              <a:buAutoNum type="arabicPeriod"/>
            </a:pPr>
            <a:r>
              <a:rPr lang="en-GB" dirty="0" smtClean="0"/>
              <a:t>Helpful to examiners if you have annotated the article</a:t>
            </a:r>
            <a:endParaRPr lang="en-GB" dirty="0"/>
          </a:p>
        </p:txBody>
      </p:sp>
      <p:sp>
        <p:nvSpPr>
          <p:cNvPr id="3" name="Title 2"/>
          <p:cNvSpPr>
            <a:spLocks noGrp="1"/>
          </p:cNvSpPr>
          <p:nvPr>
            <p:ph type="title"/>
          </p:nvPr>
        </p:nvSpPr>
        <p:spPr/>
        <p:txBody>
          <a:bodyPr/>
          <a:lstStyle/>
          <a:p>
            <a:r>
              <a:rPr lang="en-GB" dirty="0" smtClean="0"/>
              <a:t>For part 1 of assignment</a:t>
            </a:r>
            <a:endParaRPr lang="en-GB" dirty="0"/>
          </a:p>
        </p:txBody>
      </p:sp>
    </p:spTree>
    <p:extLst>
      <p:ext uri="{BB962C8B-B14F-4D97-AF65-F5344CB8AC3E}">
        <p14:creationId xmlns:p14="http://schemas.microsoft.com/office/powerpoint/2010/main" val="33388835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5,000 words </a:t>
            </a:r>
          </a:p>
          <a:p>
            <a:endParaRPr lang="en-GB" dirty="0" smtClean="0"/>
          </a:p>
          <a:p>
            <a:pPr>
              <a:spcAft>
                <a:spcPts val="0"/>
              </a:spcAft>
            </a:pPr>
            <a:r>
              <a:rPr lang="en-US" b="1" dirty="0">
                <a:solidFill>
                  <a:srgbClr val="0070C0"/>
                </a:solidFill>
                <a:latin typeface="Palatino Linotype"/>
                <a:ea typeface="Times New Roman"/>
              </a:rPr>
              <a:t>Critically review the policy and practice of mentoring and or coaching in your own setting to demonstrate understanding of the qualities the effective mentor and or coach is expected to demonstrate. Reflect on your experience of mentoring and or coaching systems in professional contexts. </a:t>
            </a:r>
            <a:endParaRPr lang="en-GB" sz="2000" dirty="0">
              <a:solidFill>
                <a:srgbClr val="0070C0"/>
              </a:solidFill>
              <a:latin typeface="Times New Roman"/>
              <a:ea typeface="Times New Roman"/>
            </a:endParaRPr>
          </a:p>
          <a:p>
            <a:pPr marL="0" indent="0">
              <a:spcAft>
                <a:spcPts val="0"/>
              </a:spcAft>
              <a:buNone/>
            </a:pPr>
            <a:r>
              <a:rPr lang="en-US" sz="2000" dirty="0">
                <a:solidFill>
                  <a:srgbClr val="000000"/>
                </a:solidFill>
                <a:latin typeface="Times New Roman"/>
                <a:ea typeface="Times New Roman"/>
              </a:rPr>
              <a:t> </a:t>
            </a:r>
            <a:endParaRPr lang="en-GB" sz="2000" dirty="0">
              <a:latin typeface="Times New Roman"/>
              <a:ea typeface="Times New Roman"/>
            </a:endParaRPr>
          </a:p>
          <a:p>
            <a:endParaRPr lang="en-GB" dirty="0"/>
          </a:p>
        </p:txBody>
      </p:sp>
      <p:sp>
        <p:nvSpPr>
          <p:cNvPr id="3" name="Title 2"/>
          <p:cNvSpPr>
            <a:spLocks noGrp="1"/>
          </p:cNvSpPr>
          <p:nvPr>
            <p:ph type="title"/>
          </p:nvPr>
        </p:nvSpPr>
        <p:spPr/>
        <p:txBody>
          <a:bodyPr/>
          <a:lstStyle/>
          <a:p>
            <a:r>
              <a:rPr lang="en-GB" dirty="0" smtClean="0"/>
              <a:t>Part 2 of assignment</a:t>
            </a:r>
            <a:endParaRPr lang="en-GB" dirty="0"/>
          </a:p>
        </p:txBody>
      </p:sp>
    </p:spTree>
    <p:extLst>
      <p:ext uri="{BB962C8B-B14F-4D97-AF65-F5344CB8AC3E}">
        <p14:creationId xmlns:p14="http://schemas.microsoft.com/office/powerpoint/2010/main" val="119496104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215</TotalTime>
  <Words>970</Words>
  <Application>Microsoft Office PowerPoint</Application>
  <PresentationFormat>On-screen Show (4:3)</PresentationFormat>
  <Paragraphs>136</Paragraphs>
  <Slides>24</Slides>
  <Notes>1</Notes>
  <HiddenSlides>0</HiddenSlides>
  <MMClips>0</MMClips>
  <ScaleCrop>false</ScaleCrop>
  <HeadingPairs>
    <vt:vector size="4" baseType="variant">
      <vt:variant>
        <vt:lpstr>Theme</vt:lpstr>
      </vt:variant>
      <vt:variant>
        <vt:i4>4</vt:i4>
      </vt:variant>
      <vt:variant>
        <vt:lpstr>Slide Titles</vt:lpstr>
      </vt:variant>
      <vt:variant>
        <vt:i4>24</vt:i4>
      </vt:variant>
    </vt:vector>
  </HeadingPairs>
  <TitlesOfParts>
    <vt:vector size="28" baseType="lpstr">
      <vt:lpstr>1_Waveform</vt:lpstr>
      <vt:lpstr>Waveform</vt:lpstr>
      <vt:lpstr>Office Theme</vt:lpstr>
      <vt:lpstr>2_20140311PresentationUWTSDTemplate</vt:lpstr>
      <vt:lpstr>Mentoring and Coaching in Educational and Professional Contexts</vt:lpstr>
      <vt:lpstr>Session 8</vt:lpstr>
      <vt:lpstr>Policy and practice of mentoring</vt:lpstr>
      <vt:lpstr>What is a policy?</vt:lpstr>
      <vt:lpstr>Statutory and non-statutory</vt:lpstr>
      <vt:lpstr>Policy is the tool that supports the implementation of vision</vt:lpstr>
      <vt:lpstr>Exemplars </vt:lpstr>
      <vt:lpstr>Task – Policy to Action</vt:lpstr>
      <vt:lpstr>Policy continued</vt:lpstr>
      <vt:lpstr>Activity</vt:lpstr>
      <vt:lpstr>Reflective practice</vt:lpstr>
      <vt:lpstr>Examples of critical incidents in coaching and mentoring</vt:lpstr>
      <vt:lpstr>Reflective Writing Gillie Bolton</vt:lpstr>
      <vt:lpstr>Six minute write</vt:lpstr>
      <vt:lpstr>Exercise your heart-sink student, client</vt:lpstr>
      <vt:lpstr>Your wise internal mentor or coach</vt:lpstr>
      <vt:lpstr>Exercise – Giving advice</vt:lpstr>
      <vt:lpstr>Reflect on your experience of coaching and or mentoring systems</vt:lpstr>
      <vt:lpstr>Ethics for Research</vt:lpstr>
      <vt:lpstr>Ethical issues associated with mentoring/coaching</vt:lpstr>
      <vt:lpstr>Qualities of an effective mentor or coach</vt:lpstr>
      <vt:lpstr>PowerPoint Presentation</vt:lpstr>
      <vt:lpstr>For part 1 of assignment</vt:lpstr>
      <vt:lpstr>Part 2 of assignment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Mentoring and Coaching in Educational and Professional Contexts</dc:title>
  <dc:creator>Jim Statts</dc:creator>
  <cp:lastModifiedBy>Jim Statts</cp:lastModifiedBy>
  <cp:revision>59</cp:revision>
  <cp:lastPrinted>2017-06-26T15:25:14Z</cp:lastPrinted>
  <dcterms:created xsi:type="dcterms:W3CDTF">2017-06-21T15:52:24Z</dcterms:created>
  <dcterms:modified xsi:type="dcterms:W3CDTF">2018-06-15T15:30:50Z</dcterms:modified>
</cp:coreProperties>
</file>