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1"/>
  </p:sldMasterIdLst>
  <p:notesMasterIdLst>
    <p:notesMasterId r:id="rId13"/>
  </p:notesMasterIdLst>
  <p:sldIdLst>
    <p:sldId id="256" r:id="rId2"/>
    <p:sldId id="257" r:id="rId3"/>
    <p:sldId id="258" r:id="rId4"/>
    <p:sldId id="259" r:id="rId5"/>
    <p:sldId id="260" r:id="rId6"/>
    <p:sldId id="267" r:id="rId7"/>
    <p:sldId id="261" r:id="rId8"/>
    <p:sldId id="262"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1137" autoAdjust="0"/>
  </p:normalViewPr>
  <p:slideViewPr>
    <p:cSldViewPr snapToGrid="0">
      <p:cViewPr>
        <p:scale>
          <a:sx n="80" d="100"/>
          <a:sy n="80" d="100"/>
        </p:scale>
        <p:origin x="-1550" y="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6D81C-DBEE-4007-9316-ADFF2428F75C}" type="datetimeFigureOut">
              <a:rPr lang="en-IN" smtClean="0"/>
              <a:t>07-06-2022</a:t>
            </a:fld>
            <a:endParaRPr lang="en-I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A58C8-8A3A-41FF-9512-9FE7668191AB}" type="slidenum">
              <a:rPr lang="en-IN" smtClean="0"/>
              <a:t>‹#›</a:t>
            </a:fld>
            <a:endParaRPr lang="en-IN"/>
          </a:p>
        </p:txBody>
      </p:sp>
    </p:spTree>
    <p:extLst>
      <p:ext uri="{BB962C8B-B14F-4D97-AF65-F5344CB8AC3E}">
        <p14:creationId xmlns:p14="http://schemas.microsoft.com/office/powerpoint/2010/main" val="3430327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N" dirty="0" smtClean="0"/>
              <a:t>This report aims to understand the work-related stress in the organisation or employee stress. This report includes the cause and effect of work-related stress in the organisation. By PESTEL analysis what effect in this sector company understand or company know about the solution come in this report. It is very important for any organisation to take some powerful decisions for stress management that will increase company productivity or increase goodwill.</a:t>
            </a:r>
            <a:endParaRPr lang="en-IN" dirty="0"/>
          </a:p>
        </p:txBody>
      </p:sp>
      <p:sp>
        <p:nvSpPr>
          <p:cNvPr id="4" name="Slide Number Placeholder 3"/>
          <p:cNvSpPr>
            <a:spLocks noGrp="1"/>
          </p:cNvSpPr>
          <p:nvPr>
            <p:ph type="sldNum" sz="quarter" idx="10"/>
          </p:nvPr>
        </p:nvSpPr>
        <p:spPr/>
        <p:txBody>
          <a:bodyPr/>
          <a:lstStyle/>
          <a:p>
            <a:fld id="{805A58C8-8A3A-41FF-9512-9FE7668191AB}" type="slidenum">
              <a:rPr lang="en-IN" smtClean="0"/>
              <a:t>3</a:t>
            </a:fld>
            <a:endParaRPr lang="en-IN"/>
          </a:p>
        </p:txBody>
      </p:sp>
    </p:spTree>
    <p:extLst>
      <p:ext uri="{BB962C8B-B14F-4D97-AF65-F5344CB8AC3E}">
        <p14:creationId xmlns:p14="http://schemas.microsoft.com/office/powerpoint/2010/main" val="2018968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171450" indent="-171450" algn="just">
              <a:lnSpc>
                <a:spcPct val="170000"/>
              </a:lnSpc>
              <a:buFont typeface="Arial" panose="020B0604020202020204" pitchFamily="34" charset="0"/>
              <a:buChar char="•"/>
            </a:pPr>
            <a:r>
              <a:rPr lang="en-IN" sz="1100" dirty="0" smtClean="0">
                <a:latin typeface="Arial" panose="020B0604020202020204" pitchFamily="34" charset="0"/>
                <a:cs typeface="Arial" panose="020B0604020202020204" pitchFamily="34" charset="0"/>
              </a:rPr>
              <a:t>If the demand for a job is greater than they are comfortable managing and conflict with a co-worker, constant change and threat to job security, potential redundancy is the work-related stress source.</a:t>
            </a:r>
          </a:p>
          <a:p>
            <a:pPr marL="171450" indent="-171450" algn="just">
              <a:lnSpc>
                <a:spcPct val="170000"/>
              </a:lnSpc>
              <a:buFont typeface="Arial" panose="020B0604020202020204" pitchFamily="34" charset="0"/>
              <a:buChar char="•"/>
            </a:pPr>
            <a:r>
              <a:rPr lang="en-IN" sz="1100" dirty="0" smtClean="0">
                <a:latin typeface="Arial" panose="020B0604020202020204" pitchFamily="34" charset="0"/>
                <a:cs typeface="Arial" panose="020B0604020202020204" pitchFamily="34" charset="0"/>
              </a:rPr>
              <a:t>Its effect on employees in two ways first is physical and the second is physiological. Physical stress includes noise, poor office and work layout, poor lighting. The second physiological factor is high job demand, inflexible working hours, job insecurity and harassment, bullying. Workplace stress does not affect the worker but also affects company performance. This stress will result in the form of the disease because when workers did not lead under this stress they affect the body. The stress reduces productivity, increases absenteeism and presentism due to this the employee takes leave from the organisation. Due to this the </a:t>
            </a:r>
          </a:p>
          <a:p>
            <a:pPr marL="171450" indent="-171450" algn="just">
              <a:lnSpc>
                <a:spcPct val="170000"/>
              </a:lnSpc>
              <a:buFont typeface="Arial" panose="020B0604020202020204" pitchFamily="34" charset="0"/>
              <a:buChar char="•"/>
            </a:pPr>
            <a:r>
              <a:rPr lang="en-IN" sz="1100" dirty="0" smtClean="0">
                <a:latin typeface="Arial" panose="020B0604020202020204" pitchFamily="34" charset="0"/>
                <a:cs typeface="Arial" panose="020B0604020202020204" pitchFamily="34" charset="0"/>
              </a:rPr>
              <a:t>Workload come on the other shoulder and other employees will also affect this work-related stress. Work-related stress increases loss in the company. It increases higher turnover and increases worker absenteeism and disability pay-out which reduce the productivity of the company. In the company some other conflict arises, that is lack of two-way communication which also reduces productivity.</a:t>
            </a:r>
          </a:p>
          <a:p>
            <a:pPr marL="171450" indent="-171450">
              <a:buFont typeface="Arial" panose="020B0604020202020204" pitchFamily="34" charset="0"/>
              <a:buChar char="•"/>
            </a:pPr>
            <a:endParaRPr lang="en-IN" dirty="0"/>
          </a:p>
        </p:txBody>
      </p:sp>
      <p:sp>
        <p:nvSpPr>
          <p:cNvPr id="4" name="Slide Number Placeholder 3"/>
          <p:cNvSpPr>
            <a:spLocks noGrp="1"/>
          </p:cNvSpPr>
          <p:nvPr>
            <p:ph type="sldNum" sz="quarter" idx="10"/>
          </p:nvPr>
        </p:nvSpPr>
        <p:spPr/>
        <p:txBody>
          <a:bodyPr/>
          <a:lstStyle/>
          <a:p>
            <a:fld id="{805A58C8-8A3A-41FF-9512-9FE7668191AB}" type="slidenum">
              <a:rPr lang="en-IN" smtClean="0"/>
              <a:t>4</a:t>
            </a:fld>
            <a:endParaRPr lang="en-IN"/>
          </a:p>
        </p:txBody>
      </p:sp>
    </p:spTree>
    <p:extLst>
      <p:ext uri="{BB962C8B-B14F-4D97-AF65-F5344CB8AC3E}">
        <p14:creationId xmlns:p14="http://schemas.microsoft.com/office/powerpoint/2010/main" val="2285271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171450" lvl="0" indent="-171450" algn="just">
              <a:lnSpc>
                <a:spcPct val="170000"/>
              </a:lnSpc>
              <a:buFont typeface="Arial" panose="020B0604020202020204" pitchFamily="34" charset="0"/>
              <a:buChar char="•"/>
            </a:pPr>
            <a:r>
              <a:rPr lang="en-IN" dirty="0" smtClean="0"/>
              <a:t>Aggressive management style increase the conflict between management and employees if management is aggressive so the employee didn’t ask any question it will mistake in production.</a:t>
            </a:r>
          </a:p>
          <a:p>
            <a:pPr marL="171450" lvl="0" indent="-171450" algn="just">
              <a:lnSpc>
                <a:spcPct val="170000"/>
              </a:lnSpc>
              <a:buFont typeface="Arial" panose="020B0604020202020204" pitchFamily="34" charset="0"/>
              <a:buChar char="•"/>
            </a:pPr>
            <a:r>
              <a:rPr lang="en-IN" dirty="0" smtClean="0"/>
              <a:t>Job security: Temporary jobs increase tension in an employee when the employer removes the employee. Job change source of pressure due to change the employee not understand the working style of the new company and company hire most talented employee than other it is the biggest insecurity of another employee work relationship: It also affects business productivity. When a company employee did not talk to subordinates there is a lack of communication and lack of support from others. Aggressive management style increases the conflict between management and employees if management is aggressive so the employee didn’t ask any question it will mistake in production.</a:t>
            </a:r>
          </a:p>
          <a:p>
            <a:pPr marL="171450" indent="-171450" algn="just">
              <a:lnSpc>
                <a:spcPct val="170000"/>
              </a:lnSpc>
              <a:buFont typeface="Arial" panose="020B0604020202020204" pitchFamily="34" charset="0"/>
              <a:buChar char="•"/>
            </a:pPr>
            <a:r>
              <a:rPr lang="en-IN" b="1" dirty="0" smtClean="0"/>
              <a:t>Effect of work related stress</a:t>
            </a:r>
            <a:endParaRPr lang="en-IN" dirty="0" smtClean="0"/>
          </a:p>
          <a:p>
            <a:pPr marL="171450" lvl="0" indent="-171450" algn="just">
              <a:lnSpc>
                <a:spcPct val="170000"/>
              </a:lnSpc>
              <a:buFont typeface="Arial" panose="020B0604020202020204" pitchFamily="34" charset="0"/>
              <a:buChar char="•"/>
            </a:pPr>
            <a:r>
              <a:rPr lang="en-IN" dirty="0" smtClean="0"/>
              <a:t>When the organisation did not control work-related stress that will result in form of reduced health in physical (Walton, </a:t>
            </a:r>
            <a:r>
              <a:rPr lang="en-IN" dirty="0" err="1" smtClean="0"/>
              <a:t>Toniolo</a:t>
            </a:r>
            <a:r>
              <a:rPr lang="en-IN" dirty="0" smtClean="0"/>
              <a:t> and Norman, 2020). Many diseases occur with low blood pressure, heart attaché, sleeping disturbance.</a:t>
            </a:r>
          </a:p>
          <a:p>
            <a:pPr marL="171450" indent="-171450" algn="just">
              <a:lnSpc>
                <a:spcPct val="170000"/>
              </a:lnSpc>
              <a:buFont typeface="Arial" panose="020B0604020202020204" pitchFamily="34" charset="0"/>
              <a:buChar char="•"/>
            </a:pPr>
            <a:r>
              <a:rPr lang="en-IN" dirty="0" smtClean="0"/>
              <a:t>Due to stress, an employee is emotionally weak they are depressed anxiety occurs. Lack of concentration occurs due to low morale in the stressful atmosphere because of this poor decision Making arises. Increase employee complaints and increase ill-health.</a:t>
            </a:r>
          </a:p>
          <a:p>
            <a:pPr marL="171450" indent="-171450">
              <a:buFont typeface="Arial" panose="020B0604020202020204" pitchFamily="34" charset="0"/>
              <a:buChar char="•"/>
            </a:pPr>
            <a:endParaRPr lang="en-IN" dirty="0"/>
          </a:p>
        </p:txBody>
      </p:sp>
      <p:sp>
        <p:nvSpPr>
          <p:cNvPr id="4" name="Slide Number Placeholder 3"/>
          <p:cNvSpPr>
            <a:spLocks noGrp="1"/>
          </p:cNvSpPr>
          <p:nvPr>
            <p:ph type="sldNum" sz="quarter" idx="10"/>
          </p:nvPr>
        </p:nvSpPr>
        <p:spPr/>
        <p:txBody>
          <a:bodyPr/>
          <a:lstStyle/>
          <a:p>
            <a:fld id="{805A58C8-8A3A-41FF-9512-9FE7668191AB}" type="slidenum">
              <a:rPr lang="en-IN" smtClean="0"/>
              <a:t>5</a:t>
            </a:fld>
            <a:endParaRPr lang="en-IN"/>
          </a:p>
        </p:txBody>
      </p:sp>
    </p:spTree>
    <p:extLst>
      <p:ext uri="{BB962C8B-B14F-4D97-AF65-F5344CB8AC3E}">
        <p14:creationId xmlns:p14="http://schemas.microsoft.com/office/powerpoint/2010/main" val="2187052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stituent imagine diapozitiv 1"/>
          <p:cNvSpPr>
            <a:spLocks noGrp="1" noRot="1" noChangeAspect="1"/>
          </p:cNvSpPr>
          <p:nvPr>
            <p:ph type="sldImg"/>
          </p:nvPr>
        </p:nvSpPr>
        <p:spPr/>
      </p:sp>
      <p:sp>
        <p:nvSpPr>
          <p:cNvPr id="3" name="Substituent note 2"/>
          <p:cNvSpPr>
            <a:spLocks noGrp="1"/>
          </p:cNvSpPr>
          <p:nvPr>
            <p:ph type="body" idx="1"/>
          </p:nvPr>
        </p:nvSpPr>
        <p:spPr/>
        <p:txBody>
          <a:bodyPr/>
          <a:lstStyle/>
          <a:p>
            <a:pPr algn="just">
              <a:lnSpc>
                <a:spcPct val="150000"/>
              </a:lnSpc>
              <a:buNone/>
            </a:pPr>
            <a:r>
              <a:rPr lang="en-IN" sz="1200" dirty="0" smtClean="0">
                <a:latin typeface="Times New Roman" pitchFamily="18" charset="0"/>
                <a:cs typeface="Times New Roman" pitchFamily="18" charset="0"/>
              </a:rPr>
              <a:t>The main cause of stress level at UK organisation is related to work pressure and also have pressure of earning into suitable manner (</a:t>
            </a:r>
            <a:r>
              <a:rPr lang="en-IN" sz="1200" dirty="0" err="1" smtClean="0">
                <a:latin typeface="Times New Roman" pitchFamily="18" charset="0"/>
                <a:cs typeface="Times New Roman" pitchFamily="18" charset="0"/>
              </a:rPr>
              <a:t>Hofinger</a:t>
            </a:r>
            <a:r>
              <a:rPr lang="en-IN" sz="1200" baseline="0" dirty="0" smtClean="0">
                <a:latin typeface="Times New Roman" pitchFamily="18" charset="0"/>
                <a:cs typeface="Times New Roman" pitchFamily="18" charset="0"/>
              </a:rPr>
              <a:t> </a:t>
            </a:r>
            <a:r>
              <a:rPr lang="en-IN" sz="1200" dirty="0" smtClean="0">
                <a:latin typeface="Times New Roman" pitchFamily="18" charset="0"/>
                <a:cs typeface="Times New Roman" pitchFamily="18" charset="0"/>
              </a:rPr>
              <a:t>and </a:t>
            </a:r>
            <a:r>
              <a:rPr lang="en-IN" sz="1200" dirty="0" err="1" smtClean="0">
                <a:latin typeface="Times New Roman" pitchFamily="18" charset="0"/>
                <a:cs typeface="Times New Roman" pitchFamily="18" charset="0"/>
              </a:rPr>
              <a:t>Buerschaper</a:t>
            </a:r>
            <a:r>
              <a:rPr lang="en-IN" sz="1200" dirty="0" smtClean="0">
                <a:latin typeface="Times New Roman" pitchFamily="18" charset="0"/>
                <a:cs typeface="Times New Roman" pitchFamily="18" charset="0"/>
              </a:rPr>
              <a:t>., 2017). Employees also have stress related to financial aspect as well. Employees have to face higher level of stress in order to achieve their appropriate performance.</a:t>
            </a:r>
          </a:p>
          <a:p>
            <a:endParaRPr lang="en-IN" dirty="0" smtClean="0"/>
          </a:p>
          <a:p>
            <a:endParaRPr lang="en-GB" dirty="0"/>
          </a:p>
        </p:txBody>
      </p:sp>
      <p:sp>
        <p:nvSpPr>
          <p:cNvPr id="4" name="Substituent număr diapozitiv 3"/>
          <p:cNvSpPr>
            <a:spLocks noGrp="1"/>
          </p:cNvSpPr>
          <p:nvPr>
            <p:ph type="sldNum" sz="quarter" idx="10"/>
          </p:nvPr>
        </p:nvSpPr>
        <p:spPr/>
        <p:txBody>
          <a:bodyPr/>
          <a:lstStyle/>
          <a:p>
            <a:fld id="{805A58C8-8A3A-41FF-9512-9FE7668191AB}" type="slidenum">
              <a:rPr lang="en-IN" smtClean="0"/>
              <a:t>6</a:t>
            </a:fld>
            <a:endParaRPr lang="en-IN"/>
          </a:p>
        </p:txBody>
      </p:sp>
    </p:spTree>
    <p:extLst>
      <p:ext uri="{BB962C8B-B14F-4D97-AF65-F5344CB8AC3E}">
        <p14:creationId xmlns:p14="http://schemas.microsoft.com/office/powerpoint/2010/main" val="1100005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algn="just">
              <a:lnSpc>
                <a:spcPct val="170000"/>
              </a:lnSpc>
            </a:pPr>
            <a:r>
              <a:rPr lang="en-US" dirty="0" smtClean="0"/>
              <a:t>•	Economical factor: Interest rate, availability of capital, inflation rate, foreign exchange rate affect the supply and demand of the business (Hallo and Nguyen, 2021). It is important to consider this factor because this increased demand and workload in simple terms overload employee.</a:t>
            </a:r>
          </a:p>
          <a:p>
            <a:pPr algn="just">
              <a:lnSpc>
                <a:spcPct val="170000"/>
              </a:lnSpc>
            </a:pPr>
            <a:r>
              <a:rPr lang="en-US" dirty="0" smtClean="0"/>
              <a:t>•	Social: It affects hard facts such as population growth rate and demographic. By this factor, the company increase their profitability through the use of holidays.</a:t>
            </a:r>
          </a:p>
          <a:p>
            <a:endParaRPr lang="en-IN" dirty="0"/>
          </a:p>
        </p:txBody>
      </p:sp>
      <p:sp>
        <p:nvSpPr>
          <p:cNvPr id="4" name="Slide Number Placeholder 3"/>
          <p:cNvSpPr>
            <a:spLocks noGrp="1"/>
          </p:cNvSpPr>
          <p:nvPr>
            <p:ph type="sldNum" sz="quarter" idx="10"/>
          </p:nvPr>
        </p:nvSpPr>
        <p:spPr/>
        <p:txBody>
          <a:bodyPr/>
          <a:lstStyle/>
          <a:p>
            <a:fld id="{805A58C8-8A3A-41FF-9512-9FE7668191AB}" type="slidenum">
              <a:rPr lang="en-IN" smtClean="0"/>
              <a:t>7</a:t>
            </a:fld>
            <a:endParaRPr lang="en-IN"/>
          </a:p>
        </p:txBody>
      </p:sp>
    </p:spTree>
    <p:extLst>
      <p:ext uri="{BB962C8B-B14F-4D97-AF65-F5344CB8AC3E}">
        <p14:creationId xmlns:p14="http://schemas.microsoft.com/office/powerpoint/2010/main" val="3223561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805A58C8-8A3A-41FF-9512-9FE7668191AB}" type="slidenum">
              <a:rPr lang="en-IN" smtClean="0"/>
              <a:t>8</a:t>
            </a:fld>
            <a:endParaRPr lang="en-IN"/>
          </a:p>
        </p:txBody>
      </p:sp>
    </p:spTree>
    <p:extLst>
      <p:ext uri="{BB962C8B-B14F-4D97-AF65-F5344CB8AC3E}">
        <p14:creationId xmlns:p14="http://schemas.microsoft.com/office/powerpoint/2010/main" val="245635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400" dirty="0" smtClean="0">
                <a:latin typeface="Arial" panose="020B0604020202020204" pitchFamily="34" charset="0"/>
                <a:cs typeface="Arial" panose="020B0604020202020204" pitchFamily="34" charset="0"/>
              </a:rPr>
              <a:t>Cleary design tasks did not give any load on the employee because of this they enjoy their work. An employer must give work to employees according to their job specifications and increase time resources for completing their work. An employer must give an appraisal to an employee regarding their work promotion and reward give also. An employer must eliminate the physical hazard. Employers trained employees according to their work give them new technology. Giving them cognitive behavioural therapy. Routine checks up must be in the working environment. Redesigning the work and giving the small task to complete organisation projects will increase the employee morale they opt decisions according to their work. Every organisation should be providing an employee assistance program to the affected employee.</a:t>
            </a:r>
          </a:p>
          <a:p>
            <a:endParaRPr lang="en-IN" dirty="0"/>
          </a:p>
        </p:txBody>
      </p:sp>
      <p:sp>
        <p:nvSpPr>
          <p:cNvPr id="4" name="Slide Number Placeholder 3"/>
          <p:cNvSpPr>
            <a:spLocks noGrp="1"/>
          </p:cNvSpPr>
          <p:nvPr>
            <p:ph type="sldNum" sz="quarter" idx="10"/>
          </p:nvPr>
        </p:nvSpPr>
        <p:spPr/>
        <p:txBody>
          <a:bodyPr/>
          <a:lstStyle/>
          <a:p>
            <a:fld id="{805A58C8-8A3A-41FF-9512-9FE7668191AB}" type="slidenum">
              <a:rPr lang="en-IN" smtClean="0"/>
              <a:t>9</a:t>
            </a:fld>
            <a:endParaRPr lang="en-IN"/>
          </a:p>
        </p:txBody>
      </p:sp>
    </p:spTree>
    <p:extLst>
      <p:ext uri="{BB962C8B-B14F-4D97-AF65-F5344CB8AC3E}">
        <p14:creationId xmlns:p14="http://schemas.microsoft.com/office/powerpoint/2010/main" val="1836215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algn="just">
              <a:lnSpc>
                <a:spcPct val="150000"/>
              </a:lnSpc>
            </a:pPr>
            <a:r>
              <a:rPr lang="en-IN" dirty="0" err="1" smtClean="0"/>
              <a:t>Shoesmith</a:t>
            </a:r>
            <a:r>
              <a:rPr lang="en-IN" dirty="0" smtClean="0"/>
              <a:t>, W.D., and et.al., 2022. Development of a scale to measure shared problem-solving and decision-making in mental healthcare. </a:t>
            </a:r>
            <a:r>
              <a:rPr lang="en-IN" i="1" dirty="0" smtClean="0"/>
              <a:t>Patient Education and </a:t>
            </a:r>
            <a:r>
              <a:rPr lang="en-IN" i="1" dirty="0" err="1" smtClean="0"/>
              <a:t>Counseling</a:t>
            </a:r>
            <a:r>
              <a:rPr lang="en-IN" dirty="0" smtClean="0"/>
              <a:t>.</a:t>
            </a:r>
          </a:p>
          <a:p>
            <a:pPr algn="just">
              <a:lnSpc>
                <a:spcPct val="150000"/>
              </a:lnSpc>
            </a:pPr>
            <a:r>
              <a:rPr lang="en-IN" dirty="0" smtClean="0"/>
              <a:t>Walton, D., </a:t>
            </a:r>
            <a:r>
              <a:rPr lang="en-IN" dirty="0" err="1" smtClean="0"/>
              <a:t>Toniolo</a:t>
            </a:r>
            <a:r>
              <a:rPr lang="en-IN" dirty="0" smtClean="0"/>
              <a:t>, A. and Norman, T.J., 2020. Dialectical models of deliberation, problem solving and decision making. </a:t>
            </a:r>
            <a:r>
              <a:rPr lang="en-IN" i="1" dirty="0" smtClean="0"/>
              <a:t>Argumentation</a:t>
            </a:r>
            <a:r>
              <a:rPr lang="en-IN" dirty="0" smtClean="0"/>
              <a:t>, </a:t>
            </a:r>
            <a:r>
              <a:rPr lang="en-IN" i="1" dirty="0" smtClean="0"/>
              <a:t>34</a:t>
            </a:r>
            <a:r>
              <a:rPr lang="en-IN" dirty="0" smtClean="0"/>
              <a:t>(2), pp.163-205.</a:t>
            </a:r>
          </a:p>
          <a:p>
            <a:endParaRPr lang="en-IN" dirty="0"/>
          </a:p>
        </p:txBody>
      </p:sp>
      <p:sp>
        <p:nvSpPr>
          <p:cNvPr id="4" name="Slide Number Placeholder 3"/>
          <p:cNvSpPr>
            <a:spLocks noGrp="1"/>
          </p:cNvSpPr>
          <p:nvPr>
            <p:ph type="sldNum" sz="quarter" idx="10"/>
          </p:nvPr>
        </p:nvSpPr>
        <p:spPr/>
        <p:txBody>
          <a:bodyPr/>
          <a:lstStyle/>
          <a:p>
            <a:fld id="{805A58C8-8A3A-41FF-9512-9FE7668191AB}" type="slidenum">
              <a:rPr lang="en-IN" smtClean="0"/>
              <a:t>11</a:t>
            </a:fld>
            <a:endParaRPr lang="en-IN"/>
          </a:p>
        </p:txBody>
      </p:sp>
    </p:spTree>
    <p:extLst>
      <p:ext uri="{BB962C8B-B14F-4D97-AF65-F5344CB8AC3E}">
        <p14:creationId xmlns:p14="http://schemas.microsoft.com/office/powerpoint/2010/main" val="21376062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A69CFCA5-C9FA-4A82-A3CE-71FE925B7092}" type="datetimeFigureOut">
              <a:rPr lang="en-IN" smtClean="0"/>
              <a:t>07-06-2022</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1AFA11D-3EF6-418D-895D-A2F093648843}" type="slidenum">
              <a:rPr lang="en-IN" smtClean="0"/>
              <a:t>‹#›</a:t>
            </a:fld>
            <a:endParaRPr lang="en-IN"/>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o-RO" smtClean="0"/>
              <a:t>Clic pentru editare stil titlu</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o-RO" smtClean="0"/>
              <a:t>Clic pentru a edita stilul de subtitlu</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a:p>
        </p:txBody>
      </p:sp>
      <p:sp>
        <p:nvSpPr>
          <p:cNvPr id="4" name="Date Placeholder 3"/>
          <p:cNvSpPr>
            <a:spLocks noGrp="1"/>
          </p:cNvSpPr>
          <p:nvPr>
            <p:ph type="dt" sz="half" idx="10"/>
          </p:nvPr>
        </p:nvSpPr>
        <p:spPr/>
        <p:txBody>
          <a:bodyPr/>
          <a:lstStyle/>
          <a:p>
            <a:fld id="{A69CFCA5-C9FA-4A82-A3CE-71FE925B7092}" type="datetimeFigureOut">
              <a:rPr lang="en-IN" smtClean="0"/>
              <a:t>07-06-2022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FA11D-3EF6-418D-895D-A2F093648843}" type="slidenum">
              <a:rPr lang="en-IN" smtClean="0"/>
              <a:t>‹#›</a:t>
            </a:fld>
            <a:endParaRPr lang="en-IN"/>
          </a:p>
        </p:txBody>
      </p:sp>
      <p:sp>
        <p:nvSpPr>
          <p:cNvPr id="11" name="Title 10"/>
          <p:cNvSpPr>
            <a:spLocks noGrp="1"/>
          </p:cNvSpPr>
          <p:nvPr>
            <p:ph type="title"/>
          </p:nvPr>
        </p:nvSpPr>
        <p:spPr/>
        <p:txBody>
          <a:bodyPr/>
          <a:lstStyle/>
          <a:p>
            <a:r>
              <a:rPr lang="ro-RO" smtClean="0"/>
              <a:t>Clic pentru editare stil titlu</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o-RO" smtClean="0"/>
              <a:t>Clic pentru editare stil titlu</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smtClean="0"/>
              <a:t>Clic pentru editare stiluri text Coordonator</a:t>
            </a:r>
          </a:p>
        </p:txBody>
      </p:sp>
      <p:sp>
        <p:nvSpPr>
          <p:cNvPr id="4" name="Date Placeholder 3"/>
          <p:cNvSpPr>
            <a:spLocks noGrp="1"/>
          </p:cNvSpPr>
          <p:nvPr>
            <p:ph type="dt" sz="half" idx="10"/>
          </p:nvPr>
        </p:nvSpPr>
        <p:spPr/>
        <p:txBody>
          <a:bodyPr/>
          <a:lstStyle/>
          <a:p>
            <a:fld id="{A69CFCA5-C9FA-4A82-A3CE-71FE925B7092}" type="datetimeFigureOut">
              <a:rPr lang="en-IN" smtClean="0"/>
              <a:t>07-06-2022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FA11D-3EF6-418D-895D-A2F093648843}"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69CFCA5-C9FA-4A82-A3CE-71FE925B7092}" type="datetimeFigureOut">
              <a:rPr lang="en-IN" smtClean="0"/>
              <a:t>07-06-2022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1AFA11D-3EF6-418D-895D-A2F093648843}" type="slidenum">
              <a:rPr lang="en-IN" smtClean="0"/>
              <a:t>‹#›</a:t>
            </a:fld>
            <a:endParaRPr lang="en-IN"/>
          </a:p>
        </p:txBody>
      </p:sp>
      <p:sp>
        <p:nvSpPr>
          <p:cNvPr id="12" name="Title 11"/>
          <p:cNvSpPr>
            <a:spLocks noGrp="1"/>
          </p:cNvSpPr>
          <p:nvPr>
            <p:ph type="title"/>
          </p:nvPr>
        </p:nvSpPr>
        <p:spPr/>
        <p:txBody>
          <a:bodyPr/>
          <a:lstStyle>
            <a:lvl1pPr>
              <a:defRPr>
                <a:solidFill>
                  <a:schemeClr val="tx2"/>
                </a:solidFill>
              </a:defRPr>
            </a:lvl1pPr>
          </a:lstStyle>
          <a:p>
            <a:r>
              <a:rPr lang="ro-RO" smtClean="0"/>
              <a:t>Clic pentru editare stil titlu</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o-RO" smtClean="0"/>
              <a:t>Clic pentru editare stil titlu</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smtClean="0"/>
              <a:t>Clic pentru editare stiluri text Coordonator</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smtClean="0"/>
              <a:t>Clic pentru editare stiluri text Coordonator</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dirty="0"/>
          </a:p>
        </p:txBody>
      </p:sp>
      <p:sp>
        <p:nvSpPr>
          <p:cNvPr id="7" name="Date Placeholder 6"/>
          <p:cNvSpPr>
            <a:spLocks noGrp="1"/>
          </p:cNvSpPr>
          <p:nvPr>
            <p:ph type="dt" sz="half" idx="10"/>
          </p:nvPr>
        </p:nvSpPr>
        <p:spPr/>
        <p:txBody>
          <a:bodyPr/>
          <a:lstStyle/>
          <a:p>
            <a:fld id="{A69CFCA5-C9FA-4A82-A3CE-71FE925B7092}" type="datetimeFigureOut">
              <a:rPr lang="en-IN" smtClean="0"/>
              <a:t>07-06-2022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1AFA11D-3EF6-418D-895D-A2F093648843}" type="slidenum">
              <a:rPr lang="en-IN" smtClean="0"/>
              <a:t>‹#›</a:t>
            </a:fld>
            <a:endParaRPr lang="en-IN"/>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smtClean="0"/>
              <a:t>Clic pentru editare stil titlu</a:t>
            </a:r>
            <a:endParaRPr lang="en-US" dirty="0"/>
          </a:p>
        </p:txBody>
      </p:sp>
      <p:sp>
        <p:nvSpPr>
          <p:cNvPr id="3" name="Date Placeholder 2"/>
          <p:cNvSpPr>
            <a:spLocks noGrp="1"/>
          </p:cNvSpPr>
          <p:nvPr>
            <p:ph type="dt" sz="half" idx="10"/>
          </p:nvPr>
        </p:nvSpPr>
        <p:spPr/>
        <p:txBody>
          <a:bodyPr/>
          <a:lstStyle/>
          <a:p>
            <a:fld id="{A69CFCA5-C9FA-4A82-A3CE-71FE925B7092}" type="datetimeFigureOut">
              <a:rPr lang="en-IN" smtClean="0"/>
              <a:t>07-06-2022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1AFA11D-3EF6-418D-895D-A2F093648843}" type="slidenum">
              <a:rPr lang="en-IN" smtClean="0"/>
              <a:t>‹#›</a:t>
            </a:fld>
            <a:endParaRPr lang="en-IN"/>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9CFCA5-C9FA-4A82-A3CE-71FE925B7092}" type="datetimeFigureOut">
              <a:rPr lang="en-IN" smtClean="0"/>
              <a:t>07-06-2022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1AFA11D-3EF6-418D-895D-A2F093648843}"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o-RO" smtClean="0"/>
              <a:t>Clic pentru editare stil titlu</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smtClean="0"/>
              <a:t>Clic pentru editare stiluri text Coordonator</a:t>
            </a:r>
          </a:p>
        </p:txBody>
      </p:sp>
      <p:sp>
        <p:nvSpPr>
          <p:cNvPr id="5" name="Date Placeholder 4"/>
          <p:cNvSpPr>
            <a:spLocks noGrp="1"/>
          </p:cNvSpPr>
          <p:nvPr>
            <p:ph type="dt" sz="half" idx="10"/>
          </p:nvPr>
        </p:nvSpPr>
        <p:spPr/>
        <p:txBody>
          <a:bodyPr/>
          <a:lstStyle/>
          <a:p>
            <a:fld id="{A69CFCA5-C9FA-4A82-A3CE-71FE925B7092}" type="datetimeFigureOut">
              <a:rPr lang="en-IN" smtClean="0"/>
              <a:t>07-06-2022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1AFA11D-3EF6-418D-895D-A2F093648843}"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o-RO" smtClean="0"/>
              <a:t>Clic pentru editare stil titlu</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smtClean="0"/>
              <a:t>Faceți clic pe pictogramă pentru a adăuga o imagine</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smtClean="0"/>
              <a:t>Clic pentru editare stiluri text Coordonator</a:t>
            </a:r>
          </a:p>
        </p:txBody>
      </p:sp>
      <p:sp>
        <p:nvSpPr>
          <p:cNvPr id="5" name="Date Placeholder 4"/>
          <p:cNvSpPr>
            <a:spLocks noGrp="1"/>
          </p:cNvSpPr>
          <p:nvPr>
            <p:ph type="dt" sz="half" idx="10"/>
          </p:nvPr>
        </p:nvSpPr>
        <p:spPr/>
        <p:txBody>
          <a:bodyPr/>
          <a:lstStyle/>
          <a:p>
            <a:fld id="{A69CFCA5-C9FA-4A82-A3CE-71FE925B7092}" type="datetimeFigureOut">
              <a:rPr lang="en-IN" smtClean="0"/>
              <a:t>07-06-2022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1AFA11D-3EF6-418D-895D-A2F093648843}"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smtClean="0"/>
              <a:t>Clic pentru editare stil titlu</a:t>
            </a:r>
            <a:endParaRPr lang="en-US"/>
          </a:p>
        </p:txBody>
      </p:sp>
      <p:sp>
        <p:nvSpPr>
          <p:cNvPr id="3" name="Vertical Text Placeholder 2"/>
          <p:cNvSpPr>
            <a:spLocks noGrp="1"/>
          </p:cNvSpPr>
          <p:nvPr>
            <p:ph type="body" orient="vert" idx="1"/>
          </p:nvPr>
        </p:nvSpPr>
        <p:spPr/>
        <p:txBody>
          <a:bodyPr vert="eaVert" anchor="ct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a:p>
        </p:txBody>
      </p:sp>
      <p:sp>
        <p:nvSpPr>
          <p:cNvPr id="4" name="Date Placeholder 3"/>
          <p:cNvSpPr>
            <a:spLocks noGrp="1"/>
          </p:cNvSpPr>
          <p:nvPr>
            <p:ph type="dt" sz="half" idx="10"/>
          </p:nvPr>
        </p:nvSpPr>
        <p:spPr/>
        <p:txBody>
          <a:bodyPr/>
          <a:lstStyle/>
          <a:p>
            <a:fld id="{A69CFCA5-C9FA-4A82-A3CE-71FE925B7092}" type="datetimeFigureOut">
              <a:rPr lang="en-IN" smtClean="0"/>
              <a:t>07-06-2022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FA11D-3EF6-418D-895D-A2F093648843}" type="slidenum">
              <a:rPr lang="en-IN" smtClean="0"/>
              <a:t>‹#›</a:t>
            </a:fld>
            <a:endParaRPr lang="en-IN"/>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o-RO" smtClean="0"/>
              <a:t>Clic pentru editare stil titlu</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a:p>
        </p:txBody>
      </p:sp>
      <p:sp>
        <p:nvSpPr>
          <p:cNvPr id="4" name="Date Placeholder 3"/>
          <p:cNvSpPr>
            <a:spLocks noGrp="1"/>
          </p:cNvSpPr>
          <p:nvPr>
            <p:ph type="dt" sz="half" idx="10"/>
          </p:nvPr>
        </p:nvSpPr>
        <p:spPr/>
        <p:txBody>
          <a:bodyPr/>
          <a:lstStyle/>
          <a:p>
            <a:fld id="{A69CFCA5-C9FA-4A82-A3CE-71FE925B7092}" type="datetimeFigureOut">
              <a:rPr lang="en-IN" smtClean="0"/>
              <a:t>07-06-2022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1AFA11D-3EF6-418D-895D-A2F093648843}" type="slidenum">
              <a:rPr lang="en-IN" smtClean="0"/>
              <a:t>‹#›</a:t>
            </a:fld>
            <a:endParaRPr lang="en-IN"/>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o-RO" smtClean="0"/>
              <a:t>Clic pentru editare stil titlu</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o-RO" smtClean="0"/>
              <a:t>Clic pentru editare stiluri text Coordonator</a:t>
            </a:r>
          </a:p>
          <a:p>
            <a:pPr lvl="1"/>
            <a:r>
              <a:rPr lang="ro-RO" smtClean="0"/>
              <a:t>Al doilea nivel</a:t>
            </a:r>
          </a:p>
          <a:p>
            <a:pPr lvl="2"/>
            <a:r>
              <a:rPr lang="ro-RO" smtClean="0"/>
              <a:t>Al treilea nivel</a:t>
            </a:r>
          </a:p>
          <a:p>
            <a:pPr lvl="3"/>
            <a:r>
              <a:rPr lang="ro-RO" smtClean="0"/>
              <a:t>Al patrulea nivel</a:t>
            </a:r>
          </a:p>
          <a:p>
            <a:pPr lvl="4"/>
            <a:r>
              <a:rPr lang="ro-RO" smtClean="0"/>
              <a:t>Al cincilea nivel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A69CFCA5-C9FA-4A82-A3CE-71FE925B7092}" type="datetimeFigureOut">
              <a:rPr lang="en-IN" smtClean="0"/>
              <a:t>07-06-2022</a:t>
            </a:fld>
            <a:endParaRPr lang="en-IN"/>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IN"/>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31AFA11D-3EF6-418D-895D-A2F093648843}"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2525" y="1238250"/>
            <a:ext cx="6838950" cy="4333875"/>
          </a:xfrm>
        </p:spPr>
        <p:txBody>
          <a:bodyPr>
            <a:normAutofit fontScale="90000"/>
          </a:bodyPr>
          <a:lstStyle/>
          <a:p>
            <a:pPr algn="ctr">
              <a:lnSpc>
                <a:spcPct val="150000"/>
              </a:lnSpc>
            </a:pPr>
            <a:r>
              <a:rPr lang="en-GB" sz="3600" b="1" i="1" dirty="0" smtClean="0"/>
              <a:t/>
            </a:r>
            <a:br>
              <a:rPr lang="en-GB" sz="3600"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b="1" i="1" dirty="0" smtClean="0"/>
              <a:t/>
            </a:r>
            <a:br>
              <a:rPr lang="en-GB" b="1" i="1" dirty="0" smtClean="0"/>
            </a:br>
            <a:r>
              <a:rPr lang="en-GB" b="1" i="1" dirty="0"/>
              <a:t/>
            </a:r>
            <a:br>
              <a:rPr lang="en-GB" b="1" i="1" dirty="0"/>
            </a:br>
            <a:r>
              <a:rPr lang="en-GB" sz="3600" b="1" i="1" dirty="0" smtClean="0"/>
              <a:t>Problem </a:t>
            </a:r>
            <a:r>
              <a:rPr lang="en-GB" sz="3600" b="1" i="1" dirty="0"/>
              <a:t>Solving and Decision </a:t>
            </a:r>
            <a:r>
              <a:rPr lang="en-GB" sz="3600" b="1" i="1" dirty="0" smtClean="0"/>
              <a:t>Making</a:t>
            </a:r>
            <a:br>
              <a:rPr lang="en-GB" sz="3600" b="1" i="1" dirty="0" smtClean="0"/>
            </a:br>
            <a:r>
              <a:rPr lang="en-GB" sz="3600" b="1" i="1" dirty="0" smtClean="0"/>
              <a:t>Presented By Alex </a:t>
            </a:r>
            <a:r>
              <a:rPr lang="en-GB" sz="3600" b="1" i="1" dirty="0" err="1" smtClean="0"/>
              <a:t>Netoi</a:t>
            </a:r>
            <a:r>
              <a:rPr lang="en-GB" sz="3600" b="1" i="1" dirty="0" smtClean="0"/>
              <a:t/>
            </a:r>
            <a:br>
              <a:rPr lang="en-GB" sz="3600" b="1" i="1" dirty="0" smtClean="0"/>
            </a:br>
            <a:r>
              <a:rPr lang="en-GB" sz="3600" b="1" i="1" dirty="0" smtClean="0"/>
              <a:t>Module Code </a:t>
            </a:r>
            <a:r>
              <a:rPr lang="en-GB" sz="3600" b="1" i="1" dirty="0" smtClean="0"/>
              <a:t>BMSW4004</a:t>
            </a:r>
            <a:br>
              <a:rPr lang="en-GB" sz="3600" b="1" i="1" dirty="0" smtClean="0"/>
            </a:br>
            <a:r>
              <a:rPr lang="en-GB" sz="3600" b="1" i="1" dirty="0" smtClean="0"/>
              <a:t>Task 1</a:t>
            </a:r>
            <a:r>
              <a:rPr lang="en-GB" sz="3600" b="1" i="1" dirty="0" smtClean="0"/>
              <a:t/>
            </a:r>
            <a:br>
              <a:rPr lang="en-GB" sz="3600" b="1" i="1" dirty="0" smtClean="0"/>
            </a:br>
            <a:endParaRPr lang="en-IN" sz="3600" dirty="0"/>
          </a:p>
        </p:txBody>
      </p:sp>
    </p:spTree>
    <p:extLst>
      <p:ext uri="{BB962C8B-B14F-4D97-AF65-F5344CB8AC3E}">
        <p14:creationId xmlns:p14="http://schemas.microsoft.com/office/powerpoint/2010/main" val="33652935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9247" y="2676972"/>
            <a:ext cx="7745505" cy="3361878"/>
          </a:xfrm>
        </p:spPr>
        <p:txBody>
          <a:bodyPr>
            <a:normAutofit fontScale="40000" lnSpcReduction="20000"/>
          </a:bodyPr>
          <a:lstStyle/>
          <a:p>
            <a:pPr>
              <a:lnSpc>
                <a:spcPct val="150000"/>
              </a:lnSpc>
            </a:pPr>
            <a:r>
              <a:rPr lang="en-GB" sz="3500" dirty="0" smtClean="0">
                <a:latin typeface="Arial" panose="020B0604020202020204" pitchFamily="34" charset="0"/>
                <a:cs typeface="Arial" panose="020B0604020202020204" pitchFamily="34" charset="0"/>
              </a:rPr>
              <a:t>INTRODUCTION	</a:t>
            </a:r>
          </a:p>
          <a:p>
            <a:pPr>
              <a:lnSpc>
                <a:spcPct val="150000"/>
              </a:lnSpc>
            </a:pPr>
            <a:r>
              <a:rPr lang="en-GB" sz="3500" dirty="0" smtClean="0">
                <a:latin typeface="Arial" panose="020B0604020202020204" pitchFamily="34" charset="0"/>
                <a:cs typeface="Arial" panose="020B0604020202020204" pitchFamily="34" charset="0"/>
              </a:rPr>
              <a:t>Nature and impact of the complex problem on employees and their organisations.</a:t>
            </a:r>
          </a:p>
          <a:p>
            <a:pPr>
              <a:lnSpc>
                <a:spcPct val="150000"/>
              </a:lnSpc>
            </a:pPr>
            <a:r>
              <a:rPr lang="en-GB" sz="3500" dirty="0" smtClean="0">
                <a:latin typeface="Arial" panose="020B0604020202020204" pitchFamily="34" charset="0"/>
                <a:cs typeface="Arial" panose="020B0604020202020204" pitchFamily="34" charset="0"/>
              </a:rPr>
              <a:t>A research-informed cause-and-effect analysis of the complex problem.</a:t>
            </a:r>
          </a:p>
          <a:p>
            <a:pPr>
              <a:lnSpc>
                <a:spcPct val="150000"/>
              </a:lnSpc>
            </a:pPr>
            <a:r>
              <a:rPr lang="en-GB" sz="3500" dirty="0" smtClean="0">
                <a:latin typeface="Arial" panose="020B0604020202020204" pitchFamily="34" charset="0"/>
                <a:cs typeface="Arial" panose="020B0604020202020204" pitchFamily="34" charset="0"/>
              </a:rPr>
              <a:t>Fishbone analysis</a:t>
            </a:r>
          </a:p>
          <a:p>
            <a:pPr>
              <a:lnSpc>
                <a:spcPct val="150000"/>
              </a:lnSpc>
            </a:pPr>
            <a:r>
              <a:rPr lang="en-GB" sz="3500" dirty="0" smtClean="0">
                <a:latin typeface="Arial" panose="020B0604020202020204" pitchFamily="34" charset="0"/>
                <a:cs typeface="Arial" panose="020B0604020202020204" pitchFamily="34" charset="0"/>
              </a:rPr>
              <a:t>A PESTLE  analysis of the macro-environmental factors contributing to the complex problem.</a:t>
            </a:r>
          </a:p>
          <a:p>
            <a:pPr>
              <a:lnSpc>
                <a:spcPct val="150000"/>
              </a:lnSpc>
            </a:pPr>
            <a:r>
              <a:rPr lang="en-GB" sz="3500" dirty="0" smtClean="0">
                <a:latin typeface="Arial" panose="020B0604020202020204" pitchFamily="34" charset="0"/>
                <a:cs typeface="Arial" panose="020B0604020202020204" pitchFamily="34" charset="0"/>
              </a:rPr>
              <a:t>An evaluation of alternative solutions to work-related stress with an aim of choosing the most appropriate solution among these alternatives</a:t>
            </a:r>
          </a:p>
          <a:p>
            <a:pPr>
              <a:lnSpc>
                <a:spcPct val="150000"/>
              </a:lnSpc>
            </a:pPr>
            <a:r>
              <a:rPr lang="en-GB" sz="3500" dirty="0" smtClean="0">
                <a:latin typeface="Arial" panose="020B0604020202020204" pitchFamily="34" charset="0"/>
                <a:cs typeface="Arial" panose="020B0604020202020204" pitchFamily="34" charset="0"/>
              </a:rPr>
              <a:t>CONCLUSION</a:t>
            </a:r>
          </a:p>
          <a:p>
            <a:pPr>
              <a:lnSpc>
                <a:spcPct val="150000"/>
              </a:lnSpc>
            </a:pPr>
            <a:r>
              <a:rPr lang="en-GB" sz="3500" dirty="0" smtClean="0">
                <a:latin typeface="Arial" panose="020B0604020202020204" pitchFamily="34" charset="0"/>
                <a:cs typeface="Arial" panose="020B0604020202020204" pitchFamily="34" charset="0"/>
              </a:rPr>
              <a:t>REFERENCES</a:t>
            </a:r>
          </a:p>
          <a:p>
            <a:pPr algn="just">
              <a:lnSpc>
                <a:spcPct val="150000"/>
              </a:lnSpc>
            </a:pPr>
            <a:endParaRPr lang="en-GB" dirty="0"/>
          </a:p>
        </p:txBody>
      </p:sp>
      <p:sp>
        <p:nvSpPr>
          <p:cNvPr id="2" name="Title 1"/>
          <p:cNvSpPr>
            <a:spLocks noGrp="1"/>
          </p:cNvSpPr>
          <p:nvPr>
            <p:ph type="title"/>
          </p:nvPr>
        </p:nvSpPr>
        <p:spPr/>
        <p:txBody>
          <a:bodyPr>
            <a:noAutofit/>
          </a:bodyPr>
          <a:lstStyle/>
          <a:p>
            <a:pPr algn="ctr">
              <a:lnSpc>
                <a:spcPct val="150000"/>
              </a:lnSpc>
            </a:pPr>
            <a:r>
              <a:rPr lang="en-US" sz="3600" b="1" dirty="0" smtClean="0"/>
              <a:t>Table of content</a:t>
            </a:r>
            <a:endParaRPr lang="en-IN" sz="3600" b="1" dirty="0"/>
          </a:p>
        </p:txBody>
      </p:sp>
    </p:spTree>
    <p:extLst>
      <p:ext uri="{BB962C8B-B14F-4D97-AF65-F5344CB8AC3E}">
        <p14:creationId xmlns:p14="http://schemas.microsoft.com/office/powerpoint/2010/main" val="112913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IN" sz="1400" dirty="0">
                <a:latin typeface="Arial" panose="020B0604020202020204" pitchFamily="34" charset="0"/>
                <a:cs typeface="Arial" panose="020B0604020202020204" pitchFamily="34" charset="0"/>
              </a:rPr>
              <a:t>This report aims to know about the work-related stress in the organisation in the UK. </a:t>
            </a:r>
            <a:endParaRPr lang="en-IN" sz="1400" dirty="0" smtClean="0">
              <a:latin typeface="Arial" panose="020B0604020202020204" pitchFamily="34" charset="0"/>
              <a:cs typeface="Arial" panose="020B0604020202020204" pitchFamily="34" charset="0"/>
            </a:endParaRPr>
          </a:p>
          <a:p>
            <a:pPr marL="0" indent="0" algn="just">
              <a:lnSpc>
                <a:spcPct val="150000"/>
              </a:lnSpc>
              <a:buNone/>
            </a:pPr>
            <a:endParaRPr lang="en-IN" sz="1400" dirty="0" smtClean="0">
              <a:latin typeface="Arial" panose="020B0604020202020204" pitchFamily="34" charset="0"/>
              <a:cs typeface="Arial" panose="020B0604020202020204" pitchFamily="34" charset="0"/>
            </a:endParaRPr>
          </a:p>
          <a:p>
            <a:pPr algn="just">
              <a:lnSpc>
                <a:spcPct val="150000"/>
              </a:lnSpc>
            </a:pPr>
            <a:r>
              <a:rPr lang="en-IN" sz="1400" dirty="0" smtClean="0">
                <a:latin typeface="Arial" panose="020B0604020202020204" pitchFamily="34" charset="0"/>
                <a:cs typeface="Arial" panose="020B0604020202020204" pitchFamily="34" charset="0"/>
              </a:rPr>
              <a:t>This </a:t>
            </a:r>
            <a:r>
              <a:rPr lang="en-IN" sz="1400" dirty="0">
                <a:latin typeface="Arial" panose="020B0604020202020204" pitchFamily="34" charset="0"/>
                <a:cs typeface="Arial" panose="020B0604020202020204" pitchFamily="34" charset="0"/>
              </a:rPr>
              <a:t>stress is a very big problem for any organisation because it reduces the organisation's productivity and increases the employee turnover ratio (Klein and Crandall, 2018). </a:t>
            </a:r>
          </a:p>
        </p:txBody>
      </p:sp>
      <p:sp>
        <p:nvSpPr>
          <p:cNvPr id="2" name="Title 1"/>
          <p:cNvSpPr>
            <a:spLocks noGrp="1"/>
          </p:cNvSpPr>
          <p:nvPr>
            <p:ph type="title"/>
          </p:nvPr>
        </p:nvSpPr>
        <p:spPr/>
        <p:txBody>
          <a:bodyPr>
            <a:noAutofit/>
          </a:bodyPr>
          <a:lstStyle/>
          <a:p>
            <a:pPr algn="ctr">
              <a:lnSpc>
                <a:spcPct val="150000"/>
              </a:lnSpc>
            </a:pPr>
            <a:r>
              <a:rPr lang="en-GB" sz="3600" b="1" dirty="0" smtClean="0"/>
              <a:t>INTRODUCTION</a:t>
            </a:r>
            <a:endParaRPr lang="en-IN" sz="3600" dirty="0"/>
          </a:p>
        </p:txBody>
      </p:sp>
    </p:spTree>
    <p:extLst>
      <p:ext uri="{BB962C8B-B14F-4D97-AF65-F5344CB8AC3E}">
        <p14:creationId xmlns:p14="http://schemas.microsoft.com/office/powerpoint/2010/main" val="2538363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599" y="2781301"/>
            <a:ext cx="6981825" cy="3590923"/>
          </a:xfrm>
        </p:spPr>
        <p:txBody>
          <a:bodyPr>
            <a:normAutofit/>
          </a:bodyPr>
          <a:lstStyle/>
          <a:p>
            <a:pPr algn="just">
              <a:lnSpc>
                <a:spcPct val="170000"/>
              </a:lnSpc>
            </a:pPr>
            <a:r>
              <a:rPr lang="en-IN" sz="1400" dirty="0">
                <a:latin typeface="Arial" panose="020B0604020202020204" pitchFamily="34" charset="0"/>
                <a:cs typeface="Arial" panose="020B0604020202020204" pitchFamily="34" charset="0"/>
              </a:rPr>
              <a:t>Work-related stress is a growing bigger problem around the world. It affects not only the health but also the work in the environment of an organisation. Organisation productivity is also reduced day by day the result is the organisation's goodwill is down and the employer turnover ratio is increased (</a:t>
            </a:r>
            <a:r>
              <a:rPr lang="en-IN" sz="1400" dirty="0" err="1">
                <a:latin typeface="Arial" panose="020B0604020202020204" pitchFamily="34" charset="0"/>
                <a:cs typeface="Arial" panose="020B0604020202020204" pitchFamily="34" charset="0"/>
              </a:rPr>
              <a:t>Lassoued</a:t>
            </a:r>
            <a:r>
              <a:rPr lang="en-IN" sz="1400" dirty="0">
                <a:latin typeface="Arial" panose="020B0604020202020204" pitchFamily="34" charset="0"/>
                <a:cs typeface="Arial" panose="020B0604020202020204" pitchFamily="34" charset="0"/>
              </a:rPr>
              <a:t>, </a:t>
            </a:r>
            <a:r>
              <a:rPr lang="en-IN" sz="1400" dirty="0" err="1">
                <a:latin typeface="Arial" panose="020B0604020202020204" pitchFamily="34" charset="0"/>
                <a:cs typeface="Arial" panose="020B0604020202020204" pitchFamily="34" charset="0"/>
              </a:rPr>
              <a:t>Awad</a:t>
            </a:r>
            <a:r>
              <a:rPr lang="en-IN" sz="1400" dirty="0">
                <a:latin typeface="Arial" panose="020B0604020202020204" pitchFamily="34" charset="0"/>
                <a:cs typeface="Arial" panose="020B0604020202020204" pitchFamily="34" charset="0"/>
              </a:rPr>
              <a:t> and </a:t>
            </a:r>
            <a:r>
              <a:rPr lang="en-IN" sz="1400" dirty="0" err="1">
                <a:latin typeface="Arial" panose="020B0604020202020204" pitchFamily="34" charset="0"/>
                <a:cs typeface="Arial" panose="020B0604020202020204" pitchFamily="34" charset="0"/>
              </a:rPr>
              <a:t>Guirat</a:t>
            </a:r>
            <a:r>
              <a:rPr lang="en-IN" sz="1400" dirty="0">
                <a:latin typeface="Arial" panose="020B0604020202020204" pitchFamily="34" charset="0"/>
                <a:cs typeface="Arial" panose="020B0604020202020204" pitchFamily="34" charset="0"/>
              </a:rPr>
              <a:t>, 2020). </a:t>
            </a:r>
            <a:endParaRPr lang="en-IN" sz="1400" dirty="0" smtClean="0">
              <a:latin typeface="Arial" panose="020B0604020202020204" pitchFamily="34" charset="0"/>
              <a:cs typeface="Arial" panose="020B0604020202020204" pitchFamily="34" charset="0"/>
            </a:endParaRPr>
          </a:p>
          <a:p>
            <a:pPr algn="just">
              <a:lnSpc>
                <a:spcPct val="170000"/>
              </a:lnSpc>
            </a:pPr>
            <a:r>
              <a:rPr lang="en-IN" sz="1400" dirty="0" smtClean="0">
                <a:latin typeface="Arial" panose="020B0604020202020204" pitchFamily="34" charset="0"/>
                <a:cs typeface="Arial" panose="020B0604020202020204" pitchFamily="34" charset="0"/>
              </a:rPr>
              <a:t>Work </a:t>
            </a:r>
            <a:r>
              <a:rPr lang="en-IN" sz="1400" dirty="0">
                <a:latin typeface="Arial" panose="020B0604020202020204" pitchFamily="34" charset="0"/>
                <a:cs typeface="Arial" panose="020B0604020202020204" pitchFamily="34" charset="0"/>
              </a:rPr>
              <a:t>stress when arise demand of various type and combination exceed a person's capacity and capability to cope. It is caused by various events. </a:t>
            </a:r>
          </a:p>
        </p:txBody>
      </p:sp>
      <p:sp>
        <p:nvSpPr>
          <p:cNvPr id="2" name="Title 1"/>
          <p:cNvSpPr>
            <a:spLocks noGrp="1"/>
          </p:cNvSpPr>
          <p:nvPr>
            <p:ph type="title"/>
          </p:nvPr>
        </p:nvSpPr>
        <p:spPr>
          <a:xfrm>
            <a:off x="1027509" y="744253"/>
            <a:ext cx="7053542" cy="1728120"/>
          </a:xfrm>
        </p:spPr>
        <p:txBody>
          <a:bodyPr>
            <a:noAutofit/>
          </a:bodyPr>
          <a:lstStyle/>
          <a:p>
            <a:pPr algn="ctr">
              <a:lnSpc>
                <a:spcPct val="150000"/>
              </a:lnSpc>
            </a:pPr>
            <a:r>
              <a:rPr lang="en-US" sz="3600" b="1" dirty="0" smtClean="0"/>
              <a:t>Nature </a:t>
            </a:r>
            <a:r>
              <a:rPr lang="en-US" sz="3600" b="1" dirty="0"/>
              <a:t>and impact of the complex </a:t>
            </a:r>
            <a:r>
              <a:rPr lang="en-US" sz="3600" b="1" dirty="0" smtClean="0"/>
              <a:t>problem</a:t>
            </a:r>
            <a:endParaRPr lang="en-IN" sz="3600" b="1" dirty="0"/>
          </a:p>
        </p:txBody>
      </p:sp>
    </p:spTree>
    <p:extLst>
      <p:ext uri="{BB962C8B-B14F-4D97-AF65-F5344CB8AC3E}">
        <p14:creationId xmlns:p14="http://schemas.microsoft.com/office/powerpoint/2010/main" val="1772880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70000"/>
              </a:lnSpc>
            </a:pPr>
            <a:r>
              <a:rPr lang="en-IN" sz="1400" b="1" dirty="0">
                <a:latin typeface="Arial" panose="020B0604020202020204" pitchFamily="34" charset="0"/>
                <a:cs typeface="Arial" panose="020B0604020202020204" pitchFamily="34" charset="0"/>
              </a:rPr>
              <a:t>Cause of work related </a:t>
            </a:r>
            <a:r>
              <a:rPr lang="en-IN" sz="1400" b="1" dirty="0" smtClean="0">
                <a:latin typeface="Arial" panose="020B0604020202020204" pitchFamily="34" charset="0"/>
                <a:cs typeface="Arial" panose="020B0604020202020204" pitchFamily="34" charset="0"/>
              </a:rPr>
              <a:t>stress</a:t>
            </a:r>
          </a:p>
          <a:p>
            <a:pPr marL="0" indent="0" algn="just">
              <a:lnSpc>
                <a:spcPct val="170000"/>
              </a:lnSpc>
              <a:buNone/>
            </a:pPr>
            <a:endParaRPr lang="en-IN" sz="1400" dirty="0">
              <a:latin typeface="Arial" panose="020B0604020202020204" pitchFamily="34" charset="0"/>
              <a:cs typeface="Arial" panose="020B0604020202020204" pitchFamily="34" charset="0"/>
            </a:endParaRPr>
          </a:p>
          <a:p>
            <a:pPr lvl="0" algn="just">
              <a:lnSpc>
                <a:spcPct val="170000"/>
              </a:lnSpc>
            </a:pPr>
            <a:r>
              <a:rPr lang="en-IN" sz="1400" dirty="0">
                <a:latin typeface="Arial" panose="020B0604020202020204" pitchFamily="34" charset="0"/>
                <a:cs typeface="Arial" panose="020B0604020202020204" pitchFamily="34" charset="0"/>
              </a:rPr>
              <a:t>Overload of work: Individuals feel demanded of their workload and associated time pressure it is a source of pressure. Unrealistic deadlines and expectations will result in workload due to this company reducing its productivity.</a:t>
            </a:r>
          </a:p>
          <a:p>
            <a:pPr lvl="0" algn="just">
              <a:lnSpc>
                <a:spcPct val="170000"/>
              </a:lnSpc>
            </a:pPr>
            <a:r>
              <a:rPr lang="en-IN" sz="1400" dirty="0">
                <a:latin typeface="Arial" panose="020B0604020202020204" pitchFamily="34" charset="0"/>
                <a:cs typeface="Arial" panose="020B0604020202020204" pitchFamily="34" charset="0"/>
              </a:rPr>
              <a:t>Work relationship: It also affects business productivity. When a company employee did not talk to subordinates there is a lack of communication and lack of support from others (</a:t>
            </a:r>
            <a:r>
              <a:rPr lang="en-IN" sz="1400" dirty="0" err="1">
                <a:latin typeface="Arial" panose="020B0604020202020204" pitchFamily="34" charset="0"/>
                <a:cs typeface="Arial" panose="020B0604020202020204" pitchFamily="34" charset="0"/>
              </a:rPr>
              <a:t>Shoesmith</a:t>
            </a:r>
            <a:r>
              <a:rPr lang="en-IN" sz="1400" dirty="0">
                <a:latin typeface="Arial" panose="020B0604020202020204" pitchFamily="34" charset="0"/>
                <a:cs typeface="Arial" panose="020B0604020202020204" pitchFamily="34" charset="0"/>
              </a:rPr>
              <a:t> and et.al., 2022). </a:t>
            </a:r>
          </a:p>
        </p:txBody>
      </p:sp>
      <p:sp>
        <p:nvSpPr>
          <p:cNvPr id="2" name="Title 1"/>
          <p:cNvSpPr>
            <a:spLocks noGrp="1"/>
          </p:cNvSpPr>
          <p:nvPr>
            <p:ph type="title"/>
          </p:nvPr>
        </p:nvSpPr>
        <p:spPr>
          <a:xfrm>
            <a:off x="1027509" y="134754"/>
            <a:ext cx="7053542" cy="1718494"/>
          </a:xfrm>
        </p:spPr>
        <p:txBody>
          <a:bodyPr>
            <a:noAutofit/>
          </a:bodyPr>
          <a:lstStyle/>
          <a:p>
            <a:pPr algn="ctr">
              <a:lnSpc>
                <a:spcPct val="150000"/>
              </a:lnSpc>
            </a:pPr>
            <a:r>
              <a:rPr lang="en-US" sz="3600" b="1" dirty="0"/>
              <a:t>C</a:t>
            </a:r>
            <a:r>
              <a:rPr lang="en-US" sz="3600" b="1" dirty="0" smtClean="0"/>
              <a:t>ause-and-effect </a:t>
            </a:r>
            <a:r>
              <a:rPr lang="en-US" sz="3600" b="1" dirty="0"/>
              <a:t>analysis of the complex </a:t>
            </a:r>
            <a:r>
              <a:rPr lang="en-US" sz="3600" b="1" dirty="0" smtClean="0"/>
              <a:t>problem</a:t>
            </a:r>
            <a:endParaRPr lang="en-IN" sz="3600" b="1" dirty="0"/>
          </a:p>
        </p:txBody>
      </p:sp>
    </p:spTree>
    <p:extLst>
      <p:ext uri="{BB962C8B-B14F-4D97-AF65-F5344CB8AC3E}">
        <p14:creationId xmlns:p14="http://schemas.microsoft.com/office/powerpoint/2010/main" val="1864913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stituent conținut 1"/>
          <p:cNvSpPr>
            <a:spLocks noGrp="1"/>
          </p:cNvSpPr>
          <p:nvPr>
            <p:ph idx="1"/>
          </p:nvPr>
        </p:nvSpPr>
        <p:spPr>
          <a:xfrm>
            <a:off x="699247" y="2248347"/>
            <a:ext cx="3872753" cy="3439983"/>
          </a:xfrm>
        </p:spPr>
        <p:txBody>
          <a:bodyPr>
            <a:normAutofit/>
          </a:bodyPr>
          <a:lstStyle/>
          <a:p>
            <a:pPr algn="just">
              <a:lnSpc>
                <a:spcPct val="150000"/>
              </a:lnSpc>
              <a:buNone/>
            </a:pPr>
            <a:r>
              <a:rPr lang="en-IN" sz="1400" dirty="0">
                <a:latin typeface="Arial" panose="020B0604020202020204" pitchFamily="34" charset="0"/>
                <a:cs typeface="Arial" panose="020B0604020202020204" pitchFamily="34" charset="0"/>
              </a:rPr>
              <a:t>Fishbone analysis is that type of </a:t>
            </a:r>
          </a:p>
          <a:p>
            <a:pPr algn="just">
              <a:lnSpc>
                <a:spcPct val="150000"/>
              </a:lnSpc>
              <a:buNone/>
            </a:pPr>
            <a:r>
              <a:rPr lang="en-IN" sz="1400" dirty="0">
                <a:latin typeface="Arial" panose="020B0604020202020204" pitchFamily="34" charset="0"/>
                <a:cs typeface="Arial" panose="020B0604020202020204" pitchFamily="34" charset="0"/>
              </a:rPr>
              <a:t>analysis which is a visual method for </a:t>
            </a:r>
          </a:p>
          <a:p>
            <a:pPr algn="just">
              <a:lnSpc>
                <a:spcPct val="150000"/>
              </a:lnSpc>
              <a:buNone/>
            </a:pPr>
            <a:r>
              <a:rPr lang="en-IN" sz="1400" dirty="0">
                <a:latin typeface="Arial" panose="020B0604020202020204" pitchFamily="34" charset="0"/>
                <a:cs typeface="Arial" panose="020B0604020202020204" pitchFamily="34" charset="0"/>
              </a:rPr>
              <a:t>root cause analysis which organises </a:t>
            </a:r>
          </a:p>
          <a:p>
            <a:pPr algn="just">
              <a:lnSpc>
                <a:spcPct val="150000"/>
              </a:lnSpc>
              <a:buNone/>
            </a:pPr>
            <a:r>
              <a:rPr lang="en-IN" sz="1400" dirty="0">
                <a:latin typeface="Arial" panose="020B0604020202020204" pitchFamily="34" charset="0"/>
                <a:cs typeface="Arial" panose="020B0604020202020204" pitchFamily="34" charset="0"/>
              </a:rPr>
              <a:t>cause and effect relationship into </a:t>
            </a:r>
          </a:p>
          <a:p>
            <a:pPr algn="just">
              <a:lnSpc>
                <a:spcPct val="150000"/>
              </a:lnSpc>
              <a:buNone/>
            </a:pPr>
            <a:r>
              <a:rPr lang="en-IN" sz="1400" dirty="0">
                <a:latin typeface="Arial" panose="020B0604020202020204" pitchFamily="34" charset="0"/>
                <a:cs typeface="Arial" panose="020B0604020202020204" pitchFamily="34" charset="0"/>
              </a:rPr>
              <a:t>categories. It is a more structured </a:t>
            </a:r>
          </a:p>
          <a:p>
            <a:pPr algn="just">
              <a:lnSpc>
                <a:spcPct val="150000"/>
              </a:lnSpc>
              <a:buNone/>
            </a:pPr>
            <a:r>
              <a:rPr lang="en-IN" sz="1400" dirty="0">
                <a:latin typeface="Arial" panose="020B0604020202020204" pitchFamily="34" charset="0"/>
                <a:cs typeface="Arial" panose="020B0604020202020204" pitchFamily="34" charset="0"/>
              </a:rPr>
              <a:t>approach than other tools which is </a:t>
            </a:r>
          </a:p>
          <a:p>
            <a:pPr algn="just">
              <a:lnSpc>
                <a:spcPct val="150000"/>
              </a:lnSpc>
              <a:buNone/>
            </a:pPr>
            <a:r>
              <a:rPr lang="en-IN" sz="1400" dirty="0">
                <a:latin typeface="Arial" panose="020B0604020202020204" pitchFamily="34" charset="0"/>
                <a:cs typeface="Arial" panose="020B0604020202020204" pitchFamily="34" charset="0"/>
              </a:rPr>
              <a:t>available for brainstorming cause of a </a:t>
            </a:r>
          </a:p>
          <a:p>
            <a:pPr algn="just">
              <a:lnSpc>
                <a:spcPct val="150000"/>
              </a:lnSpc>
              <a:buNone/>
            </a:pPr>
            <a:r>
              <a:rPr lang="en-IN" sz="1400" dirty="0">
                <a:latin typeface="Arial" panose="020B0604020202020204" pitchFamily="34" charset="0"/>
                <a:cs typeface="Arial" panose="020B0604020202020204" pitchFamily="34" charset="0"/>
              </a:rPr>
              <a:t>problem. </a:t>
            </a:r>
            <a:r>
              <a:rPr lang="en-IN" sz="1400" b="1" dirty="0">
                <a:latin typeface="Arial" panose="020B0604020202020204" pitchFamily="34" charset="0"/>
                <a:cs typeface="Arial" panose="020B0604020202020204" pitchFamily="34" charset="0"/>
              </a:rPr>
              <a:t> </a:t>
            </a:r>
            <a:endParaRPr lang="en-IN" sz="1400" dirty="0">
              <a:latin typeface="Arial" panose="020B0604020202020204" pitchFamily="34" charset="0"/>
              <a:cs typeface="Arial" panose="020B0604020202020204" pitchFamily="34" charset="0"/>
            </a:endParaRPr>
          </a:p>
          <a:p>
            <a:pPr algn="just">
              <a:lnSpc>
                <a:spcPct val="150000"/>
              </a:lnSpc>
              <a:buNone/>
            </a:pPr>
            <a:endParaRPr lang="en-IN"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p:txBody>
      </p:sp>
      <p:sp>
        <p:nvSpPr>
          <p:cNvPr id="3" name="Titlu 2"/>
          <p:cNvSpPr>
            <a:spLocks noGrp="1"/>
          </p:cNvSpPr>
          <p:nvPr>
            <p:ph type="title"/>
          </p:nvPr>
        </p:nvSpPr>
        <p:spPr/>
        <p:txBody>
          <a:bodyPr/>
          <a:lstStyle/>
          <a:p>
            <a:r>
              <a:rPr lang="en-GB" sz="3600" dirty="0">
                <a:cs typeface="Arial" panose="020B0604020202020204" pitchFamily="34" charset="0"/>
              </a:rPr>
              <a:t>Fishbone analysis</a:t>
            </a:r>
            <a:br>
              <a:rPr lang="en-GB" sz="3600" dirty="0">
                <a:cs typeface="Arial" panose="020B0604020202020204" pitchFamily="34" charset="0"/>
              </a:rPr>
            </a:br>
            <a:endParaRPr lang="en-GB" sz="3600" dirty="0"/>
          </a:p>
        </p:txBody>
      </p:sp>
      <p:pic>
        <p:nvPicPr>
          <p:cNvPr id="4" name="I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9150" y="2198370"/>
            <a:ext cx="4352925" cy="3489960"/>
          </a:xfrm>
          <a:prstGeom prst="rect">
            <a:avLst/>
          </a:prstGeom>
        </p:spPr>
      </p:pic>
    </p:spTree>
    <p:extLst>
      <p:ext uri="{BB962C8B-B14F-4D97-AF65-F5344CB8AC3E}">
        <p14:creationId xmlns:p14="http://schemas.microsoft.com/office/powerpoint/2010/main" val="38948098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625" y="2133600"/>
            <a:ext cx="4276725" cy="4067175"/>
          </a:xfrm>
        </p:spPr>
        <p:txBody>
          <a:bodyPr>
            <a:normAutofit fontScale="70000" lnSpcReduction="20000"/>
          </a:bodyPr>
          <a:lstStyle/>
          <a:p>
            <a:pPr algn="just">
              <a:lnSpc>
                <a:spcPct val="170000"/>
              </a:lnSpc>
            </a:pPr>
            <a:r>
              <a:rPr lang="en-GB" sz="2000" dirty="0" smtClean="0">
                <a:latin typeface="Arial" panose="020B0604020202020204" pitchFamily="34" charset="0"/>
                <a:cs typeface="Arial" panose="020B0604020202020204" pitchFamily="34" charset="0"/>
              </a:rPr>
              <a:t>Political factor: More employees are replacing by the organisation. Employers and organisations are found new talent even they don’t want to replace them. HR implemented talent-based management. </a:t>
            </a:r>
          </a:p>
          <a:p>
            <a:pPr algn="just">
              <a:lnSpc>
                <a:spcPct val="170000"/>
              </a:lnSpc>
            </a:pPr>
            <a:r>
              <a:rPr lang="en-GB" sz="2000" dirty="0" smtClean="0">
                <a:latin typeface="Arial" panose="020B0604020202020204" pitchFamily="34" charset="0"/>
                <a:cs typeface="Arial" panose="020B0604020202020204" pitchFamily="34" charset="0"/>
              </a:rPr>
              <a:t>Political factors include the government rules and regulations which imposed on company some time government imposed higher taxation due to company paying higher tax will result stress on the company.</a:t>
            </a:r>
          </a:p>
          <a:p>
            <a:pPr algn="just">
              <a:lnSpc>
                <a:spcPct val="170000"/>
              </a:lnSpc>
            </a:pPr>
            <a:endParaRPr lang="en-GB" dirty="0"/>
          </a:p>
        </p:txBody>
      </p:sp>
      <p:sp>
        <p:nvSpPr>
          <p:cNvPr id="2" name="Title 1"/>
          <p:cNvSpPr>
            <a:spLocks noGrp="1"/>
          </p:cNvSpPr>
          <p:nvPr>
            <p:ph type="title"/>
          </p:nvPr>
        </p:nvSpPr>
        <p:spPr/>
        <p:txBody>
          <a:bodyPr>
            <a:normAutofit/>
          </a:bodyPr>
          <a:lstStyle/>
          <a:p>
            <a:pPr algn="ctr">
              <a:lnSpc>
                <a:spcPct val="150000"/>
              </a:lnSpc>
            </a:pPr>
            <a:r>
              <a:rPr lang="en-GB" sz="3600" b="1" dirty="0" smtClean="0"/>
              <a:t>A PESTLE analysis </a:t>
            </a:r>
            <a:endParaRPr lang="en-GB" sz="3600" b="1" dirty="0"/>
          </a:p>
        </p:txBody>
      </p:sp>
      <p:pic>
        <p:nvPicPr>
          <p:cNvPr id="4" name="I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5874" y="1195697"/>
            <a:ext cx="3743325" cy="5300353"/>
          </a:xfrm>
          <a:prstGeom prst="rect">
            <a:avLst/>
          </a:prstGeom>
        </p:spPr>
      </p:pic>
    </p:spTree>
    <p:extLst>
      <p:ext uri="{BB962C8B-B14F-4D97-AF65-F5344CB8AC3E}">
        <p14:creationId xmlns:p14="http://schemas.microsoft.com/office/powerpoint/2010/main" val="3100310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9247" y="2248346"/>
            <a:ext cx="7745505" cy="4295329"/>
          </a:xfrm>
        </p:spPr>
        <p:txBody>
          <a:bodyPr>
            <a:normAutofit fontScale="92500"/>
          </a:bodyPr>
          <a:lstStyle/>
          <a:p>
            <a:pPr algn="just">
              <a:lnSpc>
                <a:spcPct val="170000"/>
              </a:lnSpc>
            </a:pPr>
            <a:r>
              <a:rPr lang="en-GB" sz="1500" dirty="0" smtClean="0">
                <a:latin typeface="Arial" panose="020B0604020202020204" pitchFamily="34" charset="0"/>
                <a:cs typeface="Arial" panose="020B0604020202020204" pitchFamily="34" charset="0"/>
              </a:rPr>
              <a:t>Technology: This factor affects the company's innovation. This factor is very fast-moving because new technology increases the productivity of the company.</a:t>
            </a:r>
          </a:p>
          <a:p>
            <a:pPr algn="just">
              <a:lnSpc>
                <a:spcPct val="170000"/>
              </a:lnSpc>
            </a:pPr>
            <a:r>
              <a:rPr lang="en-GB" sz="1500" dirty="0">
                <a:latin typeface="Arial" panose="020B0604020202020204" pitchFamily="34" charset="0"/>
                <a:cs typeface="Arial" panose="020B0604020202020204" pitchFamily="34" charset="0"/>
              </a:rPr>
              <a:t>Environment Factors: The climate or weather affects the company external environment. Currently, it is identified that sustainability is becoming a trend which is necessary to adopt by each and every organisation. For that reason, it is crucial for every employees that they need to focus on their working style which increases pressure on them in order to achieve the </a:t>
            </a:r>
            <a:r>
              <a:rPr lang="en-GB" sz="1500" dirty="0" smtClean="0">
                <a:latin typeface="Arial" panose="020B0604020202020204" pitchFamily="34" charset="0"/>
                <a:cs typeface="Arial" panose="020B0604020202020204" pitchFamily="34" charset="0"/>
              </a:rPr>
              <a:t>sustainability</a:t>
            </a:r>
          </a:p>
          <a:p>
            <a:pPr algn="just">
              <a:lnSpc>
                <a:spcPct val="170000"/>
              </a:lnSpc>
            </a:pPr>
            <a:r>
              <a:rPr lang="en-GB" sz="1500" dirty="0">
                <a:latin typeface="Arial" panose="020B0604020202020204" pitchFamily="34" charset="0"/>
                <a:cs typeface="Arial" panose="020B0604020202020204" pitchFamily="34" charset="0"/>
              </a:rPr>
              <a:t>Legal: The Company do across border business the legal factor. It increases the stress of workers as they need to handle cross border functions as well.</a:t>
            </a:r>
            <a:endParaRPr lang="en-GB" sz="1500" dirty="0" smtClean="0">
              <a:latin typeface="Arial" panose="020B0604020202020204" pitchFamily="34" charset="0"/>
              <a:cs typeface="Arial" panose="020B0604020202020204" pitchFamily="34" charset="0"/>
            </a:endParaRPr>
          </a:p>
          <a:p>
            <a:pPr marL="0" indent="0" algn="just">
              <a:lnSpc>
                <a:spcPct val="170000"/>
              </a:lnSpc>
              <a:buNone/>
            </a:pPr>
            <a:r>
              <a:rPr lang="en-GB" sz="1500" dirty="0" smtClean="0">
                <a:latin typeface="Arial" panose="020B0604020202020204" pitchFamily="34" charset="0"/>
                <a:cs typeface="Arial" panose="020B0604020202020204" pitchFamily="34" charset="0"/>
              </a:rPr>
              <a:t> </a:t>
            </a:r>
          </a:p>
          <a:p>
            <a:pPr marL="0" indent="0" algn="just">
              <a:lnSpc>
                <a:spcPct val="170000"/>
              </a:lnSpc>
              <a:buNone/>
            </a:pPr>
            <a:r>
              <a:rPr lang="en-GB" sz="1500" dirty="0" smtClean="0"/>
              <a:t>      </a:t>
            </a:r>
          </a:p>
          <a:p>
            <a:endParaRPr lang="en-GB" dirty="0"/>
          </a:p>
        </p:txBody>
      </p:sp>
      <p:sp>
        <p:nvSpPr>
          <p:cNvPr id="2" name="Title 1"/>
          <p:cNvSpPr>
            <a:spLocks noGrp="1"/>
          </p:cNvSpPr>
          <p:nvPr>
            <p:ph type="title"/>
          </p:nvPr>
        </p:nvSpPr>
        <p:spPr/>
        <p:txBody>
          <a:bodyPr>
            <a:normAutofit fontScale="90000"/>
          </a:bodyPr>
          <a:lstStyle/>
          <a:p>
            <a:pPr algn="ctr">
              <a:lnSpc>
                <a:spcPct val="150000"/>
              </a:lnSpc>
            </a:pPr>
            <a:r>
              <a:rPr lang="en-US" sz="4000" b="1" dirty="0" smtClean="0"/>
              <a:t>Continue</a:t>
            </a:r>
            <a:r>
              <a:rPr lang="en-US" b="1" dirty="0" smtClean="0"/>
              <a:t>.. </a:t>
            </a:r>
            <a:endParaRPr lang="en-IN" b="1" dirty="0"/>
          </a:p>
        </p:txBody>
      </p:sp>
    </p:spTree>
    <p:extLst>
      <p:ext uri="{BB962C8B-B14F-4D97-AF65-F5344CB8AC3E}">
        <p14:creationId xmlns:p14="http://schemas.microsoft.com/office/powerpoint/2010/main" val="600994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60000"/>
              </a:lnSpc>
            </a:pPr>
            <a:r>
              <a:rPr lang="en-IN" sz="1400" dirty="0">
                <a:latin typeface="Arial" panose="020B0604020202020204" pitchFamily="34" charset="0"/>
                <a:cs typeface="Arial" panose="020B0604020202020204" pitchFamily="34" charset="0"/>
              </a:rPr>
              <a:t>A primary factor that measures to prevent stress removing or reducing potential stress</a:t>
            </a:r>
            <a:r>
              <a:rPr lang="en-IN" sz="1400" dirty="0" smtClean="0">
                <a:latin typeface="Arial" panose="020B0604020202020204" pitchFamily="34" charset="0"/>
                <a:cs typeface="Arial" panose="020B0604020202020204" pitchFamily="34" charset="0"/>
              </a:rPr>
              <a:t>.</a:t>
            </a:r>
          </a:p>
          <a:p>
            <a:pPr marL="0" indent="0" algn="just">
              <a:lnSpc>
                <a:spcPct val="160000"/>
              </a:lnSpc>
              <a:buNone/>
            </a:pPr>
            <a:r>
              <a:rPr lang="en-IN" sz="1400" dirty="0" smtClean="0">
                <a:latin typeface="Arial" panose="020B0604020202020204" pitchFamily="34" charset="0"/>
                <a:cs typeface="Arial" panose="020B0604020202020204" pitchFamily="34" charset="0"/>
              </a:rPr>
              <a:t> </a:t>
            </a:r>
          </a:p>
          <a:p>
            <a:pPr algn="just">
              <a:lnSpc>
                <a:spcPct val="160000"/>
              </a:lnSpc>
            </a:pPr>
            <a:r>
              <a:rPr lang="en-IN" sz="1400" dirty="0" smtClean="0">
                <a:latin typeface="Arial" panose="020B0604020202020204" pitchFamily="34" charset="0"/>
                <a:cs typeface="Arial" panose="020B0604020202020204" pitchFamily="34" charset="0"/>
              </a:rPr>
              <a:t>First </a:t>
            </a:r>
            <a:r>
              <a:rPr lang="en-IN" sz="1400" dirty="0">
                <a:latin typeface="Arial" panose="020B0604020202020204" pitchFamily="34" charset="0"/>
                <a:cs typeface="Arial" panose="020B0604020202020204" pitchFamily="34" charset="0"/>
              </a:rPr>
              <a:t>redesigning the work environment and motivated employees. Take a nap time and break between work times. </a:t>
            </a:r>
            <a:endParaRPr lang="en-IN" sz="1400" dirty="0" smtClean="0">
              <a:latin typeface="Arial" panose="020B0604020202020204" pitchFamily="34" charset="0"/>
              <a:cs typeface="Arial" panose="020B0604020202020204" pitchFamily="34" charset="0"/>
            </a:endParaRPr>
          </a:p>
          <a:p>
            <a:pPr marL="0" indent="0" algn="just">
              <a:lnSpc>
                <a:spcPct val="160000"/>
              </a:lnSpc>
              <a:buNone/>
            </a:pPr>
            <a:endParaRPr lang="en-IN" sz="1400" dirty="0" smtClean="0">
              <a:latin typeface="Arial" panose="020B0604020202020204" pitchFamily="34" charset="0"/>
              <a:cs typeface="Arial" panose="020B0604020202020204" pitchFamily="34" charset="0"/>
            </a:endParaRPr>
          </a:p>
          <a:p>
            <a:pPr algn="just">
              <a:lnSpc>
                <a:spcPct val="160000"/>
              </a:lnSpc>
            </a:pPr>
            <a:r>
              <a:rPr lang="en-IN" sz="1400" dirty="0" smtClean="0">
                <a:latin typeface="Arial" panose="020B0604020202020204" pitchFamily="34" charset="0"/>
                <a:cs typeface="Arial" panose="020B0604020202020204" pitchFamily="34" charset="0"/>
              </a:rPr>
              <a:t>Increasing </a:t>
            </a:r>
            <a:r>
              <a:rPr lang="en-IN" sz="1400" dirty="0">
                <a:latin typeface="Arial" panose="020B0604020202020204" pitchFamily="34" charset="0"/>
                <a:cs typeface="Arial" panose="020B0604020202020204" pitchFamily="34" charset="0"/>
              </a:rPr>
              <a:t>employee participation in the working environment and decision-making process. Innovate the working criteria to increase the employee motivation to do extra work without any stress. </a:t>
            </a:r>
          </a:p>
        </p:txBody>
      </p:sp>
      <p:sp>
        <p:nvSpPr>
          <p:cNvPr id="2" name="Title 1"/>
          <p:cNvSpPr>
            <a:spLocks noGrp="1"/>
          </p:cNvSpPr>
          <p:nvPr>
            <p:ph type="title"/>
          </p:nvPr>
        </p:nvSpPr>
        <p:spPr>
          <a:xfrm>
            <a:off x="989409" y="618130"/>
            <a:ext cx="7053542" cy="1730418"/>
          </a:xfrm>
        </p:spPr>
        <p:txBody>
          <a:bodyPr>
            <a:noAutofit/>
          </a:bodyPr>
          <a:lstStyle/>
          <a:p>
            <a:pPr algn="ctr">
              <a:lnSpc>
                <a:spcPct val="150000"/>
              </a:lnSpc>
            </a:pPr>
            <a:r>
              <a:rPr lang="en-US" sz="3600" b="1" dirty="0" smtClean="0"/>
              <a:t>Alternative </a:t>
            </a:r>
            <a:r>
              <a:rPr lang="en-US" sz="3600" b="1" dirty="0"/>
              <a:t>solutions to work-related stress </a:t>
            </a:r>
            <a:endParaRPr lang="en-IN" sz="3600" b="1" dirty="0"/>
          </a:p>
        </p:txBody>
      </p:sp>
    </p:spTree>
    <p:extLst>
      <p:ext uri="{BB962C8B-B14F-4D97-AF65-F5344CB8AC3E}">
        <p14:creationId xmlns:p14="http://schemas.microsoft.com/office/powerpoint/2010/main" val="1831970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IN" sz="1400" dirty="0">
                <a:latin typeface="Arial" panose="020B0604020202020204" pitchFamily="34" charset="0"/>
                <a:cs typeface="Arial" panose="020B0604020202020204" pitchFamily="34" charset="0"/>
              </a:rPr>
              <a:t>It can be concluded from the above discussion that employees stress is a very big problem and the company want to reduce it effectively. They give some major options to reduce this stress in the above discussion. </a:t>
            </a:r>
            <a:endParaRPr lang="en-IN" sz="1400" dirty="0" smtClean="0">
              <a:latin typeface="Arial" panose="020B0604020202020204" pitchFamily="34" charset="0"/>
              <a:cs typeface="Arial" panose="020B0604020202020204" pitchFamily="34" charset="0"/>
            </a:endParaRPr>
          </a:p>
          <a:p>
            <a:pPr marL="0" indent="0" algn="just">
              <a:lnSpc>
                <a:spcPct val="150000"/>
              </a:lnSpc>
              <a:buNone/>
            </a:pPr>
            <a:endParaRPr lang="en-IN" sz="1400" dirty="0" smtClean="0">
              <a:latin typeface="Arial" panose="020B0604020202020204" pitchFamily="34" charset="0"/>
              <a:cs typeface="Arial" panose="020B0604020202020204" pitchFamily="34" charset="0"/>
            </a:endParaRPr>
          </a:p>
          <a:p>
            <a:pPr algn="just">
              <a:lnSpc>
                <a:spcPct val="150000"/>
              </a:lnSpc>
            </a:pPr>
            <a:r>
              <a:rPr lang="en-IN" sz="1400" dirty="0" smtClean="0">
                <a:latin typeface="Arial" panose="020B0604020202020204" pitchFamily="34" charset="0"/>
                <a:cs typeface="Arial" panose="020B0604020202020204" pitchFamily="34" charset="0"/>
              </a:rPr>
              <a:t>By </a:t>
            </a:r>
            <a:r>
              <a:rPr lang="en-IN" sz="1400" dirty="0">
                <a:latin typeface="Arial" panose="020B0604020202020204" pitchFamily="34" charset="0"/>
                <a:cs typeface="Arial" panose="020B0604020202020204" pitchFamily="34" charset="0"/>
              </a:rPr>
              <a:t>the discussion of PESTEL Analysis, company must understand all factors which affect the company's external and internal environment. The report gives solutions also regarding work-related stress that how to reduce this stress.</a:t>
            </a:r>
          </a:p>
        </p:txBody>
      </p:sp>
      <p:sp>
        <p:nvSpPr>
          <p:cNvPr id="2" name="Title 1"/>
          <p:cNvSpPr>
            <a:spLocks noGrp="1"/>
          </p:cNvSpPr>
          <p:nvPr>
            <p:ph type="title"/>
          </p:nvPr>
        </p:nvSpPr>
        <p:spPr/>
        <p:txBody>
          <a:bodyPr>
            <a:normAutofit/>
          </a:bodyPr>
          <a:lstStyle/>
          <a:p>
            <a:pPr algn="ctr">
              <a:lnSpc>
                <a:spcPct val="150000"/>
              </a:lnSpc>
            </a:pPr>
            <a:r>
              <a:rPr lang="en-GB" sz="3600" b="1" dirty="0" smtClean="0"/>
              <a:t>CONCLUSION</a:t>
            </a:r>
            <a:endParaRPr lang="en-IN" sz="3600" dirty="0"/>
          </a:p>
        </p:txBody>
      </p:sp>
    </p:spTree>
    <p:extLst>
      <p:ext uri="{BB962C8B-B14F-4D97-AF65-F5344CB8AC3E}">
        <p14:creationId xmlns:p14="http://schemas.microsoft.com/office/powerpoint/2010/main" val="1571068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IN" sz="1400" dirty="0">
                <a:latin typeface="Arial" panose="020B0604020202020204" pitchFamily="34" charset="0"/>
                <a:cs typeface="Arial" panose="020B0604020202020204" pitchFamily="34" charset="0"/>
              </a:rPr>
              <a:t>Hallo, L. and Nguyen, T., 2021. Holistic View of Intuition and Analysis in Leadership Decision-Making and Problem-Solving. </a:t>
            </a:r>
            <a:r>
              <a:rPr lang="en-IN" sz="1400" i="1" dirty="0">
                <a:latin typeface="Arial" panose="020B0604020202020204" pitchFamily="34" charset="0"/>
                <a:cs typeface="Arial" panose="020B0604020202020204" pitchFamily="34" charset="0"/>
              </a:rPr>
              <a:t>Administrative Sciences</a:t>
            </a:r>
            <a:r>
              <a:rPr lang="en-IN" sz="1400" dirty="0">
                <a:latin typeface="Arial" panose="020B0604020202020204" pitchFamily="34" charset="0"/>
                <a:cs typeface="Arial" panose="020B0604020202020204" pitchFamily="34" charset="0"/>
              </a:rPr>
              <a:t>, </a:t>
            </a:r>
            <a:r>
              <a:rPr lang="en-IN" sz="1400" i="1" dirty="0">
                <a:latin typeface="Arial" panose="020B0604020202020204" pitchFamily="34" charset="0"/>
                <a:cs typeface="Arial" panose="020B0604020202020204" pitchFamily="34" charset="0"/>
              </a:rPr>
              <a:t>12</a:t>
            </a:r>
            <a:r>
              <a:rPr lang="en-IN" sz="1400" dirty="0">
                <a:latin typeface="Arial" panose="020B0604020202020204" pitchFamily="34" charset="0"/>
                <a:cs typeface="Arial" panose="020B0604020202020204" pitchFamily="34" charset="0"/>
              </a:rPr>
              <a:t>(1), p.4. </a:t>
            </a:r>
            <a:endParaRPr lang="en-IN" sz="1400" dirty="0" smtClean="0">
              <a:latin typeface="Arial" panose="020B0604020202020204" pitchFamily="34" charset="0"/>
              <a:cs typeface="Arial" panose="020B0604020202020204" pitchFamily="34" charset="0"/>
            </a:endParaRPr>
          </a:p>
          <a:p>
            <a:pPr marL="0" indent="0" algn="just">
              <a:lnSpc>
                <a:spcPct val="150000"/>
              </a:lnSpc>
              <a:buNone/>
            </a:pPr>
            <a:endParaRPr lang="en-IN" sz="1400" dirty="0">
              <a:latin typeface="Arial" panose="020B0604020202020204" pitchFamily="34" charset="0"/>
              <a:cs typeface="Arial" panose="020B0604020202020204" pitchFamily="34" charset="0"/>
            </a:endParaRPr>
          </a:p>
          <a:p>
            <a:pPr algn="just">
              <a:lnSpc>
                <a:spcPct val="150000"/>
              </a:lnSpc>
            </a:pPr>
            <a:r>
              <a:rPr lang="en-IN" sz="1400" dirty="0">
                <a:latin typeface="Arial" panose="020B0604020202020204" pitchFamily="34" charset="0"/>
                <a:cs typeface="Arial" panose="020B0604020202020204" pitchFamily="34" charset="0"/>
              </a:rPr>
              <a:t>Klein, G. and Crandall, B.W., 2018. The role of mental simulation in problem solving and decision making. In </a:t>
            </a:r>
            <a:r>
              <a:rPr lang="en-IN" sz="1400" i="1" dirty="0">
                <a:latin typeface="Arial" panose="020B0604020202020204" pitchFamily="34" charset="0"/>
                <a:cs typeface="Arial" panose="020B0604020202020204" pitchFamily="34" charset="0"/>
              </a:rPr>
              <a:t>Local applications of the ecological approach to human-machine systems</a:t>
            </a:r>
            <a:r>
              <a:rPr lang="en-IN" sz="1400" dirty="0">
                <a:latin typeface="Arial" panose="020B0604020202020204" pitchFamily="34" charset="0"/>
                <a:cs typeface="Arial" panose="020B0604020202020204" pitchFamily="34" charset="0"/>
              </a:rPr>
              <a:t> (pp. 324-358). CRC Press</a:t>
            </a:r>
            <a:r>
              <a:rPr lang="en-IN" sz="1400" dirty="0" smtClean="0">
                <a:latin typeface="Arial" panose="020B0604020202020204" pitchFamily="34" charset="0"/>
                <a:cs typeface="Arial" panose="020B0604020202020204" pitchFamily="34" charset="0"/>
              </a:rPr>
              <a:t>.</a:t>
            </a:r>
          </a:p>
          <a:p>
            <a:pPr marL="0" indent="0" algn="just">
              <a:lnSpc>
                <a:spcPct val="150000"/>
              </a:lnSpc>
              <a:buNone/>
            </a:pPr>
            <a:endParaRPr lang="en-IN" sz="1400" dirty="0" smtClean="0">
              <a:latin typeface="Arial" panose="020B0604020202020204" pitchFamily="34" charset="0"/>
              <a:cs typeface="Arial" panose="020B0604020202020204" pitchFamily="34" charset="0"/>
            </a:endParaRPr>
          </a:p>
          <a:p>
            <a:pPr algn="just">
              <a:lnSpc>
                <a:spcPct val="150000"/>
              </a:lnSpc>
            </a:pPr>
            <a:r>
              <a:rPr lang="en-IN" sz="1400" dirty="0" err="1">
                <a:latin typeface="Arial" panose="020B0604020202020204" pitchFamily="34" charset="0"/>
                <a:cs typeface="Arial" panose="020B0604020202020204" pitchFamily="34" charset="0"/>
              </a:rPr>
              <a:t>Lassoued</a:t>
            </a:r>
            <a:r>
              <a:rPr lang="en-IN" sz="1400" dirty="0">
                <a:latin typeface="Arial" panose="020B0604020202020204" pitchFamily="34" charset="0"/>
                <a:cs typeface="Arial" panose="020B0604020202020204" pitchFamily="34" charset="0"/>
              </a:rPr>
              <a:t>, K., </a:t>
            </a:r>
            <a:r>
              <a:rPr lang="en-IN" sz="1400" dirty="0" err="1">
                <a:latin typeface="Arial" panose="020B0604020202020204" pitchFamily="34" charset="0"/>
                <a:cs typeface="Arial" panose="020B0604020202020204" pitchFamily="34" charset="0"/>
              </a:rPr>
              <a:t>Awad</a:t>
            </a:r>
            <a:r>
              <a:rPr lang="en-IN" sz="1400" dirty="0">
                <a:latin typeface="Arial" panose="020B0604020202020204" pitchFamily="34" charset="0"/>
                <a:cs typeface="Arial" panose="020B0604020202020204" pitchFamily="34" charset="0"/>
              </a:rPr>
              <a:t>, A. and </a:t>
            </a:r>
            <a:r>
              <a:rPr lang="en-IN" sz="1400" dirty="0" err="1">
                <a:latin typeface="Arial" panose="020B0604020202020204" pitchFamily="34" charset="0"/>
                <a:cs typeface="Arial" panose="020B0604020202020204" pitchFamily="34" charset="0"/>
              </a:rPr>
              <a:t>Guirat</a:t>
            </a:r>
            <a:r>
              <a:rPr lang="en-IN" sz="1400" dirty="0">
                <a:latin typeface="Arial" panose="020B0604020202020204" pitchFamily="34" charset="0"/>
                <a:cs typeface="Arial" panose="020B0604020202020204" pitchFamily="34" charset="0"/>
              </a:rPr>
              <a:t>, R., 2020. The impact of managerial empowerment on problem solving and decision making skills: The case of Abu Dhabi University. </a:t>
            </a:r>
            <a:r>
              <a:rPr lang="en-IN" sz="1400" i="1" dirty="0">
                <a:latin typeface="Arial" panose="020B0604020202020204" pitchFamily="34" charset="0"/>
                <a:cs typeface="Arial" panose="020B0604020202020204" pitchFamily="34" charset="0"/>
              </a:rPr>
              <a:t>Management Science Letters</a:t>
            </a:r>
            <a:r>
              <a:rPr lang="en-IN" sz="1400" dirty="0">
                <a:latin typeface="Arial" panose="020B0604020202020204" pitchFamily="34" charset="0"/>
                <a:cs typeface="Arial" panose="020B0604020202020204" pitchFamily="34" charset="0"/>
              </a:rPr>
              <a:t>, </a:t>
            </a:r>
            <a:r>
              <a:rPr lang="en-IN" sz="1400" i="1" dirty="0">
                <a:latin typeface="Arial" panose="020B0604020202020204" pitchFamily="34" charset="0"/>
                <a:cs typeface="Arial" panose="020B0604020202020204" pitchFamily="34" charset="0"/>
              </a:rPr>
              <a:t>10</a:t>
            </a:r>
            <a:r>
              <a:rPr lang="en-IN" sz="1400" dirty="0">
                <a:latin typeface="Arial" panose="020B0604020202020204" pitchFamily="34" charset="0"/>
                <a:cs typeface="Arial" panose="020B0604020202020204" pitchFamily="34" charset="0"/>
              </a:rPr>
              <a:t>(4), pp.769-780</a:t>
            </a:r>
          </a:p>
        </p:txBody>
      </p:sp>
      <p:sp>
        <p:nvSpPr>
          <p:cNvPr id="2" name="Title 1"/>
          <p:cNvSpPr>
            <a:spLocks noGrp="1"/>
          </p:cNvSpPr>
          <p:nvPr>
            <p:ph type="title"/>
          </p:nvPr>
        </p:nvSpPr>
        <p:spPr/>
        <p:txBody>
          <a:bodyPr>
            <a:normAutofit/>
          </a:bodyPr>
          <a:lstStyle/>
          <a:p>
            <a:pPr algn="ctr">
              <a:lnSpc>
                <a:spcPct val="150000"/>
              </a:lnSpc>
            </a:pPr>
            <a:r>
              <a:rPr lang="en-US" sz="3600" b="1" dirty="0" smtClean="0"/>
              <a:t>References</a:t>
            </a:r>
            <a:endParaRPr lang="en-IN" sz="3600" b="1" dirty="0"/>
          </a:p>
        </p:txBody>
      </p:sp>
    </p:spTree>
    <p:extLst>
      <p:ext uri="{BB962C8B-B14F-4D97-AF65-F5344CB8AC3E}">
        <p14:creationId xmlns:p14="http://schemas.microsoft.com/office/powerpoint/2010/main" val="193180208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arte legată">
  <a:themeElements>
    <a:clrScheme name="Carte legată">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Carte legată">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rte legată">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Hardcover</Template>
  <TotalTime>78</TotalTime>
  <Words>1357</Words>
  <Application>Microsoft Office PowerPoint</Application>
  <PresentationFormat>Expunere pe ecran (4:3)</PresentationFormat>
  <Paragraphs>79</Paragraphs>
  <Slides>11</Slides>
  <Notes>8</Notes>
  <HiddenSlides>0</HiddenSlides>
  <MMClips>0</MMClips>
  <ScaleCrop>false</ScaleCrop>
  <HeadingPairs>
    <vt:vector size="4" baseType="variant">
      <vt:variant>
        <vt:lpstr>Temă</vt:lpstr>
      </vt:variant>
      <vt:variant>
        <vt:i4>1</vt:i4>
      </vt:variant>
      <vt:variant>
        <vt:lpstr>Titluri diapozitive</vt:lpstr>
      </vt:variant>
      <vt:variant>
        <vt:i4>11</vt:i4>
      </vt:variant>
    </vt:vector>
  </HeadingPairs>
  <TitlesOfParts>
    <vt:vector size="12" baseType="lpstr">
      <vt:lpstr>Carte legată</vt:lpstr>
      <vt:lpstr>                                    Problem Solving and Decision Making Presented By Alex Netoi Module Code BMSW4004 Task 1 </vt:lpstr>
      <vt:lpstr>Table of content</vt:lpstr>
      <vt:lpstr>INTRODUCTION</vt:lpstr>
      <vt:lpstr>Nature and impact of the complex problem</vt:lpstr>
      <vt:lpstr>Cause-and-effect analysis of the complex problem</vt:lpstr>
      <vt:lpstr>Fishbone analysis </vt:lpstr>
      <vt:lpstr>A PESTLE analysis </vt:lpstr>
      <vt:lpstr>Continue.. </vt:lpstr>
      <vt:lpstr>Alternative solutions to work-related stress </vt:lpstr>
      <vt:lpstr>CONCLUSION</vt:lpstr>
      <vt:lpstr>References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Alexandru</cp:lastModifiedBy>
  <cp:revision>44</cp:revision>
  <dcterms:created xsi:type="dcterms:W3CDTF">2022-03-31T04:11:38Z</dcterms:created>
  <dcterms:modified xsi:type="dcterms:W3CDTF">2022-06-07T20:16:37Z</dcterms:modified>
</cp:coreProperties>
</file>