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1"/>
  </p:notesMasterIdLst>
  <p:handoutMasterIdLst>
    <p:handoutMasterId r:id="rId42"/>
  </p:handoutMasterIdLst>
  <p:sldIdLst>
    <p:sldId id="975" r:id="rId3"/>
    <p:sldId id="954" r:id="rId4"/>
    <p:sldId id="500" r:id="rId5"/>
    <p:sldId id="957" r:id="rId6"/>
    <p:sldId id="958" r:id="rId7"/>
    <p:sldId id="959" r:id="rId8"/>
    <p:sldId id="960" r:id="rId9"/>
    <p:sldId id="961" r:id="rId10"/>
    <p:sldId id="962" r:id="rId11"/>
    <p:sldId id="964" r:id="rId12"/>
    <p:sldId id="922" r:id="rId13"/>
    <p:sldId id="965" r:id="rId14"/>
    <p:sldId id="931" r:id="rId15"/>
    <p:sldId id="966" r:id="rId16"/>
    <p:sldId id="967" r:id="rId17"/>
    <p:sldId id="968" r:id="rId18"/>
    <p:sldId id="969" r:id="rId19"/>
    <p:sldId id="970" r:id="rId20"/>
    <p:sldId id="971" r:id="rId21"/>
    <p:sldId id="944" r:id="rId22"/>
    <p:sldId id="974" r:id="rId23"/>
    <p:sldId id="923" r:id="rId24"/>
    <p:sldId id="934" r:id="rId25"/>
    <p:sldId id="946" r:id="rId26"/>
    <p:sldId id="924" r:id="rId27"/>
    <p:sldId id="935" r:id="rId28"/>
    <p:sldId id="937" r:id="rId29"/>
    <p:sldId id="929" r:id="rId30"/>
    <p:sldId id="938" r:id="rId31"/>
    <p:sldId id="947" r:id="rId32"/>
    <p:sldId id="948" r:id="rId33"/>
    <p:sldId id="940" r:id="rId34"/>
    <p:sldId id="949" r:id="rId35"/>
    <p:sldId id="950" r:id="rId36"/>
    <p:sldId id="943" r:id="rId37"/>
    <p:sldId id="955" r:id="rId38"/>
    <p:sldId id="884" r:id="rId39"/>
    <p:sldId id="885" r:id="rId40"/>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7E86"/>
    <a:srgbClr val="C0C0C4"/>
    <a:srgbClr val="678DC5"/>
    <a:srgbClr val="3E67A4"/>
    <a:srgbClr val="3E8DC5"/>
    <a:srgbClr val="5F5F65"/>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98" autoAdjust="0"/>
    <p:restoredTop sz="89252" autoAdjust="0"/>
  </p:normalViewPr>
  <p:slideViewPr>
    <p:cSldViewPr snapToGrid="0">
      <p:cViewPr>
        <p:scale>
          <a:sx n="103" d="100"/>
          <a:sy n="103" d="100"/>
        </p:scale>
        <p:origin x="1014" y="-7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Lst>
  </p:outlineViewPr>
  <p:notesTextViewPr>
    <p:cViewPr>
      <p:scale>
        <a:sx n="100" d="100"/>
        <a:sy n="100" d="100"/>
      </p:scale>
      <p:origin x="0" y="0"/>
    </p:cViewPr>
  </p:notesTextViewPr>
  <p:sorterViewPr>
    <p:cViewPr>
      <p:scale>
        <a:sx n="100" d="100"/>
        <a:sy n="100" d="100"/>
      </p:scale>
      <p:origin x="0" y="1868"/>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commentAuthors" Target="commentAuthor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29.xml"/><Relationship Id="rId13" Type="http://schemas.openxmlformats.org/officeDocument/2006/relationships/slide" Target="slides/slide34.xml"/><Relationship Id="rId3" Type="http://schemas.openxmlformats.org/officeDocument/2006/relationships/slide" Target="slides/slide20.xml"/><Relationship Id="rId7" Type="http://schemas.openxmlformats.org/officeDocument/2006/relationships/slide" Target="slides/slide27.xml"/><Relationship Id="rId12" Type="http://schemas.openxmlformats.org/officeDocument/2006/relationships/slide" Target="slides/slide33.xml"/><Relationship Id="rId2" Type="http://schemas.openxmlformats.org/officeDocument/2006/relationships/slide" Target="slides/slide13.xml"/><Relationship Id="rId1" Type="http://schemas.openxmlformats.org/officeDocument/2006/relationships/slide" Target="slides/slide11.xml"/><Relationship Id="rId6" Type="http://schemas.openxmlformats.org/officeDocument/2006/relationships/slide" Target="slides/slide26.xml"/><Relationship Id="rId11" Type="http://schemas.openxmlformats.org/officeDocument/2006/relationships/slide" Target="slides/slide32.xml"/><Relationship Id="rId5" Type="http://schemas.openxmlformats.org/officeDocument/2006/relationships/slide" Target="slides/slide24.xml"/><Relationship Id="rId10" Type="http://schemas.openxmlformats.org/officeDocument/2006/relationships/slide" Target="slides/slide31.xml"/><Relationship Id="rId4" Type="http://schemas.openxmlformats.org/officeDocument/2006/relationships/slide" Target="slides/slide23.xml"/><Relationship Id="rId9" Type="http://schemas.openxmlformats.org/officeDocument/2006/relationships/slide" Target="slides/slide30.xml"/><Relationship Id="rId14"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3.1.1 –</a:t>
            </a:r>
            <a:r>
              <a:rPr lang="en-US" baseline="0" dirty="0">
                <a:latin typeface="Arial" charset="0"/>
              </a:rPr>
              <a:t> Establishing the Rules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3.1.2 –</a:t>
            </a:r>
            <a:r>
              <a:rPr lang="en-US" baseline="0" dirty="0">
                <a:latin typeface="Arial" charset="0"/>
              </a:rPr>
              <a:t> So Who Makes the Rules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3.1.3 –</a:t>
            </a:r>
            <a:r>
              <a:rPr lang="en-US" baseline="0" dirty="0">
                <a:latin typeface="Arial" charset="0"/>
              </a:rPr>
              <a:t> </a:t>
            </a:r>
            <a:r>
              <a:rPr lang="en-US" dirty="0"/>
              <a:t>Visualizing How Protocols Work</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Talking the Language of Networking</a:t>
            </a:r>
            <a:endParaRPr lang="en-CA" dirty="0"/>
          </a:p>
          <a:p>
            <a:pPr>
              <a:lnSpc>
                <a:spcPct val="80000"/>
              </a:lnSpc>
              <a:buFontTx/>
              <a:buNone/>
            </a:pPr>
            <a:r>
              <a:rPr lang="en-US" dirty="0">
                <a:latin typeface="Arial" charset="0"/>
              </a:rPr>
              <a:t>3.2.2 –</a:t>
            </a:r>
            <a:r>
              <a:rPr lang="en-US" baseline="0" dirty="0">
                <a:latin typeface="Arial" charset="0"/>
              </a:rPr>
              <a:t> </a:t>
            </a:r>
            <a:r>
              <a:rPr lang="en-US" dirty="0"/>
              <a:t>Protocols for Wired Networks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Talking the Language of Networking</a:t>
            </a:r>
            <a:endParaRPr lang="en-CA" dirty="0"/>
          </a:p>
          <a:p>
            <a:pPr>
              <a:lnSpc>
                <a:spcPct val="80000"/>
              </a:lnSpc>
              <a:buFontTx/>
              <a:buNone/>
            </a:pPr>
            <a:r>
              <a:rPr lang="en-US" dirty="0">
                <a:latin typeface="Arial" charset="0"/>
              </a:rPr>
              <a:t>3.2.2 –</a:t>
            </a:r>
            <a:r>
              <a:rPr lang="en-US" baseline="0" dirty="0">
                <a:latin typeface="Arial" charset="0"/>
              </a:rPr>
              <a:t> </a:t>
            </a:r>
            <a:r>
              <a:rPr lang="en-US" dirty="0"/>
              <a:t>Protocols for Wired Networks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do Ethernet Networks Work? </a:t>
            </a:r>
            <a:endParaRPr lang="en-CA" dirty="0"/>
          </a:p>
          <a:p>
            <a:pPr>
              <a:lnSpc>
                <a:spcPct val="80000"/>
              </a:lnSpc>
              <a:buFontTx/>
              <a:buNone/>
            </a:pPr>
            <a:r>
              <a:rPr lang="en-US" dirty="0">
                <a:latin typeface="Arial" charset="0"/>
              </a:rPr>
              <a:t>3.3.1 –</a:t>
            </a:r>
            <a:r>
              <a:rPr lang="en-US" baseline="0" dirty="0">
                <a:latin typeface="Arial" charset="0"/>
              </a:rPr>
              <a:t> </a:t>
            </a:r>
            <a:r>
              <a:rPr lang="en-US" dirty="0"/>
              <a:t>Preparing Data for Transmission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do Ethernet Networks Work? </a:t>
            </a:r>
            <a:endParaRPr lang="en-CA" dirty="0"/>
          </a:p>
          <a:p>
            <a:pPr>
              <a:lnSpc>
                <a:spcPct val="80000"/>
              </a:lnSpc>
              <a:buFontTx/>
              <a:buNone/>
            </a:pPr>
            <a:r>
              <a:rPr lang="en-US" dirty="0">
                <a:latin typeface="Arial" charset="0"/>
              </a:rPr>
              <a:t>3.3.3 –</a:t>
            </a:r>
            <a:r>
              <a:rPr lang="en-US" baseline="0" dirty="0">
                <a:latin typeface="Arial" charset="0"/>
              </a:rPr>
              <a:t> </a:t>
            </a:r>
            <a:r>
              <a:rPr lang="en-US" dirty="0"/>
              <a:t>Logical Addressing</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3: Communicating on a Local Network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3.4.1 –</a:t>
            </a:r>
            <a:r>
              <a:rPr lang="en-US" baseline="0" dirty="0">
                <a:latin typeface="Arial" charset="0"/>
              </a:rPr>
              <a:t> </a:t>
            </a:r>
            <a:r>
              <a:rPr lang="en-US" dirty="0"/>
              <a:t>Starting with a Good Design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3.4.1 –</a:t>
            </a:r>
            <a:r>
              <a:rPr lang="en-US" baseline="0" dirty="0">
                <a:latin typeface="Arial" charset="0"/>
              </a:rPr>
              <a:t> </a:t>
            </a:r>
            <a:r>
              <a:rPr lang="en-US" dirty="0"/>
              <a:t>Starting with a Good Design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3.4.2 –</a:t>
            </a:r>
            <a:r>
              <a:rPr lang="en-US" baseline="0" dirty="0">
                <a:latin typeface="Arial" charset="0"/>
              </a:rPr>
              <a:t> </a:t>
            </a:r>
            <a:r>
              <a:rPr lang="en-US" dirty="0"/>
              <a:t>Building a Better Access Layer</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3.4.3 –</a:t>
            </a:r>
            <a:r>
              <a:rPr lang="en-US" baseline="0" dirty="0">
                <a:latin typeface="Arial" charset="0"/>
              </a:rPr>
              <a:t> </a:t>
            </a:r>
            <a:r>
              <a:rPr lang="en-US" dirty="0"/>
              <a:t>Containing Broadcasts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3.4.3 –</a:t>
            </a:r>
            <a:r>
              <a:rPr lang="en-US" baseline="0" dirty="0">
                <a:latin typeface="Arial" charset="0"/>
              </a:rPr>
              <a:t> </a:t>
            </a:r>
            <a:r>
              <a:rPr lang="en-US" dirty="0"/>
              <a:t>Containing Broadcasts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3.4.3 –</a:t>
            </a:r>
            <a:r>
              <a:rPr lang="en-US" baseline="0" dirty="0">
                <a:latin typeface="Arial" charset="0"/>
              </a:rPr>
              <a:t> </a:t>
            </a:r>
            <a:r>
              <a:rPr lang="en-US" dirty="0"/>
              <a:t>Containing Broadcasts</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Routing Across Networks </a:t>
            </a:r>
            <a:endParaRPr lang="en-CA" dirty="0"/>
          </a:p>
          <a:p>
            <a:pPr>
              <a:lnSpc>
                <a:spcPct val="80000"/>
              </a:lnSpc>
              <a:buFontTx/>
              <a:buNone/>
            </a:pPr>
            <a:r>
              <a:rPr lang="en-US" dirty="0">
                <a:latin typeface="Arial" charset="0"/>
              </a:rPr>
              <a:t>3.5.2 –</a:t>
            </a:r>
            <a:r>
              <a:rPr lang="en-US" baseline="0" dirty="0">
                <a:latin typeface="Arial" charset="0"/>
              </a:rPr>
              <a:t> </a:t>
            </a:r>
            <a:r>
              <a:rPr lang="en-US" dirty="0"/>
              <a:t>Creating a LAN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38</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747713" indent="-290513" algn="l" defTabSz="814388" rtl="0" eaLnBrk="1" fontAlgn="base" hangingPunct="1">
        <a:lnSpc>
          <a:spcPct val="95000"/>
        </a:lnSpc>
        <a:spcBef>
          <a:spcPct val="35000"/>
        </a:spcBef>
        <a:spcAft>
          <a:spcPct val="0"/>
        </a:spcAft>
        <a:buClr>
          <a:srgbClr val="708CA1"/>
        </a:buClr>
        <a:buFont typeface="Wingdings" panose="05000000000000000000" pitchFamily="2" charset="2"/>
        <a:buChar cha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6639B-EC05-73C7-B615-844A91FAD068}"/>
              </a:ext>
            </a:extLst>
          </p:cNvPr>
          <p:cNvSpPr>
            <a:spLocks noGrp="1"/>
          </p:cNvSpPr>
          <p:nvPr>
            <p:ph type="ctrTitle"/>
          </p:nvPr>
        </p:nvSpPr>
        <p:spPr/>
        <p:txBody>
          <a:bodyPr/>
          <a:lstStyle/>
          <a:p>
            <a:r>
              <a:rPr lang="en-GB" dirty="0"/>
              <a:t>Week 2</a:t>
            </a:r>
          </a:p>
        </p:txBody>
      </p:sp>
      <p:sp>
        <p:nvSpPr>
          <p:cNvPr id="3" name="Subtitle 2">
            <a:extLst>
              <a:ext uri="{FF2B5EF4-FFF2-40B4-BE49-F238E27FC236}">
                <a16:creationId xmlns:a16="http://schemas.microsoft.com/office/drawing/2014/main" id="{98876BD8-1284-B89D-4984-C20DF17CD65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14023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7885A308-541B-2049-ACBF-1F7F1C66CCC8}"/>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203157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t>Chapter 3: Communicating on a Local Network </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5041900" cy="658812"/>
          </a:xfrm>
        </p:spPr>
        <p:txBody>
          <a:bodyPr/>
          <a:lstStyle/>
          <a:p>
            <a:pPr eaLnBrk="1" hangingPunct="1"/>
            <a:r>
              <a:rPr lang="en-US" dirty="0">
                <a:solidFill>
                  <a:schemeClr val="tx1"/>
                </a:solidFill>
                <a:latin typeface="Arial" charset="0"/>
              </a:rPr>
              <a:t>Networking Essentials</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F658-B2AF-4DC2-B1E9-81AA58FF12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224D5F-13D1-4471-9BBE-E4E3F23F8476}"/>
              </a:ext>
            </a:extLst>
          </p:cNvPr>
          <p:cNvSpPr>
            <a:spLocks noGrp="1"/>
          </p:cNvSpPr>
          <p:nvPr>
            <p:ph idx="1"/>
          </p:nvPr>
        </p:nvSpPr>
        <p:spPr/>
        <p:txBody>
          <a:bodyPr/>
          <a:lstStyle/>
          <a:p>
            <a:pPr algn="l"/>
            <a:r>
              <a:rPr lang="en-GB" b="0" i="0" dirty="0">
                <a:solidFill>
                  <a:srgbClr val="58585B"/>
                </a:solidFill>
                <a:effectLst/>
                <a:latin typeface="CiscoSans"/>
              </a:rPr>
              <a:t>The </a:t>
            </a:r>
            <a:r>
              <a:rPr lang="en-GB" b="1" i="0" dirty="0">
                <a:solidFill>
                  <a:srgbClr val="58585B"/>
                </a:solidFill>
                <a:effectLst/>
                <a:latin typeface="CiscoSans"/>
              </a:rPr>
              <a:t>primary purpose </a:t>
            </a:r>
            <a:r>
              <a:rPr lang="en-GB" b="0" i="0" dirty="0">
                <a:solidFill>
                  <a:srgbClr val="58585B"/>
                </a:solidFill>
                <a:effectLst/>
                <a:latin typeface="CiscoSans"/>
              </a:rPr>
              <a:t>of any </a:t>
            </a:r>
            <a:r>
              <a:rPr lang="en-GB" b="1" i="0" dirty="0">
                <a:solidFill>
                  <a:srgbClr val="58585B"/>
                </a:solidFill>
                <a:effectLst/>
                <a:latin typeface="CiscoSans"/>
              </a:rPr>
              <a:t>network</a:t>
            </a:r>
            <a:r>
              <a:rPr lang="en-GB" b="0" i="0" dirty="0">
                <a:solidFill>
                  <a:srgbClr val="58585B"/>
                </a:solidFill>
                <a:effectLst/>
                <a:latin typeface="CiscoSans"/>
              </a:rPr>
              <a:t> is to </a:t>
            </a:r>
            <a:r>
              <a:rPr lang="en-GB" b="1" i="0" dirty="0">
                <a:solidFill>
                  <a:srgbClr val="58585B"/>
                </a:solidFill>
                <a:effectLst/>
                <a:latin typeface="CiscoSans"/>
              </a:rPr>
              <a:t>provide</a:t>
            </a:r>
            <a:r>
              <a:rPr lang="en-GB" b="0" i="0" dirty="0">
                <a:solidFill>
                  <a:srgbClr val="58585B"/>
                </a:solidFill>
                <a:effectLst/>
                <a:latin typeface="CiscoSans"/>
              </a:rPr>
              <a:t> us with a </a:t>
            </a:r>
            <a:r>
              <a:rPr lang="en-GB" b="1" i="0" dirty="0">
                <a:solidFill>
                  <a:srgbClr val="58585B"/>
                </a:solidFill>
                <a:effectLst/>
                <a:latin typeface="CiscoSans"/>
              </a:rPr>
              <a:t>method</a:t>
            </a:r>
            <a:r>
              <a:rPr lang="en-GB" b="0" i="0" dirty="0">
                <a:solidFill>
                  <a:srgbClr val="58585B"/>
                </a:solidFill>
                <a:effectLst/>
                <a:latin typeface="CiscoSans"/>
              </a:rPr>
              <a:t> to communicate and </a:t>
            </a:r>
            <a:r>
              <a:rPr lang="en-GB" b="1" i="0" dirty="0">
                <a:solidFill>
                  <a:srgbClr val="58585B"/>
                </a:solidFill>
                <a:effectLst/>
                <a:latin typeface="CiscoSans"/>
              </a:rPr>
              <a:t>share</a:t>
            </a:r>
            <a:r>
              <a:rPr lang="en-GB" b="0" i="0" dirty="0">
                <a:solidFill>
                  <a:srgbClr val="58585B"/>
                </a:solidFill>
                <a:effectLst/>
                <a:latin typeface="CiscoSans"/>
              </a:rPr>
              <a:t> </a:t>
            </a:r>
            <a:r>
              <a:rPr lang="en-GB" b="1" i="0" dirty="0">
                <a:solidFill>
                  <a:srgbClr val="58585B"/>
                </a:solidFill>
                <a:effectLst/>
                <a:latin typeface="CiscoSans"/>
              </a:rPr>
              <a:t>information</a:t>
            </a:r>
            <a:r>
              <a:rPr lang="en-GB" b="0" i="0" dirty="0">
                <a:solidFill>
                  <a:srgbClr val="58585B"/>
                </a:solidFill>
                <a:effectLst/>
                <a:latin typeface="CiscoSans"/>
              </a:rPr>
              <a:t>. From the very earliest primitive human societies to the most advanced technological societies of today, sharing information with others has been crucial for human advancement.</a:t>
            </a:r>
          </a:p>
          <a:p>
            <a:pPr algn="l"/>
            <a:r>
              <a:rPr lang="en-GB" b="1" i="0" dirty="0">
                <a:solidFill>
                  <a:srgbClr val="58585B"/>
                </a:solidFill>
                <a:effectLst/>
                <a:latin typeface="CiscoSans"/>
              </a:rPr>
              <a:t>All communication begins </a:t>
            </a:r>
            <a:r>
              <a:rPr lang="en-GB" b="0" i="0" dirty="0">
                <a:solidFill>
                  <a:srgbClr val="58585B"/>
                </a:solidFill>
                <a:effectLst/>
                <a:latin typeface="CiscoSans"/>
              </a:rPr>
              <a:t>with a </a:t>
            </a:r>
            <a:r>
              <a:rPr lang="en-GB" b="1" i="0" dirty="0">
                <a:solidFill>
                  <a:srgbClr val="58585B"/>
                </a:solidFill>
                <a:effectLst/>
                <a:latin typeface="CiscoSans"/>
              </a:rPr>
              <a:t>message</a:t>
            </a:r>
            <a:r>
              <a:rPr lang="en-GB" b="0" i="0" dirty="0">
                <a:solidFill>
                  <a:srgbClr val="58585B"/>
                </a:solidFill>
                <a:effectLst/>
                <a:latin typeface="CiscoSans"/>
              </a:rPr>
              <a:t>, or </a:t>
            </a:r>
            <a:r>
              <a:rPr lang="en-GB" b="1" i="0" dirty="0">
                <a:solidFill>
                  <a:srgbClr val="58585B"/>
                </a:solidFill>
                <a:effectLst/>
                <a:latin typeface="CiscoSans"/>
              </a:rPr>
              <a:t>information, </a:t>
            </a:r>
            <a:r>
              <a:rPr lang="en-GB" b="0" i="0" dirty="0">
                <a:solidFill>
                  <a:srgbClr val="58585B"/>
                </a:solidFill>
                <a:effectLst/>
                <a:latin typeface="CiscoSans"/>
              </a:rPr>
              <a:t>that must be </a:t>
            </a:r>
            <a:r>
              <a:rPr lang="en-GB" b="1" i="0" dirty="0">
                <a:solidFill>
                  <a:srgbClr val="58585B"/>
                </a:solidFill>
                <a:effectLst/>
                <a:latin typeface="CiscoSans"/>
              </a:rPr>
              <a:t>sent</a:t>
            </a:r>
            <a:r>
              <a:rPr lang="en-GB" b="0" i="0" dirty="0">
                <a:solidFill>
                  <a:srgbClr val="58585B"/>
                </a:solidFill>
                <a:effectLst/>
                <a:latin typeface="CiscoSans"/>
              </a:rPr>
              <a:t> from one </a:t>
            </a:r>
            <a:r>
              <a:rPr lang="en-GB" b="1" i="0" dirty="0">
                <a:solidFill>
                  <a:srgbClr val="58585B"/>
                </a:solidFill>
                <a:effectLst/>
                <a:latin typeface="CiscoSans"/>
              </a:rPr>
              <a:t>individual or device </a:t>
            </a:r>
            <a:r>
              <a:rPr lang="en-GB" b="0" i="0" dirty="0">
                <a:solidFill>
                  <a:srgbClr val="58585B"/>
                </a:solidFill>
                <a:effectLst/>
                <a:latin typeface="CiscoSans"/>
              </a:rPr>
              <a:t>to another. The methods used to send, receive, and interpret messages change over time as technology advances.</a:t>
            </a:r>
            <a:endParaRPr lang="en-GB" dirty="0"/>
          </a:p>
        </p:txBody>
      </p:sp>
    </p:spTree>
    <p:extLst>
      <p:ext uri="{BB962C8B-B14F-4D97-AF65-F5344CB8AC3E}">
        <p14:creationId xmlns:p14="http://schemas.microsoft.com/office/powerpoint/2010/main" val="1215387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F949-04D4-4B9B-ADFB-89222B8381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B33F92-B143-4EF9-87B1-5DF7F78AA541}"/>
              </a:ext>
            </a:extLst>
          </p:cNvPr>
          <p:cNvSpPr>
            <a:spLocks noGrp="1"/>
          </p:cNvSpPr>
          <p:nvPr>
            <p:ph idx="1"/>
          </p:nvPr>
        </p:nvSpPr>
        <p:spPr/>
        <p:txBody>
          <a:bodyPr/>
          <a:lstStyle/>
          <a:p>
            <a:pPr marL="236538" marR="0" lvl="0" indent="-236538" algn="l" defTabSz="814388" rtl="0" eaLnBrk="0" fontAlgn="base" latinLnBrk="0" hangingPunct="0">
              <a:lnSpc>
                <a:spcPct val="95000"/>
              </a:lnSpc>
              <a:spcBef>
                <a:spcPct val="50000"/>
              </a:spcBef>
              <a:spcAft>
                <a:spcPct val="0"/>
              </a:spcAft>
              <a:buClr>
                <a:srgbClr val="708CA1"/>
              </a:buClr>
              <a:buSzTx/>
              <a:buFont typeface="Wingdings" charset="0"/>
              <a:buChar char="§"/>
              <a:tabLst/>
              <a:defRPr/>
            </a:pPr>
            <a:endParaRPr kumimoji="0" lang="en-GB" sz="2400" b="0" i="0" u="none" strike="noStrike" kern="0" cap="none" spc="0" normalizeH="0" baseline="0" noProof="0" dirty="0">
              <a:ln>
                <a:noFill/>
              </a:ln>
              <a:solidFill>
                <a:srgbClr val="58585B"/>
              </a:solidFill>
              <a:effectLst/>
              <a:uLnTx/>
              <a:uFillTx/>
              <a:latin typeface="CiscoSans"/>
              <a:ea typeface="ＭＳ Ｐゴシック" charset="0"/>
            </a:endParaRPr>
          </a:p>
          <a:p>
            <a:pPr marL="236538" marR="0" lvl="0" indent="-236538" algn="l" defTabSz="814388" rtl="0" eaLnBrk="0" fontAlgn="base" latinLnBrk="0" hangingPunct="0">
              <a:lnSpc>
                <a:spcPct val="95000"/>
              </a:lnSpc>
              <a:spcBef>
                <a:spcPct val="50000"/>
              </a:spcBef>
              <a:spcAft>
                <a:spcPct val="0"/>
              </a:spcAft>
              <a:buClr>
                <a:srgbClr val="708CA1"/>
              </a:buClr>
              <a:buSzTx/>
              <a:buFont typeface="Wingdings" charset="0"/>
              <a:buChar char="§"/>
              <a:tabLst/>
              <a:defRPr/>
            </a:pPr>
            <a:r>
              <a:rPr kumimoji="0" lang="en-GB" sz="2400" b="0" i="0" u="none" strike="noStrike" kern="0" cap="none" spc="0" normalizeH="0" baseline="0" noProof="0" dirty="0">
                <a:ln>
                  <a:noFill/>
                </a:ln>
                <a:solidFill>
                  <a:srgbClr val="58585B"/>
                </a:solidFill>
                <a:effectLst/>
                <a:uLnTx/>
                <a:uFillTx/>
                <a:latin typeface="CiscoSans"/>
                <a:ea typeface="ＭＳ Ｐゴシック" charset="0"/>
              </a:rPr>
              <a:t>All communication methods have three elements in common. The first of these elements is the message source, or sender. </a:t>
            </a:r>
          </a:p>
          <a:p>
            <a:pPr marL="236538" marR="0" lvl="0" indent="-236538" algn="l" defTabSz="814388" rtl="0" eaLnBrk="0" fontAlgn="base" latinLnBrk="0" hangingPunct="0">
              <a:lnSpc>
                <a:spcPct val="95000"/>
              </a:lnSpc>
              <a:spcBef>
                <a:spcPct val="50000"/>
              </a:spcBef>
              <a:spcAft>
                <a:spcPct val="0"/>
              </a:spcAft>
              <a:buClr>
                <a:srgbClr val="708CA1"/>
              </a:buClr>
              <a:buSzTx/>
              <a:buFont typeface="Wingdings" charset="0"/>
              <a:buChar char="§"/>
              <a:tabLst/>
              <a:defRPr/>
            </a:pPr>
            <a:r>
              <a:rPr kumimoji="0" lang="en-GB" sz="2400" b="1" i="0" u="none" strike="noStrike" kern="0" cap="none" spc="0" normalizeH="0" baseline="0" noProof="0" dirty="0">
                <a:ln>
                  <a:noFill/>
                </a:ln>
                <a:solidFill>
                  <a:srgbClr val="58585B"/>
                </a:solidFill>
                <a:effectLst/>
                <a:uLnTx/>
                <a:uFillTx/>
                <a:latin typeface="CiscoSans"/>
                <a:ea typeface="ＭＳ Ｐゴシック" charset="0"/>
              </a:rPr>
              <a:t>Message sources </a:t>
            </a:r>
            <a:r>
              <a:rPr kumimoji="0" lang="en-GB" sz="2400" b="0" i="0" u="none" strike="noStrike" kern="0" cap="none" spc="0" normalizeH="0" baseline="0" noProof="0" dirty="0">
                <a:ln>
                  <a:noFill/>
                </a:ln>
                <a:solidFill>
                  <a:srgbClr val="58585B"/>
                </a:solidFill>
                <a:effectLst/>
                <a:uLnTx/>
                <a:uFillTx/>
                <a:latin typeface="CiscoSans"/>
                <a:ea typeface="ＭＳ Ｐゴシック" charset="0"/>
              </a:rPr>
              <a:t>are people, or electronic devices, that need to communicate a message to other individuals or devices. </a:t>
            </a:r>
          </a:p>
          <a:p>
            <a:pPr marL="236538" marR="0" lvl="0" indent="-236538" algn="l" defTabSz="814388" rtl="0" eaLnBrk="0" fontAlgn="base" latinLnBrk="0" hangingPunct="0">
              <a:lnSpc>
                <a:spcPct val="95000"/>
              </a:lnSpc>
              <a:spcBef>
                <a:spcPct val="50000"/>
              </a:spcBef>
              <a:spcAft>
                <a:spcPct val="0"/>
              </a:spcAft>
              <a:buClr>
                <a:srgbClr val="708CA1"/>
              </a:buClr>
              <a:buSzTx/>
              <a:buFont typeface="Wingdings" charset="0"/>
              <a:buChar char="§"/>
              <a:tabLst/>
              <a:defRPr/>
            </a:pPr>
            <a:r>
              <a:rPr kumimoji="0" lang="en-GB" sz="2400" b="0" i="0" u="none" strike="noStrike" kern="0" cap="none" spc="0" normalizeH="0" baseline="0" noProof="0" dirty="0">
                <a:ln>
                  <a:noFill/>
                </a:ln>
                <a:solidFill>
                  <a:srgbClr val="58585B"/>
                </a:solidFill>
                <a:effectLst/>
                <a:uLnTx/>
                <a:uFillTx/>
                <a:latin typeface="CiscoSans"/>
                <a:ea typeface="ＭＳ Ｐゴシック" charset="0"/>
              </a:rPr>
              <a:t>The second </a:t>
            </a:r>
            <a:r>
              <a:rPr kumimoji="0" lang="en-GB" sz="2400" b="1" i="0" u="none" strike="noStrike" kern="0" cap="none" spc="0" normalizeH="0" baseline="0" noProof="0" dirty="0">
                <a:ln>
                  <a:noFill/>
                </a:ln>
                <a:solidFill>
                  <a:srgbClr val="58585B"/>
                </a:solidFill>
                <a:effectLst/>
                <a:uLnTx/>
                <a:uFillTx/>
                <a:latin typeface="CiscoSans"/>
                <a:ea typeface="ＭＳ Ｐゴシック" charset="0"/>
              </a:rPr>
              <a:t>element of communication </a:t>
            </a:r>
            <a:r>
              <a:rPr kumimoji="0" lang="en-GB" sz="2400" b="0" i="0" u="none" strike="noStrike" kern="0" cap="none" spc="0" normalizeH="0" baseline="0" noProof="0" dirty="0">
                <a:ln>
                  <a:noFill/>
                </a:ln>
                <a:solidFill>
                  <a:srgbClr val="58585B"/>
                </a:solidFill>
                <a:effectLst/>
                <a:uLnTx/>
                <a:uFillTx/>
                <a:latin typeface="CiscoSans"/>
                <a:ea typeface="ＭＳ Ｐゴシック" charset="0"/>
              </a:rPr>
              <a:t>is the destination, or receiver, of the message. The destination receives the message and interprets it. </a:t>
            </a:r>
          </a:p>
          <a:p>
            <a:pPr marL="236538" marR="0" lvl="0" indent="-236538" algn="l" defTabSz="814388" rtl="0" eaLnBrk="0" fontAlgn="base" latinLnBrk="0" hangingPunct="0">
              <a:lnSpc>
                <a:spcPct val="95000"/>
              </a:lnSpc>
              <a:spcBef>
                <a:spcPct val="50000"/>
              </a:spcBef>
              <a:spcAft>
                <a:spcPct val="0"/>
              </a:spcAft>
              <a:buClr>
                <a:srgbClr val="708CA1"/>
              </a:buClr>
              <a:buSzTx/>
              <a:buFont typeface="Wingdings" charset="0"/>
              <a:buChar char="§"/>
              <a:tabLst/>
              <a:defRPr/>
            </a:pPr>
            <a:r>
              <a:rPr kumimoji="0" lang="en-GB" sz="2400" b="0" i="0" u="none" strike="noStrike" kern="0" cap="none" spc="0" normalizeH="0" baseline="0" noProof="0" dirty="0">
                <a:ln>
                  <a:noFill/>
                </a:ln>
                <a:solidFill>
                  <a:srgbClr val="58585B"/>
                </a:solidFill>
                <a:effectLst/>
                <a:uLnTx/>
                <a:uFillTx/>
                <a:latin typeface="CiscoSans"/>
                <a:ea typeface="ＭＳ Ｐゴシック" charset="0"/>
              </a:rPr>
              <a:t>The third element is called a </a:t>
            </a:r>
            <a:r>
              <a:rPr kumimoji="0" lang="en-GB" sz="2400" b="1" i="0" u="none" strike="noStrike" kern="0" cap="none" spc="0" normalizeH="0" baseline="0" noProof="0" dirty="0">
                <a:ln>
                  <a:noFill/>
                </a:ln>
                <a:solidFill>
                  <a:srgbClr val="58585B"/>
                </a:solidFill>
                <a:effectLst/>
                <a:uLnTx/>
                <a:uFillTx/>
                <a:latin typeface="CiscoSans"/>
                <a:ea typeface="ＭＳ Ｐゴシック" charset="0"/>
              </a:rPr>
              <a:t>transmission medium</a:t>
            </a:r>
            <a:r>
              <a:rPr kumimoji="0" lang="en-GB" sz="2400" b="0" i="0" u="none" strike="noStrike" kern="0" cap="none" spc="0" normalizeH="0" baseline="0" noProof="0" dirty="0">
                <a:ln>
                  <a:noFill/>
                </a:ln>
                <a:solidFill>
                  <a:srgbClr val="58585B"/>
                </a:solidFill>
                <a:effectLst/>
                <a:uLnTx/>
                <a:uFillTx/>
                <a:latin typeface="CiscoSans"/>
                <a:ea typeface="ＭＳ Ｐゴシック" charset="0"/>
              </a:rPr>
              <a:t>, or channel. It provides the pathway over which the message can travel from source to destination.</a:t>
            </a:r>
          </a:p>
          <a:p>
            <a:endParaRPr lang="en-GB" dirty="0"/>
          </a:p>
        </p:txBody>
      </p:sp>
    </p:spTree>
    <p:extLst>
      <p:ext uri="{BB962C8B-B14F-4D97-AF65-F5344CB8AC3E}">
        <p14:creationId xmlns:p14="http://schemas.microsoft.com/office/powerpoint/2010/main" val="2197502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14CE6-89A2-4F7F-89C7-E658B684E2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3820C3-812D-4B6D-A1A2-6CB1A06DF588}"/>
              </a:ext>
            </a:extLst>
          </p:cNvPr>
          <p:cNvSpPr>
            <a:spLocks noGrp="1"/>
          </p:cNvSpPr>
          <p:nvPr>
            <p:ph idx="1"/>
          </p:nvPr>
        </p:nvSpPr>
        <p:spPr/>
        <p:txBody>
          <a:bodyPr/>
          <a:lstStyle/>
          <a:p>
            <a:pPr marL="0" indent="0" algn="l">
              <a:buNone/>
            </a:pPr>
            <a:r>
              <a:rPr lang="en-GB" b="1" i="0" dirty="0">
                <a:solidFill>
                  <a:srgbClr val="58585B"/>
                </a:solidFill>
                <a:effectLst/>
                <a:latin typeface="CiscoSans"/>
              </a:rPr>
              <a:t>Prior</a:t>
            </a:r>
            <a:r>
              <a:rPr lang="en-GB" b="0" i="0" dirty="0">
                <a:solidFill>
                  <a:srgbClr val="58585B"/>
                </a:solidFill>
                <a:effectLst/>
                <a:latin typeface="CiscoSans"/>
              </a:rPr>
              <a:t> to communicating, they must </a:t>
            </a:r>
            <a:r>
              <a:rPr lang="en-GB" b="1" i="0" dirty="0">
                <a:solidFill>
                  <a:srgbClr val="58585B"/>
                </a:solidFill>
                <a:effectLst/>
                <a:latin typeface="CiscoSans"/>
              </a:rPr>
              <a:t>agree</a:t>
            </a:r>
            <a:r>
              <a:rPr lang="en-GB" b="0" i="0" dirty="0">
                <a:solidFill>
                  <a:srgbClr val="58585B"/>
                </a:solidFill>
                <a:effectLst/>
                <a:latin typeface="CiscoSans"/>
              </a:rPr>
              <a:t> on </a:t>
            </a:r>
            <a:r>
              <a:rPr lang="en-GB" b="1" i="0" dirty="0">
                <a:solidFill>
                  <a:srgbClr val="58585B"/>
                </a:solidFill>
                <a:effectLst/>
                <a:latin typeface="CiscoSans"/>
              </a:rPr>
              <a:t>how to communicate</a:t>
            </a:r>
            <a:r>
              <a:rPr lang="en-GB" b="0" i="0" dirty="0">
                <a:solidFill>
                  <a:srgbClr val="58585B"/>
                </a:solidFill>
                <a:effectLst/>
                <a:latin typeface="CiscoSans"/>
              </a:rPr>
              <a:t>. If the communication is using voice, they must first agree on the </a:t>
            </a:r>
            <a:r>
              <a:rPr lang="en-GB" b="1" i="0" dirty="0">
                <a:solidFill>
                  <a:srgbClr val="58585B"/>
                </a:solidFill>
                <a:effectLst/>
                <a:latin typeface="CiscoSans"/>
              </a:rPr>
              <a:t>language</a:t>
            </a:r>
            <a:r>
              <a:rPr lang="en-GB" b="0" i="0" dirty="0">
                <a:solidFill>
                  <a:srgbClr val="58585B"/>
                </a:solidFill>
                <a:effectLst/>
                <a:latin typeface="CiscoSans"/>
              </a:rPr>
              <a:t>. Next, when they have a </a:t>
            </a:r>
            <a:r>
              <a:rPr lang="en-GB" b="1" i="0" dirty="0">
                <a:solidFill>
                  <a:srgbClr val="58585B"/>
                </a:solidFill>
                <a:effectLst/>
                <a:latin typeface="CiscoSans"/>
              </a:rPr>
              <a:t>message to share</a:t>
            </a:r>
            <a:r>
              <a:rPr lang="en-GB" b="0" i="0" dirty="0">
                <a:solidFill>
                  <a:srgbClr val="58585B"/>
                </a:solidFill>
                <a:effectLst/>
                <a:latin typeface="CiscoSans"/>
              </a:rPr>
              <a:t>, they must be able to format that message in a way that is understandable.</a:t>
            </a:r>
          </a:p>
          <a:p>
            <a:pPr algn="l"/>
            <a:r>
              <a:rPr lang="en-GB" b="0" i="0" dirty="0">
                <a:solidFill>
                  <a:srgbClr val="58585B"/>
                </a:solidFill>
                <a:effectLst/>
                <a:latin typeface="CiscoSans"/>
              </a:rPr>
              <a:t>If someone uses the English language, but poor sentence structure, the message can easily be misunderstood. Each of these tasks describe protocols that are used to accomplish communication.</a:t>
            </a:r>
          </a:p>
          <a:p>
            <a:pPr algn="l"/>
            <a:r>
              <a:rPr lang="en-GB" b="0" i="0" dirty="0">
                <a:solidFill>
                  <a:srgbClr val="58585B"/>
                </a:solidFill>
                <a:effectLst/>
                <a:latin typeface="CiscoSans"/>
              </a:rPr>
              <a:t>Prior to communicating, the devices must agree on how to communicate. They must also format the message in a way that is understandable.</a:t>
            </a:r>
          </a:p>
          <a:p>
            <a:pPr algn="l"/>
            <a:endParaRPr lang="en-GB" b="0" i="0" dirty="0">
              <a:solidFill>
                <a:srgbClr val="58585B"/>
              </a:solidFill>
              <a:effectLst/>
              <a:latin typeface="CiscoSans"/>
            </a:endParaRPr>
          </a:p>
          <a:p>
            <a:endParaRPr lang="en-GB" dirty="0"/>
          </a:p>
        </p:txBody>
      </p:sp>
    </p:spTree>
    <p:extLst>
      <p:ext uri="{BB962C8B-B14F-4D97-AF65-F5344CB8AC3E}">
        <p14:creationId xmlns:p14="http://schemas.microsoft.com/office/powerpoint/2010/main" val="265459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A3C97-F66C-49F9-972D-F11019229861}"/>
              </a:ext>
            </a:extLst>
          </p:cNvPr>
          <p:cNvSpPr>
            <a:spLocks noGrp="1"/>
          </p:cNvSpPr>
          <p:nvPr>
            <p:ph type="title"/>
          </p:nvPr>
        </p:nvSpPr>
        <p:spPr/>
        <p:txBody>
          <a:bodyPr/>
          <a:lstStyle/>
          <a:p>
            <a:r>
              <a:rPr lang="en-GB" dirty="0">
                <a:solidFill>
                  <a:schemeClr val="tx1"/>
                </a:solidFill>
                <a:effectLst/>
                <a:latin typeface="inherit"/>
              </a:rPr>
              <a:t>Communication Protocols</a:t>
            </a:r>
            <a:br>
              <a:rPr lang="en-GB" b="0" dirty="0">
                <a:solidFill>
                  <a:srgbClr val="056153"/>
                </a:solidFill>
                <a:effectLst/>
                <a:latin typeface="inherit"/>
              </a:rPr>
            </a:br>
            <a:endParaRPr lang="en-GB" dirty="0"/>
          </a:p>
        </p:txBody>
      </p:sp>
      <p:sp>
        <p:nvSpPr>
          <p:cNvPr id="3" name="Content Placeholder 2">
            <a:extLst>
              <a:ext uri="{FF2B5EF4-FFF2-40B4-BE49-F238E27FC236}">
                <a16:creationId xmlns:a16="http://schemas.microsoft.com/office/drawing/2014/main" id="{03BE7523-D000-450B-96DA-3E81006E6F52}"/>
              </a:ext>
            </a:extLst>
          </p:cNvPr>
          <p:cNvSpPr>
            <a:spLocks noGrp="1"/>
          </p:cNvSpPr>
          <p:nvPr>
            <p:ph idx="1"/>
          </p:nvPr>
        </p:nvSpPr>
        <p:spPr/>
        <p:txBody>
          <a:bodyPr/>
          <a:lstStyle/>
          <a:p>
            <a:pPr marL="0" indent="0">
              <a:buNone/>
            </a:pPr>
            <a:r>
              <a:rPr lang="en-GB" b="0" i="0" dirty="0">
                <a:solidFill>
                  <a:srgbClr val="58585B"/>
                </a:solidFill>
                <a:effectLst/>
                <a:latin typeface="CiscoSans"/>
              </a:rPr>
              <a:t>Communication in our daily lives takes many forms and occurs in many environments. We have different expectations depending on whether we are chatting via the internet or participating in a job interview. Each situation has its corresponding expected behaviours and styles.</a:t>
            </a:r>
          </a:p>
          <a:p>
            <a:pPr algn="l"/>
            <a:r>
              <a:rPr lang="en-GB" b="0" i="0" dirty="0">
                <a:solidFill>
                  <a:srgbClr val="58585B"/>
                </a:solidFill>
                <a:effectLst/>
                <a:latin typeface="CiscoSans"/>
              </a:rPr>
              <a:t>Before beginning to communicate with each other, we establish rules or agreements to govern the conversation. </a:t>
            </a:r>
            <a:r>
              <a:rPr lang="en-GB" b="1" i="0" dirty="0">
                <a:solidFill>
                  <a:srgbClr val="58585B"/>
                </a:solidFill>
                <a:effectLst/>
                <a:latin typeface="CiscoSans"/>
              </a:rPr>
              <a:t>These agreements </a:t>
            </a:r>
            <a:r>
              <a:rPr lang="en-GB" b="0" i="0" dirty="0">
                <a:solidFill>
                  <a:srgbClr val="58585B"/>
                </a:solidFill>
                <a:effectLst/>
                <a:latin typeface="CiscoSans"/>
              </a:rPr>
              <a:t>include the following:</a:t>
            </a:r>
          </a:p>
          <a:p>
            <a:pPr algn="l">
              <a:buFont typeface="Arial" panose="020B0604020202020204" pitchFamily="34" charset="0"/>
              <a:buChar char="•"/>
            </a:pPr>
            <a:r>
              <a:rPr lang="en-GB" b="0" i="0" dirty="0">
                <a:solidFill>
                  <a:srgbClr val="58585B"/>
                </a:solidFill>
                <a:effectLst/>
                <a:latin typeface="CiscoSans"/>
              </a:rPr>
              <a:t>What </a:t>
            </a:r>
            <a:r>
              <a:rPr lang="en-GB" b="1" i="0" dirty="0">
                <a:solidFill>
                  <a:srgbClr val="58585B"/>
                </a:solidFill>
                <a:effectLst/>
                <a:latin typeface="CiscoSans"/>
              </a:rPr>
              <a:t>method</a:t>
            </a:r>
            <a:r>
              <a:rPr lang="en-GB" b="0" i="0" dirty="0">
                <a:solidFill>
                  <a:srgbClr val="58585B"/>
                </a:solidFill>
                <a:effectLst/>
                <a:latin typeface="CiscoSans"/>
              </a:rPr>
              <a:t> of communication should we use?</a:t>
            </a:r>
          </a:p>
          <a:p>
            <a:pPr algn="l">
              <a:buFont typeface="Arial" panose="020B0604020202020204" pitchFamily="34" charset="0"/>
              <a:buChar char="•"/>
            </a:pPr>
            <a:r>
              <a:rPr lang="en-GB" b="0" i="0" dirty="0">
                <a:solidFill>
                  <a:srgbClr val="58585B"/>
                </a:solidFill>
                <a:effectLst/>
                <a:latin typeface="CiscoSans"/>
              </a:rPr>
              <a:t>What </a:t>
            </a:r>
            <a:r>
              <a:rPr lang="en-GB" b="1" i="0" dirty="0">
                <a:solidFill>
                  <a:srgbClr val="58585B"/>
                </a:solidFill>
                <a:effectLst/>
                <a:latin typeface="CiscoSans"/>
              </a:rPr>
              <a:t>language</a:t>
            </a:r>
            <a:r>
              <a:rPr lang="en-GB" b="0" i="0" dirty="0">
                <a:solidFill>
                  <a:srgbClr val="58585B"/>
                </a:solidFill>
                <a:effectLst/>
                <a:latin typeface="CiscoSans"/>
              </a:rPr>
              <a:t> should we use?</a:t>
            </a:r>
          </a:p>
          <a:p>
            <a:pPr algn="l">
              <a:buFont typeface="Arial" panose="020B0604020202020204" pitchFamily="34" charset="0"/>
              <a:buChar char="•"/>
            </a:pPr>
            <a:r>
              <a:rPr lang="en-GB" b="0" i="0" dirty="0">
                <a:solidFill>
                  <a:srgbClr val="58585B"/>
                </a:solidFill>
                <a:effectLst/>
                <a:latin typeface="CiscoSans"/>
              </a:rPr>
              <a:t>Do we need to </a:t>
            </a:r>
            <a:r>
              <a:rPr lang="en-GB" b="1" i="0" dirty="0">
                <a:solidFill>
                  <a:srgbClr val="58585B"/>
                </a:solidFill>
                <a:effectLst/>
                <a:latin typeface="CiscoSans"/>
              </a:rPr>
              <a:t>confirm</a:t>
            </a:r>
            <a:r>
              <a:rPr lang="en-GB" b="0" i="0" dirty="0">
                <a:solidFill>
                  <a:srgbClr val="58585B"/>
                </a:solidFill>
                <a:effectLst/>
                <a:latin typeface="CiscoSans"/>
              </a:rPr>
              <a:t> that our messages are received?</a:t>
            </a:r>
          </a:p>
          <a:p>
            <a:br>
              <a:rPr lang="en-GB" b="0" i="0" dirty="0">
                <a:solidFill>
                  <a:srgbClr val="58585B"/>
                </a:solidFill>
                <a:effectLst/>
                <a:latin typeface="CiscoSans"/>
              </a:rPr>
            </a:br>
            <a:endParaRPr lang="en-GB" dirty="0"/>
          </a:p>
        </p:txBody>
      </p:sp>
    </p:spTree>
    <p:extLst>
      <p:ext uri="{BB962C8B-B14F-4D97-AF65-F5344CB8AC3E}">
        <p14:creationId xmlns:p14="http://schemas.microsoft.com/office/powerpoint/2010/main" val="110048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3C8FF-9471-48EC-9EF5-1F785D5AA6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A45687-5417-4D48-B9A0-AA128ADAAD14}"/>
              </a:ext>
            </a:extLst>
          </p:cNvPr>
          <p:cNvSpPr>
            <a:spLocks noGrp="1"/>
          </p:cNvSpPr>
          <p:nvPr>
            <p:ph idx="1"/>
          </p:nvPr>
        </p:nvSpPr>
        <p:spPr/>
        <p:txBody>
          <a:bodyPr/>
          <a:lstStyle/>
          <a:p>
            <a:pPr algn="l"/>
            <a:r>
              <a:rPr lang="en-GB" b="0" i="0" dirty="0">
                <a:solidFill>
                  <a:srgbClr val="58585B"/>
                </a:solidFill>
                <a:effectLst/>
                <a:latin typeface="CiscoSans"/>
              </a:rPr>
              <a:t>These rules, or protocols, must be followed in order for the message to be successfully delivered and understood. </a:t>
            </a:r>
            <a:r>
              <a:rPr lang="en-GB" b="1" i="0" dirty="0">
                <a:solidFill>
                  <a:srgbClr val="58585B"/>
                </a:solidFill>
                <a:effectLst/>
                <a:latin typeface="CiscoSans"/>
              </a:rPr>
              <a:t>Among the protocols that govern successful human communication are these</a:t>
            </a:r>
            <a:r>
              <a:rPr lang="en-GB" b="0" i="0" dirty="0">
                <a:solidFill>
                  <a:srgbClr val="58585B"/>
                </a:solidFill>
                <a:effectLst/>
                <a:latin typeface="CiscoSans"/>
              </a:rPr>
              <a:t>:</a:t>
            </a:r>
          </a:p>
          <a:p>
            <a:pPr algn="l">
              <a:buFont typeface="Arial" panose="020B0604020202020204" pitchFamily="34" charset="0"/>
              <a:buChar char="•"/>
            </a:pPr>
            <a:r>
              <a:rPr lang="en-GB" b="0" i="0" dirty="0">
                <a:solidFill>
                  <a:srgbClr val="58585B"/>
                </a:solidFill>
                <a:effectLst/>
                <a:latin typeface="CiscoSans"/>
              </a:rPr>
              <a:t>An identified </a:t>
            </a:r>
            <a:r>
              <a:rPr lang="en-GB" b="1" i="0" dirty="0">
                <a:solidFill>
                  <a:srgbClr val="58585B"/>
                </a:solidFill>
                <a:effectLst/>
                <a:latin typeface="CiscoSans"/>
              </a:rPr>
              <a:t>sender </a:t>
            </a:r>
            <a:r>
              <a:rPr lang="en-GB" b="0" i="0" dirty="0">
                <a:solidFill>
                  <a:srgbClr val="58585B"/>
                </a:solidFill>
                <a:effectLst/>
                <a:latin typeface="CiscoSans"/>
              </a:rPr>
              <a:t>and </a:t>
            </a:r>
            <a:r>
              <a:rPr lang="en-GB" b="1" i="0" dirty="0">
                <a:solidFill>
                  <a:srgbClr val="58585B"/>
                </a:solidFill>
                <a:effectLst/>
                <a:latin typeface="CiscoSans"/>
              </a:rPr>
              <a:t>receiver</a:t>
            </a:r>
          </a:p>
          <a:p>
            <a:pPr algn="l">
              <a:buFont typeface="Arial" panose="020B0604020202020204" pitchFamily="34" charset="0"/>
              <a:buChar char="•"/>
            </a:pPr>
            <a:r>
              <a:rPr lang="en-GB" b="0" i="0" dirty="0">
                <a:solidFill>
                  <a:srgbClr val="58585B"/>
                </a:solidFill>
                <a:effectLst/>
                <a:latin typeface="CiscoSans"/>
              </a:rPr>
              <a:t>Agreed upon </a:t>
            </a:r>
            <a:r>
              <a:rPr lang="en-GB" b="1" i="0" dirty="0">
                <a:solidFill>
                  <a:srgbClr val="58585B"/>
                </a:solidFill>
                <a:effectLst/>
                <a:latin typeface="CiscoSans"/>
              </a:rPr>
              <a:t>method </a:t>
            </a:r>
            <a:r>
              <a:rPr lang="en-GB" b="0" i="0" dirty="0">
                <a:solidFill>
                  <a:srgbClr val="58585B"/>
                </a:solidFill>
                <a:effectLst/>
                <a:latin typeface="CiscoSans"/>
              </a:rPr>
              <a:t>of communicating (face-to-face, telephone, letter, photograph)</a:t>
            </a:r>
          </a:p>
          <a:p>
            <a:pPr algn="l">
              <a:buFont typeface="Arial" panose="020B0604020202020204" pitchFamily="34" charset="0"/>
              <a:buChar char="•"/>
            </a:pPr>
            <a:r>
              <a:rPr lang="en-GB" b="1" i="0" dirty="0">
                <a:solidFill>
                  <a:srgbClr val="58585B"/>
                </a:solidFill>
                <a:effectLst/>
                <a:latin typeface="CiscoSans"/>
              </a:rPr>
              <a:t>Common language </a:t>
            </a:r>
            <a:r>
              <a:rPr lang="en-GB" b="0" i="0" dirty="0">
                <a:solidFill>
                  <a:srgbClr val="58585B"/>
                </a:solidFill>
                <a:effectLst/>
                <a:latin typeface="CiscoSans"/>
              </a:rPr>
              <a:t>and grammar</a:t>
            </a:r>
          </a:p>
          <a:p>
            <a:pPr algn="l">
              <a:buFont typeface="Arial" panose="020B0604020202020204" pitchFamily="34" charset="0"/>
              <a:buChar char="•"/>
            </a:pPr>
            <a:r>
              <a:rPr lang="en-GB" b="1" i="0" dirty="0">
                <a:solidFill>
                  <a:srgbClr val="58585B"/>
                </a:solidFill>
                <a:effectLst/>
                <a:latin typeface="CiscoSans"/>
              </a:rPr>
              <a:t>Speed</a:t>
            </a:r>
            <a:r>
              <a:rPr lang="en-GB" b="0" i="0" dirty="0">
                <a:solidFill>
                  <a:srgbClr val="58585B"/>
                </a:solidFill>
                <a:effectLst/>
                <a:latin typeface="CiscoSans"/>
              </a:rPr>
              <a:t> and </a:t>
            </a:r>
            <a:r>
              <a:rPr lang="en-GB" b="1" i="0" dirty="0">
                <a:solidFill>
                  <a:srgbClr val="58585B"/>
                </a:solidFill>
                <a:effectLst/>
                <a:latin typeface="CiscoSans"/>
              </a:rPr>
              <a:t>timing </a:t>
            </a:r>
            <a:r>
              <a:rPr lang="en-GB" b="0" i="0" dirty="0">
                <a:solidFill>
                  <a:srgbClr val="58585B"/>
                </a:solidFill>
                <a:effectLst/>
                <a:latin typeface="CiscoSans"/>
              </a:rPr>
              <a:t>of delivery</a:t>
            </a:r>
          </a:p>
          <a:p>
            <a:pPr algn="l">
              <a:buFont typeface="Arial" panose="020B0604020202020204" pitchFamily="34" charset="0"/>
              <a:buChar char="•"/>
            </a:pPr>
            <a:r>
              <a:rPr lang="en-GB" b="1" i="0" dirty="0">
                <a:solidFill>
                  <a:srgbClr val="58585B"/>
                </a:solidFill>
                <a:effectLst/>
                <a:latin typeface="CiscoSans"/>
              </a:rPr>
              <a:t>Confirmation</a:t>
            </a:r>
            <a:r>
              <a:rPr lang="en-GB" b="0" i="0" dirty="0">
                <a:solidFill>
                  <a:srgbClr val="58585B"/>
                </a:solidFill>
                <a:effectLst/>
                <a:latin typeface="CiscoSans"/>
              </a:rPr>
              <a:t> or acknowledgment requirements</a:t>
            </a:r>
            <a:endParaRPr lang="en-GB" dirty="0"/>
          </a:p>
        </p:txBody>
      </p:sp>
    </p:spTree>
    <p:extLst>
      <p:ext uri="{BB962C8B-B14F-4D97-AF65-F5344CB8AC3E}">
        <p14:creationId xmlns:p14="http://schemas.microsoft.com/office/powerpoint/2010/main" val="3562636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8150E-A62F-415A-923C-B24AEBF6F87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41146A-194F-4130-92C9-C7C60561E9DA}"/>
              </a:ext>
            </a:extLst>
          </p:cNvPr>
          <p:cNvSpPr>
            <a:spLocks noGrp="1"/>
          </p:cNvSpPr>
          <p:nvPr>
            <p:ph idx="1"/>
          </p:nvPr>
        </p:nvSpPr>
        <p:spPr/>
        <p:txBody>
          <a:bodyPr/>
          <a:lstStyle/>
          <a:p>
            <a:pPr marL="0" indent="0" algn="l">
              <a:buNone/>
            </a:pPr>
            <a:endParaRPr lang="en-GB" b="1" i="0" dirty="0">
              <a:solidFill>
                <a:srgbClr val="58585B"/>
              </a:solidFill>
              <a:effectLst/>
              <a:latin typeface="CiscoSans"/>
            </a:endParaRPr>
          </a:p>
          <a:p>
            <a:pPr algn="l"/>
            <a:r>
              <a:rPr lang="en-GB" b="0" i="0" dirty="0">
                <a:solidFill>
                  <a:srgbClr val="58585B"/>
                </a:solidFill>
                <a:effectLst/>
                <a:latin typeface="CiscoSans"/>
              </a:rPr>
              <a:t>The techniques that are used in network communications share these fundamentals with human conversations.</a:t>
            </a:r>
          </a:p>
          <a:p>
            <a:pPr algn="l"/>
            <a:r>
              <a:rPr lang="en-GB" b="0" i="0" dirty="0">
                <a:solidFill>
                  <a:srgbClr val="58585B"/>
                </a:solidFill>
                <a:effectLst/>
                <a:latin typeface="CiscoSans"/>
              </a:rPr>
              <a:t>Think about the commonly accepted protocols for sending text messages to your friends.</a:t>
            </a:r>
            <a:endParaRPr lang="en-GB" b="1" i="0" dirty="0">
              <a:solidFill>
                <a:srgbClr val="58585B"/>
              </a:solidFill>
              <a:effectLst/>
              <a:latin typeface="CiscoSans"/>
            </a:endParaRPr>
          </a:p>
          <a:p>
            <a:pPr algn="l"/>
            <a:endParaRPr lang="en-GB" b="0" i="0" dirty="0">
              <a:solidFill>
                <a:srgbClr val="58585B"/>
              </a:solidFill>
              <a:effectLst/>
              <a:latin typeface="CiscoSans"/>
            </a:endParaRPr>
          </a:p>
          <a:p>
            <a:endParaRPr lang="en-GB" dirty="0"/>
          </a:p>
        </p:txBody>
      </p:sp>
    </p:spTree>
    <p:extLst>
      <p:ext uri="{BB962C8B-B14F-4D97-AF65-F5344CB8AC3E}">
        <p14:creationId xmlns:p14="http://schemas.microsoft.com/office/powerpoint/2010/main" val="356448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5CEEA-497D-4A97-A617-66AAE79864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B7729D-50D5-4FB8-8F42-160A2E9BF63D}"/>
              </a:ext>
            </a:extLst>
          </p:cNvPr>
          <p:cNvSpPr>
            <a:spLocks noGrp="1"/>
          </p:cNvSpPr>
          <p:nvPr>
            <p:ph idx="1"/>
          </p:nvPr>
        </p:nvSpPr>
        <p:spPr/>
        <p:txBody>
          <a:bodyPr/>
          <a:lstStyle/>
          <a:p>
            <a:pPr marL="0" indent="0">
              <a:buNone/>
            </a:pPr>
            <a:r>
              <a:rPr lang="en-GB" sz="3600" b="1" dirty="0"/>
              <a:t>Protocols</a:t>
            </a:r>
          </a:p>
          <a:p>
            <a:pPr marL="0" indent="0">
              <a:buNone/>
            </a:pPr>
            <a:endParaRPr lang="en-GB" sz="3600" b="1" dirty="0"/>
          </a:p>
          <a:p>
            <a:pPr marL="0" indent="0">
              <a:buNone/>
            </a:pPr>
            <a:r>
              <a:rPr lang="en-GB" sz="3600" b="0" i="0" dirty="0">
                <a:solidFill>
                  <a:srgbClr val="58585B"/>
                </a:solidFill>
                <a:effectLst/>
                <a:latin typeface="CiscoSans"/>
              </a:rPr>
              <a:t>Networking protocols define many aspects of communication over the local network. As shown in the table, these include message format, message size, timing, encoding, encapsulation, and message patterns</a:t>
            </a:r>
            <a:endParaRPr lang="en-GB" sz="3600" b="1" dirty="0"/>
          </a:p>
        </p:txBody>
      </p:sp>
    </p:spTree>
    <p:extLst>
      <p:ext uri="{BB962C8B-B14F-4D97-AF65-F5344CB8AC3E}">
        <p14:creationId xmlns:p14="http://schemas.microsoft.com/office/powerpoint/2010/main" val="166102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Establishing the Rules</a:t>
            </a:r>
          </a:p>
        </p:txBody>
      </p:sp>
      <p:sp>
        <p:nvSpPr>
          <p:cNvPr id="2" name="Content Placeholder 1"/>
          <p:cNvSpPr>
            <a:spLocks noGrp="1"/>
          </p:cNvSpPr>
          <p:nvPr>
            <p:ph idx="1"/>
          </p:nvPr>
        </p:nvSpPr>
        <p:spPr/>
        <p:txBody>
          <a:bodyPr/>
          <a:lstStyle/>
          <a:p>
            <a:r>
              <a:rPr lang="en-US" dirty="0"/>
              <a:t>The Three Elements </a:t>
            </a:r>
          </a:p>
          <a:p>
            <a:pPr lvl="1"/>
            <a:r>
              <a:rPr lang="en-US" dirty="0"/>
              <a:t>The source, the destination, and the transmission medium.</a:t>
            </a:r>
          </a:p>
          <a:p>
            <a:endParaRPr 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10200" y="2662918"/>
            <a:ext cx="3467099" cy="39211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1"/>
          <p:cNvSpPr txBox="1">
            <a:spLocks/>
          </p:cNvSpPr>
          <p:nvPr/>
        </p:nvSpPr>
        <p:spPr bwMode="auto">
          <a:xfrm>
            <a:off x="69487" y="2781300"/>
            <a:ext cx="4566013" cy="3492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dirty="0"/>
              <a:t>Communication Protocols </a:t>
            </a:r>
          </a:p>
          <a:p>
            <a:pPr lvl="1"/>
            <a:r>
              <a:rPr lang="en-US" dirty="0"/>
              <a:t>Before beginning to communicate with each other, we establish rules or agreements to govern the conversation.</a:t>
            </a:r>
          </a:p>
          <a:p>
            <a:endParaRPr lang="en-US" kern="0" dirty="0"/>
          </a:p>
          <a:p>
            <a:r>
              <a:rPr lang="en-US" kern="0" dirty="0"/>
              <a:t>Why Protocols Matter </a:t>
            </a:r>
          </a:p>
          <a:p>
            <a:pPr lvl="1"/>
            <a:r>
              <a:rPr lang="en-US" kern="0" dirty="0"/>
              <a:t>Networking protocols define the rules of communication over the local network.</a:t>
            </a:r>
          </a:p>
        </p:txBody>
      </p:sp>
    </p:spTree>
    <p:extLst>
      <p:ext uri="{BB962C8B-B14F-4D97-AF65-F5344CB8AC3E}">
        <p14:creationId xmlns:p14="http://schemas.microsoft.com/office/powerpoint/2010/main" val="193822580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D69723-E0B9-4B1F-A0C2-C2A66C728EA2}"/>
              </a:ext>
            </a:extLst>
          </p:cNvPr>
          <p:cNvSpPr>
            <a:spLocks noGrp="1"/>
          </p:cNvSpPr>
          <p:nvPr>
            <p:ph idx="1"/>
          </p:nvPr>
        </p:nvSpPr>
        <p:spPr/>
        <p:txBody>
          <a:bodyPr/>
          <a:lstStyle/>
          <a:p>
            <a:pPr marL="0" indent="0" algn="l">
              <a:buNone/>
            </a:pPr>
            <a:r>
              <a:rPr lang="en-GB" b="0" i="0" dirty="0">
                <a:solidFill>
                  <a:srgbClr val="58585B"/>
                </a:solidFill>
                <a:effectLst/>
                <a:latin typeface="CiscoSans"/>
              </a:rPr>
              <a:t>.</a:t>
            </a:r>
          </a:p>
          <a:p>
            <a:pPr marL="0" indent="0">
              <a:buNone/>
            </a:pPr>
            <a:br>
              <a:rPr lang="en-GB" dirty="0"/>
            </a:br>
            <a:endParaRPr lang="en-GB" dirty="0"/>
          </a:p>
        </p:txBody>
      </p:sp>
      <p:graphicFrame>
        <p:nvGraphicFramePr>
          <p:cNvPr id="4" name="Table 3">
            <a:extLst>
              <a:ext uri="{FF2B5EF4-FFF2-40B4-BE49-F238E27FC236}">
                <a16:creationId xmlns:a16="http://schemas.microsoft.com/office/drawing/2014/main" id="{58F8FBA8-4838-4963-9C8B-CCDB401E2EE5}"/>
              </a:ext>
            </a:extLst>
          </p:cNvPr>
          <p:cNvGraphicFramePr>
            <a:graphicFrameLocks noGrp="1"/>
          </p:cNvGraphicFramePr>
          <p:nvPr>
            <p:extLst>
              <p:ext uri="{D42A27DB-BD31-4B8C-83A1-F6EECF244321}">
                <p14:modId xmlns:p14="http://schemas.microsoft.com/office/powerpoint/2010/main" val="1417793528"/>
              </p:ext>
            </p:extLst>
          </p:nvPr>
        </p:nvGraphicFramePr>
        <p:xfrm>
          <a:off x="389744" y="689553"/>
          <a:ext cx="8541147" cy="6091451"/>
        </p:xfrm>
        <a:graphic>
          <a:graphicData uri="http://schemas.openxmlformats.org/drawingml/2006/table">
            <a:tbl>
              <a:tblPr/>
              <a:tblGrid>
                <a:gridCol w="1366271">
                  <a:extLst>
                    <a:ext uri="{9D8B030D-6E8A-4147-A177-3AD203B41FA5}">
                      <a16:colId xmlns:a16="http://schemas.microsoft.com/office/drawing/2014/main" val="173716843"/>
                    </a:ext>
                  </a:extLst>
                </a:gridCol>
                <a:gridCol w="7174876">
                  <a:extLst>
                    <a:ext uri="{9D8B030D-6E8A-4147-A177-3AD203B41FA5}">
                      <a16:colId xmlns:a16="http://schemas.microsoft.com/office/drawing/2014/main" val="4151582943"/>
                    </a:ext>
                  </a:extLst>
                </a:gridCol>
              </a:tblGrid>
              <a:tr h="461008">
                <a:tc>
                  <a:txBody>
                    <a:bodyPr/>
                    <a:lstStyle/>
                    <a:p>
                      <a:pPr algn="l" fontAlgn="ctr"/>
                      <a:r>
                        <a:rPr lang="en-GB" sz="1400" b="1" dirty="0">
                          <a:effectLst/>
                        </a:rPr>
                        <a:t>Protocol Characteristic</a:t>
                      </a:r>
                      <a:endParaRPr lang="en-GB" sz="1400" dirty="0">
                        <a:effectLst/>
                      </a:endParaRPr>
                    </a:p>
                  </a:txBody>
                  <a:tcPr marL="29059" marR="29059" marT="29059" marB="29059" anchor="ctr">
                    <a:lnL w="9525" cap="flat" cmpd="sng" algn="ctr">
                      <a:solidFill>
                        <a:srgbClr val="F05F7D"/>
                      </a:solidFill>
                      <a:prstDash val="solid"/>
                      <a:round/>
                      <a:headEnd type="none" w="med" len="med"/>
                      <a:tailEnd type="none" w="med" len="med"/>
                    </a:lnL>
                    <a:lnR w="9525" cap="flat" cmpd="sng" algn="ctr">
                      <a:solidFill>
                        <a:srgbClr val="DFDFDF"/>
                      </a:solidFill>
                      <a:prstDash val="solid"/>
                      <a:round/>
                      <a:headEnd type="none" w="med" len="med"/>
                      <a:tailEnd type="none" w="med" len="med"/>
                    </a:lnR>
                    <a:lnT w="9525" cap="flat" cmpd="sng" algn="ctr">
                      <a:solidFill>
                        <a:srgbClr val="F05F7D"/>
                      </a:solidFill>
                      <a:prstDash val="solid"/>
                      <a:round/>
                      <a:headEnd type="none" w="med" len="med"/>
                      <a:tailEnd type="none" w="med" len="med"/>
                    </a:lnT>
                    <a:lnB w="9525" cap="flat" cmpd="sng" algn="ctr">
                      <a:solidFill>
                        <a:srgbClr val="305E7D"/>
                      </a:solidFill>
                      <a:prstDash val="solid"/>
                      <a:round/>
                      <a:headEnd type="none" w="med" len="med"/>
                      <a:tailEnd type="none" w="med" len="med"/>
                    </a:lnB>
                    <a:solidFill>
                      <a:srgbClr val="F2F2F2"/>
                    </a:solidFill>
                  </a:tcPr>
                </a:tc>
                <a:tc>
                  <a:txBody>
                    <a:bodyPr/>
                    <a:lstStyle/>
                    <a:p>
                      <a:pPr algn="l" fontAlgn="ctr"/>
                      <a:r>
                        <a:rPr lang="en-GB" sz="1400" b="1" dirty="0">
                          <a:effectLst/>
                        </a:rPr>
                        <a:t>Description</a:t>
                      </a:r>
                      <a:endParaRPr lang="en-GB" sz="1400" dirty="0">
                        <a:effectLst/>
                      </a:endParaRPr>
                    </a:p>
                  </a:txBody>
                  <a:tcPr marL="29059" marR="29059" marT="29059" marB="29059" anchor="ctr">
                    <a:lnL w="9525" cap="flat" cmpd="sng" algn="ctr">
                      <a:solidFill>
                        <a:srgbClr val="DFDFDF"/>
                      </a:solidFill>
                      <a:prstDash val="solid"/>
                      <a:round/>
                      <a:headEnd type="none" w="med" len="med"/>
                      <a:tailEnd type="none" w="med" len="med"/>
                    </a:lnL>
                    <a:lnR w="9525" cap="flat" cmpd="sng" algn="ctr">
                      <a:solidFill>
                        <a:srgbClr val="DFDFDF"/>
                      </a:solidFill>
                      <a:prstDash val="solid"/>
                      <a:round/>
                      <a:headEnd type="none" w="med" len="med"/>
                      <a:tailEnd type="none" w="med" len="med"/>
                    </a:lnR>
                    <a:lnT w="9525" cap="flat" cmpd="sng" algn="ctr">
                      <a:solidFill>
                        <a:srgbClr val="DFDFDF"/>
                      </a:solidFill>
                      <a:prstDash val="solid"/>
                      <a:round/>
                      <a:headEnd type="none" w="med" len="med"/>
                      <a:tailEnd type="none" w="med" len="med"/>
                    </a:lnT>
                    <a:lnB w="9525" cap="flat" cmpd="sng" algn="ctr">
                      <a:solidFill>
                        <a:srgbClr val="305E7D"/>
                      </a:solidFill>
                      <a:prstDash val="solid"/>
                      <a:round/>
                      <a:headEnd type="none" w="med" len="med"/>
                      <a:tailEnd type="none" w="med" len="med"/>
                    </a:lnB>
                    <a:solidFill>
                      <a:srgbClr val="F2F2F2"/>
                    </a:solidFill>
                  </a:tcPr>
                </a:tc>
                <a:extLst>
                  <a:ext uri="{0D108BD9-81ED-4DB2-BD59-A6C34878D82A}">
                    <a16:rowId xmlns:a16="http://schemas.microsoft.com/office/drawing/2014/main" val="4291483070"/>
                  </a:ext>
                </a:extLst>
              </a:tr>
              <a:tr h="461008">
                <a:tc>
                  <a:txBody>
                    <a:bodyPr/>
                    <a:lstStyle/>
                    <a:p>
                      <a:pPr fontAlgn="ctr"/>
                      <a:r>
                        <a:rPr lang="en-GB" sz="1400" b="1" dirty="0">
                          <a:effectLst/>
                        </a:rPr>
                        <a:t>Message format</a:t>
                      </a:r>
                      <a:endParaRPr lang="en-GB" sz="1400" b="0" dirty="0">
                        <a:effectLst/>
                      </a:endParaRPr>
                    </a:p>
                  </a:txBody>
                  <a:tcPr marL="29059" marR="29059" marT="29059" marB="29059" anchor="ctr">
                    <a:lnL w="9525" cap="flat" cmpd="sng" algn="ctr">
                      <a:solidFill>
                        <a:srgbClr val="305E7D"/>
                      </a:solidFill>
                      <a:prstDash val="solid"/>
                      <a:round/>
                      <a:headEnd type="none" w="med" len="med"/>
                      <a:tailEnd type="none" w="med" len="med"/>
                    </a:lnL>
                    <a:lnR w="9525" cap="flat" cmpd="sng" algn="ctr">
                      <a:solidFill>
                        <a:srgbClr val="305E7D"/>
                      </a:solidFill>
                      <a:prstDash val="solid"/>
                      <a:round/>
                      <a:headEnd type="none" w="med" len="med"/>
                      <a:tailEnd type="none" w="med" len="med"/>
                    </a:lnR>
                    <a:lnT w="9525" cap="flat" cmpd="sng" algn="ctr">
                      <a:solidFill>
                        <a:srgbClr val="305E7D"/>
                      </a:solidFill>
                      <a:prstDash val="solid"/>
                      <a:round/>
                      <a:headEnd type="none" w="med" len="med"/>
                      <a:tailEnd type="none" w="med" len="med"/>
                    </a:lnT>
                    <a:lnB w="9525" cap="flat" cmpd="sng" algn="ctr">
                      <a:solidFill>
                        <a:srgbClr val="305E7D"/>
                      </a:solidFill>
                      <a:prstDash val="solid"/>
                      <a:round/>
                      <a:headEnd type="none" w="med" len="med"/>
                      <a:tailEnd type="none" w="med" len="med"/>
                    </a:lnB>
                    <a:solidFill>
                      <a:srgbClr val="FFFFFF"/>
                    </a:solidFill>
                  </a:tcPr>
                </a:tc>
                <a:tc>
                  <a:txBody>
                    <a:bodyPr/>
                    <a:lstStyle/>
                    <a:p>
                      <a:pPr fontAlgn="ctr"/>
                      <a:r>
                        <a:rPr lang="en-GB" sz="1400" b="0" dirty="0">
                          <a:effectLst/>
                        </a:rPr>
                        <a:t>When a message is sent, it must use a specific format or structure. Message formats depend on the type of message and the channel that is used to deliver the message.</a:t>
                      </a:r>
                    </a:p>
                  </a:txBody>
                  <a:tcPr marL="29059" marR="29059" marT="29059" marB="29059" anchor="ctr">
                    <a:lnL w="9525" cap="flat" cmpd="sng" algn="ctr">
                      <a:solidFill>
                        <a:srgbClr val="305E7D"/>
                      </a:solidFill>
                      <a:prstDash val="solid"/>
                      <a:round/>
                      <a:headEnd type="none" w="med" len="med"/>
                      <a:tailEnd type="none" w="med" len="med"/>
                    </a:lnL>
                    <a:lnR w="9525" cap="flat" cmpd="sng" algn="ctr">
                      <a:solidFill>
                        <a:srgbClr val="305E7D"/>
                      </a:solidFill>
                      <a:prstDash val="solid"/>
                      <a:round/>
                      <a:headEnd type="none" w="med" len="med"/>
                      <a:tailEnd type="none" w="med" len="med"/>
                    </a:lnR>
                    <a:lnT w="9525" cap="flat" cmpd="sng" algn="ctr">
                      <a:solidFill>
                        <a:srgbClr val="305E7D"/>
                      </a:solidFill>
                      <a:prstDash val="solid"/>
                      <a:round/>
                      <a:headEnd type="none" w="med" len="med"/>
                      <a:tailEnd type="none" w="med" len="med"/>
                    </a:lnT>
                    <a:lnB w="9525" cap="flat" cmpd="sng" algn="ctr">
                      <a:solidFill>
                        <a:srgbClr val="505E7D"/>
                      </a:solidFill>
                      <a:prstDash val="solid"/>
                      <a:round/>
                      <a:headEnd type="none" w="med" len="med"/>
                      <a:tailEnd type="none" w="med" len="med"/>
                    </a:lnB>
                    <a:solidFill>
                      <a:srgbClr val="FFFFFF"/>
                    </a:solidFill>
                  </a:tcPr>
                </a:tc>
                <a:extLst>
                  <a:ext uri="{0D108BD9-81ED-4DB2-BD59-A6C34878D82A}">
                    <a16:rowId xmlns:a16="http://schemas.microsoft.com/office/drawing/2014/main" val="3617699961"/>
                  </a:ext>
                </a:extLst>
              </a:tr>
              <a:tr h="1048823">
                <a:tc>
                  <a:txBody>
                    <a:bodyPr/>
                    <a:lstStyle/>
                    <a:p>
                      <a:pPr fontAlgn="ctr"/>
                      <a:r>
                        <a:rPr lang="en-GB" sz="1400" b="1" dirty="0">
                          <a:effectLst/>
                        </a:rPr>
                        <a:t>Message size</a:t>
                      </a:r>
                      <a:endParaRPr lang="en-GB" sz="1400" b="0" dirty="0">
                        <a:effectLst/>
                      </a:endParaRPr>
                    </a:p>
                  </a:txBody>
                  <a:tcPr marL="29059" marR="29059" marT="29059" marB="29059" anchor="ctr">
                    <a:lnL w="9525" cap="flat" cmpd="sng" algn="ctr">
                      <a:solidFill>
                        <a:srgbClr val="305E7D"/>
                      </a:solidFill>
                      <a:prstDash val="solid"/>
                      <a:round/>
                      <a:headEnd type="none" w="med" len="med"/>
                      <a:tailEnd type="none" w="med" len="med"/>
                    </a:lnL>
                    <a:lnR w="9525" cap="flat" cmpd="sng" algn="ctr">
                      <a:solidFill>
                        <a:srgbClr val="505E7D"/>
                      </a:solidFill>
                      <a:prstDash val="solid"/>
                      <a:round/>
                      <a:headEnd type="none" w="med" len="med"/>
                      <a:tailEnd type="none" w="med" len="med"/>
                    </a:lnR>
                    <a:lnT w="9525" cap="flat" cmpd="sng" algn="ctr">
                      <a:solidFill>
                        <a:srgbClr val="305E7D"/>
                      </a:solidFill>
                      <a:prstDash val="solid"/>
                      <a:round/>
                      <a:headEnd type="none" w="med" len="med"/>
                      <a:tailEnd type="none" w="med" len="med"/>
                    </a:lnT>
                    <a:lnB w="9525" cap="flat" cmpd="sng" algn="ctr">
                      <a:solidFill>
                        <a:srgbClr val="D05B7D"/>
                      </a:solidFill>
                      <a:prstDash val="solid"/>
                      <a:round/>
                      <a:headEnd type="none" w="med" len="med"/>
                      <a:tailEnd type="none" w="med" len="med"/>
                    </a:lnB>
                    <a:solidFill>
                      <a:srgbClr val="FFFFFF"/>
                    </a:solidFill>
                  </a:tcPr>
                </a:tc>
                <a:tc>
                  <a:txBody>
                    <a:bodyPr/>
                    <a:lstStyle/>
                    <a:p>
                      <a:pPr fontAlgn="ctr"/>
                      <a:r>
                        <a:rPr lang="en-GB" sz="1400" b="0" dirty="0">
                          <a:effectLst/>
                        </a:rPr>
                        <a:t>The rules that govern the size of the pieces communicated across the network are very strict. They can also be different, depending on the channel used. When a long message is sent from one host to another over a network, it may be necessary to break the message into smaller pieces in order to ensure that the message can be delivered reliably.</a:t>
                      </a:r>
                    </a:p>
                  </a:txBody>
                  <a:tcPr marL="29059" marR="29059" marT="29059" marB="29059" anchor="ctr">
                    <a:lnL w="9525" cap="flat" cmpd="sng" algn="ctr">
                      <a:solidFill>
                        <a:srgbClr val="505E7D"/>
                      </a:solidFill>
                      <a:prstDash val="solid"/>
                      <a:round/>
                      <a:headEnd type="none" w="med" len="med"/>
                      <a:tailEnd type="none" w="med" len="med"/>
                    </a:lnL>
                    <a:lnR w="9525" cap="flat" cmpd="sng" algn="ctr">
                      <a:solidFill>
                        <a:srgbClr val="505E7D"/>
                      </a:solidFill>
                      <a:prstDash val="solid"/>
                      <a:round/>
                      <a:headEnd type="none" w="med" len="med"/>
                      <a:tailEnd type="none" w="med" len="med"/>
                    </a:lnR>
                    <a:lnT w="9525" cap="flat" cmpd="sng" algn="ctr">
                      <a:solidFill>
                        <a:srgbClr val="505E7D"/>
                      </a:solidFill>
                      <a:prstDash val="solid"/>
                      <a:round/>
                      <a:headEnd type="none" w="med" len="med"/>
                      <a:tailEnd type="none" w="med" len="med"/>
                    </a:lnT>
                    <a:lnB w="9525" cap="flat" cmpd="sng" algn="ctr">
                      <a:solidFill>
                        <a:srgbClr val="505E7D"/>
                      </a:solidFill>
                      <a:prstDash val="solid"/>
                      <a:round/>
                      <a:headEnd type="none" w="med" len="med"/>
                      <a:tailEnd type="none" w="med" len="med"/>
                    </a:lnB>
                    <a:solidFill>
                      <a:srgbClr val="FFFFFF"/>
                    </a:solidFill>
                  </a:tcPr>
                </a:tc>
                <a:extLst>
                  <a:ext uri="{0D108BD9-81ED-4DB2-BD59-A6C34878D82A}">
                    <a16:rowId xmlns:a16="http://schemas.microsoft.com/office/drawing/2014/main" val="3977574249"/>
                  </a:ext>
                </a:extLst>
              </a:tr>
              <a:tr h="852679">
                <a:tc>
                  <a:txBody>
                    <a:bodyPr/>
                    <a:lstStyle/>
                    <a:p>
                      <a:pPr fontAlgn="ctr"/>
                      <a:r>
                        <a:rPr lang="en-GB" sz="1400" b="1" dirty="0">
                          <a:effectLst/>
                        </a:rPr>
                        <a:t>Timing</a:t>
                      </a:r>
                      <a:endParaRPr lang="en-GB" sz="1400" b="0" dirty="0">
                        <a:effectLst/>
                      </a:endParaRPr>
                    </a:p>
                  </a:txBody>
                  <a:tcPr marL="29059" marR="29059" marT="29059" marB="29059" anchor="ctr">
                    <a:lnL w="9525" cap="flat" cmpd="sng" algn="ctr">
                      <a:solidFill>
                        <a:srgbClr val="D05B7D"/>
                      </a:solidFill>
                      <a:prstDash val="solid"/>
                      <a:round/>
                      <a:headEnd type="none" w="med" len="med"/>
                      <a:tailEnd type="none" w="med" len="med"/>
                    </a:lnL>
                    <a:lnR w="9525" cap="flat" cmpd="sng" algn="ctr">
                      <a:solidFill>
                        <a:srgbClr val="505E7D"/>
                      </a:solidFill>
                      <a:prstDash val="solid"/>
                      <a:round/>
                      <a:headEnd type="none" w="med" len="med"/>
                      <a:tailEnd type="none" w="med" len="med"/>
                    </a:lnR>
                    <a:lnT w="9525" cap="flat" cmpd="sng" algn="ctr">
                      <a:solidFill>
                        <a:srgbClr val="D05B7D"/>
                      </a:solidFill>
                      <a:prstDash val="solid"/>
                      <a:round/>
                      <a:headEnd type="none" w="med" len="med"/>
                      <a:tailEnd type="none" w="med" len="med"/>
                    </a:lnT>
                    <a:lnB w="9525" cap="flat" cmpd="sng" algn="ctr">
                      <a:solidFill>
                        <a:srgbClr val="505D7D"/>
                      </a:solidFill>
                      <a:prstDash val="solid"/>
                      <a:round/>
                      <a:headEnd type="none" w="med" len="med"/>
                      <a:tailEnd type="none" w="med" len="med"/>
                    </a:lnB>
                    <a:solidFill>
                      <a:srgbClr val="FFFFFF"/>
                    </a:solidFill>
                  </a:tcPr>
                </a:tc>
                <a:tc>
                  <a:txBody>
                    <a:bodyPr/>
                    <a:lstStyle/>
                    <a:p>
                      <a:pPr fontAlgn="ctr"/>
                      <a:r>
                        <a:rPr lang="en-GB" sz="1400" b="0" dirty="0">
                          <a:effectLst/>
                        </a:rPr>
                        <a:t>Many network communication functions are dependent on timing. Timing determines the speed at which the bits are transmitted across the network. It also affects when an individual host can send data and the total amount of data that can be sent in any one transmission.</a:t>
                      </a:r>
                    </a:p>
                  </a:txBody>
                  <a:tcPr marL="29059" marR="29059" marT="29059" marB="29059" anchor="ctr">
                    <a:lnL w="9525" cap="flat" cmpd="sng" algn="ctr">
                      <a:solidFill>
                        <a:srgbClr val="505E7D"/>
                      </a:solidFill>
                      <a:prstDash val="solid"/>
                      <a:round/>
                      <a:headEnd type="none" w="med" len="med"/>
                      <a:tailEnd type="none" w="med" len="med"/>
                    </a:lnL>
                    <a:lnR w="9525" cap="flat" cmpd="sng" algn="ctr">
                      <a:solidFill>
                        <a:srgbClr val="505E7D"/>
                      </a:solidFill>
                      <a:prstDash val="solid"/>
                      <a:round/>
                      <a:headEnd type="none" w="med" len="med"/>
                      <a:tailEnd type="none" w="med" len="med"/>
                    </a:lnR>
                    <a:lnT w="9525" cap="flat" cmpd="sng" algn="ctr">
                      <a:solidFill>
                        <a:srgbClr val="505E7D"/>
                      </a:solidFill>
                      <a:prstDash val="solid"/>
                      <a:round/>
                      <a:headEnd type="none" w="med" len="med"/>
                      <a:tailEnd type="none" w="med" len="med"/>
                    </a:lnT>
                    <a:lnB w="9525" cap="flat" cmpd="sng" algn="ctr">
                      <a:solidFill>
                        <a:srgbClr val="F0647D"/>
                      </a:solidFill>
                      <a:prstDash val="solid"/>
                      <a:round/>
                      <a:headEnd type="none" w="med" len="med"/>
                      <a:tailEnd type="none" w="med" len="med"/>
                    </a:lnB>
                    <a:solidFill>
                      <a:srgbClr val="FFFFFF"/>
                    </a:solidFill>
                  </a:tcPr>
                </a:tc>
                <a:extLst>
                  <a:ext uri="{0D108BD9-81ED-4DB2-BD59-A6C34878D82A}">
                    <a16:rowId xmlns:a16="http://schemas.microsoft.com/office/drawing/2014/main" val="2871872686"/>
                  </a:ext>
                </a:extLst>
              </a:tr>
              <a:tr h="852679">
                <a:tc>
                  <a:txBody>
                    <a:bodyPr/>
                    <a:lstStyle/>
                    <a:p>
                      <a:pPr fontAlgn="ctr"/>
                      <a:r>
                        <a:rPr lang="en-GB" sz="1400" b="1" dirty="0">
                          <a:effectLst/>
                        </a:rPr>
                        <a:t>Encoding</a:t>
                      </a:r>
                      <a:endParaRPr lang="en-GB" sz="1400" b="0" dirty="0">
                        <a:effectLst/>
                      </a:endParaRPr>
                    </a:p>
                  </a:txBody>
                  <a:tcPr marL="29059" marR="29059" marT="29059" marB="29059" anchor="ctr">
                    <a:lnL w="9525" cap="flat" cmpd="sng" algn="ctr">
                      <a:solidFill>
                        <a:srgbClr val="505D7D"/>
                      </a:solidFill>
                      <a:prstDash val="solid"/>
                      <a:round/>
                      <a:headEnd type="none" w="med" len="med"/>
                      <a:tailEnd type="none" w="med" len="med"/>
                    </a:lnL>
                    <a:lnR w="9525" cap="flat" cmpd="sng" algn="ctr">
                      <a:solidFill>
                        <a:srgbClr val="F0647D"/>
                      </a:solidFill>
                      <a:prstDash val="solid"/>
                      <a:round/>
                      <a:headEnd type="none" w="med" len="med"/>
                      <a:tailEnd type="none" w="med" len="med"/>
                    </a:lnR>
                    <a:lnT w="9525" cap="flat" cmpd="sng" algn="ctr">
                      <a:solidFill>
                        <a:srgbClr val="505D7D"/>
                      </a:solidFill>
                      <a:prstDash val="solid"/>
                      <a:round/>
                      <a:headEnd type="none" w="med" len="med"/>
                      <a:tailEnd type="none" w="med" len="med"/>
                    </a:lnT>
                    <a:lnB w="9525" cap="flat" cmpd="sng" algn="ctr">
                      <a:solidFill>
                        <a:srgbClr val="F0647D"/>
                      </a:solidFill>
                      <a:prstDash val="solid"/>
                      <a:round/>
                      <a:headEnd type="none" w="med" len="med"/>
                      <a:tailEnd type="none" w="med" len="med"/>
                    </a:lnB>
                    <a:solidFill>
                      <a:srgbClr val="FFFFFF"/>
                    </a:solidFill>
                  </a:tcPr>
                </a:tc>
                <a:tc>
                  <a:txBody>
                    <a:bodyPr/>
                    <a:lstStyle/>
                    <a:p>
                      <a:pPr fontAlgn="ctr"/>
                      <a:r>
                        <a:rPr lang="en-GB" sz="1400" b="0" dirty="0">
                          <a:effectLst/>
                        </a:rPr>
                        <a:t>Messages sent across the network are first converted into bits by the sending host. Each bit is encoded into a pattern of sounds, light waves, or electrical impulses depending on the network media over which the bits are transmitted. The destination host receives and decodes the signals in order to interpret the message.</a:t>
                      </a:r>
                    </a:p>
                  </a:txBody>
                  <a:tcPr marL="29059" marR="29059" marT="29059" marB="29059" anchor="ctr">
                    <a:lnL w="9525" cap="flat" cmpd="sng" algn="ctr">
                      <a:solidFill>
                        <a:srgbClr val="F0647D"/>
                      </a:solidFill>
                      <a:prstDash val="solid"/>
                      <a:round/>
                      <a:headEnd type="none" w="med" len="med"/>
                      <a:tailEnd type="none" w="med" len="med"/>
                    </a:lnL>
                    <a:lnR w="9525" cap="flat" cmpd="sng" algn="ctr">
                      <a:solidFill>
                        <a:srgbClr val="F0647D"/>
                      </a:solidFill>
                      <a:prstDash val="solid"/>
                      <a:round/>
                      <a:headEnd type="none" w="med" len="med"/>
                      <a:tailEnd type="none" w="med" len="med"/>
                    </a:lnR>
                    <a:lnT w="9525" cap="flat" cmpd="sng" algn="ctr">
                      <a:solidFill>
                        <a:srgbClr val="F0647D"/>
                      </a:solidFill>
                      <a:prstDash val="solid"/>
                      <a:round/>
                      <a:headEnd type="none" w="med" len="med"/>
                      <a:tailEnd type="none" w="med" len="med"/>
                    </a:lnT>
                    <a:lnB w="9525" cap="flat" cmpd="sng" algn="ctr">
                      <a:solidFill>
                        <a:srgbClr val="F0647D"/>
                      </a:solidFill>
                      <a:prstDash val="solid"/>
                      <a:round/>
                      <a:headEnd type="none" w="med" len="med"/>
                      <a:tailEnd type="none" w="med" len="med"/>
                    </a:lnB>
                    <a:solidFill>
                      <a:srgbClr val="FFFFFF"/>
                    </a:solidFill>
                  </a:tcPr>
                </a:tc>
                <a:extLst>
                  <a:ext uri="{0D108BD9-81ED-4DB2-BD59-A6C34878D82A}">
                    <a16:rowId xmlns:a16="http://schemas.microsoft.com/office/drawing/2014/main" val="736924091"/>
                  </a:ext>
                </a:extLst>
              </a:tr>
              <a:tr h="1244965">
                <a:tc>
                  <a:txBody>
                    <a:bodyPr/>
                    <a:lstStyle/>
                    <a:p>
                      <a:pPr fontAlgn="ctr"/>
                      <a:r>
                        <a:rPr lang="en-GB" sz="1400" b="1" dirty="0">
                          <a:effectLst/>
                        </a:rPr>
                        <a:t>Encapsulation</a:t>
                      </a:r>
                      <a:endParaRPr lang="en-GB" sz="1400" b="0" dirty="0">
                        <a:effectLst/>
                      </a:endParaRPr>
                    </a:p>
                  </a:txBody>
                  <a:tcPr marL="29059" marR="29059" marT="29059" marB="29059" anchor="ctr">
                    <a:lnL w="9525" cap="flat" cmpd="sng" algn="ctr">
                      <a:solidFill>
                        <a:srgbClr val="F0647D"/>
                      </a:solidFill>
                      <a:prstDash val="solid"/>
                      <a:round/>
                      <a:headEnd type="none" w="med" len="med"/>
                      <a:tailEnd type="none" w="med" len="med"/>
                    </a:lnL>
                    <a:lnR w="9525" cap="flat" cmpd="sng" algn="ctr">
                      <a:solidFill>
                        <a:srgbClr val="F0647D"/>
                      </a:solidFill>
                      <a:prstDash val="solid"/>
                      <a:round/>
                      <a:headEnd type="none" w="med" len="med"/>
                      <a:tailEnd type="none" w="med" len="med"/>
                    </a:lnR>
                    <a:lnT w="9525" cap="flat" cmpd="sng" algn="ctr">
                      <a:solidFill>
                        <a:srgbClr val="F0647D"/>
                      </a:solidFill>
                      <a:prstDash val="solid"/>
                      <a:round/>
                      <a:headEnd type="none" w="med" len="med"/>
                      <a:tailEnd type="none" w="med" len="med"/>
                    </a:lnT>
                    <a:lnB w="9525" cap="flat" cmpd="sng" algn="ctr">
                      <a:solidFill>
                        <a:srgbClr val="F0647D"/>
                      </a:solidFill>
                      <a:prstDash val="solid"/>
                      <a:round/>
                      <a:headEnd type="none" w="med" len="med"/>
                      <a:tailEnd type="none" w="med" len="med"/>
                    </a:lnB>
                    <a:solidFill>
                      <a:srgbClr val="FFFFFF"/>
                    </a:solidFill>
                  </a:tcPr>
                </a:tc>
                <a:tc>
                  <a:txBody>
                    <a:bodyPr/>
                    <a:lstStyle/>
                    <a:p>
                      <a:pPr fontAlgn="ctr"/>
                      <a:r>
                        <a:rPr lang="en-GB" sz="1400" b="0" dirty="0">
                          <a:effectLst/>
                        </a:rPr>
                        <a:t>Each message transmitted on a network must include a header that contains addressing information that identifies the source and destination hosts, otherwise it cannot be delivered. Encapsulation is the process of adding this information to the pieces of data that make up the message. In addition to addressing, there may be other information in the header that ensures that the message is delivered to the correct application on the destination host.</a:t>
                      </a:r>
                    </a:p>
                  </a:txBody>
                  <a:tcPr marL="29059" marR="29059" marT="29059" marB="29059" anchor="ctr">
                    <a:lnL w="9525" cap="flat" cmpd="sng" algn="ctr">
                      <a:solidFill>
                        <a:srgbClr val="F0647D"/>
                      </a:solidFill>
                      <a:prstDash val="solid"/>
                      <a:round/>
                      <a:headEnd type="none" w="med" len="med"/>
                      <a:tailEnd type="none" w="med" len="med"/>
                    </a:lnL>
                    <a:lnR w="9525" cap="flat" cmpd="sng" algn="ctr">
                      <a:solidFill>
                        <a:srgbClr val="F0647D"/>
                      </a:solidFill>
                      <a:prstDash val="solid"/>
                      <a:round/>
                      <a:headEnd type="none" w="med" len="med"/>
                      <a:tailEnd type="none" w="med" len="med"/>
                    </a:lnR>
                    <a:lnT w="9525" cap="flat" cmpd="sng" algn="ctr">
                      <a:solidFill>
                        <a:srgbClr val="F0647D"/>
                      </a:solidFill>
                      <a:prstDash val="solid"/>
                      <a:round/>
                      <a:headEnd type="none" w="med" len="med"/>
                      <a:tailEnd type="none" w="med" len="med"/>
                    </a:lnT>
                    <a:lnB w="9525" cap="flat" cmpd="sng" algn="ctr">
                      <a:solidFill>
                        <a:srgbClr val="F0647D"/>
                      </a:solidFill>
                      <a:prstDash val="solid"/>
                      <a:round/>
                      <a:headEnd type="none" w="med" len="med"/>
                      <a:tailEnd type="none" w="med" len="med"/>
                    </a:lnB>
                    <a:solidFill>
                      <a:srgbClr val="FFFFFF"/>
                    </a:solidFill>
                  </a:tcPr>
                </a:tc>
                <a:extLst>
                  <a:ext uri="{0D108BD9-81ED-4DB2-BD59-A6C34878D82A}">
                    <a16:rowId xmlns:a16="http://schemas.microsoft.com/office/drawing/2014/main" val="2398023812"/>
                  </a:ext>
                </a:extLst>
              </a:tr>
              <a:tr h="852679">
                <a:tc>
                  <a:txBody>
                    <a:bodyPr/>
                    <a:lstStyle/>
                    <a:p>
                      <a:pPr fontAlgn="ctr"/>
                      <a:r>
                        <a:rPr lang="en-GB" sz="1400" b="1" dirty="0">
                          <a:effectLst/>
                        </a:rPr>
                        <a:t>Message pattern</a:t>
                      </a:r>
                      <a:endParaRPr lang="en-GB" sz="1400" b="0" dirty="0">
                        <a:effectLst/>
                      </a:endParaRPr>
                    </a:p>
                  </a:txBody>
                  <a:tcPr marL="29059" marR="29059" marT="29059" marB="29059" anchor="ctr">
                    <a:lnL w="9525" cap="flat" cmpd="sng" algn="ctr">
                      <a:solidFill>
                        <a:srgbClr val="F0647D"/>
                      </a:solidFill>
                      <a:prstDash val="solid"/>
                      <a:round/>
                      <a:headEnd type="none" w="med" len="med"/>
                      <a:tailEnd type="none" w="med" len="med"/>
                    </a:lnL>
                    <a:lnR w="9525" cap="flat" cmpd="sng" algn="ctr">
                      <a:solidFill>
                        <a:srgbClr val="F0647D"/>
                      </a:solidFill>
                      <a:prstDash val="solid"/>
                      <a:round/>
                      <a:headEnd type="none" w="med" len="med"/>
                      <a:tailEnd type="none" w="med" len="med"/>
                    </a:lnR>
                    <a:lnT w="9525" cap="flat" cmpd="sng" algn="ctr">
                      <a:solidFill>
                        <a:srgbClr val="F0647D"/>
                      </a:solidFill>
                      <a:prstDash val="solid"/>
                      <a:round/>
                      <a:headEnd type="none" w="med" len="med"/>
                      <a:tailEnd type="none" w="med" len="med"/>
                    </a:lnT>
                    <a:lnB w="9525" cap="flat" cmpd="sng" algn="ctr">
                      <a:solidFill>
                        <a:srgbClr val="F0647D"/>
                      </a:solidFill>
                      <a:prstDash val="solid"/>
                      <a:round/>
                      <a:headEnd type="none" w="med" len="med"/>
                      <a:tailEnd type="none" w="med" len="med"/>
                    </a:lnB>
                    <a:solidFill>
                      <a:srgbClr val="FFFFFF"/>
                    </a:solidFill>
                  </a:tcPr>
                </a:tc>
                <a:tc>
                  <a:txBody>
                    <a:bodyPr/>
                    <a:lstStyle/>
                    <a:p>
                      <a:pPr fontAlgn="ctr"/>
                      <a:r>
                        <a:rPr lang="en-GB" sz="1400" b="0" dirty="0">
                          <a:effectLst/>
                        </a:rPr>
                        <a:t>Some messages require an acknowledgment before the next message can be sent. This type of request/response pattern is a common aspect of many networking protocols. However, there are other types of messages that may be simply streamed across the network, without concern as to whether they reach their destination.</a:t>
                      </a:r>
                    </a:p>
                  </a:txBody>
                  <a:tcPr marL="29059" marR="29059" marT="29059" marB="29059" anchor="ctr">
                    <a:lnL w="9525" cap="flat" cmpd="sng" algn="ctr">
                      <a:solidFill>
                        <a:srgbClr val="F0647D"/>
                      </a:solidFill>
                      <a:prstDash val="solid"/>
                      <a:round/>
                      <a:headEnd type="none" w="med" len="med"/>
                      <a:tailEnd type="none" w="med" len="med"/>
                    </a:lnL>
                    <a:lnR w="9525" cap="flat" cmpd="sng" algn="ctr">
                      <a:solidFill>
                        <a:srgbClr val="F0647D"/>
                      </a:solidFill>
                      <a:prstDash val="solid"/>
                      <a:round/>
                      <a:headEnd type="none" w="med" len="med"/>
                      <a:tailEnd type="none" w="med" len="med"/>
                    </a:lnR>
                    <a:lnT w="9525" cap="flat" cmpd="sng" algn="ctr">
                      <a:solidFill>
                        <a:srgbClr val="F0647D"/>
                      </a:solidFill>
                      <a:prstDash val="solid"/>
                      <a:round/>
                      <a:headEnd type="none" w="med" len="med"/>
                      <a:tailEnd type="none" w="med" len="med"/>
                    </a:lnT>
                    <a:lnB w="9525" cap="flat" cmpd="sng" algn="ctr">
                      <a:solidFill>
                        <a:srgbClr val="F0647D"/>
                      </a:solidFill>
                      <a:prstDash val="solid"/>
                      <a:round/>
                      <a:headEnd type="none" w="med" len="med"/>
                      <a:tailEnd type="none" w="med" len="med"/>
                    </a:lnB>
                    <a:solidFill>
                      <a:srgbClr val="FFFFFF"/>
                    </a:solidFill>
                  </a:tcPr>
                </a:tc>
                <a:extLst>
                  <a:ext uri="{0D108BD9-81ED-4DB2-BD59-A6C34878D82A}">
                    <a16:rowId xmlns:a16="http://schemas.microsoft.com/office/drawing/2014/main" val="1630753222"/>
                  </a:ext>
                </a:extLst>
              </a:tr>
            </a:tbl>
          </a:graphicData>
        </a:graphic>
      </p:graphicFrame>
      <p:sp>
        <p:nvSpPr>
          <p:cNvPr id="5" name="Rectangle 1">
            <a:extLst>
              <a:ext uri="{FF2B5EF4-FFF2-40B4-BE49-F238E27FC236}">
                <a16:creationId xmlns:a16="http://schemas.microsoft.com/office/drawing/2014/main" id="{3BA09A35-9A3E-438C-A987-0A1BECB58040}"/>
              </a:ext>
            </a:extLst>
          </p:cNvPr>
          <p:cNvSpPr>
            <a:spLocks noChangeArrowheads="1"/>
          </p:cNvSpPr>
          <p:nvPr/>
        </p:nvSpPr>
        <p:spPr bwMode="auto">
          <a:xfrm>
            <a:off x="1400175" y="15367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29730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So Who Makes the Rules</a:t>
            </a:r>
          </a:p>
        </p:txBody>
      </p:sp>
      <p:sp>
        <p:nvSpPr>
          <p:cNvPr id="2" name="Content Placeholder 1"/>
          <p:cNvSpPr>
            <a:spLocks noGrp="1"/>
          </p:cNvSpPr>
          <p:nvPr>
            <p:ph idx="1"/>
          </p:nvPr>
        </p:nvSpPr>
        <p:spPr/>
        <p:txBody>
          <a:bodyPr/>
          <a:lstStyle/>
          <a:p>
            <a:r>
              <a:rPr lang="en-US" dirty="0"/>
              <a:t>The Internet and Standards </a:t>
            </a:r>
          </a:p>
          <a:p>
            <a:pPr lvl="1"/>
            <a:r>
              <a:rPr lang="en-US" dirty="0"/>
              <a:t>A standard is a set of rules that determines how something must be done. </a:t>
            </a:r>
          </a:p>
          <a:p>
            <a:pPr lvl="1"/>
            <a:r>
              <a:rPr lang="en-US" dirty="0"/>
              <a:t>Networking protocols and Internet standards make it possible for different types of devices to communicate over the Internet.</a:t>
            </a:r>
          </a:p>
        </p:txBody>
      </p:sp>
      <p:pic>
        <p:nvPicPr>
          <p:cNvPr id="205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255399" y="3678835"/>
            <a:ext cx="3761601" cy="275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03947" y="3678835"/>
            <a:ext cx="5051452" cy="2399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Network Standards Organizations </a:t>
            </a:r>
          </a:p>
          <a:p>
            <a:pPr lvl="1"/>
            <a:r>
              <a:rPr lang="en-US" kern="0" dirty="0"/>
              <a:t>Standards are developed, published, and maintained by a variety of organizations.</a:t>
            </a:r>
          </a:p>
        </p:txBody>
      </p:sp>
    </p:spTree>
    <p:extLst>
      <p:ext uri="{BB962C8B-B14F-4D97-AF65-F5344CB8AC3E}">
        <p14:creationId xmlns:p14="http://schemas.microsoft.com/office/powerpoint/2010/main" val="4092904728"/>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4FF16-3503-4DE6-B7C8-88D778CD9684}"/>
              </a:ext>
            </a:extLst>
          </p:cNvPr>
          <p:cNvSpPr>
            <a:spLocks noGrp="1"/>
          </p:cNvSpPr>
          <p:nvPr>
            <p:ph type="title"/>
          </p:nvPr>
        </p:nvSpPr>
        <p:spPr/>
        <p:txBody>
          <a:bodyPr/>
          <a:lstStyle/>
          <a:p>
            <a:r>
              <a:rPr lang="en-GB" b="0" i="0" dirty="0">
                <a:solidFill>
                  <a:srgbClr val="056153"/>
                </a:solidFill>
                <a:effectLst/>
                <a:latin typeface="CiscoSans"/>
              </a:rPr>
              <a:t>The Protocol Stack</a:t>
            </a:r>
            <a:br>
              <a:rPr lang="en-GB" b="0" i="0" dirty="0">
                <a:solidFill>
                  <a:srgbClr val="056153"/>
                </a:solidFill>
                <a:effectLst/>
                <a:latin typeface="CiscoSans"/>
              </a:rPr>
            </a:br>
            <a:endParaRPr lang="en-GB" dirty="0"/>
          </a:p>
        </p:txBody>
      </p:sp>
      <p:sp>
        <p:nvSpPr>
          <p:cNvPr id="3" name="Content Placeholder 2">
            <a:extLst>
              <a:ext uri="{FF2B5EF4-FFF2-40B4-BE49-F238E27FC236}">
                <a16:creationId xmlns:a16="http://schemas.microsoft.com/office/drawing/2014/main" id="{EC9A5F03-9AED-4189-A5CF-CCB556F2065F}"/>
              </a:ext>
            </a:extLst>
          </p:cNvPr>
          <p:cNvSpPr>
            <a:spLocks noGrp="1"/>
          </p:cNvSpPr>
          <p:nvPr>
            <p:ph idx="1"/>
          </p:nvPr>
        </p:nvSpPr>
        <p:spPr>
          <a:xfrm>
            <a:off x="0" y="965797"/>
            <a:ext cx="8733677" cy="4926405"/>
          </a:xfrm>
        </p:spPr>
        <p:txBody>
          <a:bodyPr/>
          <a:lstStyle/>
          <a:p>
            <a:pPr marL="0" indent="0" algn="just">
              <a:buNone/>
            </a:pPr>
            <a:r>
              <a:rPr lang="en-GB" sz="2200" b="0" i="0" dirty="0">
                <a:solidFill>
                  <a:srgbClr val="58585B"/>
                </a:solidFill>
                <a:effectLst/>
                <a:latin typeface="CiscoSans"/>
              </a:rPr>
              <a:t>Successful communication between hosts requires interaction between a number of protocols. These protocols are implemented in software and hardware that are installed on each host and networking device.</a:t>
            </a:r>
          </a:p>
          <a:p>
            <a:pPr algn="just"/>
            <a:r>
              <a:rPr lang="en-GB" sz="2200" b="0" i="0" dirty="0">
                <a:solidFill>
                  <a:srgbClr val="58585B"/>
                </a:solidFill>
                <a:effectLst/>
                <a:latin typeface="CiscoSans"/>
              </a:rPr>
              <a:t>The interaction between the different protocols on a device can be illustrated as a protocol stack, as shown in the figure. A stack illustrates the protocols as a layered hierarchy, with each higher-level protocol depending on the services of the protocols shown in the lower levels.</a:t>
            </a:r>
          </a:p>
          <a:p>
            <a:pPr algn="just"/>
            <a:r>
              <a:rPr lang="en-GB" sz="2200" b="0" i="0" dirty="0">
                <a:solidFill>
                  <a:srgbClr val="58585B"/>
                </a:solidFill>
                <a:effectLst/>
                <a:latin typeface="CiscoSans"/>
              </a:rPr>
              <a:t>The separation of functions enables each layer in the stack to operate independently of others. For example, you can use your laptop computer connected to a cable modem at home to access your favourite website, or view the same website on your laptop using a wireless connection at the library. The function of the web browser is not affected by the change in the physical location, nor the method of connectivity.</a:t>
            </a:r>
          </a:p>
          <a:p>
            <a:endParaRPr lang="en-GB" dirty="0"/>
          </a:p>
        </p:txBody>
      </p:sp>
    </p:spTree>
    <p:extLst>
      <p:ext uri="{BB962C8B-B14F-4D97-AF65-F5344CB8AC3E}">
        <p14:creationId xmlns:p14="http://schemas.microsoft.com/office/powerpoint/2010/main" val="698829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AAADC-8683-47FB-9196-D0613DA4A17A}"/>
              </a:ext>
            </a:extLst>
          </p:cNvPr>
          <p:cNvSpPr>
            <a:spLocks noGrp="1"/>
          </p:cNvSpPr>
          <p:nvPr>
            <p:ph type="title"/>
          </p:nvPr>
        </p:nvSpPr>
        <p:spPr/>
        <p:txBody>
          <a:bodyPr/>
          <a:lstStyle/>
          <a:p>
            <a:r>
              <a:rPr lang="en-GB" dirty="0"/>
              <a:t>Layered Model: TCP/IP Model</a:t>
            </a:r>
          </a:p>
        </p:txBody>
      </p:sp>
      <p:sp>
        <p:nvSpPr>
          <p:cNvPr id="3" name="Content Placeholder 2">
            <a:extLst>
              <a:ext uri="{FF2B5EF4-FFF2-40B4-BE49-F238E27FC236}">
                <a16:creationId xmlns:a16="http://schemas.microsoft.com/office/drawing/2014/main" id="{A3DEB257-35E5-4F51-96C6-D2604182B14D}"/>
              </a:ext>
            </a:extLst>
          </p:cNvPr>
          <p:cNvSpPr>
            <a:spLocks noGrp="1"/>
          </p:cNvSpPr>
          <p:nvPr>
            <p:ph idx="1"/>
          </p:nvPr>
        </p:nvSpPr>
        <p:spPr/>
        <p:txBody>
          <a:bodyPr/>
          <a:lstStyle/>
          <a:p>
            <a:pPr algn="l"/>
            <a:r>
              <a:rPr lang="en-GB" b="0" i="0" dirty="0" err="1">
                <a:solidFill>
                  <a:srgbClr val="58585B"/>
                </a:solidFill>
                <a:effectLst/>
                <a:latin typeface="CiscoSans"/>
              </a:rPr>
              <a:t>ayered</a:t>
            </a:r>
            <a:r>
              <a:rPr lang="en-GB" b="0" i="0" dirty="0">
                <a:solidFill>
                  <a:srgbClr val="58585B"/>
                </a:solidFill>
                <a:effectLst/>
                <a:latin typeface="CiscoSans"/>
              </a:rPr>
              <a:t> models help us visualize how the various protocols work together to enable network communications. A layered model depicts the operation of the protocols occurring within each layer, as well as the interaction with the layers above and below it. The layered model has many benefits:</a:t>
            </a:r>
          </a:p>
          <a:p>
            <a:pPr algn="l">
              <a:buFont typeface="Arial" panose="020B0604020202020204" pitchFamily="34" charset="0"/>
              <a:buChar char="•"/>
            </a:pPr>
            <a:r>
              <a:rPr lang="en-GB" b="0" i="0" dirty="0">
                <a:solidFill>
                  <a:srgbClr val="58585B"/>
                </a:solidFill>
                <a:effectLst/>
                <a:latin typeface="CiscoSans"/>
              </a:rPr>
              <a:t>Assists in protocol design, because protocols that operate at a specific layer have defined information that they act upon and a defined interface to the layers above and below.</a:t>
            </a:r>
          </a:p>
          <a:p>
            <a:pPr algn="l">
              <a:buFont typeface="Arial" panose="020B0604020202020204" pitchFamily="34" charset="0"/>
              <a:buChar char="•"/>
            </a:pPr>
            <a:r>
              <a:rPr lang="en-GB" b="0" i="0" dirty="0">
                <a:solidFill>
                  <a:srgbClr val="58585B"/>
                </a:solidFill>
                <a:effectLst/>
                <a:latin typeface="CiscoSans"/>
              </a:rPr>
              <a:t>Fosters competition because products from different vendors can work together.</a:t>
            </a:r>
            <a:endParaRPr lang="en-GB" dirty="0"/>
          </a:p>
        </p:txBody>
      </p:sp>
    </p:spTree>
    <p:extLst>
      <p:ext uri="{BB962C8B-B14F-4D97-AF65-F5344CB8AC3E}">
        <p14:creationId xmlns:p14="http://schemas.microsoft.com/office/powerpoint/2010/main" val="3707666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76583-4FF9-4868-A2C1-B9D48760FF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BF6466-0FBF-42FF-B4D5-17D07B3A1BC8}"/>
              </a:ext>
            </a:extLst>
          </p:cNvPr>
          <p:cNvSpPr>
            <a:spLocks noGrp="1"/>
          </p:cNvSpPr>
          <p:nvPr>
            <p:ph idx="1"/>
          </p:nvPr>
        </p:nvSpPr>
        <p:spPr/>
        <p:txBody>
          <a:bodyPr/>
          <a:lstStyle/>
          <a:p>
            <a:pPr algn="l">
              <a:buFont typeface="Arial" panose="020B0604020202020204" pitchFamily="34" charset="0"/>
              <a:buChar char="•"/>
            </a:pPr>
            <a:r>
              <a:rPr lang="en-GB" b="0" i="0" dirty="0">
                <a:solidFill>
                  <a:srgbClr val="58585B"/>
                </a:solidFill>
                <a:effectLst/>
                <a:latin typeface="CiscoSans"/>
              </a:rPr>
              <a:t>Enables technology changes to occur at one level without affecting the other levels.</a:t>
            </a:r>
          </a:p>
          <a:p>
            <a:pPr algn="l">
              <a:buFont typeface="Arial" panose="020B0604020202020204" pitchFamily="34" charset="0"/>
              <a:buChar char="•"/>
            </a:pPr>
            <a:r>
              <a:rPr lang="en-GB" b="0" i="0" dirty="0">
                <a:solidFill>
                  <a:srgbClr val="58585B"/>
                </a:solidFill>
                <a:effectLst/>
                <a:latin typeface="CiscoSans"/>
              </a:rPr>
              <a:t>Provides a common language to describe networking functions and capabilities.</a:t>
            </a:r>
          </a:p>
          <a:p>
            <a:pPr algn="l"/>
            <a:r>
              <a:rPr lang="en-GB" b="0" i="0" dirty="0">
                <a:solidFill>
                  <a:srgbClr val="58585B"/>
                </a:solidFill>
                <a:effectLst/>
                <a:latin typeface="CiscoSans"/>
              </a:rPr>
              <a:t>The first layered model for internetwork communications was created in the early 1970s and is referred to as the internet model. It defines four categories of functions that must occur in order for communications to be successful. The suite of TCP/IP protocols that are used for internet communications follows the structure of this model, as shown in the figure. Because of this, the internet model is commonly referred to as the TCP/IP model.</a:t>
            </a:r>
          </a:p>
          <a:p>
            <a:endParaRPr lang="en-GB" dirty="0"/>
          </a:p>
        </p:txBody>
      </p:sp>
    </p:spTree>
    <p:extLst>
      <p:ext uri="{BB962C8B-B14F-4D97-AF65-F5344CB8AC3E}">
        <p14:creationId xmlns:p14="http://schemas.microsoft.com/office/powerpoint/2010/main" val="1534102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95563-E9FB-4C6D-BB73-42861B79A0C6}"/>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8C1C3AB6-7303-47E9-97D0-4EA59619B056}"/>
              </a:ext>
            </a:extLst>
          </p:cNvPr>
          <p:cNvGraphicFramePr>
            <a:graphicFrameLocks noGrp="1"/>
          </p:cNvGraphicFramePr>
          <p:nvPr>
            <p:ph idx="1"/>
            <p:extLst>
              <p:ext uri="{D42A27DB-BD31-4B8C-83A1-F6EECF244321}">
                <p14:modId xmlns:p14="http://schemas.microsoft.com/office/powerpoint/2010/main" val="214847403"/>
              </p:ext>
            </p:extLst>
          </p:nvPr>
        </p:nvGraphicFramePr>
        <p:xfrm>
          <a:off x="1266900" y="1526240"/>
          <a:ext cx="6626074" cy="4724659"/>
        </p:xfrm>
        <a:graphic>
          <a:graphicData uri="http://schemas.openxmlformats.org/drawingml/2006/table">
            <a:tbl>
              <a:tblPr/>
              <a:tblGrid>
                <a:gridCol w="1893164">
                  <a:extLst>
                    <a:ext uri="{9D8B030D-6E8A-4147-A177-3AD203B41FA5}">
                      <a16:colId xmlns:a16="http://schemas.microsoft.com/office/drawing/2014/main" val="125071835"/>
                    </a:ext>
                  </a:extLst>
                </a:gridCol>
                <a:gridCol w="4732910">
                  <a:extLst>
                    <a:ext uri="{9D8B030D-6E8A-4147-A177-3AD203B41FA5}">
                      <a16:colId xmlns:a16="http://schemas.microsoft.com/office/drawing/2014/main" val="3103651026"/>
                    </a:ext>
                  </a:extLst>
                </a:gridCol>
              </a:tblGrid>
              <a:tr h="565659">
                <a:tc gridSpan="2">
                  <a:txBody>
                    <a:bodyPr/>
                    <a:lstStyle/>
                    <a:p>
                      <a:endParaRPr lang="en-GB" sz="1800" dirty="0"/>
                    </a:p>
                  </a:txBody>
                  <a:tcPr marL="90872" marR="90872" marT="45436" marB="45436" anchor="ctr">
                    <a:solidFill>
                      <a:srgbClr val="FFFFFF"/>
                    </a:solidFill>
                  </a:tcPr>
                </a:tc>
                <a:tc hMerge="1">
                  <a:txBody>
                    <a:bodyPr/>
                    <a:lstStyle/>
                    <a:p>
                      <a:endParaRPr lang="en-GB"/>
                    </a:p>
                  </a:txBody>
                  <a:tcPr/>
                </a:tc>
                <a:extLst>
                  <a:ext uri="{0D108BD9-81ED-4DB2-BD59-A6C34878D82A}">
                    <a16:rowId xmlns:a16="http://schemas.microsoft.com/office/drawing/2014/main" val="472527491"/>
                  </a:ext>
                </a:extLst>
              </a:tr>
              <a:tr h="831800">
                <a:tc>
                  <a:txBody>
                    <a:bodyPr/>
                    <a:lstStyle/>
                    <a:p>
                      <a:pPr algn="l" fontAlgn="ctr"/>
                      <a:r>
                        <a:rPr lang="en-GB" sz="1800" b="1">
                          <a:effectLst/>
                        </a:rPr>
                        <a:t>TCP/IP Model Layer</a:t>
                      </a:r>
                      <a:endParaRPr lang="en-GB" sz="1800">
                        <a:effectLst/>
                      </a:endParaRPr>
                    </a:p>
                  </a:txBody>
                  <a:tcPr marL="47329" marR="47329" marT="47329" marB="47329" anchor="ctr">
                    <a:lnL w="9525" cap="flat" cmpd="sng" algn="ctr">
                      <a:solidFill>
                        <a:srgbClr val="906A26"/>
                      </a:solidFill>
                      <a:prstDash val="solid"/>
                      <a:round/>
                      <a:headEnd type="none" w="med" len="med"/>
                      <a:tailEnd type="none" w="med" len="med"/>
                    </a:lnL>
                    <a:lnR w="9525" cap="flat" cmpd="sng" algn="ctr">
                      <a:solidFill>
                        <a:srgbClr val="DFDFDF"/>
                      </a:solidFill>
                      <a:prstDash val="solid"/>
                      <a:round/>
                      <a:headEnd type="none" w="med" len="med"/>
                      <a:tailEnd type="none" w="med" len="med"/>
                    </a:lnR>
                    <a:lnB w="9525" cap="flat" cmpd="sng" algn="ctr">
                      <a:solidFill>
                        <a:srgbClr val="506D26"/>
                      </a:solidFill>
                      <a:prstDash val="solid"/>
                      <a:round/>
                      <a:headEnd type="none" w="med" len="med"/>
                      <a:tailEnd type="none" w="med" len="med"/>
                    </a:lnB>
                    <a:solidFill>
                      <a:srgbClr val="F2F2F2"/>
                    </a:solidFill>
                  </a:tcPr>
                </a:tc>
                <a:tc>
                  <a:txBody>
                    <a:bodyPr/>
                    <a:lstStyle/>
                    <a:p>
                      <a:pPr algn="l" fontAlgn="ctr"/>
                      <a:r>
                        <a:rPr lang="en-GB" sz="1800" b="1">
                          <a:effectLst/>
                        </a:rPr>
                        <a:t>Description</a:t>
                      </a:r>
                      <a:endParaRPr lang="en-GB" sz="1800">
                        <a:effectLst/>
                      </a:endParaRPr>
                    </a:p>
                  </a:txBody>
                  <a:tcPr marL="47329" marR="47329" marT="47329" marB="47329" anchor="ctr">
                    <a:lnL w="9525" cap="flat" cmpd="sng" algn="ctr">
                      <a:solidFill>
                        <a:srgbClr val="DFDFDF"/>
                      </a:solidFill>
                      <a:prstDash val="solid"/>
                      <a:round/>
                      <a:headEnd type="none" w="med" len="med"/>
                      <a:tailEnd type="none" w="med" len="med"/>
                    </a:lnL>
                    <a:lnR w="9525" cap="flat" cmpd="sng" algn="ctr">
                      <a:solidFill>
                        <a:srgbClr val="DFDFDF"/>
                      </a:solidFill>
                      <a:prstDash val="solid"/>
                      <a:round/>
                      <a:headEnd type="none" w="med" len="med"/>
                      <a:tailEnd type="none" w="med" len="med"/>
                    </a:lnR>
                    <a:lnT w="9525" cap="flat" cmpd="sng" algn="ctr">
                      <a:solidFill>
                        <a:srgbClr val="DFDFDF"/>
                      </a:solidFill>
                      <a:prstDash val="solid"/>
                      <a:round/>
                      <a:headEnd type="none" w="med" len="med"/>
                      <a:tailEnd type="none" w="med" len="med"/>
                    </a:lnT>
                    <a:lnB w="9525" cap="flat" cmpd="sng" algn="ctr">
                      <a:solidFill>
                        <a:srgbClr val="906B26"/>
                      </a:solidFill>
                      <a:prstDash val="solid"/>
                      <a:round/>
                      <a:headEnd type="none" w="med" len="med"/>
                      <a:tailEnd type="none" w="med" len="med"/>
                    </a:lnB>
                    <a:solidFill>
                      <a:srgbClr val="F2F2F2"/>
                    </a:solidFill>
                  </a:tcPr>
                </a:tc>
                <a:extLst>
                  <a:ext uri="{0D108BD9-81ED-4DB2-BD59-A6C34878D82A}">
                    <a16:rowId xmlns:a16="http://schemas.microsoft.com/office/drawing/2014/main" val="1909746137"/>
                  </a:ext>
                </a:extLst>
              </a:tr>
              <a:tr h="831800">
                <a:tc>
                  <a:txBody>
                    <a:bodyPr/>
                    <a:lstStyle/>
                    <a:p>
                      <a:pPr fontAlgn="ctr"/>
                      <a:r>
                        <a:rPr lang="en-GB" sz="1800" b="1">
                          <a:effectLst/>
                        </a:rPr>
                        <a:t>Application</a:t>
                      </a:r>
                      <a:endParaRPr lang="en-GB" sz="1800" b="0">
                        <a:effectLst/>
                      </a:endParaRPr>
                    </a:p>
                  </a:txBody>
                  <a:tcPr marL="47329" marR="47329" marT="47329" marB="47329" anchor="ctr">
                    <a:lnL w="9525" cap="flat" cmpd="sng" algn="ctr">
                      <a:solidFill>
                        <a:srgbClr val="506D26"/>
                      </a:solidFill>
                      <a:prstDash val="solid"/>
                      <a:round/>
                      <a:headEnd type="none" w="med" len="med"/>
                      <a:tailEnd type="none" w="med" len="med"/>
                    </a:lnL>
                    <a:lnR w="9525" cap="flat" cmpd="sng" algn="ctr">
                      <a:solidFill>
                        <a:srgbClr val="906B26"/>
                      </a:solidFill>
                      <a:prstDash val="solid"/>
                      <a:round/>
                      <a:headEnd type="none" w="med" len="med"/>
                      <a:tailEnd type="none" w="med" len="med"/>
                    </a:lnR>
                    <a:lnT w="9525" cap="flat" cmpd="sng" algn="ctr">
                      <a:solidFill>
                        <a:srgbClr val="506D26"/>
                      </a:solidFill>
                      <a:prstDash val="solid"/>
                      <a:round/>
                      <a:headEnd type="none" w="med" len="med"/>
                      <a:tailEnd type="none" w="med" len="med"/>
                    </a:lnT>
                    <a:lnB w="9525" cap="flat" cmpd="sng" algn="ctr">
                      <a:solidFill>
                        <a:srgbClr val="B06B26"/>
                      </a:solidFill>
                      <a:prstDash val="solid"/>
                      <a:round/>
                      <a:headEnd type="none" w="med" len="med"/>
                      <a:tailEnd type="none" w="med" len="med"/>
                    </a:lnB>
                    <a:solidFill>
                      <a:srgbClr val="FFFFFF"/>
                    </a:solidFill>
                  </a:tcPr>
                </a:tc>
                <a:tc>
                  <a:txBody>
                    <a:bodyPr/>
                    <a:lstStyle/>
                    <a:p>
                      <a:pPr fontAlgn="ctr"/>
                      <a:r>
                        <a:rPr lang="en-GB" sz="1800" b="0">
                          <a:effectLst/>
                        </a:rPr>
                        <a:t>Represents data to the user, plus encoding and dialog control.</a:t>
                      </a:r>
                    </a:p>
                  </a:txBody>
                  <a:tcPr marL="47329" marR="47329" marT="47329" marB="47329" anchor="ctr">
                    <a:lnL w="9525" cap="flat" cmpd="sng" algn="ctr">
                      <a:solidFill>
                        <a:srgbClr val="906B26"/>
                      </a:solidFill>
                      <a:prstDash val="solid"/>
                      <a:round/>
                      <a:headEnd type="none" w="med" len="med"/>
                      <a:tailEnd type="none" w="med" len="med"/>
                    </a:lnL>
                    <a:lnR w="9525" cap="flat" cmpd="sng" algn="ctr">
                      <a:solidFill>
                        <a:srgbClr val="906B26"/>
                      </a:solidFill>
                      <a:prstDash val="solid"/>
                      <a:round/>
                      <a:headEnd type="none" w="med" len="med"/>
                      <a:tailEnd type="none" w="med" len="med"/>
                    </a:lnR>
                    <a:lnT w="9525" cap="flat" cmpd="sng" algn="ctr">
                      <a:solidFill>
                        <a:srgbClr val="906B26"/>
                      </a:solidFill>
                      <a:prstDash val="solid"/>
                      <a:round/>
                      <a:headEnd type="none" w="med" len="med"/>
                      <a:tailEnd type="none" w="med" len="med"/>
                    </a:lnT>
                    <a:lnB w="9525" cap="flat" cmpd="sng" algn="ctr">
                      <a:solidFill>
                        <a:srgbClr val="00B377"/>
                      </a:solidFill>
                      <a:prstDash val="solid"/>
                      <a:round/>
                      <a:headEnd type="none" w="med" len="med"/>
                      <a:tailEnd type="none" w="med" len="med"/>
                    </a:lnB>
                    <a:solidFill>
                      <a:srgbClr val="FFFFFF"/>
                    </a:solidFill>
                  </a:tcPr>
                </a:tc>
                <a:extLst>
                  <a:ext uri="{0D108BD9-81ED-4DB2-BD59-A6C34878D82A}">
                    <a16:rowId xmlns:a16="http://schemas.microsoft.com/office/drawing/2014/main" val="3094172207"/>
                  </a:ext>
                </a:extLst>
              </a:tr>
              <a:tr h="831800">
                <a:tc>
                  <a:txBody>
                    <a:bodyPr/>
                    <a:lstStyle/>
                    <a:p>
                      <a:pPr fontAlgn="ctr"/>
                      <a:r>
                        <a:rPr lang="en-GB" sz="1800" b="1">
                          <a:effectLst/>
                        </a:rPr>
                        <a:t>Transport</a:t>
                      </a:r>
                      <a:endParaRPr lang="en-GB" sz="1800" b="0">
                        <a:effectLst/>
                      </a:endParaRPr>
                    </a:p>
                  </a:txBody>
                  <a:tcPr marL="47329" marR="47329" marT="47329" marB="47329" anchor="ctr">
                    <a:lnL w="9525" cap="flat" cmpd="sng" algn="ctr">
                      <a:solidFill>
                        <a:srgbClr val="B06B26"/>
                      </a:solidFill>
                      <a:prstDash val="solid"/>
                      <a:round/>
                      <a:headEnd type="none" w="med" len="med"/>
                      <a:tailEnd type="none" w="med" len="med"/>
                    </a:lnL>
                    <a:lnR w="9525" cap="flat" cmpd="sng" algn="ctr">
                      <a:solidFill>
                        <a:srgbClr val="00B377"/>
                      </a:solidFill>
                      <a:prstDash val="solid"/>
                      <a:round/>
                      <a:headEnd type="none" w="med" len="med"/>
                      <a:tailEnd type="none" w="med" len="med"/>
                    </a:lnR>
                    <a:lnT w="9525" cap="flat" cmpd="sng" algn="ctr">
                      <a:solidFill>
                        <a:srgbClr val="B06B26"/>
                      </a:solidFill>
                      <a:prstDash val="solid"/>
                      <a:round/>
                      <a:headEnd type="none" w="med" len="med"/>
                      <a:tailEnd type="none" w="med" len="med"/>
                    </a:lnT>
                    <a:lnB w="9525" cap="flat" cmpd="sng" algn="ctr">
                      <a:solidFill>
                        <a:srgbClr val="C0B677"/>
                      </a:solidFill>
                      <a:prstDash val="solid"/>
                      <a:round/>
                      <a:headEnd type="none" w="med" len="med"/>
                      <a:tailEnd type="none" w="med" len="med"/>
                    </a:lnB>
                    <a:solidFill>
                      <a:srgbClr val="FFFFFF"/>
                    </a:solidFill>
                  </a:tcPr>
                </a:tc>
                <a:tc>
                  <a:txBody>
                    <a:bodyPr/>
                    <a:lstStyle/>
                    <a:p>
                      <a:pPr fontAlgn="ctr"/>
                      <a:r>
                        <a:rPr lang="en-GB" sz="1800" b="0">
                          <a:effectLst/>
                        </a:rPr>
                        <a:t>Supports communication between various devices across diverse networks.</a:t>
                      </a:r>
                    </a:p>
                  </a:txBody>
                  <a:tcPr marL="47329" marR="47329" marT="47329" marB="47329" anchor="ctr">
                    <a:lnL w="9525" cap="flat" cmpd="sng" algn="ctr">
                      <a:solidFill>
                        <a:srgbClr val="00B377"/>
                      </a:solidFill>
                      <a:prstDash val="solid"/>
                      <a:round/>
                      <a:headEnd type="none" w="med" len="med"/>
                      <a:tailEnd type="none" w="med" len="med"/>
                    </a:lnL>
                    <a:lnR w="9525" cap="flat" cmpd="sng" algn="ctr">
                      <a:solidFill>
                        <a:srgbClr val="00B377"/>
                      </a:solidFill>
                      <a:prstDash val="solid"/>
                      <a:round/>
                      <a:headEnd type="none" w="med" len="med"/>
                      <a:tailEnd type="none" w="med" len="med"/>
                    </a:lnR>
                    <a:lnT w="9525" cap="flat" cmpd="sng" algn="ctr">
                      <a:solidFill>
                        <a:srgbClr val="00B377"/>
                      </a:solidFill>
                      <a:prstDash val="solid"/>
                      <a:round/>
                      <a:headEnd type="none" w="med" len="med"/>
                      <a:tailEnd type="none" w="med" len="med"/>
                    </a:lnT>
                    <a:lnB w="9525" cap="flat" cmpd="sng" algn="ctr">
                      <a:solidFill>
                        <a:srgbClr val="60B977"/>
                      </a:solidFill>
                      <a:prstDash val="solid"/>
                      <a:round/>
                      <a:headEnd type="none" w="med" len="med"/>
                      <a:tailEnd type="none" w="med" len="med"/>
                    </a:lnB>
                    <a:solidFill>
                      <a:srgbClr val="FFFFFF"/>
                    </a:solidFill>
                  </a:tcPr>
                </a:tc>
                <a:extLst>
                  <a:ext uri="{0D108BD9-81ED-4DB2-BD59-A6C34878D82A}">
                    <a16:rowId xmlns:a16="http://schemas.microsoft.com/office/drawing/2014/main" val="3030159642"/>
                  </a:ext>
                </a:extLst>
              </a:tr>
              <a:tr h="831800">
                <a:tc>
                  <a:txBody>
                    <a:bodyPr/>
                    <a:lstStyle/>
                    <a:p>
                      <a:pPr fontAlgn="ctr"/>
                      <a:r>
                        <a:rPr lang="en-GB" sz="1800" b="1">
                          <a:effectLst/>
                        </a:rPr>
                        <a:t>Internet</a:t>
                      </a:r>
                      <a:endParaRPr lang="en-GB" sz="1800" b="0">
                        <a:effectLst/>
                      </a:endParaRPr>
                    </a:p>
                  </a:txBody>
                  <a:tcPr marL="47329" marR="47329" marT="47329" marB="47329" anchor="ctr">
                    <a:lnL w="9525" cap="flat" cmpd="sng" algn="ctr">
                      <a:solidFill>
                        <a:srgbClr val="C0B677"/>
                      </a:solidFill>
                      <a:prstDash val="solid"/>
                      <a:round/>
                      <a:headEnd type="none" w="med" len="med"/>
                      <a:tailEnd type="none" w="med" len="med"/>
                    </a:lnL>
                    <a:lnR w="9525" cap="flat" cmpd="sng" algn="ctr">
                      <a:solidFill>
                        <a:srgbClr val="60B977"/>
                      </a:solidFill>
                      <a:prstDash val="solid"/>
                      <a:round/>
                      <a:headEnd type="none" w="med" len="med"/>
                      <a:tailEnd type="none" w="med" len="med"/>
                    </a:lnR>
                    <a:lnT w="9525" cap="flat" cmpd="sng" algn="ctr">
                      <a:solidFill>
                        <a:srgbClr val="C0B677"/>
                      </a:solidFill>
                      <a:prstDash val="solid"/>
                      <a:round/>
                      <a:headEnd type="none" w="med" len="med"/>
                      <a:tailEnd type="none" w="med" len="med"/>
                    </a:lnT>
                    <a:lnB w="9525" cap="flat" cmpd="sng" algn="ctr">
                      <a:solidFill>
                        <a:srgbClr val="600678"/>
                      </a:solidFill>
                      <a:prstDash val="solid"/>
                      <a:round/>
                      <a:headEnd type="none" w="med" len="med"/>
                      <a:tailEnd type="none" w="med" len="med"/>
                    </a:lnB>
                    <a:solidFill>
                      <a:srgbClr val="FFFFFF"/>
                    </a:solidFill>
                  </a:tcPr>
                </a:tc>
                <a:tc>
                  <a:txBody>
                    <a:bodyPr/>
                    <a:lstStyle/>
                    <a:p>
                      <a:pPr fontAlgn="ctr"/>
                      <a:r>
                        <a:rPr lang="en-GB" sz="1800" b="0">
                          <a:effectLst/>
                        </a:rPr>
                        <a:t>Determines the best path through the network.</a:t>
                      </a:r>
                    </a:p>
                  </a:txBody>
                  <a:tcPr marL="47329" marR="47329" marT="47329" marB="47329" anchor="ctr">
                    <a:lnL w="9525" cap="flat" cmpd="sng" algn="ctr">
                      <a:solidFill>
                        <a:srgbClr val="60B977"/>
                      </a:solidFill>
                      <a:prstDash val="solid"/>
                      <a:round/>
                      <a:headEnd type="none" w="med" len="med"/>
                      <a:tailEnd type="none" w="med" len="med"/>
                    </a:lnL>
                    <a:lnR w="9525" cap="flat" cmpd="sng" algn="ctr">
                      <a:solidFill>
                        <a:srgbClr val="60B977"/>
                      </a:solidFill>
                      <a:prstDash val="solid"/>
                      <a:round/>
                      <a:headEnd type="none" w="med" len="med"/>
                      <a:tailEnd type="none" w="med" len="med"/>
                    </a:lnR>
                    <a:lnT w="9525" cap="flat" cmpd="sng" algn="ctr">
                      <a:solidFill>
                        <a:srgbClr val="60B977"/>
                      </a:solidFill>
                      <a:prstDash val="solid"/>
                      <a:round/>
                      <a:headEnd type="none" w="med" len="med"/>
                      <a:tailEnd type="none" w="med" len="med"/>
                    </a:lnT>
                    <a:lnB w="9525" cap="flat" cmpd="sng" algn="ctr">
                      <a:solidFill>
                        <a:srgbClr val="A0259E"/>
                      </a:solidFill>
                      <a:prstDash val="solid"/>
                      <a:round/>
                      <a:headEnd type="none" w="med" len="med"/>
                      <a:tailEnd type="none" w="med" len="med"/>
                    </a:lnB>
                    <a:solidFill>
                      <a:srgbClr val="FFFFFF"/>
                    </a:solidFill>
                  </a:tcPr>
                </a:tc>
                <a:extLst>
                  <a:ext uri="{0D108BD9-81ED-4DB2-BD59-A6C34878D82A}">
                    <a16:rowId xmlns:a16="http://schemas.microsoft.com/office/drawing/2014/main" val="3825490599"/>
                  </a:ext>
                </a:extLst>
              </a:tr>
              <a:tr h="831800">
                <a:tc>
                  <a:txBody>
                    <a:bodyPr/>
                    <a:lstStyle/>
                    <a:p>
                      <a:pPr fontAlgn="ctr"/>
                      <a:r>
                        <a:rPr lang="en-GB" sz="1800" b="1">
                          <a:effectLst/>
                        </a:rPr>
                        <a:t>Network Access</a:t>
                      </a:r>
                      <a:endParaRPr lang="en-GB" sz="1800" b="0">
                        <a:effectLst/>
                      </a:endParaRPr>
                    </a:p>
                  </a:txBody>
                  <a:tcPr marL="47329" marR="47329" marT="47329" marB="47329" anchor="ctr">
                    <a:lnL w="9525" cap="flat" cmpd="sng" algn="ctr">
                      <a:solidFill>
                        <a:srgbClr val="600678"/>
                      </a:solidFill>
                      <a:prstDash val="solid"/>
                      <a:round/>
                      <a:headEnd type="none" w="med" len="med"/>
                      <a:tailEnd type="none" w="med" len="med"/>
                    </a:lnL>
                    <a:lnR w="9525" cap="flat" cmpd="sng" algn="ctr">
                      <a:solidFill>
                        <a:srgbClr val="A0259E"/>
                      </a:solidFill>
                      <a:prstDash val="solid"/>
                      <a:round/>
                      <a:headEnd type="none" w="med" len="med"/>
                      <a:tailEnd type="none" w="med" len="med"/>
                    </a:lnR>
                    <a:lnT w="9525" cap="flat" cmpd="sng" algn="ctr">
                      <a:solidFill>
                        <a:srgbClr val="600678"/>
                      </a:solidFill>
                      <a:prstDash val="solid"/>
                      <a:round/>
                      <a:headEnd type="none" w="med" len="med"/>
                      <a:tailEnd type="none" w="med" len="med"/>
                    </a:lnT>
                    <a:lnB w="9525" cap="flat" cmpd="sng" algn="ctr">
                      <a:solidFill>
                        <a:srgbClr val="600678"/>
                      </a:solidFill>
                      <a:prstDash val="solid"/>
                      <a:round/>
                      <a:headEnd type="none" w="med" len="med"/>
                      <a:tailEnd type="none" w="med" len="med"/>
                    </a:lnB>
                    <a:solidFill>
                      <a:srgbClr val="FFFFFF"/>
                    </a:solidFill>
                  </a:tcPr>
                </a:tc>
                <a:tc>
                  <a:txBody>
                    <a:bodyPr/>
                    <a:lstStyle/>
                    <a:p>
                      <a:pPr fontAlgn="ctr"/>
                      <a:r>
                        <a:rPr lang="en-GB" sz="1800" b="0" dirty="0">
                          <a:effectLst/>
                        </a:rPr>
                        <a:t>Controls the hardware devices and media that make up the network.</a:t>
                      </a:r>
                    </a:p>
                  </a:txBody>
                  <a:tcPr marL="47329" marR="47329" marT="47329" marB="47329" anchor="ctr">
                    <a:lnL w="9525" cap="flat" cmpd="sng" algn="ctr">
                      <a:solidFill>
                        <a:srgbClr val="A0259E"/>
                      </a:solidFill>
                      <a:prstDash val="solid"/>
                      <a:round/>
                      <a:headEnd type="none" w="med" len="med"/>
                      <a:tailEnd type="none" w="med" len="med"/>
                    </a:lnL>
                    <a:lnR w="9525" cap="flat" cmpd="sng" algn="ctr">
                      <a:solidFill>
                        <a:srgbClr val="A0259E"/>
                      </a:solidFill>
                      <a:prstDash val="solid"/>
                      <a:round/>
                      <a:headEnd type="none" w="med" len="med"/>
                      <a:tailEnd type="none" w="med" len="med"/>
                    </a:lnR>
                    <a:lnT w="9525" cap="flat" cmpd="sng" algn="ctr">
                      <a:solidFill>
                        <a:srgbClr val="A0259E"/>
                      </a:solidFill>
                      <a:prstDash val="solid"/>
                      <a:round/>
                      <a:headEnd type="none" w="med" len="med"/>
                      <a:tailEnd type="none" w="med" len="med"/>
                    </a:lnT>
                    <a:lnB w="9525" cap="flat" cmpd="sng" algn="ctr">
                      <a:solidFill>
                        <a:srgbClr val="A0259E"/>
                      </a:solidFill>
                      <a:prstDash val="solid"/>
                      <a:round/>
                      <a:headEnd type="none" w="med" len="med"/>
                      <a:tailEnd type="none" w="med" len="med"/>
                    </a:lnB>
                    <a:solidFill>
                      <a:srgbClr val="FFFFFF"/>
                    </a:solidFill>
                  </a:tcPr>
                </a:tc>
                <a:extLst>
                  <a:ext uri="{0D108BD9-81ED-4DB2-BD59-A6C34878D82A}">
                    <a16:rowId xmlns:a16="http://schemas.microsoft.com/office/drawing/2014/main" val="1439164917"/>
                  </a:ext>
                </a:extLst>
              </a:tr>
            </a:tbl>
          </a:graphicData>
        </a:graphic>
      </p:graphicFrame>
      <p:sp>
        <p:nvSpPr>
          <p:cNvPr id="5" name="Rectangle 1">
            <a:extLst>
              <a:ext uri="{FF2B5EF4-FFF2-40B4-BE49-F238E27FC236}">
                <a16:creationId xmlns:a16="http://schemas.microsoft.com/office/drawing/2014/main" id="{BD43CC6F-B12C-4EE5-B024-72D6AE907E3B}"/>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28375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90B9-9321-423C-B7AD-CB84DE5FAB57}"/>
              </a:ext>
            </a:extLst>
          </p:cNvPr>
          <p:cNvSpPr>
            <a:spLocks noGrp="1"/>
          </p:cNvSpPr>
          <p:nvPr>
            <p:ph type="title"/>
          </p:nvPr>
        </p:nvSpPr>
        <p:spPr/>
        <p:txBody>
          <a:bodyPr/>
          <a:lstStyle/>
          <a:p>
            <a:r>
              <a:rPr lang="en-GB" b="0" i="0" dirty="0">
                <a:solidFill>
                  <a:srgbClr val="056153"/>
                </a:solidFill>
                <a:effectLst/>
                <a:latin typeface="CiscoSans"/>
              </a:rPr>
              <a:t>The OSI Reference Model</a:t>
            </a:r>
            <a:br>
              <a:rPr lang="en-GB" b="0" i="0" dirty="0">
                <a:solidFill>
                  <a:srgbClr val="056153"/>
                </a:solidFill>
                <a:effectLst/>
                <a:latin typeface="CiscoSans"/>
              </a:rPr>
            </a:br>
            <a:endParaRPr lang="en-GB" dirty="0"/>
          </a:p>
        </p:txBody>
      </p:sp>
      <p:sp>
        <p:nvSpPr>
          <p:cNvPr id="3" name="Content Placeholder 2">
            <a:extLst>
              <a:ext uri="{FF2B5EF4-FFF2-40B4-BE49-F238E27FC236}">
                <a16:creationId xmlns:a16="http://schemas.microsoft.com/office/drawing/2014/main" id="{47B33A6F-8758-4DC3-828F-FB3B66DEEA7E}"/>
              </a:ext>
            </a:extLst>
          </p:cNvPr>
          <p:cNvSpPr>
            <a:spLocks noGrp="1"/>
          </p:cNvSpPr>
          <p:nvPr>
            <p:ph idx="1"/>
          </p:nvPr>
        </p:nvSpPr>
        <p:spPr/>
        <p:txBody>
          <a:bodyPr/>
          <a:lstStyle/>
          <a:p>
            <a:pPr algn="l"/>
            <a:r>
              <a:rPr lang="en-GB" sz="2000" b="0" i="0" dirty="0">
                <a:solidFill>
                  <a:srgbClr val="58585B"/>
                </a:solidFill>
                <a:effectLst/>
                <a:latin typeface="CiscoSans"/>
              </a:rPr>
              <a:t>There are two basic types of models that we use to describe the functions that must occur in order for network communications to be successful: protocol models and reference models.</a:t>
            </a:r>
          </a:p>
          <a:p>
            <a:pPr algn="l">
              <a:buFont typeface="Arial" panose="020B0604020202020204" pitchFamily="34" charset="0"/>
              <a:buChar char="•"/>
            </a:pPr>
            <a:r>
              <a:rPr lang="en-GB" sz="2000" b="1" i="0" dirty="0">
                <a:solidFill>
                  <a:srgbClr val="58585B"/>
                </a:solidFill>
                <a:effectLst/>
                <a:latin typeface="CiscoSans"/>
              </a:rPr>
              <a:t>Protocol model</a:t>
            </a:r>
            <a:r>
              <a:rPr lang="en-GB" sz="2000" b="0" i="0" dirty="0">
                <a:solidFill>
                  <a:srgbClr val="58585B"/>
                </a:solidFill>
                <a:effectLst/>
                <a:latin typeface="CiscoSans"/>
              </a:rPr>
              <a:t> - This model closely matches the structure of a particular protocol suite. A protocol suite includes the set of related protocols that typically provide all the functionality required for people to communicate with the data network. The TCP/IP model is a protocol model because it describes the functions that occur at each layer of protocols within the TCP/IP suite.</a:t>
            </a:r>
          </a:p>
          <a:p>
            <a:pPr algn="l">
              <a:buFont typeface="Arial" panose="020B0604020202020204" pitchFamily="34" charset="0"/>
              <a:buChar char="•"/>
            </a:pPr>
            <a:r>
              <a:rPr lang="en-GB" sz="2000" b="1" i="0" dirty="0">
                <a:solidFill>
                  <a:srgbClr val="58585B"/>
                </a:solidFill>
                <a:effectLst/>
                <a:latin typeface="CiscoSans"/>
              </a:rPr>
              <a:t>Reference model</a:t>
            </a:r>
            <a:r>
              <a:rPr lang="en-GB" sz="2000" b="0" i="0" dirty="0">
                <a:solidFill>
                  <a:srgbClr val="58585B"/>
                </a:solidFill>
                <a:effectLst/>
                <a:latin typeface="CiscoSans"/>
              </a:rPr>
              <a:t> - This type of model describes the functions that must be completed at a particular layer, but does not specify exactly how a function should be accomplished. A reference model is not intended to provide a sufficient level of detail to define precisely how each protocol should work at each layer. The primary purpose of a reference model is to aid in clearer understanding of the functions and processes necessary for network communications.</a:t>
            </a:r>
          </a:p>
          <a:p>
            <a:endParaRPr lang="en-GB" dirty="0"/>
          </a:p>
        </p:txBody>
      </p:sp>
    </p:spTree>
    <p:extLst>
      <p:ext uri="{BB962C8B-B14F-4D97-AF65-F5344CB8AC3E}">
        <p14:creationId xmlns:p14="http://schemas.microsoft.com/office/powerpoint/2010/main" val="165520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F354E-542A-422A-824E-F012B9E5F9EB}"/>
              </a:ext>
            </a:extLst>
          </p:cNvPr>
          <p:cNvSpPr>
            <a:spLocks noGrp="1"/>
          </p:cNvSpPr>
          <p:nvPr>
            <p:ph type="title"/>
          </p:nvPr>
        </p:nvSpPr>
        <p:spPr/>
        <p:txBody>
          <a:bodyPr/>
          <a:lstStyle/>
          <a:p>
            <a:endParaRPr lang="en-GB" dirty="0"/>
          </a:p>
        </p:txBody>
      </p:sp>
      <p:graphicFrame>
        <p:nvGraphicFramePr>
          <p:cNvPr id="13" name="Content Placeholder 12">
            <a:extLst>
              <a:ext uri="{FF2B5EF4-FFF2-40B4-BE49-F238E27FC236}">
                <a16:creationId xmlns:a16="http://schemas.microsoft.com/office/drawing/2014/main" id="{6BF681D2-663A-4AD7-B02A-5703FD526AF0}"/>
              </a:ext>
            </a:extLst>
          </p:cNvPr>
          <p:cNvGraphicFramePr>
            <a:graphicFrameLocks noGrp="1"/>
          </p:cNvGraphicFramePr>
          <p:nvPr>
            <p:ph idx="1"/>
            <p:extLst>
              <p:ext uri="{D42A27DB-BD31-4B8C-83A1-F6EECF244321}">
                <p14:modId xmlns:p14="http://schemas.microsoft.com/office/powerpoint/2010/main" val="1505574593"/>
              </p:ext>
            </p:extLst>
          </p:nvPr>
        </p:nvGraphicFramePr>
        <p:xfrm>
          <a:off x="762000" y="1379095"/>
          <a:ext cx="7620000" cy="4828741"/>
        </p:xfrm>
        <a:graphic>
          <a:graphicData uri="http://schemas.openxmlformats.org/drawingml/2006/table">
            <a:tbl>
              <a:tblPr firstRow="1" firstCol="1" bandRow="1">
                <a:tableStyleId>{5C22544A-7EE6-4342-B048-85BDC9FD1C3A}</a:tableStyleId>
              </a:tblPr>
              <a:tblGrid>
                <a:gridCol w="1284715">
                  <a:extLst>
                    <a:ext uri="{9D8B030D-6E8A-4147-A177-3AD203B41FA5}">
                      <a16:colId xmlns:a16="http://schemas.microsoft.com/office/drawing/2014/main" val="4186786598"/>
                    </a:ext>
                  </a:extLst>
                </a:gridCol>
                <a:gridCol w="6335285">
                  <a:extLst>
                    <a:ext uri="{9D8B030D-6E8A-4147-A177-3AD203B41FA5}">
                      <a16:colId xmlns:a16="http://schemas.microsoft.com/office/drawing/2014/main" val="3374313292"/>
                    </a:ext>
                  </a:extLst>
                </a:gridCol>
              </a:tblGrid>
              <a:tr h="351991">
                <a:tc>
                  <a:txBody>
                    <a:bodyPr/>
                    <a:lstStyle/>
                    <a:p>
                      <a:pPr>
                        <a:lnSpc>
                          <a:spcPct val="107000"/>
                        </a:lnSpc>
                        <a:spcAft>
                          <a:spcPts val="800"/>
                        </a:spcAft>
                      </a:pPr>
                      <a:r>
                        <a:rPr lang="en-GB" sz="1400">
                          <a:effectLst/>
                        </a:rPr>
                        <a:t>OSI Model Layer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tc>
                  <a:txBody>
                    <a:bodyPr/>
                    <a:lstStyle/>
                    <a:p>
                      <a:pPr>
                        <a:lnSpc>
                          <a:spcPct val="107000"/>
                        </a:lnSpc>
                        <a:spcAft>
                          <a:spcPts val="800"/>
                        </a:spcAft>
                      </a:pPr>
                      <a:r>
                        <a:rPr lang="en-GB" sz="1400" dirty="0">
                          <a:effectLst/>
                        </a:rPr>
                        <a:t>Description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extLst>
                  <a:ext uri="{0D108BD9-81ED-4DB2-BD59-A6C34878D82A}">
                    <a16:rowId xmlns:a16="http://schemas.microsoft.com/office/drawing/2014/main" val="3305961581"/>
                  </a:ext>
                </a:extLst>
              </a:tr>
              <a:tr h="351991">
                <a:tc>
                  <a:txBody>
                    <a:bodyPr/>
                    <a:lstStyle/>
                    <a:p>
                      <a:pPr>
                        <a:lnSpc>
                          <a:spcPct val="107000"/>
                        </a:lnSpc>
                        <a:spcAft>
                          <a:spcPts val="800"/>
                        </a:spcAft>
                      </a:pPr>
                      <a:r>
                        <a:rPr lang="en-GB" sz="1400">
                          <a:effectLst/>
                        </a:rPr>
                        <a:t>7 - Application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tc>
                  <a:txBody>
                    <a:bodyPr/>
                    <a:lstStyle/>
                    <a:p>
                      <a:pPr>
                        <a:lnSpc>
                          <a:spcPct val="107000"/>
                        </a:lnSpc>
                        <a:spcAft>
                          <a:spcPts val="800"/>
                        </a:spcAft>
                      </a:pPr>
                      <a:r>
                        <a:rPr lang="en-GB" sz="1400">
                          <a:effectLst/>
                        </a:rPr>
                        <a:t>The application layer contains protocols used for process-to-process communications.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extLst>
                  <a:ext uri="{0D108BD9-81ED-4DB2-BD59-A6C34878D82A}">
                    <a16:rowId xmlns:a16="http://schemas.microsoft.com/office/drawing/2014/main" val="2564792363"/>
                  </a:ext>
                </a:extLst>
              </a:tr>
              <a:tr h="585727">
                <a:tc>
                  <a:txBody>
                    <a:bodyPr/>
                    <a:lstStyle/>
                    <a:p>
                      <a:pPr>
                        <a:lnSpc>
                          <a:spcPct val="107000"/>
                        </a:lnSpc>
                        <a:spcAft>
                          <a:spcPts val="800"/>
                        </a:spcAft>
                      </a:pPr>
                      <a:r>
                        <a:rPr lang="en-GB" sz="1400">
                          <a:effectLst/>
                        </a:rPr>
                        <a:t>6 - Presentation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tc>
                  <a:txBody>
                    <a:bodyPr/>
                    <a:lstStyle/>
                    <a:p>
                      <a:pPr>
                        <a:lnSpc>
                          <a:spcPct val="107000"/>
                        </a:lnSpc>
                        <a:spcAft>
                          <a:spcPts val="800"/>
                        </a:spcAft>
                      </a:pPr>
                      <a:r>
                        <a:rPr lang="en-GB" sz="1400">
                          <a:effectLst/>
                        </a:rPr>
                        <a:t>The presentation layer provides for common representation of the data transferred between application layer services.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extLst>
                  <a:ext uri="{0D108BD9-81ED-4DB2-BD59-A6C34878D82A}">
                    <a16:rowId xmlns:a16="http://schemas.microsoft.com/office/drawing/2014/main" val="3051753568"/>
                  </a:ext>
                </a:extLst>
              </a:tr>
              <a:tr h="585727">
                <a:tc>
                  <a:txBody>
                    <a:bodyPr/>
                    <a:lstStyle/>
                    <a:p>
                      <a:pPr>
                        <a:lnSpc>
                          <a:spcPct val="107000"/>
                        </a:lnSpc>
                        <a:spcAft>
                          <a:spcPts val="800"/>
                        </a:spcAft>
                      </a:pPr>
                      <a:r>
                        <a:rPr lang="en-GB" sz="1400">
                          <a:effectLst/>
                        </a:rPr>
                        <a:t>5 - Session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tc>
                  <a:txBody>
                    <a:bodyPr/>
                    <a:lstStyle/>
                    <a:p>
                      <a:pPr>
                        <a:lnSpc>
                          <a:spcPct val="107000"/>
                        </a:lnSpc>
                        <a:spcAft>
                          <a:spcPts val="800"/>
                        </a:spcAft>
                      </a:pPr>
                      <a:r>
                        <a:rPr lang="en-GB" sz="1400">
                          <a:effectLst/>
                        </a:rPr>
                        <a:t>The session layer provides services to the presentation layer to organize its dialogue and to manage data exchange.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extLst>
                  <a:ext uri="{0D108BD9-81ED-4DB2-BD59-A6C34878D82A}">
                    <a16:rowId xmlns:a16="http://schemas.microsoft.com/office/drawing/2014/main" val="489119954"/>
                  </a:ext>
                </a:extLst>
              </a:tr>
              <a:tr h="585727">
                <a:tc>
                  <a:txBody>
                    <a:bodyPr/>
                    <a:lstStyle/>
                    <a:p>
                      <a:pPr>
                        <a:lnSpc>
                          <a:spcPct val="107000"/>
                        </a:lnSpc>
                        <a:spcAft>
                          <a:spcPts val="800"/>
                        </a:spcAft>
                      </a:pPr>
                      <a:r>
                        <a:rPr lang="en-GB" sz="1400">
                          <a:effectLst/>
                        </a:rPr>
                        <a:t>4 - Transport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tc>
                  <a:txBody>
                    <a:bodyPr/>
                    <a:lstStyle/>
                    <a:p>
                      <a:pPr>
                        <a:lnSpc>
                          <a:spcPct val="107000"/>
                        </a:lnSpc>
                        <a:spcAft>
                          <a:spcPts val="800"/>
                        </a:spcAft>
                      </a:pPr>
                      <a:r>
                        <a:rPr lang="en-GB" sz="1400">
                          <a:effectLst/>
                        </a:rPr>
                        <a:t>The transport layer defines services to segment, transfer, and reassemble the data for individual communications between the end devices.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extLst>
                  <a:ext uri="{0D108BD9-81ED-4DB2-BD59-A6C34878D82A}">
                    <a16:rowId xmlns:a16="http://schemas.microsoft.com/office/drawing/2014/main" val="1511570207"/>
                  </a:ext>
                </a:extLst>
              </a:tr>
              <a:tr h="585727">
                <a:tc>
                  <a:txBody>
                    <a:bodyPr/>
                    <a:lstStyle/>
                    <a:p>
                      <a:pPr>
                        <a:lnSpc>
                          <a:spcPct val="107000"/>
                        </a:lnSpc>
                        <a:spcAft>
                          <a:spcPts val="800"/>
                        </a:spcAft>
                      </a:pPr>
                      <a:r>
                        <a:rPr lang="en-GB" sz="1400">
                          <a:effectLst/>
                        </a:rPr>
                        <a:t>3 - Network</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tc>
                  <a:txBody>
                    <a:bodyPr/>
                    <a:lstStyle/>
                    <a:p>
                      <a:pPr>
                        <a:lnSpc>
                          <a:spcPct val="107000"/>
                        </a:lnSpc>
                        <a:spcAft>
                          <a:spcPts val="800"/>
                        </a:spcAft>
                      </a:pPr>
                      <a:r>
                        <a:rPr lang="en-GB" sz="1400">
                          <a:effectLst/>
                        </a:rPr>
                        <a:t>The network layer provides services to exchange the individual pieces of data over the network between identified end devices.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extLst>
                  <a:ext uri="{0D108BD9-81ED-4DB2-BD59-A6C34878D82A}">
                    <a16:rowId xmlns:a16="http://schemas.microsoft.com/office/drawing/2014/main" val="1970339980"/>
                  </a:ext>
                </a:extLst>
              </a:tr>
              <a:tr h="585727">
                <a:tc>
                  <a:txBody>
                    <a:bodyPr/>
                    <a:lstStyle/>
                    <a:p>
                      <a:pPr>
                        <a:lnSpc>
                          <a:spcPct val="107000"/>
                        </a:lnSpc>
                        <a:spcAft>
                          <a:spcPts val="800"/>
                        </a:spcAft>
                      </a:pPr>
                      <a:r>
                        <a:rPr lang="en-GB" sz="1400">
                          <a:effectLst/>
                        </a:rPr>
                        <a:t>2 - Data Link</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tc>
                  <a:txBody>
                    <a:bodyPr/>
                    <a:lstStyle/>
                    <a:p>
                      <a:pPr>
                        <a:lnSpc>
                          <a:spcPct val="107000"/>
                        </a:lnSpc>
                        <a:spcAft>
                          <a:spcPts val="800"/>
                        </a:spcAft>
                      </a:pPr>
                      <a:r>
                        <a:rPr lang="en-GB" sz="1400">
                          <a:effectLst/>
                        </a:rPr>
                        <a:t>The data link layer protocols describe methods for exchanging data frames between devices over a common media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extLst>
                  <a:ext uri="{0D108BD9-81ED-4DB2-BD59-A6C34878D82A}">
                    <a16:rowId xmlns:a16="http://schemas.microsoft.com/office/drawing/2014/main" val="1243181918"/>
                  </a:ext>
                </a:extLst>
              </a:tr>
              <a:tr h="819462">
                <a:tc>
                  <a:txBody>
                    <a:bodyPr/>
                    <a:lstStyle/>
                    <a:p>
                      <a:pPr>
                        <a:lnSpc>
                          <a:spcPct val="107000"/>
                        </a:lnSpc>
                        <a:spcAft>
                          <a:spcPts val="800"/>
                        </a:spcAft>
                      </a:pPr>
                      <a:r>
                        <a:rPr lang="en-GB" sz="1400">
                          <a:effectLst/>
                        </a:rPr>
                        <a:t>1 - Physical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tc>
                  <a:txBody>
                    <a:bodyPr/>
                    <a:lstStyle/>
                    <a:p>
                      <a:pPr>
                        <a:lnSpc>
                          <a:spcPct val="107000"/>
                        </a:lnSpc>
                        <a:spcAft>
                          <a:spcPts val="800"/>
                        </a:spcAft>
                      </a:pPr>
                      <a:r>
                        <a:rPr lang="en-GB" sz="1400" dirty="0">
                          <a:effectLst/>
                        </a:rPr>
                        <a:t>The physical layer protocols describe the mechanical, electrical, functional, and procedural means to activate, maintain, and de-activate physical connections for a bit transmission to and from a network device.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7625" marR="47625" marT="47625" marB="47625" anchor="ctr"/>
                </a:tc>
                <a:extLst>
                  <a:ext uri="{0D108BD9-81ED-4DB2-BD59-A6C34878D82A}">
                    <a16:rowId xmlns:a16="http://schemas.microsoft.com/office/drawing/2014/main" val="3910617827"/>
                  </a:ext>
                </a:extLst>
              </a:tr>
            </a:tbl>
          </a:graphicData>
        </a:graphic>
      </p:graphicFrame>
    </p:spTree>
    <p:extLst>
      <p:ext uri="{BB962C8B-B14F-4D97-AF65-F5344CB8AC3E}">
        <p14:creationId xmlns:p14="http://schemas.microsoft.com/office/powerpoint/2010/main" val="985848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Visualizing How Protocols Work</a:t>
            </a:r>
          </a:p>
        </p:txBody>
      </p:sp>
      <p:sp>
        <p:nvSpPr>
          <p:cNvPr id="2" name="Content Placeholder 1"/>
          <p:cNvSpPr>
            <a:spLocks noGrp="1"/>
          </p:cNvSpPr>
          <p:nvPr>
            <p:ph idx="1"/>
          </p:nvPr>
        </p:nvSpPr>
        <p:spPr/>
        <p:txBody>
          <a:bodyPr/>
          <a:lstStyle/>
          <a:p>
            <a:r>
              <a:rPr lang="en-US" dirty="0"/>
              <a:t>Different types of Network Models</a:t>
            </a:r>
          </a:p>
          <a:p>
            <a:endParaRPr lang="en-US" dirty="0"/>
          </a:p>
          <a:p>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66453316"/>
              </p:ext>
            </p:extLst>
          </p:nvPr>
        </p:nvGraphicFramePr>
        <p:xfrm>
          <a:off x="393700" y="2044700"/>
          <a:ext cx="8331200" cy="4308667"/>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406400">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44500">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457767">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598782" y="3060700"/>
            <a:ext cx="2047434" cy="3197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523999" y="3060700"/>
            <a:ext cx="1670049" cy="3133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3137018"/>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1B0F4-7ED2-47A3-9B29-BD920D7544C6}"/>
              </a:ext>
            </a:extLst>
          </p:cNvPr>
          <p:cNvSpPr>
            <a:spLocks noGrp="1"/>
          </p:cNvSpPr>
          <p:nvPr>
            <p:ph type="title"/>
          </p:nvPr>
        </p:nvSpPr>
        <p:spPr/>
        <p:txBody>
          <a:bodyPr/>
          <a:lstStyle/>
          <a:p>
            <a:endParaRPr lang="en-GB" dirty="0"/>
          </a:p>
        </p:txBody>
      </p:sp>
      <p:graphicFrame>
        <p:nvGraphicFramePr>
          <p:cNvPr id="4" name="Content Placeholder 3">
            <a:extLst>
              <a:ext uri="{FF2B5EF4-FFF2-40B4-BE49-F238E27FC236}">
                <a16:creationId xmlns:a16="http://schemas.microsoft.com/office/drawing/2014/main" id="{5D398A70-82BA-460B-9464-8D8440D5B352}"/>
              </a:ext>
            </a:extLst>
          </p:cNvPr>
          <p:cNvGraphicFramePr>
            <a:graphicFrameLocks noGrp="1"/>
          </p:cNvGraphicFramePr>
          <p:nvPr>
            <p:ph idx="1"/>
            <p:extLst>
              <p:ext uri="{D42A27DB-BD31-4B8C-83A1-F6EECF244321}">
                <p14:modId xmlns:p14="http://schemas.microsoft.com/office/powerpoint/2010/main" val="2907278761"/>
              </p:ext>
            </p:extLst>
          </p:nvPr>
        </p:nvGraphicFramePr>
        <p:xfrm>
          <a:off x="212725" y="1603949"/>
          <a:ext cx="8734425" cy="4977000"/>
        </p:xfrm>
        <a:graphic>
          <a:graphicData uri="http://schemas.openxmlformats.org/drawingml/2006/table">
            <a:tbl>
              <a:tblPr firstRow="1" firstCol="1" bandRow="1">
                <a:tableStyleId>{5C22544A-7EE6-4342-B048-85BDC9FD1C3A}</a:tableStyleId>
              </a:tblPr>
              <a:tblGrid>
                <a:gridCol w="1310164">
                  <a:extLst>
                    <a:ext uri="{9D8B030D-6E8A-4147-A177-3AD203B41FA5}">
                      <a16:colId xmlns:a16="http://schemas.microsoft.com/office/drawing/2014/main" val="1321062613"/>
                    </a:ext>
                  </a:extLst>
                </a:gridCol>
                <a:gridCol w="1310164">
                  <a:extLst>
                    <a:ext uri="{9D8B030D-6E8A-4147-A177-3AD203B41FA5}">
                      <a16:colId xmlns:a16="http://schemas.microsoft.com/office/drawing/2014/main" val="3906229477"/>
                    </a:ext>
                  </a:extLst>
                </a:gridCol>
                <a:gridCol w="1091803">
                  <a:extLst>
                    <a:ext uri="{9D8B030D-6E8A-4147-A177-3AD203B41FA5}">
                      <a16:colId xmlns:a16="http://schemas.microsoft.com/office/drawing/2014/main" val="1634815557"/>
                    </a:ext>
                  </a:extLst>
                </a:gridCol>
                <a:gridCol w="5022294">
                  <a:extLst>
                    <a:ext uri="{9D8B030D-6E8A-4147-A177-3AD203B41FA5}">
                      <a16:colId xmlns:a16="http://schemas.microsoft.com/office/drawing/2014/main" val="13909863"/>
                    </a:ext>
                  </a:extLst>
                </a:gridCol>
              </a:tblGrid>
              <a:tr h="285999">
                <a:tc>
                  <a:txBody>
                    <a:bodyPr/>
                    <a:lstStyle/>
                    <a:p>
                      <a:pPr>
                        <a:lnSpc>
                          <a:spcPct val="107000"/>
                        </a:lnSpc>
                        <a:spcAft>
                          <a:spcPts val="800"/>
                        </a:spcAft>
                      </a:pPr>
                      <a:r>
                        <a:rPr lang="en-GB" sz="1400">
                          <a:effectLst/>
                        </a:rPr>
                        <a:t>Group</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a:effectLst/>
                        </a:rPr>
                        <a:t>Layer Number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a:effectLst/>
                        </a:rPr>
                        <a:t>Layer Name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dirty="0">
                          <a:effectLst/>
                        </a:rPr>
                        <a:t>Common Network Components Associated with this Layer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extLst>
                  <a:ext uri="{0D108BD9-81ED-4DB2-BD59-A6C34878D82A}">
                    <a16:rowId xmlns:a16="http://schemas.microsoft.com/office/drawing/2014/main" val="2334175532"/>
                  </a:ext>
                </a:extLst>
              </a:tr>
              <a:tr h="285999">
                <a:tc rowSpan="3">
                  <a:txBody>
                    <a:bodyPr/>
                    <a:lstStyle/>
                    <a:p>
                      <a:pPr>
                        <a:lnSpc>
                          <a:spcPct val="107000"/>
                        </a:lnSpc>
                        <a:spcAft>
                          <a:spcPts val="800"/>
                        </a:spcAft>
                      </a:pPr>
                      <a:r>
                        <a:rPr lang="en-GB" sz="1400" dirty="0">
                          <a:effectLst/>
                        </a:rPr>
                        <a:t>Upper Layers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a:effectLst/>
                        </a:rPr>
                        <a:t>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a:effectLst/>
                        </a:rPr>
                        <a:t>Application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rowSpan="3">
                  <a: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Network aware applications</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Email</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Web browsers and servers</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File transfer</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Name resolution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extLst>
                  <a:ext uri="{0D108BD9-81ED-4DB2-BD59-A6C34878D82A}">
                    <a16:rowId xmlns:a16="http://schemas.microsoft.com/office/drawing/2014/main" val="3675510601"/>
                  </a:ext>
                </a:extLst>
              </a:tr>
              <a:tr h="285999">
                <a:tc vMerge="1">
                  <a:txBody>
                    <a:bodyPr/>
                    <a:lstStyle/>
                    <a:p>
                      <a:endParaRPr lang="en-GB"/>
                    </a:p>
                  </a:txBody>
                  <a:tcPr/>
                </a:tc>
                <a:tc>
                  <a:txBody>
                    <a:bodyPr/>
                    <a:lstStyle/>
                    <a:p>
                      <a:pPr>
                        <a:lnSpc>
                          <a:spcPct val="107000"/>
                        </a:lnSpc>
                        <a:spcAft>
                          <a:spcPts val="800"/>
                        </a:spcAft>
                      </a:pPr>
                      <a:r>
                        <a:rPr lang="en-GB" sz="1400">
                          <a:effectLst/>
                        </a:rPr>
                        <a:t>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a:effectLst/>
                        </a:rPr>
                        <a:t>Presentation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vMerge="1">
                  <a:txBody>
                    <a:bodyPr/>
                    <a:lstStyle/>
                    <a:p>
                      <a:endParaRPr lang="en-GB"/>
                    </a:p>
                  </a:txBody>
                  <a:tcPr/>
                </a:tc>
                <a:extLst>
                  <a:ext uri="{0D108BD9-81ED-4DB2-BD59-A6C34878D82A}">
                    <a16:rowId xmlns:a16="http://schemas.microsoft.com/office/drawing/2014/main" val="543471731"/>
                  </a:ext>
                </a:extLst>
              </a:tr>
              <a:tr h="1009986">
                <a:tc vMerge="1">
                  <a:txBody>
                    <a:bodyPr/>
                    <a:lstStyle/>
                    <a:p>
                      <a:endParaRPr lang="en-GB"/>
                    </a:p>
                  </a:txBody>
                  <a:tcPr/>
                </a:tc>
                <a:tc>
                  <a:txBody>
                    <a:bodyPr/>
                    <a:lstStyle/>
                    <a:p>
                      <a:pPr>
                        <a:lnSpc>
                          <a:spcPct val="107000"/>
                        </a:lnSpc>
                        <a:spcAft>
                          <a:spcPts val="800"/>
                        </a:spcAft>
                      </a:pPr>
                      <a:r>
                        <a:rPr lang="en-GB" sz="1400" dirty="0">
                          <a:effectLst/>
                        </a:rPr>
                        <a:t>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a:effectLst/>
                        </a:rPr>
                        <a:t>Session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vMerge="1">
                  <a:txBody>
                    <a:bodyPr/>
                    <a:lstStyle/>
                    <a:p>
                      <a:endParaRPr lang="en-GB"/>
                    </a:p>
                  </a:txBody>
                  <a:tcPr/>
                </a:tc>
                <a:extLst>
                  <a:ext uri="{0D108BD9-81ED-4DB2-BD59-A6C34878D82A}">
                    <a16:rowId xmlns:a16="http://schemas.microsoft.com/office/drawing/2014/main" val="1529179510"/>
                  </a:ext>
                </a:extLst>
              </a:tr>
              <a:tr h="609995">
                <a:tc rowSpan="4">
                  <a:txBody>
                    <a:bodyPr/>
                    <a:lstStyle/>
                    <a:p>
                      <a:pPr>
                        <a:lnSpc>
                          <a:spcPct val="107000"/>
                        </a:lnSpc>
                        <a:spcAft>
                          <a:spcPts val="800"/>
                        </a:spcAft>
                      </a:pPr>
                      <a:r>
                        <a:rPr lang="en-GB" sz="1400">
                          <a:effectLst/>
                        </a:rPr>
                        <a:t>Lower Layers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a:effectLst/>
                        </a:rPr>
                        <a:t>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dirty="0">
                          <a:effectLst/>
                        </a:rPr>
                        <a:t>Transport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Video and voice streaming mechanisms</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Firewall filtering lists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extLst>
                  <a:ext uri="{0D108BD9-81ED-4DB2-BD59-A6C34878D82A}">
                    <a16:rowId xmlns:a16="http://schemas.microsoft.com/office/drawing/2014/main" val="1125427538"/>
                  </a:ext>
                </a:extLst>
              </a:tr>
              <a:tr h="609995">
                <a:tc vMerge="1">
                  <a:txBody>
                    <a:bodyPr/>
                    <a:lstStyle/>
                    <a:p>
                      <a:endParaRPr lang="en-GB"/>
                    </a:p>
                  </a:txBody>
                  <a:tcPr/>
                </a:tc>
                <a:tc>
                  <a:txBody>
                    <a:bodyPr/>
                    <a:lstStyle/>
                    <a:p>
                      <a:pPr>
                        <a:lnSpc>
                          <a:spcPct val="107000"/>
                        </a:lnSpc>
                        <a:spcAft>
                          <a:spcPts val="800"/>
                        </a:spcAft>
                      </a:pPr>
                      <a:r>
                        <a:rPr lang="en-GB" sz="1400">
                          <a:effectLst/>
                        </a:rPr>
                        <a:t>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a:effectLst/>
                        </a:rPr>
                        <a:t>Network</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IP addressing</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Routing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extLst>
                  <a:ext uri="{0D108BD9-81ED-4DB2-BD59-A6C34878D82A}">
                    <a16:rowId xmlns:a16="http://schemas.microsoft.com/office/drawing/2014/main" val="2117209306"/>
                  </a:ext>
                </a:extLst>
              </a:tr>
              <a:tr h="933991">
                <a:tc vMerge="1">
                  <a:txBody>
                    <a:bodyPr/>
                    <a:lstStyle/>
                    <a:p>
                      <a:endParaRPr lang="en-GB"/>
                    </a:p>
                  </a:txBody>
                  <a:tcPr/>
                </a:tc>
                <a:tc>
                  <a:txBody>
                    <a:bodyPr/>
                    <a:lstStyle/>
                    <a:p>
                      <a:pPr>
                        <a:lnSpc>
                          <a:spcPct val="107000"/>
                        </a:lnSpc>
                        <a:spcAft>
                          <a:spcPts val="800"/>
                        </a:spcAft>
                      </a:pPr>
                      <a:r>
                        <a:rPr lang="en-GB" sz="1400">
                          <a:effectLst/>
                        </a:rPr>
                        <a:t>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a:effectLst/>
                        </a:rPr>
                        <a:t>Data Link</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Network interface cards and drivers</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Network switching</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WAN connectivity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extLst>
                  <a:ext uri="{0D108BD9-81ED-4DB2-BD59-A6C34878D82A}">
                    <a16:rowId xmlns:a16="http://schemas.microsoft.com/office/drawing/2014/main" val="2658426091"/>
                  </a:ext>
                </a:extLst>
              </a:tr>
              <a:tr h="609995">
                <a:tc vMerge="1">
                  <a:txBody>
                    <a:bodyPr/>
                    <a:lstStyle/>
                    <a:p>
                      <a:endParaRPr lang="en-GB"/>
                    </a:p>
                  </a:txBody>
                  <a:tcPr/>
                </a:tc>
                <a:tc>
                  <a:txBody>
                    <a:bodyPr/>
                    <a:lstStyle/>
                    <a:p>
                      <a:pPr>
                        <a:lnSpc>
                          <a:spcPct val="107000"/>
                        </a:lnSpc>
                        <a:spcAft>
                          <a:spcPts val="800"/>
                        </a:spcAft>
                      </a:pPr>
                      <a:r>
                        <a:rPr lang="en-GB" sz="1400">
                          <a:effectLst/>
                        </a:rPr>
                        <a:t>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a:lnSpc>
                          <a:spcPct val="107000"/>
                        </a:lnSpc>
                        <a:spcAft>
                          <a:spcPts val="800"/>
                        </a:spcAft>
                      </a:pPr>
                      <a:r>
                        <a:rPr lang="en-GB" sz="1400" dirty="0">
                          <a:effectLst/>
                        </a:rPr>
                        <a:t>Physical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tc>
                  <a: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Physical medium (copper twisted pair, </a:t>
                      </a:r>
                      <a:r>
                        <a:rPr lang="en-GB" sz="1400" dirty="0" err="1">
                          <a:effectLst/>
                        </a:rPr>
                        <a:t>fiber</a:t>
                      </a:r>
                      <a:r>
                        <a:rPr lang="en-GB" sz="1400" dirty="0">
                          <a:effectLst/>
                        </a:rPr>
                        <a:t>-optic cables, wireless transmitters)</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rPr>
                        <a:t>Hubs and repeaters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920" marR="39920" marT="39920" marB="39920" anchor="ctr"/>
                </a:tc>
                <a:extLst>
                  <a:ext uri="{0D108BD9-81ED-4DB2-BD59-A6C34878D82A}">
                    <a16:rowId xmlns:a16="http://schemas.microsoft.com/office/drawing/2014/main" val="2995169002"/>
                  </a:ext>
                </a:extLst>
              </a:tr>
            </a:tbl>
          </a:graphicData>
        </a:graphic>
      </p:graphicFrame>
    </p:spTree>
    <p:extLst>
      <p:ext uri="{BB962C8B-B14F-4D97-AF65-F5344CB8AC3E}">
        <p14:creationId xmlns:p14="http://schemas.microsoft.com/office/powerpoint/2010/main" val="4186200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3.2 Talking the Language of Networking </a:t>
            </a:r>
          </a:p>
        </p:txBody>
      </p:sp>
    </p:spTree>
    <p:extLst>
      <p:ext uri="{BB962C8B-B14F-4D97-AF65-F5344CB8AC3E}">
        <p14:creationId xmlns:p14="http://schemas.microsoft.com/office/powerpoint/2010/main" val="1149094522"/>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Talking the Language of Networking</a:t>
            </a:r>
            <a:br>
              <a:rPr lang="en-US" sz="2000" dirty="0"/>
            </a:br>
            <a:r>
              <a:rPr lang="en-US" dirty="0"/>
              <a:t>Protocols for Wired Networks</a:t>
            </a:r>
          </a:p>
        </p:txBody>
      </p:sp>
      <p:sp>
        <p:nvSpPr>
          <p:cNvPr id="2" name="Content Placeholder 1"/>
          <p:cNvSpPr>
            <a:spLocks noGrp="1"/>
          </p:cNvSpPr>
          <p:nvPr>
            <p:ph idx="1"/>
          </p:nvPr>
        </p:nvSpPr>
        <p:spPr/>
        <p:txBody>
          <a:bodyPr/>
          <a:lstStyle/>
          <a:p>
            <a:r>
              <a:rPr lang="en-US" dirty="0"/>
              <a:t>Why Ethernet? </a:t>
            </a:r>
          </a:p>
          <a:p>
            <a:pPr lvl="1"/>
            <a:r>
              <a:rPr lang="en-US" dirty="0"/>
              <a:t>Ethernet has become the de facto standard</a:t>
            </a:r>
          </a:p>
          <a:p>
            <a:pPr lvl="1"/>
            <a:r>
              <a:rPr lang="en-US" dirty="0"/>
              <a:t>This means it is used by almost all wired local area networks</a:t>
            </a:r>
          </a:p>
        </p:txBody>
      </p:sp>
      <p:pic>
        <p:nvPicPr>
          <p:cNvPr id="717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76325" y="2806700"/>
            <a:ext cx="6991350" cy="393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0572532"/>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Talking the Language of Networking</a:t>
            </a:r>
            <a:br>
              <a:rPr lang="en-US" sz="2000" dirty="0"/>
            </a:br>
            <a:r>
              <a:rPr lang="en-US" dirty="0"/>
              <a:t>Protocols for Wired Networks</a:t>
            </a:r>
          </a:p>
        </p:txBody>
      </p:sp>
      <p:sp>
        <p:nvSpPr>
          <p:cNvPr id="2" name="Content Placeholder 1"/>
          <p:cNvSpPr>
            <a:spLocks noGrp="1"/>
          </p:cNvSpPr>
          <p:nvPr>
            <p:ph idx="1"/>
          </p:nvPr>
        </p:nvSpPr>
        <p:spPr/>
        <p:txBody>
          <a:bodyPr/>
          <a:lstStyle/>
          <a:p>
            <a:r>
              <a:rPr lang="en-US" dirty="0"/>
              <a:t>Ethernet is Constantly Evolving </a:t>
            </a:r>
          </a:p>
          <a:p>
            <a:pPr lvl="1"/>
            <a:r>
              <a:rPr lang="en-US" dirty="0"/>
              <a:t>The Institute of Electrical and Electronic Engineers (IEEE) maintains Ethernet and wireless standards. </a:t>
            </a:r>
          </a:p>
          <a:p>
            <a:pPr lvl="1"/>
            <a:r>
              <a:rPr lang="en-US" dirty="0"/>
              <a:t>They are responsible for maintaining the standards and for approving new enhancements.</a:t>
            </a:r>
          </a:p>
          <a:p>
            <a:endParaRPr lang="en-US" dirty="0"/>
          </a:p>
          <a:p>
            <a:r>
              <a:rPr lang="en-US" dirty="0"/>
              <a:t>Ethernet Addressing </a:t>
            </a:r>
          </a:p>
          <a:p>
            <a:pPr lvl="1"/>
            <a:r>
              <a:rPr lang="en-US" dirty="0"/>
              <a:t>Each host connected to an Ethernet network is assigned a unique physical address which identifies it on the network.</a:t>
            </a:r>
          </a:p>
          <a:p>
            <a:pPr lvl="1"/>
            <a:r>
              <a:rPr lang="en-US" dirty="0"/>
              <a:t>The physical address is known as the Media Access Control (MAC) address and is assigned to a NIC it when it is manufactured. </a:t>
            </a:r>
          </a:p>
        </p:txBody>
      </p:sp>
    </p:spTree>
    <p:extLst>
      <p:ext uri="{BB962C8B-B14F-4D97-AF65-F5344CB8AC3E}">
        <p14:creationId xmlns:p14="http://schemas.microsoft.com/office/powerpoint/2010/main" val="3395619722"/>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3.3 How do Ethernet Networks Work? </a:t>
            </a:r>
          </a:p>
        </p:txBody>
      </p:sp>
    </p:spTree>
    <p:extLst>
      <p:ext uri="{BB962C8B-B14F-4D97-AF65-F5344CB8AC3E}">
        <p14:creationId xmlns:p14="http://schemas.microsoft.com/office/powerpoint/2010/main" val="1149094522"/>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Ethernet Networks Work?</a:t>
            </a:r>
            <a:br>
              <a:rPr lang="en-US" sz="2000" dirty="0"/>
            </a:br>
            <a:r>
              <a:rPr lang="en-US" dirty="0"/>
              <a:t>Preparing Data for Transmission</a:t>
            </a:r>
          </a:p>
        </p:txBody>
      </p:sp>
      <p:sp>
        <p:nvSpPr>
          <p:cNvPr id="2" name="Content Placeholder 1"/>
          <p:cNvSpPr>
            <a:spLocks noGrp="1"/>
          </p:cNvSpPr>
          <p:nvPr>
            <p:ph idx="1"/>
          </p:nvPr>
        </p:nvSpPr>
        <p:spPr/>
        <p:txBody>
          <a:bodyPr/>
          <a:lstStyle/>
          <a:p>
            <a:r>
              <a:rPr lang="en-US" dirty="0"/>
              <a:t>Encapsulation </a:t>
            </a:r>
          </a:p>
          <a:p>
            <a:pPr lvl="1"/>
            <a:r>
              <a:rPr lang="en-US" dirty="0"/>
              <a:t>The process of placing one message inside another message format is called encapsulation. </a:t>
            </a:r>
          </a:p>
          <a:p>
            <a:pPr lvl="2"/>
            <a:r>
              <a:rPr lang="en-US" dirty="0"/>
              <a:t>De-encapsulation occurs when the process is reversed.</a:t>
            </a:r>
          </a:p>
          <a:p>
            <a:pPr lvl="1"/>
            <a:r>
              <a:rPr lang="en-US" dirty="0"/>
              <a:t>Before a network message is sent over the network, it is encapsulated in a frame that identifies the destination and source MAC addresses. </a:t>
            </a:r>
          </a:p>
          <a:p>
            <a:endParaRPr lang="en-US" dirty="0"/>
          </a:p>
          <a:p>
            <a:r>
              <a:rPr lang="en-US" dirty="0"/>
              <a:t>Framing the Message </a:t>
            </a:r>
          </a:p>
        </p:txBody>
      </p:sp>
      <p:graphicFrame>
        <p:nvGraphicFramePr>
          <p:cNvPr id="4" name="Table 3"/>
          <p:cNvGraphicFramePr>
            <a:graphicFrameLocks noGrp="1"/>
          </p:cNvGraphicFramePr>
          <p:nvPr>
            <p:extLst>
              <p:ext uri="{D42A27DB-BD31-4B8C-83A1-F6EECF244321}">
                <p14:modId xmlns:p14="http://schemas.microsoft.com/office/powerpoint/2010/main" val="3083879026"/>
              </p:ext>
            </p:extLst>
          </p:nvPr>
        </p:nvGraphicFramePr>
        <p:xfrm>
          <a:off x="392907" y="4902994"/>
          <a:ext cx="8358187" cy="1566862"/>
        </p:xfrm>
        <a:graphic>
          <a:graphicData uri="http://schemas.openxmlformats.org/drawingml/2006/table">
            <a:tbl>
              <a:tblPr firstRow="1" bandRow="1">
                <a:tableStyleId>{2D5ABB26-0587-4C30-8999-92F81FD0307C}</a:tableStyleId>
              </a:tblPr>
              <a:tblGrid>
                <a:gridCol w="1164504">
                  <a:extLst>
                    <a:ext uri="{9D8B030D-6E8A-4147-A177-3AD203B41FA5}">
                      <a16:colId xmlns:a16="http://schemas.microsoft.com/office/drawing/2014/main" val="20000"/>
                    </a:ext>
                  </a:extLst>
                </a:gridCol>
                <a:gridCol w="957846">
                  <a:extLst>
                    <a:ext uri="{9D8B030D-6E8A-4147-A177-3AD203B41FA5}">
                      <a16:colId xmlns:a16="http://schemas.microsoft.com/office/drawing/2014/main" val="20001"/>
                    </a:ext>
                  </a:extLst>
                </a:gridCol>
                <a:gridCol w="1554859">
                  <a:extLst>
                    <a:ext uri="{9D8B030D-6E8A-4147-A177-3AD203B41FA5}">
                      <a16:colId xmlns:a16="http://schemas.microsoft.com/office/drawing/2014/main" val="20002"/>
                    </a:ext>
                  </a:extLst>
                </a:gridCol>
                <a:gridCol w="1554859">
                  <a:extLst>
                    <a:ext uri="{9D8B030D-6E8A-4147-A177-3AD203B41FA5}">
                      <a16:colId xmlns:a16="http://schemas.microsoft.com/office/drawing/2014/main" val="20003"/>
                    </a:ext>
                  </a:extLst>
                </a:gridCol>
                <a:gridCol w="813513">
                  <a:extLst>
                    <a:ext uri="{9D8B030D-6E8A-4147-A177-3AD203B41FA5}">
                      <a16:colId xmlns:a16="http://schemas.microsoft.com/office/drawing/2014/main" val="20004"/>
                    </a:ext>
                  </a:extLst>
                </a:gridCol>
                <a:gridCol w="1283907">
                  <a:extLst>
                    <a:ext uri="{9D8B030D-6E8A-4147-A177-3AD203B41FA5}">
                      <a16:colId xmlns:a16="http://schemas.microsoft.com/office/drawing/2014/main" val="20005"/>
                    </a:ext>
                  </a:extLst>
                </a:gridCol>
                <a:gridCol w="1028699">
                  <a:extLst>
                    <a:ext uri="{9D8B030D-6E8A-4147-A177-3AD203B41FA5}">
                      <a16:colId xmlns:a16="http://schemas.microsoft.com/office/drawing/2014/main" val="20006"/>
                    </a:ext>
                  </a:extLst>
                </a:gridCol>
              </a:tblGrid>
              <a:tr h="420518">
                <a:tc gridSpan="7">
                  <a:txBody>
                    <a:bodyPr/>
                    <a:lstStyle/>
                    <a:p>
                      <a:r>
                        <a:rPr lang="en-US" dirty="0"/>
                        <a:t>IEEE 802.3 Ethernet Frame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20518">
                <a:tc>
                  <a:txBody>
                    <a:bodyPr/>
                    <a:lstStyle/>
                    <a:p>
                      <a:pPr algn="ctr"/>
                      <a:r>
                        <a:rPr lang="en-US" sz="1200" b="1" dirty="0"/>
                        <a:t>7 bytes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46 to 1500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25826">
                <a:tc>
                  <a:txBody>
                    <a:bodyPr/>
                    <a:lstStyle/>
                    <a:p>
                      <a:pPr algn="ctr"/>
                      <a:r>
                        <a:rPr lang="en-US" sz="1200" b="1" dirty="0"/>
                        <a:t>Preamble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US" sz="1200" b="1" dirty="0"/>
                        <a:t>Start</a:t>
                      </a:r>
                      <a:r>
                        <a:rPr lang="en-US" sz="1200" b="1" baseline="0" dirty="0"/>
                        <a:t> of Frame Delimiter</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a:r>
                        <a:rPr lang="en-US" sz="1200" b="1" dirty="0"/>
                        <a:t>Destination MAC Address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a:txBody>
                    <a:bodyPr/>
                    <a:lstStyle/>
                    <a:p>
                      <a:pPr algn="ctr"/>
                      <a:r>
                        <a:rPr lang="en-US" sz="1200" b="1" dirty="0"/>
                        <a:t>Source</a:t>
                      </a:r>
                      <a:r>
                        <a:rPr lang="en-US" sz="1200" b="1" baseline="0" dirty="0"/>
                        <a:t> MAC Address</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1200" b="1" dirty="0"/>
                        <a:t>Type / Length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r>
                        <a:rPr lang="en-US" sz="1200" b="1" dirty="0"/>
                        <a:t>802.2 Header </a:t>
                      </a:r>
                    </a:p>
                    <a:p>
                      <a:pPr algn="ctr"/>
                      <a:r>
                        <a:rPr lang="en-US" sz="1200" b="1" dirty="0"/>
                        <a:t>and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en-US" sz="1200" b="1" dirty="0"/>
                        <a:t>Frame</a:t>
                      </a:r>
                      <a:r>
                        <a:rPr lang="en-US" sz="1200" b="1" baseline="0" dirty="0"/>
                        <a:t> Check Sequence</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340009097"/>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Ethernet Networks Work?</a:t>
            </a:r>
            <a:br>
              <a:rPr lang="en-US" sz="2000" dirty="0"/>
            </a:br>
            <a:r>
              <a:rPr lang="en-US" dirty="0"/>
              <a:t>Logical Addressing</a:t>
            </a:r>
          </a:p>
        </p:txBody>
      </p:sp>
      <p:sp>
        <p:nvSpPr>
          <p:cNvPr id="2" name="Content Placeholder 1"/>
          <p:cNvSpPr>
            <a:spLocks noGrp="1"/>
          </p:cNvSpPr>
          <p:nvPr>
            <p:ph idx="1"/>
          </p:nvPr>
        </p:nvSpPr>
        <p:spPr/>
        <p:txBody>
          <a:bodyPr/>
          <a:lstStyle/>
          <a:p>
            <a:r>
              <a:rPr lang="en-US" dirty="0"/>
              <a:t>Physical and Logical Addresses</a:t>
            </a:r>
          </a:p>
          <a:p>
            <a:pPr lvl="1"/>
            <a:r>
              <a:rPr lang="en-US" dirty="0"/>
              <a:t>A MAC address is physically assigned to a NIC and never changes. </a:t>
            </a:r>
          </a:p>
          <a:p>
            <a:pPr lvl="2"/>
            <a:r>
              <a:rPr lang="en-US" sz="1800" dirty="0"/>
              <a:t>The physical MAC address remains the same regardless of network.</a:t>
            </a:r>
          </a:p>
          <a:p>
            <a:pPr lvl="1"/>
            <a:r>
              <a:rPr lang="en-US" dirty="0"/>
              <a:t>An IP address (network address) is logically assigned to a host NIC.</a:t>
            </a:r>
          </a:p>
          <a:p>
            <a:pPr lvl="1"/>
            <a:r>
              <a:rPr lang="en-US" dirty="0"/>
              <a:t>The logical IP addresses contain two parts:</a:t>
            </a:r>
          </a:p>
          <a:p>
            <a:pPr lvl="2"/>
            <a:r>
              <a:rPr lang="en-US" sz="1800" b="1" dirty="0"/>
              <a:t>Network portion</a:t>
            </a:r>
            <a:r>
              <a:rPr lang="en-US" sz="1800" dirty="0"/>
              <a:t>: The left-hand portion of an IP address identifies the network portion of the address. It is the same for all hosts connected to the local network. </a:t>
            </a:r>
          </a:p>
          <a:p>
            <a:pPr lvl="2"/>
            <a:r>
              <a:rPr lang="en-US" sz="1800" b="1" dirty="0"/>
              <a:t>Host address</a:t>
            </a:r>
            <a:r>
              <a:rPr lang="en-US" sz="1800" dirty="0"/>
              <a:t>: The right-hand portion of an IP address that uniquely identifies the individual host on the network. </a:t>
            </a:r>
          </a:p>
          <a:p>
            <a:endParaRPr lang="en-US" dirty="0"/>
          </a:p>
          <a:p>
            <a:r>
              <a:rPr lang="en-US" dirty="0"/>
              <a:t>Both the physical MAC and logical IP addresses are required for a computer to communicate on a hierarchical network. </a:t>
            </a:r>
          </a:p>
        </p:txBody>
      </p:sp>
    </p:spTree>
    <p:extLst>
      <p:ext uri="{BB962C8B-B14F-4D97-AF65-F5344CB8AC3E}">
        <p14:creationId xmlns:p14="http://schemas.microsoft.com/office/powerpoint/2010/main" val="959198353"/>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3.4 How are Networks Built? </a:t>
            </a:r>
          </a:p>
        </p:txBody>
      </p:sp>
    </p:spTree>
    <p:extLst>
      <p:ext uri="{BB962C8B-B14F-4D97-AF65-F5344CB8AC3E}">
        <p14:creationId xmlns:p14="http://schemas.microsoft.com/office/powerpoint/2010/main" val="362812296"/>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sz="2000" dirty="0"/>
            </a:br>
            <a:r>
              <a:rPr lang="en-US" dirty="0"/>
              <a:t>Starting with a Good Design</a:t>
            </a:r>
          </a:p>
        </p:txBody>
      </p:sp>
      <p:sp>
        <p:nvSpPr>
          <p:cNvPr id="2" name="Content Placeholder 1"/>
          <p:cNvSpPr>
            <a:spLocks noGrp="1"/>
          </p:cNvSpPr>
          <p:nvPr>
            <p:ph idx="1"/>
          </p:nvPr>
        </p:nvSpPr>
        <p:spPr/>
        <p:txBody>
          <a:bodyPr/>
          <a:lstStyle/>
          <a:p>
            <a:r>
              <a:rPr lang="en-US" dirty="0"/>
              <a:t>Access, Distribution and Core </a:t>
            </a:r>
          </a:p>
        </p:txBody>
      </p:sp>
      <p:pic>
        <p:nvPicPr>
          <p:cNvPr id="819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018051" y="2187511"/>
            <a:ext cx="5107899" cy="4375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ular Callout 6"/>
          <p:cNvSpPr/>
          <p:nvPr/>
        </p:nvSpPr>
        <p:spPr bwMode="auto">
          <a:xfrm>
            <a:off x="368300" y="3930522"/>
            <a:ext cx="1524000" cy="1136778"/>
          </a:xfrm>
          <a:prstGeom prst="wedgeRectCallout">
            <a:avLst>
              <a:gd name="adj1" fmla="val 93056"/>
              <a:gd name="adj2" fmla="val -9144"/>
            </a:avLst>
          </a:prstGeom>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connections to hosts in a local Ethernet network.</a:t>
            </a:r>
            <a:endParaRPr kumimoji="0" lang="en-US" sz="1400" b="0" i="0" u="none" strike="noStrike" cap="none" normalizeH="0" baseline="0" dirty="0">
              <a:ln>
                <a:noFill/>
              </a:ln>
              <a:solidFill>
                <a:schemeClr val="tx1"/>
              </a:solidFill>
              <a:effectLst/>
              <a:latin typeface="Arial" charset="0"/>
            </a:endParaRPr>
          </a:p>
        </p:txBody>
      </p:sp>
      <p:sp>
        <p:nvSpPr>
          <p:cNvPr id="11" name="Rectangular Callout 10"/>
          <p:cNvSpPr/>
          <p:nvPr/>
        </p:nvSpPr>
        <p:spPr bwMode="auto">
          <a:xfrm>
            <a:off x="5829300" y="1231900"/>
            <a:ext cx="2058650" cy="749300"/>
          </a:xfrm>
          <a:prstGeom prst="wedgeRectCallout">
            <a:avLst>
              <a:gd name="adj1" fmla="val -55539"/>
              <a:gd name="adj2" fmla="val 84084"/>
            </a:avLst>
          </a:prstGeom>
          <a:solidFill>
            <a:schemeClr val="accent5">
              <a:lumMod val="50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Interconnects the smaller local networks.</a:t>
            </a:r>
          </a:p>
        </p:txBody>
      </p:sp>
      <p:sp>
        <p:nvSpPr>
          <p:cNvPr id="12" name="Rectangular Callout 11"/>
          <p:cNvSpPr/>
          <p:nvPr/>
        </p:nvSpPr>
        <p:spPr bwMode="auto">
          <a:xfrm>
            <a:off x="7416800" y="3617138"/>
            <a:ext cx="1587500" cy="1288508"/>
          </a:xfrm>
          <a:prstGeom prst="wedgeRectCallout">
            <a:avLst>
              <a:gd name="adj1" fmla="val -76176"/>
              <a:gd name="adj2" fmla="val -15971"/>
            </a:avLst>
          </a:prstGeom>
          <a:solidFill>
            <a:schemeClr val="tx2">
              <a:lumMod val="75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a high-speed connection between distribution layer devices</a:t>
            </a:r>
          </a:p>
        </p:txBody>
      </p:sp>
    </p:spTree>
    <p:extLst>
      <p:ext uri="{BB962C8B-B14F-4D97-AF65-F5344CB8AC3E}">
        <p14:creationId xmlns:p14="http://schemas.microsoft.com/office/powerpoint/2010/main" val="2758756385"/>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sz="2000" dirty="0"/>
            </a:br>
            <a:r>
              <a:rPr lang="en-US" dirty="0"/>
              <a:t>Starting with a Good Design</a:t>
            </a:r>
          </a:p>
        </p:txBody>
      </p:sp>
      <p:sp>
        <p:nvSpPr>
          <p:cNvPr id="2" name="Content Placeholder 1"/>
          <p:cNvSpPr>
            <a:spLocks noGrp="1"/>
          </p:cNvSpPr>
          <p:nvPr>
            <p:ph idx="1"/>
          </p:nvPr>
        </p:nvSpPr>
        <p:spPr/>
        <p:txBody>
          <a:bodyPr/>
          <a:lstStyle/>
          <a:p>
            <a:r>
              <a:rPr lang="en-US" dirty="0"/>
              <a:t>Access Layer Devices </a:t>
            </a:r>
          </a:p>
          <a:p>
            <a:pPr lvl="1"/>
            <a:r>
              <a:rPr lang="en-US" dirty="0"/>
              <a:t>Provides the first line of networking devices that connect hosts to the wired Ethernet network.</a:t>
            </a:r>
          </a:p>
          <a:p>
            <a:pPr lvl="1"/>
            <a:r>
              <a:rPr lang="en-US" dirty="0"/>
              <a:t>Typically connected using Layer 2 switches.</a:t>
            </a:r>
          </a:p>
          <a:p>
            <a:endParaRPr lang="en-US" dirty="0"/>
          </a:p>
          <a:p>
            <a:r>
              <a:rPr lang="en-US" dirty="0"/>
              <a:t>Ethernet Hubs</a:t>
            </a:r>
          </a:p>
          <a:p>
            <a:pPr lvl="1"/>
            <a:r>
              <a:rPr lang="en-US" dirty="0"/>
              <a:t>Legacy access layer device that broadcast frames to all ports.</a:t>
            </a:r>
          </a:p>
          <a:p>
            <a:pPr lvl="1"/>
            <a:r>
              <a:rPr lang="en-US" dirty="0"/>
              <a:t>Created excessive collision domains.</a:t>
            </a:r>
          </a:p>
          <a:p>
            <a:pPr lvl="1"/>
            <a:r>
              <a:rPr lang="en-US" dirty="0"/>
              <a:t>Hubs have been superseded by Layer 2 switches.</a:t>
            </a:r>
          </a:p>
        </p:txBody>
      </p:sp>
    </p:spTree>
    <p:extLst>
      <p:ext uri="{BB962C8B-B14F-4D97-AF65-F5344CB8AC3E}">
        <p14:creationId xmlns:p14="http://schemas.microsoft.com/office/powerpoint/2010/main" val="986003447"/>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sz="2000" dirty="0"/>
            </a:br>
            <a:r>
              <a:rPr lang="en-US" dirty="0"/>
              <a:t>Building a Better Access Layer</a:t>
            </a:r>
          </a:p>
        </p:txBody>
      </p:sp>
      <p:sp>
        <p:nvSpPr>
          <p:cNvPr id="2" name="Content Placeholder 1"/>
          <p:cNvSpPr>
            <a:spLocks noGrp="1"/>
          </p:cNvSpPr>
          <p:nvPr>
            <p:ph idx="1"/>
          </p:nvPr>
        </p:nvSpPr>
        <p:spPr/>
        <p:txBody>
          <a:bodyPr/>
          <a:lstStyle/>
          <a:p>
            <a:r>
              <a:rPr lang="en-US" dirty="0"/>
              <a:t>MAC Address Tables </a:t>
            </a:r>
          </a:p>
          <a:p>
            <a:pPr lvl="1"/>
            <a:endParaRPr lang="en-US" dirty="0"/>
          </a:p>
        </p:txBody>
      </p:sp>
      <p:pic>
        <p:nvPicPr>
          <p:cNvPr id="921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39900" y="2096436"/>
            <a:ext cx="6180914" cy="44669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9748895"/>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dirty="0"/>
            </a:br>
            <a:r>
              <a:rPr lang="en-US" dirty="0"/>
              <a:t>Containing Broadcasts</a:t>
            </a:r>
          </a:p>
        </p:txBody>
      </p:sp>
      <p:sp>
        <p:nvSpPr>
          <p:cNvPr id="2" name="Content Placeholder 1"/>
          <p:cNvSpPr>
            <a:spLocks noGrp="1"/>
          </p:cNvSpPr>
          <p:nvPr>
            <p:ph idx="1"/>
          </p:nvPr>
        </p:nvSpPr>
        <p:spPr/>
        <p:txBody>
          <a:bodyPr/>
          <a:lstStyle/>
          <a:p>
            <a:r>
              <a:rPr lang="en-US" dirty="0"/>
              <a:t>What are Broadcasts Anyway? </a:t>
            </a:r>
          </a:p>
          <a:p>
            <a:pPr lvl="1"/>
            <a:r>
              <a:rPr lang="en-US" dirty="0"/>
              <a:t>A broadcast message is simultaneously sent by a host to all other hosts.</a:t>
            </a:r>
          </a:p>
          <a:p>
            <a:pPr lvl="1"/>
            <a:r>
              <a:rPr lang="en-US" dirty="0"/>
              <a:t>A broadcast MAC address in hexadecimal notation is </a:t>
            </a:r>
            <a:r>
              <a:rPr lang="en-US" b="1" dirty="0"/>
              <a:t>FFFF.FFFF.FFFF</a:t>
            </a:r>
          </a:p>
          <a:p>
            <a:endParaRPr lang="en-US" dirty="0"/>
          </a:p>
          <a:p>
            <a:r>
              <a:rPr lang="en-US" dirty="0"/>
              <a:t>Broadcast Domains</a:t>
            </a:r>
          </a:p>
          <a:p>
            <a:pPr lvl="1"/>
            <a:r>
              <a:rPr lang="en-US" dirty="0"/>
              <a:t>A local area network, a network with one or more Ethernet switches, is also referred to as a broadcast domain.</a:t>
            </a:r>
          </a:p>
          <a:p>
            <a:pPr lvl="1"/>
            <a:r>
              <a:rPr lang="en-US" dirty="0"/>
              <a:t>When a broadcast message is sent, all switches forward the message to every connected host within the same local network. </a:t>
            </a:r>
          </a:p>
        </p:txBody>
      </p:sp>
    </p:spTree>
    <p:extLst>
      <p:ext uri="{BB962C8B-B14F-4D97-AF65-F5344CB8AC3E}">
        <p14:creationId xmlns:p14="http://schemas.microsoft.com/office/powerpoint/2010/main" val="2207203603"/>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dirty="0"/>
            </a:br>
            <a:r>
              <a:rPr lang="en-US" dirty="0"/>
              <a:t>Containing Broadcasts</a:t>
            </a:r>
          </a:p>
        </p:txBody>
      </p:sp>
      <p:sp>
        <p:nvSpPr>
          <p:cNvPr id="2" name="Content Placeholder 1"/>
          <p:cNvSpPr>
            <a:spLocks noGrp="1"/>
          </p:cNvSpPr>
          <p:nvPr>
            <p:ph idx="1"/>
          </p:nvPr>
        </p:nvSpPr>
        <p:spPr/>
        <p:txBody>
          <a:bodyPr/>
          <a:lstStyle/>
          <a:p>
            <a:r>
              <a:rPr lang="en-US" dirty="0"/>
              <a:t>Communicating at the Access Layer </a:t>
            </a:r>
          </a:p>
          <a:p>
            <a:pPr lvl="1"/>
            <a:r>
              <a:rPr lang="en-US" dirty="0"/>
              <a:t>To send a message, a host needs the IP address and MAC address of the destination host.</a:t>
            </a:r>
          </a:p>
          <a:p>
            <a:pPr lvl="1"/>
            <a:r>
              <a:rPr lang="en-US" dirty="0"/>
              <a:t>The destination IP address is typically known; therefore, how does the sending host determine the destination MAC address?</a:t>
            </a:r>
          </a:p>
          <a:p>
            <a:pPr lvl="1"/>
            <a:r>
              <a:rPr lang="en-US" dirty="0"/>
              <a:t>The sending host can use an IPv4 protocol called </a:t>
            </a:r>
            <a:r>
              <a:rPr lang="en-US" b="1" dirty="0"/>
              <a:t>address resolution protocol (ARP)</a:t>
            </a:r>
            <a:r>
              <a:rPr lang="en-US" dirty="0"/>
              <a:t> to discover the MAC address of any host on the same local network. </a:t>
            </a:r>
          </a:p>
          <a:p>
            <a:pPr lvl="2"/>
            <a:r>
              <a:rPr lang="en-US" sz="1800" dirty="0"/>
              <a:t>IPv6 uses a similar method known as Neighbor Discovery.</a:t>
            </a:r>
          </a:p>
        </p:txBody>
      </p:sp>
    </p:spTree>
    <p:extLst>
      <p:ext uri="{BB962C8B-B14F-4D97-AF65-F5344CB8AC3E}">
        <p14:creationId xmlns:p14="http://schemas.microsoft.com/office/powerpoint/2010/main" val="66650882"/>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dirty="0"/>
            </a:br>
            <a:r>
              <a:rPr lang="en-US" dirty="0"/>
              <a:t>Containing Broadcasts</a:t>
            </a:r>
          </a:p>
        </p:txBody>
      </p:sp>
      <p:sp>
        <p:nvSpPr>
          <p:cNvPr id="2" name="Content Placeholder 1"/>
          <p:cNvSpPr>
            <a:spLocks noGrp="1"/>
          </p:cNvSpPr>
          <p:nvPr>
            <p:ph idx="1"/>
          </p:nvPr>
        </p:nvSpPr>
        <p:spPr/>
        <p:txBody>
          <a:bodyPr/>
          <a:lstStyle/>
          <a:p>
            <a:r>
              <a:rPr lang="en-US" dirty="0"/>
              <a:t>How ARP Works </a:t>
            </a:r>
          </a:p>
        </p:txBody>
      </p:sp>
      <p:sp>
        <p:nvSpPr>
          <p:cNvPr id="4" name="Flowchart: Process 3"/>
          <p:cNvSpPr/>
          <p:nvPr/>
        </p:nvSpPr>
        <p:spPr bwMode="auto">
          <a:xfrm>
            <a:off x="3459431" y="1953480"/>
            <a:ext cx="2007764" cy="623437"/>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Send data to a device</a:t>
            </a:r>
          </a:p>
        </p:txBody>
      </p:sp>
      <p:sp>
        <p:nvSpPr>
          <p:cNvPr id="5" name="Flowchart: Decision 4"/>
          <p:cNvSpPr/>
          <p:nvPr/>
        </p:nvSpPr>
        <p:spPr bwMode="auto">
          <a:xfrm>
            <a:off x="3205860" y="3108028"/>
            <a:ext cx="2529902" cy="1811214"/>
          </a:xfrm>
          <a:prstGeom prst="flowChartDecision">
            <a:avLst/>
          </a:prstGeom>
          <a:solidFill>
            <a:schemeClr val="bg1">
              <a:lumMod val="75000"/>
            </a:schemeClr>
          </a:solidFill>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814388" eaLnBrk="0" hangingPunct="0">
              <a:lnSpc>
                <a:spcPct val="90000"/>
              </a:lnSpc>
            </a:pPr>
            <a:r>
              <a:rPr lang="en-US" sz="1400" dirty="0">
                <a:solidFill>
                  <a:schemeClr val="tx1"/>
                </a:solidFill>
                <a:cs typeface="+mn-cs"/>
              </a:rPr>
              <a:t>Is the MAC address in my ARP cache?</a:t>
            </a:r>
          </a:p>
        </p:txBody>
      </p:sp>
      <p:sp>
        <p:nvSpPr>
          <p:cNvPr id="6" name="Flowchart: Process 5"/>
          <p:cNvSpPr/>
          <p:nvPr/>
        </p:nvSpPr>
        <p:spPr bwMode="auto">
          <a:xfrm>
            <a:off x="6456378" y="5694171"/>
            <a:ext cx="2133419" cy="742061"/>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lang="en-US" sz="1400" dirty="0">
                <a:solidFill>
                  <a:schemeClr val="tx1"/>
                </a:solidFill>
                <a:latin typeface="Arial" charset="0"/>
              </a:rPr>
              <a:t>Receive ARP Reply from 10.1.1.1 with its MAC address</a:t>
            </a:r>
            <a:endParaRPr kumimoji="0" lang="en-US" sz="1400" b="0" i="0" u="none" strike="noStrike" cap="none" normalizeH="0" baseline="0" dirty="0">
              <a:ln>
                <a:noFill/>
              </a:ln>
              <a:solidFill>
                <a:schemeClr val="tx1"/>
              </a:solidFill>
              <a:effectLst/>
              <a:latin typeface="Arial" charset="0"/>
            </a:endParaRPr>
          </a:p>
        </p:txBody>
      </p:sp>
      <p:sp>
        <p:nvSpPr>
          <p:cNvPr id="7" name="Flowchart: Process 6"/>
          <p:cNvSpPr/>
          <p:nvPr/>
        </p:nvSpPr>
        <p:spPr bwMode="auto">
          <a:xfrm>
            <a:off x="6456378" y="3545958"/>
            <a:ext cx="2133419" cy="933297"/>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Send an ARP Request to IP 10.1.1.1</a:t>
            </a:r>
          </a:p>
        </p:txBody>
      </p:sp>
      <p:sp>
        <p:nvSpPr>
          <p:cNvPr id="8" name="Flowchart: Terminator 7"/>
          <p:cNvSpPr/>
          <p:nvPr/>
        </p:nvSpPr>
        <p:spPr bwMode="auto">
          <a:xfrm>
            <a:off x="3348599" y="5745585"/>
            <a:ext cx="2247900" cy="644525"/>
          </a:xfrm>
          <a:prstGeom prst="flowChartTerminator">
            <a:avLst/>
          </a:prstGeom>
          <a:solidFill>
            <a:srgbClr val="92D050"/>
          </a:solidFill>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814388" eaLnBrk="0" hangingPunct="0">
              <a:lnSpc>
                <a:spcPct val="90000"/>
              </a:lnSpc>
            </a:pPr>
            <a:r>
              <a:rPr lang="en-US" sz="1400" dirty="0">
                <a:solidFill>
                  <a:schemeClr val="tx1"/>
                </a:solidFill>
                <a:latin typeface="+mn-lt"/>
                <a:cs typeface="+mn-cs"/>
              </a:rPr>
              <a:t>Send ping packet</a:t>
            </a:r>
          </a:p>
        </p:txBody>
      </p:sp>
      <p:cxnSp>
        <p:nvCxnSpPr>
          <p:cNvPr id="9" name="Straight Connector 8"/>
          <p:cNvCxnSpPr>
            <a:stCxn id="5" idx="2"/>
            <a:endCxn id="8" idx="0"/>
          </p:cNvCxnSpPr>
          <p:nvPr/>
        </p:nvCxnSpPr>
        <p:spPr bwMode="auto">
          <a:xfrm>
            <a:off x="4470811" y="4919242"/>
            <a:ext cx="1738" cy="826343"/>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0" name="Straight Connector 9"/>
          <p:cNvCxnSpPr>
            <a:stCxn id="4" idx="2"/>
            <a:endCxn id="5" idx="0"/>
          </p:cNvCxnSpPr>
          <p:nvPr/>
        </p:nvCxnSpPr>
        <p:spPr bwMode="auto">
          <a:xfrm>
            <a:off x="4463313" y="2576917"/>
            <a:ext cx="7498" cy="531111"/>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1" name="Straight Connector 10"/>
          <p:cNvCxnSpPr>
            <a:stCxn id="7" idx="2"/>
            <a:endCxn id="6" idx="0"/>
          </p:cNvCxnSpPr>
          <p:nvPr/>
        </p:nvCxnSpPr>
        <p:spPr bwMode="auto">
          <a:xfrm>
            <a:off x="7523088" y="4479255"/>
            <a:ext cx="0" cy="1214916"/>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2" name="Straight Connector 11"/>
          <p:cNvCxnSpPr/>
          <p:nvPr/>
        </p:nvCxnSpPr>
        <p:spPr bwMode="auto">
          <a:xfrm flipV="1">
            <a:off x="5708054" y="4085963"/>
            <a:ext cx="619914" cy="1560"/>
          </a:xfrm>
          <a:prstGeom prst="line">
            <a:avLst/>
          </a:prstGeom>
          <a:solidFill>
            <a:schemeClr val="accent1"/>
          </a:solidFill>
          <a:ln w="28575" cap="flat" cmpd="sng" algn="ctr">
            <a:solidFill>
              <a:schemeClr val="tx1"/>
            </a:solidFill>
            <a:prstDash val="solid"/>
            <a:round/>
            <a:headEnd type="none" w="med" len="med"/>
            <a:tailEnd type="triangle" w="med" len="med"/>
          </a:ln>
          <a:effectLst/>
        </p:spPr>
      </p:cxnSp>
      <p:cxnSp>
        <p:nvCxnSpPr>
          <p:cNvPr id="13" name="Straight Connector 12"/>
          <p:cNvCxnSpPr>
            <a:stCxn id="8" idx="3"/>
            <a:endCxn id="6" idx="1"/>
          </p:cNvCxnSpPr>
          <p:nvPr/>
        </p:nvCxnSpPr>
        <p:spPr bwMode="auto">
          <a:xfrm flipV="1">
            <a:off x="5596499" y="6065202"/>
            <a:ext cx="859879" cy="2646"/>
          </a:xfrm>
          <a:prstGeom prst="line">
            <a:avLst/>
          </a:prstGeom>
          <a:solidFill>
            <a:schemeClr val="accent1"/>
          </a:solidFill>
          <a:ln w="28575" cap="flat" cmpd="sng" algn="ctr">
            <a:solidFill>
              <a:schemeClr val="tx1"/>
            </a:solidFill>
            <a:prstDash val="solid"/>
            <a:round/>
            <a:headEnd type="triangle" w="med" len="med"/>
            <a:tailEnd type="none" w="med" len="med"/>
          </a:ln>
          <a:effectLst/>
        </p:spPr>
      </p:cxnSp>
      <p:sp>
        <p:nvSpPr>
          <p:cNvPr id="14" name="Rectangle 13"/>
          <p:cNvSpPr/>
          <p:nvPr/>
        </p:nvSpPr>
        <p:spPr>
          <a:xfrm>
            <a:off x="5642358" y="3717695"/>
            <a:ext cx="389850" cy="276999"/>
          </a:xfrm>
          <a:prstGeom prst="rect">
            <a:avLst/>
          </a:prstGeom>
        </p:spPr>
        <p:txBody>
          <a:bodyPr wrap="none">
            <a:spAutoFit/>
          </a:bodyPr>
          <a:lstStyle/>
          <a:p>
            <a:r>
              <a:rPr lang="en-US" sz="1200" b="1" dirty="0"/>
              <a:t>No</a:t>
            </a:r>
          </a:p>
        </p:txBody>
      </p:sp>
      <p:sp>
        <p:nvSpPr>
          <p:cNvPr id="15" name="Rectangle 14"/>
          <p:cNvSpPr/>
          <p:nvPr/>
        </p:nvSpPr>
        <p:spPr>
          <a:xfrm>
            <a:off x="3960379" y="4760276"/>
            <a:ext cx="448713" cy="276999"/>
          </a:xfrm>
          <a:prstGeom prst="rect">
            <a:avLst/>
          </a:prstGeom>
        </p:spPr>
        <p:txBody>
          <a:bodyPr wrap="none">
            <a:spAutoFit/>
          </a:bodyPr>
          <a:lstStyle/>
          <a:p>
            <a:r>
              <a:rPr lang="en-US" sz="1200" b="1" dirty="0"/>
              <a:t>Yes</a:t>
            </a:r>
          </a:p>
        </p:txBody>
      </p:sp>
      <p:sp>
        <p:nvSpPr>
          <p:cNvPr id="16" name="TextBox 15"/>
          <p:cNvSpPr txBox="1">
            <a:spLocks noChangeArrowheads="1"/>
          </p:cNvSpPr>
          <p:nvPr/>
        </p:nvSpPr>
        <p:spPr bwMode="auto">
          <a:xfrm>
            <a:off x="6447823" y="4245393"/>
            <a:ext cx="216047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lnSpc>
                <a:spcPct val="95000"/>
              </a:lnSpc>
              <a:spcBef>
                <a:spcPct val="50000"/>
              </a:spcBef>
              <a:buClr>
                <a:srgbClr val="708CA1"/>
              </a:buClr>
              <a:buFont typeface="Wingdings" pitchFamily="2" charset="2"/>
              <a:buChar char="§"/>
              <a:defRPr sz="2400">
                <a:solidFill>
                  <a:schemeClr val="tx1"/>
                </a:solidFill>
                <a:latin typeface="Arial" charset="0"/>
              </a:defRPr>
            </a:lvl1pPr>
            <a:lvl2pPr eaLnBrk="0" hangingPunct="0">
              <a:lnSpc>
                <a:spcPct val="95000"/>
              </a:lnSpc>
              <a:spcBef>
                <a:spcPct val="35000"/>
              </a:spcBef>
              <a:buClr>
                <a:srgbClr val="708CA1"/>
              </a:buClr>
              <a:buChar char="–"/>
              <a:defRPr sz="2000">
                <a:solidFill>
                  <a:schemeClr val="tx1"/>
                </a:solidFill>
                <a:latin typeface="Arial" charset="0"/>
              </a:defRPr>
            </a:lvl2pPr>
            <a:lvl3pPr marL="1143000" indent="-228600" eaLnBrk="0" hangingPunct="0">
              <a:lnSpc>
                <a:spcPct val="95000"/>
              </a:lnSpc>
              <a:spcBef>
                <a:spcPct val="35000"/>
              </a:spcBef>
              <a:buClr>
                <a:srgbClr val="708CA1"/>
              </a:buClr>
              <a:buChar char="•"/>
              <a:defRPr sz="2000">
                <a:solidFill>
                  <a:schemeClr val="tx1"/>
                </a:solidFill>
                <a:latin typeface="Arial" charset="0"/>
              </a:defRPr>
            </a:lvl3pPr>
            <a:lvl4pPr marL="1600200" indent="-228600" eaLnBrk="0" hangingPunct="0">
              <a:lnSpc>
                <a:spcPct val="95000"/>
              </a:lnSpc>
              <a:spcBef>
                <a:spcPct val="35000"/>
              </a:spcBef>
              <a:buClr>
                <a:srgbClr val="708CA1"/>
              </a:buClr>
              <a:buFont typeface="Wingdings" pitchFamily="2" charset="2"/>
              <a:buChar char="ü"/>
              <a:defRPr sz="2000">
                <a:solidFill>
                  <a:schemeClr val="tx1"/>
                </a:solidFill>
                <a:latin typeface="Arial" charset="0"/>
              </a:defRPr>
            </a:lvl4pPr>
            <a:lvl5pPr marL="2057400" indent="-228600" eaLnBrk="0" hangingPunct="0">
              <a:lnSpc>
                <a:spcPct val="95000"/>
              </a:lnSpc>
              <a:spcBef>
                <a:spcPct val="35000"/>
              </a:spcBef>
              <a:buClr>
                <a:srgbClr val="708CA1"/>
              </a:buClr>
              <a:defRPr sz="2000">
                <a:solidFill>
                  <a:schemeClr val="tx1"/>
                </a:solidFill>
                <a:latin typeface="Arial" charset="0"/>
              </a:defRPr>
            </a:lvl5pPr>
            <a:lvl6pPr marL="2514600" indent="-228600" eaLnBrk="0" fontAlgn="base" hangingPunct="0">
              <a:lnSpc>
                <a:spcPct val="95000"/>
              </a:lnSpc>
              <a:spcBef>
                <a:spcPct val="35000"/>
              </a:spcBef>
              <a:spcAft>
                <a:spcPct val="0"/>
              </a:spcAft>
              <a:buClr>
                <a:srgbClr val="708CA1"/>
              </a:buClr>
              <a:defRPr sz="2000">
                <a:solidFill>
                  <a:schemeClr val="tx1"/>
                </a:solidFill>
                <a:latin typeface="Arial" charset="0"/>
              </a:defRPr>
            </a:lvl6pPr>
            <a:lvl7pPr marL="2971800" indent="-228600" eaLnBrk="0" fontAlgn="base" hangingPunct="0">
              <a:lnSpc>
                <a:spcPct val="95000"/>
              </a:lnSpc>
              <a:spcBef>
                <a:spcPct val="35000"/>
              </a:spcBef>
              <a:spcAft>
                <a:spcPct val="0"/>
              </a:spcAft>
              <a:buClr>
                <a:srgbClr val="708CA1"/>
              </a:buClr>
              <a:defRPr sz="2000">
                <a:solidFill>
                  <a:schemeClr val="tx1"/>
                </a:solidFill>
                <a:latin typeface="Arial" charset="0"/>
              </a:defRPr>
            </a:lvl7pPr>
            <a:lvl8pPr marL="3429000" indent="-228600" eaLnBrk="0" fontAlgn="base" hangingPunct="0">
              <a:lnSpc>
                <a:spcPct val="95000"/>
              </a:lnSpc>
              <a:spcBef>
                <a:spcPct val="35000"/>
              </a:spcBef>
              <a:spcAft>
                <a:spcPct val="0"/>
              </a:spcAft>
              <a:buClr>
                <a:srgbClr val="708CA1"/>
              </a:buClr>
              <a:defRPr sz="2000">
                <a:solidFill>
                  <a:schemeClr val="tx1"/>
                </a:solidFill>
                <a:latin typeface="Arial" charset="0"/>
              </a:defRPr>
            </a:lvl8pPr>
            <a:lvl9pPr marL="3886200" indent="-228600" eaLnBrk="0" fontAlgn="base" hangingPunct="0">
              <a:lnSpc>
                <a:spcPct val="95000"/>
              </a:lnSpc>
              <a:spcBef>
                <a:spcPct val="35000"/>
              </a:spcBef>
              <a:spcAft>
                <a:spcPct val="0"/>
              </a:spcAft>
              <a:buClr>
                <a:srgbClr val="708CA1"/>
              </a:buClr>
              <a:defRPr sz="2000">
                <a:solidFill>
                  <a:schemeClr val="tx1"/>
                </a:solidFill>
                <a:latin typeface="Arial" charset="0"/>
              </a:defRPr>
            </a:lvl9pPr>
          </a:lstStyle>
          <a:p>
            <a:pPr marL="0" lvl="1" eaLnBrk="1" hangingPunct="1">
              <a:lnSpc>
                <a:spcPct val="100000"/>
              </a:lnSpc>
              <a:spcBef>
                <a:spcPct val="0"/>
              </a:spcBef>
              <a:buClrTx/>
              <a:buFontTx/>
              <a:buNone/>
            </a:pPr>
            <a:r>
              <a:rPr lang="en-US" altLang="en-US" sz="1000" dirty="0"/>
              <a:t>Dest MAC: </a:t>
            </a:r>
            <a:r>
              <a:rPr lang="en-US" altLang="en-US" sz="1000" b="1" dirty="0">
                <a:solidFill>
                  <a:srgbClr val="002060"/>
                </a:solidFill>
                <a:latin typeface="Courier New" pitchFamily="49" charset="0"/>
                <a:cs typeface="Courier New" pitchFamily="49" charset="0"/>
              </a:rPr>
              <a:t>FF-FF-FF-FF-FF-FF</a:t>
            </a:r>
            <a:endParaRPr lang="en-US" altLang="en-US" sz="1000" dirty="0"/>
          </a:p>
          <a:p>
            <a:pPr eaLnBrk="1" hangingPunct="1">
              <a:lnSpc>
                <a:spcPct val="100000"/>
              </a:lnSpc>
              <a:spcBef>
                <a:spcPct val="0"/>
              </a:spcBef>
              <a:buClrTx/>
              <a:buFontTx/>
              <a:buNone/>
            </a:pPr>
            <a:endParaRPr lang="en-US" altLang="en-US" sz="1000" dirty="0"/>
          </a:p>
        </p:txBody>
      </p:sp>
      <p:sp>
        <p:nvSpPr>
          <p:cNvPr id="17" name="TextBox 16"/>
          <p:cNvSpPr txBox="1"/>
          <p:nvPr/>
        </p:nvSpPr>
        <p:spPr>
          <a:xfrm>
            <a:off x="278528" y="2230045"/>
            <a:ext cx="2723290" cy="593740"/>
          </a:xfrm>
          <a:prstGeom prst="rect">
            <a:avLst/>
          </a:prstGeom>
          <a:solidFill>
            <a:srgbClr val="C00000"/>
          </a:solidFill>
        </p:spPr>
        <p:style>
          <a:lnRef idx="0">
            <a:schemeClr val="dk1"/>
          </a:lnRef>
          <a:fillRef idx="3">
            <a:schemeClr val="dk1"/>
          </a:fillRef>
          <a:effectRef idx="3">
            <a:schemeClr val="dk1"/>
          </a:effectRef>
          <a:fontRef idx="minor">
            <a:schemeClr val="lt1"/>
          </a:fontRef>
        </p:style>
        <p:txBody>
          <a:bodyPr lIns="91440" rIns="91440" anchor="ctr" anchorCtr="0"/>
          <a:lstStyle/>
          <a:p>
            <a:pPr>
              <a:spcBef>
                <a:spcPts val="600"/>
              </a:spcBef>
              <a:buClr>
                <a:schemeClr val="tx1"/>
              </a:buClr>
              <a:buSzPct val="60000"/>
              <a:defRPr/>
            </a:pPr>
            <a:r>
              <a:rPr lang="en-US" sz="1400" dirty="0"/>
              <a:t>The PC attempts to ping IP address 10.1.1.1.</a:t>
            </a:r>
          </a:p>
        </p:txBody>
      </p:sp>
      <p:pic>
        <p:nvPicPr>
          <p:cNvPr id="18" name="Picture 10" descr="C:\Users\ecoffey\AppData\Local\Temp\Rar$DRa1.653\30059_Device_laptop_3145_default_256.png"/>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21613" y="2885361"/>
            <a:ext cx="1950720" cy="195072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p:cNvSpPr txBox="1"/>
          <p:nvPr/>
        </p:nvSpPr>
        <p:spPr>
          <a:xfrm>
            <a:off x="938507" y="3202199"/>
            <a:ext cx="1116932" cy="825216"/>
          </a:xfrm>
          <a:prstGeom prst="rect">
            <a:avLst/>
          </a:prstGeom>
          <a:solidFill>
            <a:schemeClr val="bg1"/>
          </a:solidFill>
        </p:spPr>
        <p:txBody>
          <a:bodyPr wrap="square" rtlCol="0">
            <a:noAutofit/>
          </a:bodyPr>
          <a:lstStyle/>
          <a:p>
            <a:r>
              <a:rPr lang="en-US" sz="800" dirty="0">
                <a:latin typeface="CiscoSans Thin" pitchFamily="34" charset="0"/>
              </a:rPr>
              <a:t>PC&gt; </a:t>
            </a:r>
            <a:r>
              <a:rPr lang="en-US" sz="800" b="1" dirty="0">
                <a:latin typeface="CiscoSans Thin" pitchFamily="34" charset="0"/>
              </a:rPr>
              <a:t>ping 10.1.1.1</a:t>
            </a:r>
          </a:p>
        </p:txBody>
      </p:sp>
      <p:sp>
        <p:nvSpPr>
          <p:cNvPr id="20" name="TextBox 19"/>
          <p:cNvSpPr txBox="1"/>
          <p:nvPr/>
        </p:nvSpPr>
        <p:spPr>
          <a:xfrm>
            <a:off x="278527" y="4867484"/>
            <a:ext cx="2723290" cy="750521"/>
          </a:xfrm>
          <a:prstGeom prst="rect">
            <a:avLst/>
          </a:prstGeom>
          <a:solidFill>
            <a:srgbClr val="C00000"/>
          </a:solidFill>
        </p:spPr>
        <p:style>
          <a:lnRef idx="0">
            <a:schemeClr val="dk1"/>
          </a:lnRef>
          <a:fillRef idx="3">
            <a:schemeClr val="dk1"/>
          </a:fillRef>
          <a:effectRef idx="3">
            <a:schemeClr val="dk1"/>
          </a:effectRef>
          <a:fontRef idx="minor">
            <a:schemeClr val="lt1"/>
          </a:fontRef>
        </p:style>
        <p:txBody>
          <a:bodyPr lIns="91440" rIns="91440" anchor="ctr" anchorCtr="0"/>
          <a:lstStyle/>
          <a:p>
            <a:pPr>
              <a:spcBef>
                <a:spcPts val="600"/>
              </a:spcBef>
              <a:buClr>
                <a:schemeClr val="tx1"/>
              </a:buClr>
              <a:buSzPct val="60000"/>
              <a:defRPr/>
            </a:pPr>
            <a:r>
              <a:rPr lang="en-US" sz="1400" dirty="0"/>
              <a:t>The PC requires the destination IP address and MAC address. </a:t>
            </a:r>
          </a:p>
        </p:txBody>
      </p:sp>
    </p:spTree>
    <p:extLst>
      <p:ext uri="{BB962C8B-B14F-4D97-AF65-F5344CB8AC3E}">
        <p14:creationId xmlns:p14="http://schemas.microsoft.com/office/powerpoint/2010/main" val="81624790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3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p:stCondLst>
                              <p:cond delay="1040"/>
                            </p:stCondLst>
                            <p:childTnLst>
                              <p:par>
                                <p:cTn id="13" presetID="10" presetClass="entr" presetSubtype="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par>
                          <p:cTn id="16" fill="hold">
                            <p:stCondLst>
                              <p:cond delay="1540"/>
                            </p:stCondLst>
                            <p:childTnLst>
                              <p:par>
                                <p:cTn id="17" presetID="22" presetClass="entr" presetSubtype="8" fill="hold" nodeType="afterEffect">
                                  <p:stCondLst>
                                    <p:cond delay="0"/>
                                  </p:stCondLst>
                                  <p:childTnLst>
                                    <p:set>
                                      <p:cBhvr>
                                        <p:cTn id="18" dur="1" fill="hold">
                                          <p:stCondLst>
                                            <p:cond delay="0"/>
                                          </p:stCondLst>
                                        </p:cTn>
                                        <p:tgtEl>
                                          <p:spTgt spid="19">
                                            <p:txEl>
                                              <p:pRg st="0" end="0"/>
                                            </p:txEl>
                                          </p:spTgt>
                                        </p:tgtEl>
                                        <p:attrNameLst>
                                          <p:attrName>style.visibility</p:attrName>
                                        </p:attrNameLst>
                                      </p:cBhvr>
                                      <p:to>
                                        <p:strVal val="visible"/>
                                      </p:to>
                                    </p:set>
                                    <p:animEffect transition="in" filter="wipe(left)">
                                      <p:cBhvr>
                                        <p:cTn id="19" dur="500"/>
                                        <p:tgtEl>
                                          <p:spTgt spid="19">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1" presetClass="entr" presetSubtype="0" fill="hold" grpId="0" nodeType="clickEffect">
                                  <p:stCondLst>
                                    <p:cond delay="0"/>
                                  </p:stCondLst>
                                  <p:iterate type="lt">
                                    <p:tmPct val="3000"/>
                                  </p:iterate>
                                  <p:childTnLst>
                                    <p:set>
                                      <p:cBhvr>
                                        <p:cTn id="23" dur="1" fill="hold">
                                          <p:stCondLst>
                                            <p:cond delay="0"/>
                                          </p:stCondLst>
                                        </p:cTn>
                                        <p:tgtEl>
                                          <p:spTgt spid="20"/>
                                        </p:tgtEl>
                                        <p:attrNameLst>
                                          <p:attrName>style.visibility</p:attrName>
                                        </p:attrNameLst>
                                      </p:cBhvr>
                                      <p:to>
                                        <p:strVal val="visible"/>
                                      </p:to>
                                    </p:set>
                                    <p:anim calcmode="lin" valueType="num">
                                      <p:cBhvr>
                                        <p:cTn id="24" dur="500" fill="hold"/>
                                        <p:tgtEl>
                                          <p:spTgt spid="20"/>
                                        </p:tgtEl>
                                        <p:attrNameLst>
                                          <p:attrName>ppt_x</p:attrName>
                                        </p:attrNameLst>
                                      </p:cBhvr>
                                      <p:tavLst>
                                        <p:tav tm="0">
                                          <p:val>
                                            <p:strVal val="#ppt_x"/>
                                          </p:val>
                                        </p:tav>
                                        <p:tav tm="50000">
                                          <p:val>
                                            <p:strVal val="#ppt_x+.1"/>
                                          </p:val>
                                        </p:tav>
                                        <p:tav tm="100000">
                                          <p:val>
                                            <p:strVal val="#ppt_x"/>
                                          </p:val>
                                        </p:tav>
                                      </p:tavLst>
                                    </p:anim>
                                    <p:anim calcmode="lin" valueType="num">
                                      <p:cBhvr>
                                        <p:cTn id="25" dur="500" fill="hold"/>
                                        <p:tgtEl>
                                          <p:spTgt spid="20"/>
                                        </p:tgtEl>
                                        <p:attrNameLst>
                                          <p:attrName>ppt_y</p:attrName>
                                        </p:attrNameLst>
                                      </p:cBhvr>
                                      <p:tavLst>
                                        <p:tav tm="0">
                                          <p:val>
                                            <p:strVal val="#ppt_y"/>
                                          </p:val>
                                        </p:tav>
                                        <p:tav tm="100000">
                                          <p:val>
                                            <p:strVal val="#ppt_y"/>
                                          </p:val>
                                        </p:tav>
                                      </p:tavLst>
                                    </p:anim>
                                    <p:anim calcmode="lin" valueType="num">
                                      <p:cBhvr>
                                        <p:cTn id="26" dur="500" fill="hold"/>
                                        <p:tgtEl>
                                          <p:spTgt spid="20"/>
                                        </p:tgtEl>
                                        <p:attrNameLst>
                                          <p:attrName>ppt_h</p:attrName>
                                        </p:attrNameLst>
                                      </p:cBhvr>
                                      <p:tavLst>
                                        <p:tav tm="0">
                                          <p:val>
                                            <p:strVal val="#ppt_h/10"/>
                                          </p:val>
                                        </p:tav>
                                        <p:tav tm="50000">
                                          <p:val>
                                            <p:strVal val="#ppt_h+.01"/>
                                          </p:val>
                                        </p:tav>
                                        <p:tav tm="100000">
                                          <p:val>
                                            <p:strVal val="#ppt_h"/>
                                          </p:val>
                                        </p:tav>
                                      </p:tavLst>
                                    </p:anim>
                                    <p:anim calcmode="lin" valueType="num">
                                      <p:cBhvr>
                                        <p:cTn id="27" dur="500" fill="hold"/>
                                        <p:tgtEl>
                                          <p:spTgt spid="20"/>
                                        </p:tgtEl>
                                        <p:attrNameLst>
                                          <p:attrName>ppt_w</p:attrName>
                                        </p:attrNameLst>
                                      </p:cBhvr>
                                      <p:tavLst>
                                        <p:tav tm="0">
                                          <p:val>
                                            <p:strVal val="#ppt_w/10"/>
                                          </p:val>
                                        </p:tav>
                                        <p:tav tm="50000">
                                          <p:val>
                                            <p:strVal val="#ppt_w+.01"/>
                                          </p:val>
                                        </p:tav>
                                        <p:tav tm="100000">
                                          <p:val>
                                            <p:strVal val="#ppt_w"/>
                                          </p:val>
                                        </p:tav>
                                      </p:tavLst>
                                    </p:anim>
                                    <p:animEffect transition="in" filter="fade">
                                      <p:cBhvr>
                                        <p:cTn id="28" dur="500" tmFilter="0,0; .5, 1; 1, 1"/>
                                        <p:tgtEl>
                                          <p:spTgt spid="2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500"/>
                                        <p:tgtEl>
                                          <p:spTgt spid="4"/>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wipe(up)">
                                      <p:cBhvr>
                                        <p:cTn id="38" dur="500"/>
                                        <p:tgtEl>
                                          <p:spTgt spid="10"/>
                                        </p:tgtEl>
                                      </p:cBhvr>
                                    </p:animEffect>
                                  </p:childTnLst>
                                </p:cTn>
                              </p:par>
                            </p:childTnLst>
                          </p:cTn>
                        </p:par>
                        <p:par>
                          <p:cTn id="39" fill="hold">
                            <p:stCondLst>
                              <p:cond delay="500"/>
                            </p:stCondLst>
                            <p:childTnLst>
                              <p:par>
                                <p:cTn id="40" presetID="10" presetClass="entr" presetSubtype="0" fill="hold" grpId="0" nodeType="after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par>
                          <p:cTn id="48" fill="hold">
                            <p:stCondLst>
                              <p:cond delay="500"/>
                            </p:stCondLst>
                            <p:childTnLst>
                              <p:par>
                                <p:cTn id="49" presetID="22" presetClass="entr" presetSubtype="1" fill="hold" nodeType="afterEffect">
                                  <p:stCondLst>
                                    <p:cond delay="0"/>
                                  </p:stCondLst>
                                  <p:childTnLst>
                                    <p:set>
                                      <p:cBhvr>
                                        <p:cTn id="50" dur="1" fill="hold">
                                          <p:stCondLst>
                                            <p:cond delay="0"/>
                                          </p:stCondLst>
                                        </p:cTn>
                                        <p:tgtEl>
                                          <p:spTgt spid="9"/>
                                        </p:tgtEl>
                                        <p:attrNameLst>
                                          <p:attrName>style.visibility</p:attrName>
                                        </p:attrNameLst>
                                      </p:cBhvr>
                                      <p:to>
                                        <p:strVal val="visible"/>
                                      </p:to>
                                    </p:set>
                                    <p:animEffect transition="in" filter="wipe(up)">
                                      <p:cBhvr>
                                        <p:cTn id="51" dur="500"/>
                                        <p:tgtEl>
                                          <p:spTgt spid="9"/>
                                        </p:tgtEl>
                                      </p:cBhvr>
                                    </p:animEffect>
                                  </p:childTnLst>
                                </p:cTn>
                              </p:par>
                            </p:childTnLst>
                          </p:cTn>
                        </p:par>
                        <p:par>
                          <p:cTn id="52" fill="hold">
                            <p:stCondLst>
                              <p:cond delay="1000"/>
                            </p:stCondLst>
                            <p:childTnLst>
                              <p:par>
                                <p:cTn id="53" presetID="10" presetClass="entr" presetSubtype="0" fill="hold" grpId="0" nodeType="afterEffect">
                                  <p:stCondLst>
                                    <p:cond delay="0"/>
                                  </p:stCondLst>
                                  <p:childTnLst>
                                    <p:set>
                                      <p:cBhvr>
                                        <p:cTn id="54" dur="1" fill="hold">
                                          <p:stCondLst>
                                            <p:cond delay="0"/>
                                          </p:stCondLst>
                                        </p:cTn>
                                        <p:tgtEl>
                                          <p:spTgt spid="8"/>
                                        </p:tgtEl>
                                        <p:attrNameLst>
                                          <p:attrName>style.visibility</p:attrName>
                                        </p:attrNameLst>
                                      </p:cBhvr>
                                      <p:to>
                                        <p:strVal val="visible"/>
                                      </p:to>
                                    </p:set>
                                    <p:animEffect transition="in" filter="fade">
                                      <p:cBhvr>
                                        <p:cTn id="55" dur="500"/>
                                        <p:tgtEl>
                                          <p:spTgt spid="8"/>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4"/>
                                        </p:tgtEl>
                                        <p:attrNameLst>
                                          <p:attrName>style.visibility</p:attrName>
                                        </p:attrNameLst>
                                      </p:cBhvr>
                                      <p:to>
                                        <p:strVal val="visible"/>
                                      </p:to>
                                    </p:set>
                                    <p:animEffect transition="in" filter="fade">
                                      <p:cBhvr>
                                        <p:cTn id="60" dur="500"/>
                                        <p:tgtEl>
                                          <p:spTgt spid="14"/>
                                        </p:tgtEl>
                                      </p:cBhvr>
                                    </p:animEffect>
                                  </p:childTnLst>
                                </p:cTn>
                              </p:par>
                            </p:childTnLst>
                          </p:cTn>
                        </p:par>
                        <p:par>
                          <p:cTn id="61" fill="hold">
                            <p:stCondLst>
                              <p:cond delay="500"/>
                            </p:stCondLst>
                            <p:childTnLst>
                              <p:par>
                                <p:cTn id="62" presetID="22" presetClass="entr" presetSubtype="8" fill="hold" nodeType="afterEffect">
                                  <p:stCondLst>
                                    <p:cond delay="0"/>
                                  </p:stCondLst>
                                  <p:childTnLst>
                                    <p:set>
                                      <p:cBhvr>
                                        <p:cTn id="63" dur="1" fill="hold">
                                          <p:stCondLst>
                                            <p:cond delay="0"/>
                                          </p:stCondLst>
                                        </p:cTn>
                                        <p:tgtEl>
                                          <p:spTgt spid="12"/>
                                        </p:tgtEl>
                                        <p:attrNameLst>
                                          <p:attrName>style.visibility</p:attrName>
                                        </p:attrNameLst>
                                      </p:cBhvr>
                                      <p:to>
                                        <p:strVal val="visible"/>
                                      </p:to>
                                    </p:set>
                                    <p:animEffect transition="in" filter="wipe(left)">
                                      <p:cBhvr>
                                        <p:cTn id="64" dur="500"/>
                                        <p:tgtEl>
                                          <p:spTgt spid="12"/>
                                        </p:tgtEl>
                                      </p:cBhvr>
                                    </p:animEffect>
                                  </p:childTnLst>
                                </p:cTn>
                              </p:par>
                            </p:childTnLst>
                          </p:cTn>
                        </p:par>
                        <p:par>
                          <p:cTn id="65" fill="hold">
                            <p:stCondLst>
                              <p:cond delay="1000"/>
                            </p:stCondLst>
                            <p:childTnLst>
                              <p:par>
                                <p:cTn id="66" presetID="10" presetClass="entr" presetSubtype="0" fill="hold" grpId="0" nodeType="afterEffect">
                                  <p:stCondLst>
                                    <p:cond delay="0"/>
                                  </p:stCondLst>
                                  <p:childTnLst>
                                    <p:set>
                                      <p:cBhvr>
                                        <p:cTn id="67" dur="1" fill="hold">
                                          <p:stCondLst>
                                            <p:cond delay="0"/>
                                          </p:stCondLst>
                                        </p:cTn>
                                        <p:tgtEl>
                                          <p:spTgt spid="7"/>
                                        </p:tgtEl>
                                        <p:attrNameLst>
                                          <p:attrName>style.visibility</p:attrName>
                                        </p:attrNameLst>
                                      </p:cBhvr>
                                      <p:to>
                                        <p:strVal val="visible"/>
                                      </p:to>
                                    </p:set>
                                    <p:animEffect transition="in" filter="fade">
                                      <p:cBhvr>
                                        <p:cTn id="68" dur="500"/>
                                        <p:tgtEl>
                                          <p:spTgt spid="7"/>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fade">
                                      <p:cBhvr>
                                        <p:cTn id="73" dur="500"/>
                                        <p:tgtEl>
                                          <p:spTgt spid="16"/>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1" fill="hold" nodeType="clickEffect">
                                  <p:stCondLst>
                                    <p:cond delay="0"/>
                                  </p:stCondLst>
                                  <p:childTnLst>
                                    <p:set>
                                      <p:cBhvr>
                                        <p:cTn id="77" dur="1" fill="hold">
                                          <p:stCondLst>
                                            <p:cond delay="0"/>
                                          </p:stCondLst>
                                        </p:cTn>
                                        <p:tgtEl>
                                          <p:spTgt spid="11"/>
                                        </p:tgtEl>
                                        <p:attrNameLst>
                                          <p:attrName>style.visibility</p:attrName>
                                        </p:attrNameLst>
                                      </p:cBhvr>
                                      <p:to>
                                        <p:strVal val="visible"/>
                                      </p:to>
                                    </p:set>
                                    <p:animEffect transition="in" filter="wipe(up)">
                                      <p:cBhvr>
                                        <p:cTn id="78" dur="500"/>
                                        <p:tgtEl>
                                          <p:spTgt spid="11"/>
                                        </p:tgtEl>
                                      </p:cBhvr>
                                    </p:animEffect>
                                  </p:childTnLst>
                                </p:cTn>
                              </p:par>
                            </p:childTnLst>
                          </p:cTn>
                        </p:par>
                        <p:par>
                          <p:cTn id="79" fill="hold">
                            <p:stCondLst>
                              <p:cond delay="500"/>
                            </p:stCondLst>
                            <p:childTnLst>
                              <p:par>
                                <p:cTn id="80" presetID="10" presetClass="entr" presetSubtype="0" fill="hold" grpId="0" nodeType="afterEffect">
                                  <p:stCondLst>
                                    <p:cond delay="0"/>
                                  </p:stCondLst>
                                  <p:childTnLst>
                                    <p:set>
                                      <p:cBhvr>
                                        <p:cTn id="81" dur="1" fill="hold">
                                          <p:stCondLst>
                                            <p:cond delay="0"/>
                                          </p:stCondLst>
                                        </p:cTn>
                                        <p:tgtEl>
                                          <p:spTgt spid="6"/>
                                        </p:tgtEl>
                                        <p:attrNameLst>
                                          <p:attrName>style.visibility</p:attrName>
                                        </p:attrNameLst>
                                      </p:cBhvr>
                                      <p:to>
                                        <p:strVal val="visible"/>
                                      </p:to>
                                    </p:set>
                                    <p:animEffect transition="in" filter="fade">
                                      <p:cBhvr>
                                        <p:cTn id="82" dur="500"/>
                                        <p:tgtEl>
                                          <p:spTgt spid="6"/>
                                        </p:tgtEl>
                                      </p:cBhvr>
                                    </p:animEffect>
                                  </p:childTnLst>
                                </p:cTn>
                              </p:par>
                            </p:childTnLst>
                          </p:cTn>
                        </p:par>
                      </p:childTnLst>
                    </p:cTn>
                  </p:par>
                  <p:par>
                    <p:cTn id="83" fill="hold">
                      <p:stCondLst>
                        <p:cond delay="indefinite"/>
                      </p:stCondLst>
                      <p:childTnLst>
                        <p:par>
                          <p:cTn id="84" fill="hold">
                            <p:stCondLst>
                              <p:cond delay="0"/>
                            </p:stCondLst>
                            <p:childTnLst>
                              <p:par>
                                <p:cTn id="85" presetID="22" presetClass="entr" presetSubtype="2" fill="hold" nodeType="clickEffect">
                                  <p:stCondLst>
                                    <p:cond delay="0"/>
                                  </p:stCondLst>
                                  <p:childTnLst>
                                    <p:set>
                                      <p:cBhvr>
                                        <p:cTn id="86" dur="1" fill="hold">
                                          <p:stCondLst>
                                            <p:cond delay="0"/>
                                          </p:stCondLst>
                                        </p:cTn>
                                        <p:tgtEl>
                                          <p:spTgt spid="13"/>
                                        </p:tgtEl>
                                        <p:attrNameLst>
                                          <p:attrName>style.visibility</p:attrName>
                                        </p:attrNameLst>
                                      </p:cBhvr>
                                      <p:to>
                                        <p:strVal val="visible"/>
                                      </p:to>
                                    </p:set>
                                    <p:animEffect transition="in" filter="wipe(right)">
                                      <p:cBhvr>
                                        <p:cTn id="8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4" grpId="0"/>
      <p:bldP spid="15" grpId="0"/>
      <p:bldP spid="16" grpId="0"/>
      <p:bldP spid="17" grpId="0" animBg="1" autoUpdateAnimBg="0"/>
      <p:bldP spid="19" grpId="0" animBg="1"/>
      <p:bldP spid="20" grpId="0" animBg="1"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Routing Across Networks  </a:t>
            </a:r>
            <a:br>
              <a:rPr lang="en-US" sz="2000" dirty="0"/>
            </a:br>
            <a:r>
              <a:rPr lang="en-US" dirty="0"/>
              <a:t>Creating a LAN</a:t>
            </a:r>
          </a:p>
        </p:txBody>
      </p:sp>
      <p:sp>
        <p:nvSpPr>
          <p:cNvPr id="2" name="Content Placeholder 1"/>
          <p:cNvSpPr>
            <a:spLocks noGrp="1"/>
          </p:cNvSpPr>
          <p:nvPr>
            <p:ph idx="1"/>
          </p:nvPr>
        </p:nvSpPr>
        <p:spPr/>
        <p:txBody>
          <a:bodyPr/>
          <a:lstStyle/>
          <a:p>
            <a:r>
              <a:rPr lang="en-US" dirty="0"/>
              <a:t>Local Area Networks </a:t>
            </a:r>
          </a:p>
          <a:p>
            <a:pPr lvl="1"/>
            <a:r>
              <a:rPr lang="en-US" dirty="0"/>
              <a:t>Local Area Network (LAN) refers to a local network, or a group of interconnected local networks that are under the same administrative control. </a:t>
            </a:r>
          </a:p>
          <a:p>
            <a:pPr lvl="1"/>
            <a:r>
              <a:rPr lang="en-US" dirty="0"/>
              <a:t>The term </a:t>
            </a:r>
            <a:r>
              <a:rPr lang="en-US" b="1" dirty="0"/>
              <a:t>Intranet </a:t>
            </a:r>
            <a:r>
              <a:rPr lang="en-US" dirty="0"/>
              <a:t>refers to a private LAN that belongs to an organization, and is accessible only by the organization's members, employees, or others with authorization.</a:t>
            </a:r>
          </a:p>
          <a:p>
            <a:pPr marL="0" indent="0">
              <a:buNone/>
            </a:pPr>
            <a:endParaRPr lang="en-US" dirty="0"/>
          </a:p>
        </p:txBody>
      </p:sp>
    </p:spTree>
    <p:extLst>
      <p:ext uri="{BB962C8B-B14F-4D97-AF65-F5344CB8AC3E}">
        <p14:creationId xmlns:p14="http://schemas.microsoft.com/office/powerpoint/2010/main" val="4075062447"/>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6CAFC0E4-FDD2-EF41-BB54-D6FB927AD6C4}"/>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928387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Week2 part 2" id="{CE2D7C4F-3AE6-4AE4-8DD6-D85C083DFF33}" vid="{E1539B26-CD81-4048-9228-F361533426AB}"/>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Week2 part 2" id="{CE2D7C4F-3AE6-4AE4-8DD6-D85C083DFF33}" vid="{8985EA50-A3B6-4F2F-B024-256F637BF8A0}"/>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Lecture Week2</Template>
  <TotalTime>0</TotalTime>
  <Words>2947</Words>
  <Application>Microsoft Office PowerPoint</Application>
  <PresentationFormat>On-screen Show (4:3)</PresentationFormat>
  <Paragraphs>299</Paragraphs>
  <Slides>38</Slides>
  <Notes>19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38</vt:i4>
      </vt:variant>
    </vt:vector>
  </HeadingPairs>
  <TitlesOfParts>
    <vt:vector size="48" baseType="lpstr">
      <vt:lpstr>CiscoSans</vt:lpstr>
      <vt:lpstr>CiscoSans Thin</vt:lpstr>
      <vt:lpstr>inherit</vt:lpstr>
      <vt:lpstr>Arial</vt:lpstr>
      <vt:lpstr>Calibri</vt:lpstr>
      <vt:lpstr>Courier New</vt:lpstr>
      <vt:lpstr>Symbol</vt:lpstr>
      <vt:lpstr>Wingdings</vt:lpstr>
      <vt:lpstr>PPT-TMPLT-WHT_C</vt:lpstr>
      <vt:lpstr>NetAcad-4F_PPT-WHT_060408</vt:lpstr>
      <vt:lpstr>Week 2</vt:lpstr>
      <vt:lpstr>PowerPoint Presentation</vt:lpstr>
      <vt:lpstr>Chapter 3: Communicating on a Local Network </vt:lpstr>
      <vt:lpstr>PowerPoint Presentation</vt:lpstr>
      <vt:lpstr>PowerPoint Presentation</vt:lpstr>
      <vt:lpstr>PowerPoint Presentation</vt:lpstr>
      <vt:lpstr>Communication Protocols </vt:lpstr>
      <vt:lpstr>PowerPoint Presentation</vt:lpstr>
      <vt:lpstr>PowerPoint Presentation</vt:lpstr>
      <vt:lpstr>PowerPoint Presentation</vt:lpstr>
      <vt:lpstr> Principles of Communications Establishing the Rules</vt:lpstr>
      <vt:lpstr>PowerPoint Presentation</vt:lpstr>
      <vt:lpstr> Principles of Communications So Who Makes the Rules</vt:lpstr>
      <vt:lpstr>The Protocol Stack </vt:lpstr>
      <vt:lpstr>Layered Model: TCP/IP Model</vt:lpstr>
      <vt:lpstr>PowerPoint Presentation</vt:lpstr>
      <vt:lpstr>PowerPoint Presentation</vt:lpstr>
      <vt:lpstr>The OSI Reference Model </vt:lpstr>
      <vt:lpstr>PowerPoint Presentation</vt:lpstr>
      <vt:lpstr> Principles of Communications Visualizing How Protocols Work</vt:lpstr>
      <vt:lpstr>PowerPoint Presentation</vt:lpstr>
      <vt:lpstr>3.2 Talking the Language of Networking </vt:lpstr>
      <vt:lpstr> Talking the Language of Networking Protocols for Wired Networks</vt:lpstr>
      <vt:lpstr> Talking the Language of Networking Protocols for Wired Networks</vt:lpstr>
      <vt:lpstr>3.3 How do Ethernet Networks Work? </vt:lpstr>
      <vt:lpstr> How do Ethernet Networks Work? Preparing Data for Transmission</vt:lpstr>
      <vt:lpstr> How do Ethernet Networks Work? Logical Addressing</vt:lpstr>
      <vt:lpstr>3.4 How are Networks Built? </vt:lpstr>
      <vt:lpstr> How are Networks Built?  Starting with a Good Design</vt:lpstr>
      <vt:lpstr> How are Networks Built?  Starting with a Good Design</vt:lpstr>
      <vt:lpstr> How are Networks Built?  Building a Better Access Layer</vt:lpstr>
      <vt:lpstr> How are Networks Built?  Containing Broadcasts</vt:lpstr>
      <vt:lpstr> How are Networks Built?  Containing Broadcasts</vt:lpstr>
      <vt:lpstr> How are Networks Built?  Containing Broadcasts</vt:lpstr>
      <vt:lpstr> Routing Across Networks   Creating a LAN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Sana Jokhio</dc:creator>
  <cp:lastModifiedBy>Sana Jokhio</cp:lastModifiedBy>
  <cp:revision>1</cp:revision>
  <dcterms:created xsi:type="dcterms:W3CDTF">2023-12-22T16:16:44Z</dcterms:created>
  <dcterms:modified xsi:type="dcterms:W3CDTF">2023-12-22T16:22:36Z</dcterms:modified>
</cp:coreProperties>
</file>