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988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10A6B-63E5-449C-96E5-C56FA2A6188A}" type="datetimeFigureOut">
              <a:rPr lang="en-GB" smtClean="0"/>
              <a:t>15/02/17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3A23C-E956-4E9F-B5CF-6F6E1B61A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615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DDD30-F8B9-4AAA-AB14-D2D9B624F2F2}" type="datetimeFigureOut">
              <a:rPr lang="en-US" smtClean="0"/>
              <a:t>2/14/2017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00830-7B2D-42BB-8B69-78032F2ADFF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2120" y="2852936"/>
            <a:ext cx="2875856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Green Impact of </a:t>
            </a:r>
            <a:r>
              <a:rPr lang="en-GB" dirty="0" smtClean="0"/>
              <a:t>IT </a:t>
            </a:r>
            <a:r>
              <a:rPr lang="en-GB" dirty="0" smtClean="0"/>
              <a:t>Projects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-75123"/>
            <a:ext cx="5144045" cy="70325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Our industry is not energy efficient!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Historically </a:t>
            </a:r>
            <a:r>
              <a:rPr lang="en-GB" dirty="0"/>
              <a:t>equipment was selected </a:t>
            </a:r>
            <a:r>
              <a:rPr lang="en-GB" dirty="0" smtClean="0"/>
              <a:t>based </a:t>
            </a:r>
            <a:r>
              <a:rPr lang="en-GB" dirty="0"/>
              <a:t>on price </a:t>
            </a:r>
            <a:r>
              <a:rPr lang="en-GB" dirty="0" smtClean="0"/>
              <a:t>and </a:t>
            </a:r>
            <a:r>
              <a:rPr lang="en-GB" dirty="0"/>
              <a:t>performance</a:t>
            </a:r>
          </a:p>
          <a:p>
            <a:r>
              <a:rPr lang="en-GB" dirty="0" smtClean="0"/>
              <a:t>Redundant Components were built in to ensure a reliable service</a:t>
            </a:r>
          </a:p>
          <a:p>
            <a:r>
              <a:rPr lang="en-GB" dirty="0" smtClean="0"/>
              <a:t>Any optimisation of code was motivated by performance issues.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Electricity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/>
              <a:t>• </a:t>
            </a:r>
            <a:r>
              <a:rPr lang="en-GB" dirty="0"/>
              <a:t>E</a:t>
            </a:r>
            <a:r>
              <a:rPr lang="en-GB" dirty="0" smtClean="0"/>
              <a:t>lectricity </a:t>
            </a:r>
            <a:r>
              <a:rPr lang="en-GB" dirty="0"/>
              <a:t>consumption of our smartphones, tablets and laptops, along with the networks and data centres which power them, is set to account for 12 percent of global electricity </a:t>
            </a:r>
            <a:r>
              <a:rPr lang="en-GB" dirty="0" smtClean="0"/>
              <a:t>consumption this year.</a:t>
            </a:r>
            <a:endParaRPr lang="en-GB" dirty="0"/>
          </a:p>
          <a:p>
            <a:pPr>
              <a:buNone/>
            </a:pPr>
            <a:r>
              <a:rPr lang="en-GB" dirty="0" smtClean="0"/>
              <a:t>• </a:t>
            </a:r>
            <a:r>
              <a:rPr lang="en-GB" dirty="0"/>
              <a:t>Power Availability &amp; Cost</a:t>
            </a:r>
          </a:p>
          <a:p>
            <a:pPr>
              <a:buNone/>
            </a:pPr>
            <a:r>
              <a:rPr lang="en-GB" dirty="0"/>
              <a:t>• Cooling Capacity</a:t>
            </a:r>
          </a:p>
          <a:p>
            <a:r>
              <a:rPr lang="en-GB" dirty="0" smtClean="0"/>
              <a:t>“To </a:t>
            </a:r>
            <a:r>
              <a:rPr lang="en-GB" dirty="0"/>
              <a:t>secure future-generation capacity, the government will need to make additional commitments to renewable, nuclear and emission-compliant fossil-fuel </a:t>
            </a:r>
            <a:r>
              <a:rPr lang="en-GB" dirty="0" smtClean="0"/>
              <a:t>capacity”        </a:t>
            </a:r>
            <a:r>
              <a:rPr lang="en-GB" sz="2000" dirty="0" smtClean="0"/>
              <a:t>Matt </a:t>
            </a:r>
            <a:r>
              <a:rPr lang="en-GB" sz="2000" dirty="0"/>
              <a:t>Lovell, </a:t>
            </a:r>
            <a:r>
              <a:rPr lang="en-GB" sz="2000" dirty="0" err="1" smtClean="0"/>
              <a:t>Pulsant</a:t>
            </a:r>
            <a:r>
              <a:rPr lang="en-GB" sz="2000" dirty="0" smtClean="0"/>
              <a:t> Cloud Hosting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Energy Loss – Source to Destination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142984"/>
            <a:ext cx="3857620" cy="1633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14744" y="2428868"/>
            <a:ext cx="3884546" cy="1222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3357562"/>
            <a:ext cx="2000264" cy="1452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4500570"/>
            <a:ext cx="2500330" cy="1875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71934" y="5214950"/>
            <a:ext cx="14478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215043" y="4500570"/>
            <a:ext cx="2471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percentage of the coal energy eventually does useful work running program code?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29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627054"/>
            <a:ext cx="8501122" cy="5557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1412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Impacts of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2132" y="1714488"/>
            <a:ext cx="2971792" cy="452596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Which are larger, he </a:t>
            </a:r>
            <a:r>
              <a:rPr lang="en-GB" sz="2000" dirty="0" smtClean="0"/>
              <a:t>positive benefits of IT’s second order impacts </a:t>
            </a:r>
            <a:r>
              <a:rPr lang="en-GB" sz="2000" dirty="0" smtClean="0"/>
              <a:t>or </a:t>
            </a:r>
            <a:r>
              <a:rPr lang="en-GB" sz="2000" dirty="0" smtClean="0"/>
              <a:t>the first order </a:t>
            </a:r>
            <a:r>
              <a:rPr lang="en-GB" sz="2000" dirty="0" smtClean="0"/>
              <a:t>impacts</a:t>
            </a:r>
            <a:r>
              <a:rPr lang="en-GB" sz="2000" dirty="0"/>
              <a:t>?</a:t>
            </a:r>
            <a:endParaRPr lang="en-GB" sz="2000" dirty="0" smtClean="0"/>
          </a:p>
          <a:p>
            <a:r>
              <a:rPr lang="en-GB" sz="2000" dirty="0" smtClean="0"/>
              <a:t>There is still </a:t>
            </a:r>
            <a:r>
              <a:rPr lang="en-GB" sz="2000" dirty="0" smtClean="0"/>
              <a:t>much room </a:t>
            </a:r>
            <a:r>
              <a:rPr lang="en-GB" sz="2000" dirty="0" smtClean="0"/>
              <a:t>for improvement in energy efficiency – this is becoming a standard part of IT project </a:t>
            </a:r>
            <a:r>
              <a:rPr lang="en-GB" sz="2000" dirty="0" smtClean="0"/>
              <a:t>planning (</a:t>
            </a:r>
            <a:r>
              <a:rPr lang="en-GB" sz="2000" dirty="0" err="1" smtClean="0"/>
              <a:t>Lomi</a:t>
            </a:r>
            <a:r>
              <a:rPr lang="en-GB" sz="2000" dirty="0" smtClean="0"/>
              <a:t>, Lago)</a:t>
            </a:r>
            <a:endParaRPr lang="en-GB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1709" y="1556792"/>
            <a:ext cx="4954087" cy="4522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9895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Direct, Indirect and Systemic Effects of IT</a:t>
            </a:r>
            <a:br>
              <a:rPr lang="en-GB" sz="3600" dirty="0" smtClean="0"/>
            </a:br>
            <a:r>
              <a:rPr lang="en-GB" sz="2000" dirty="0" smtClean="0"/>
              <a:t>Another way to describe First, Second and Third Order Effects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691" y="1475018"/>
            <a:ext cx="3754760" cy="4525963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Direct </a:t>
            </a:r>
            <a:r>
              <a:rPr lang="en-GB" sz="2400" dirty="0" smtClean="0"/>
              <a:t>results of an IT project: energy used, </a:t>
            </a:r>
            <a:r>
              <a:rPr lang="en-GB" sz="2400" dirty="0" err="1" smtClean="0"/>
              <a:t>ewaste</a:t>
            </a:r>
            <a:r>
              <a:rPr lang="en-GB" sz="2400" dirty="0" smtClean="0"/>
              <a:t>….</a:t>
            </a:r>
          </a:p>
          <a:p>
            <a:r>
              <a:rPr lang="en-GB" sz="2400" b="1" dirty="0" smtClean="0"/>
              <a:t>Indirect </a:t>
            </a:r>
            <a:r>
              <a:rPr lang="en-GB" sz="2400" dirty="0" smtClean="0"/>
              <a:t>results often reduce other impacts: travel substitution, transport optimisation….. </a:t>
            </a:r>
          </a:p>
          <a:p>
            <a:r>
              <a:rPr lang="en-GB" sz="2400" b="1" dirty="0" smtClean="0"/>
              <a:t>Systemic</a:t>
            </a:r>
            <a:r>
              <a:rPr lang="en-GB" sz="2400" dirty="0" smtClean="0"/>
              <a:t> results are long term changes to society: changes to lifestyles and cities……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800" dirty="0"/>
          </a:p>
        </p:txBody>
      </p:sp>
      <p:pic>
        <p:nvPicPr>
          <p:cNvPr id="7170" name="Picture 2" descr="http://www.unep.org/gpwm/portals/24123/images/eWas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80638"/>
            <a:ext cx="1867275" cy="124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regus.co.uk/images/294-54747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16481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i4.walesonline.co.uk/incoming/article7439354.ece/ALTERNATES/s615/h_003530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922" y="4221088"/>
            <a:ext cx="1925915" cy="128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10343" y="5661248"/>
            <a:ext cx="7200800" cy="21476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236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Example: Student Internship WOW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Image result for Well being of future generations 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84310"/>
            <a:ext cx="4379640" cy="435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104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82" y="1124744"/>
            <a:ext cx="8774435" cy="468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649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42" y="1124744"/>
            <a:ext cx="8902715" cy="469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485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" y="941656"/>
            <a:ext cx="9110464" cy="477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65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01282"/>
            <a:ext cx="8904207" cy="466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2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45287"/>
            <a:ext cx="9127232" cy="4992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91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First, Second and Third Order Impacts of the WOW project.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73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253</Words>
  <Application>Microsoft Office PowerPoint</Application>
  <PresentationFormat>On-screen Show (4:3)</PresentationFormat>
  <Paragraphs>24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The Green Impact of IT Projects</vt:lpstr>
      <vt:lpstr>Our industry is not energy efficient!</vt:lpstr>
      <vt:lpstr>Electricity usage</vt:lpstr>
      <vt:lpstr>Energy Loss – Source to Destination</vt:lpstr>
      <vt:lpstr>PowerPoint Presentation</vt:lpstr>
      <vt:lpstr>The Impacts of IT</vt:lpstr>
      <vt:lpstr>Direct, Indirect and Systemic Effects of IT Another way to describe First, Second and Third Order Effects</vt:lpstr>
      <vt:lpstr>Example: Student Internship WOW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IT Project Management</dc:title>
  <dc:creator>sc-sm</dc:creator>
  <cp:lastModifiedBy>Sue Maw</cp:lastModifiedBy>
  <cp:revision>9</cp:revision>
  <dcterms:created xsi:type="dcterms:W3CDTF">2010-02-18T13:50:28Z</dcterms:created>
  <dcterms:modified xsi:type="dcterms:W3CDTF">2017-02-15T08:50:22Z</dcterms:modified>
</cp:coreProperties>
</file>