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sldIdLst>
    <p:sldId id="256" r:id="rId5"/>
    <p:sldId id="257" r:id="rId6"/>
    <p:sldId id="259" r:id="rId7"/>
    <p:sldId id="260" r:id="rId8"/>
    <p:sldId id="261" r:id="rId9"/>
    <p:sldId id="266" r:id="rId10"/>
    <p:sldId id="262" r:id="rId11"/>
    <p:sldId id="265"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5D852-4F81-90BA-8DB6-0BABDA418EF7}" v="2515" dt="2021-07-15T11:29:01.171"/>
    <p1510:client id="{4622500C-63A3-4A6B-8A89-E6E221977410}" v="130" dt="2021-07-15T11:26:41.764"/>
    <p1510:client id="{7E8A48A1-88D0-53EB-BFDF-C09C263B2EC6}" v="1" dt="2021-07-15T10:18:23.560"/>
    <p1510:client id="{8A90D72F-6A87-441F-9DAF-DD434D641788}" v="30" dt="2021-07-15T11:09:49.344"/>
    <p1510:client id="{C2C82420-D999-6B20-4540-5BB525B564F8}" v="16" dt="2021-07-15T10:09:29.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44DA8-5974-45BC-911D-BD65C023C6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F34E92-9BEE-4E86-B08C-F7F36DA2F2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E3E469-FFFD-4ADF-973B-62DC00FF6DDD}"/>
              </a:ext>
            </a:extLst>
          </p:cNvPr>
          <p:cNvSpPr>
            <a:spLocks noGrp="1"/>
          </p:cNvSpPr>
          <p:nvPr>
            <p:ph type="dt" sz="half" idx="10"/>
          </p:nvPr>
        </p:nvSpPr>
        <p:spPr/>
        <p:txBody>
          <a:bodyPr/>
          <a:lstStyle/>
          <a:p>
            <a:fld id="{23FEA57E-7C1A-457B-A4CD-5DCEB057B502}" type="datetime1">
              <a:rPr lang="en-US" smtClean="0"/>
              <a:t>7/15/2021</a:t>
            </a:fld>
            <a:endParaRPr lang="en-US"/>
          </a:p>
        </p:txBody>
      </p:sp>
      <p:sp>
        <p:nvSpPr>
          <p:cNvPr id="5" name="Footer Placeholder 4">
            <a:extLst>
              <a:ext uri="{FF2B5EF4-FFF2-40B4-BE49-F238E27FC236}">
                <a16:creationId xmlns:a16="http://schemas.microsoft.com/office/drawing/2014/main" id="{53A85445-8143-4E4D-B645-E09743B07A5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D76FCD3-FD3D-4B1C-9612-97BBA462D580}"/>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83921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40DA-EAF8-4C1A-9BE2-44B250288F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42BCCE-8119-4EC6-8C61-08180087E2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FDB349-24D7-48F2-93DB-07ECE75B4E30}"/>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a:extLst>
              <a:ext uri="{FF2B5EF4-FFF2-40B4-BE49-F238E27FC236}">
                <a16:creationId xmlns:a16="http://schemas.microsoft.com/office/drawing/2014/main" id="{4DC994B6-149A-4CEC-BD58-6C8755D259B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D32E9FF-B90C-4E79-8ECD-1F44A89E1149}"/>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93357865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EA733-E2E9-48BA-9119-FD1C3125343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C5BFD8-4F60-4ADC-A94C-8E0CF599BD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91B119-48D3-46E9-B2C8-8C748D046EFE}"/>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a:extLst>
              <a:ext uri="{FF2B5EF4-FFF2-40B4-BE49-F238E27FC236}">
                <a16:creationId xmlns:a16="http://schemas.microsoft.com/office/drawing/2014/main" id="{0D37DE1A-0131-4404-A5DF-1420B41D9AB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E715266-7989-409A-AC71-D708A9A9EC54}"/>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45196216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DD892-B06F-461C-896D-697D95307C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0D3268-6D2C-4E63-AF78-F2746F96A7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760CF5-CF7A-48C0-99C8-06B72B7FF5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95DCB3-E735-4248-AE80-D6ABE057A312}"/>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a:extLst>
              <a:ext uri="{FF2B5EF4-FFF2-40B4-BE49-F238E27FC236}">
                <a16:creationId xmlns:a16="http://schemas.microsoft.com/office/drawing/2014/main" id="{88357C05-DB50-4A10-A788-AF115EDC4CFC}"/>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94018D2F-3661-4BDD-A67A-2C20CB07E82A}"/>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05964000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03FA1-BC6E-486F-BEE0-7E7DD35235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C3C9E-B8AA-4267-B19F-AA6F6588A4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105C01-E048-4620-897D-5C87DA9F1D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B7525E-1CC1-458E-AE5F-A655B774E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3A3992-5569-41B1-9990-0714C32FC3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B24F16-9935-416B-A6A6-4AE64258A856}"/>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8" name="Footer Placeholder 7">
            <a:extLst>
              <a:ext uri="{FF2B5EF4-FFF2-40B4-BE49-F238E27FC236}">
                <a16:creationId xmlns:a16="http://schemas.microsoft.com/office/drawing/2014/main" id="{8283232D-54D9-4F58-A74B-21C16F805CFF}"/>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BDA6AD6C-50BE-442A-BFF3-918BFC846FD9}"/>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90091442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1784-CDAD-4AD7-A015-1762818B60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9CFC24-7B9E-4E1B-BCEA-18BE717C9590}"/>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4" name="Footer Placeholder 3">
            <a:extLst>
              <a:ext uri="{FF2B5EF4-FFF2-40B4-BE49-F238E27FC236}">
                <a16:creationId xmlns:a16="http://schemas.microsoft.com/office/drawing/2014/main" id="{358FDE8F-E0FF-4058-855D-6B6E95BC836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9B88291-8E42-4F44-AA10-D67CDA4BD340}"/>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95635970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804524-578D-4D44-8A2C-C1A28C4DF19E}"/>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3" name="Footer Placeholder 2">
            <a:extLst>
              <a:ext uri="{FF2B5EF4-FFF2-40B4-BE49-F238E27FC236}">
                <a16:creationId xmlns:a16="http://schemas.microsoft.com/office/drawing/2014/main" id="{B894F366-461D-4E60-930F-6B93877B9327}"/>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0F20B61-8A0D-4EAB-B717-424E5C62E938}"/>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60998049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E77EC-44FE-461E-BF2D-3167E137AD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0D819E-132F-4EAE-B92B-F7825B0781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6D1950-9B78-4209-ACE8-83478490EF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381065-8B2A-4A30-9CA7-11578A0D5C30}"/>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a:extLst>
              <a:ext uri="{FF2B5EF4-FFF2-40B4-BE49-F238E27FC236}">
                <a16:creationId xmlns:a16="http://schemas.microsoft.com/office/drawing/2014/main" id="{D7122874-572E-4937-BB68-94DBA38942DC}"/>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F3F84AB-DC29-459C-98A0-354F1B505669}"/>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6352433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53745-828D-44C0-9B55-CC84536C2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5F95CB-48DD-4F34-BE1B-E201786715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2CCC65-D360-44F3-8307-2DA313B74C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7A6F42-2C9E-45ED-9A7F-57E986CC7EBC}"/>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a:extLst>
              <a:ext uri="{FF2B5EF4-FFF2-40B4-BE49-F238E27FC236}">
                <a16:creationId xmlns:a16="http://schemas.microsoft.com/office/drawing/2014/main" id="{BBF592A2-A172-4DD4-A423-0DCF0A8BB21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FCCC5B0-B964-4C35-B391-348C8AAC1918}"/>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60019855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724D-2F89-44E3-AEAD-0B2094030C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D96E40-FB5F-4E5B-8182-58B46ABD41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519A4-85AF-417B-A2F7-DE0E1462B76B}"/>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a:extLst>
              <a:ext uri="{FF2B5EF4-FFF2-40B4-BE49-F238E27FC236}">
                <a16:creationId xmlns:a16="http://schemas.microsoft.com/office/drawing/2014/main" id="{BE62F7A5-A332-4E16-878B-EF1BDD51819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D228A8F-5454-480D-8E07-3750E5B0F34B}"/>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16108074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B6F37F-BB43-40EF-BF73-5C72DE53A9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D7095C-EA2C-4AC8-9ECE-D9D4666BF9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5981FA-DDAB-4EAD-8057-1FDFE5FA516D}"/>
              </a:ext>
            </a:extLst>
          </p:cNvPr>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a:extLst>
              <a:ext uri="{FF2B5EF4-FFF2-40B4-BE49-F238E27FC236}">
                <a16:creationId xmlns:a16="http://schemas.microsoft.com/office/drawing/2014/main" id="{72141CF5-04AE-4F8B-A67B-9C3A0932F6F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E7064FC-F6E7-4E1C-B965-D267A5F0D0DF}"/>
              </a:ext>
            </a:extLst>
          </p:cNvPr>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17337164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DE6491-5A5E-4140-AB3B-27E097BEC1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CF6F95-2DA0-4B70-9E09-2A3477CA38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EB2613-AE5D-4BF3-8D65-152ABE848A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FE42E8-8B57-452D-A122-4DCE9AC771EF}" type="datetime1">
              <a:rPr lang="en-US" smtClean="0"/>
              <a:t>7/15/2021</a:t>
            </a:fld>
            <a:endParaRPr lang="en-US"/>
          </a:p>
        </p:txBody>
      </p:sp>
      <p:sp>
        <p:nvSpPr>
          <p:cNvPr id="5" name="Footer Placeholder 4">
            <a:extLst>
              <a:ext uri="{FF2B5EF4-FFF2-40B4-BE49-F238E27FC236}">
                <a16:creationId xmlns:a16="http://schemas.microsoft.com/office/drawing/2014/main" id="{196EA7A9-77B8-48F1-B136-B6163404E8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06871343-32EA-4937-9252-A972CEE8AB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147361524"/>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 Id="rId5" Type="http://schemas.openxmlformats.org/officeDocument/2006/relationships/hyperlink" Target="https://www.nspcc.org.uk/keeping-children-safe/our-services/childrens-services" TargetMode="External"/><Relationship Id="rId4" Type="http://schemas.openxmlformats.org/officeDocument/2006/relationships/hyperlink" Target="https://www.gov.uk/youth-offending-te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okeh">
            <a:extLst>
              <a:ext uri="{FF2B5EF4-FFF2-40B4-BE49-F238E27FC236}">
                <a16:creationId xmlns:a16="http://schemas.microsoft.com/office/drawing/2014/main" id="{D59B703B-2403-479F-BE37-60BD2EEED115}"/>
              </a:ext>
            </a:extLst>
          </p:cNvPr>
          <p:cNvPicPr>
            <a:picLocks noChangeAspect="1"/>
          </p:cNvPicPr>
          <p:nvPr/>
        </p:nvPicPr>
        <p:blipFill rotWithShape="1">
          <a:blip r:embed="rId2"/>
          <a:srcRect t="9091" r="23585"/>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240C8-8E1E-4795-BB86-8CCE5C9FEB32}"/>
              </a:ext>
            </a:extLst>
          </p:cNvPr>
          <p:cNvSpPr>
            <a:spLocks noGrp="1"/>
          </p:cNvSpPr>
          <p:nvPr>
            <p:ph type="ctrTitle"/>
          </p:nvPr>
        </p:nvSpPr>
        <p:spPr>
          <a:xfrm>
            <a:off x="477981" y="1122363"/>
            <a:ext cx="4023360" cy="3204134"/>
          </a:xfrm>
        </p:spPr>
        <p:txBody>
          <a:bodyPr anchor="b">
            <a:normAutofit/>
          </a:bodyPr>
          <a:lstStyle/>
          <a:p>
            <a:pPr algn="l"/>
            <a:r>
              <a:rPr lang="en-GB" sz="4800">
                <a:latin typeface="Arial" panose="020B0604020202020204" pitchFamily="34" charset="0"/>
                <a:cs typeface="Arial" panose="020B0604020202020204" pitchFamily="34" charset="0"/>
              </a:rPr>
              <a:t>BMH5016</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Principles of health and social care</a:t>
            </a:r>
          </a:p>
        </p:txBody>
      </p:sp>
      <p:sp>
        <p:nvSpPr>
          <p:cNvPr id="3" name="Subtitle 2">
            <a:extLst>
              <a:ext uri="{FF2B5EF4-FFF2-40B4-BE49-F238E27FC236}">
                <a16:creationId xmlns:a16="http://schemas.microsoft.com/office/drawing/2014/main" id="{79133D1F-37FC-404A-95A1-5E74CC3711EC}"/>
              </a:ext>
            </a:extLst>
          </p:cNvPr>
          <p:cNvSpPr>
            <a:spLocks noGrp="1"/>
          </p:cNvSpPr>
          <p:nvPr>
            <p:ph type="subTitle" idx="1"/>
          </p:nvPr>
        </p:nvSpPr>
        <p:spPr>
          <a:xfrm>
            <a:off x="477980" y="4872922"/>
            <a:ext cx="4023359" cy="1208141"/>
          </a:xfrm>
        </p:spPr>
        <p:txBody>
          <a:bodyPr>
            <a:normAutofit/>
          </a:bodyPr>
          <a:lstStyle/>
          <a:p>
            <a:pPr algn="l"/>
            <a:r>
              <a:rPr lang="en-GB" sz="2000" b="1" i="0">
                <a:latin typeface="Arial" panose="020B0604020202020204" pitchFamily="34" charset="0"/>
                <a:cs typeface="Arial" panose="020B0604020202020204" pitchFamily="34" charset="0"/>
              </a:rPr>
              <a:t>Family Group E</a:t>
            </a:r>
          </a:p>
          <a:p>
            <a:pPr algn="l"/>
            <a:r>
              <a:rPr lang="en-GB" sz="2000" b="1" i="0">
                <a:latin typeface="Arial" panose="020B0604020202020204" pitchFamily="34" charset="0"/>
                <a:cs typeface="Arial" panose="020B0604020202020204" pitchFamily="34" charset="0"/>
              </a:rPr>
              <a:t>Case Study</a:t>
            </a:r>
          </a:p>
          <a:p>
            <a:pPr algn="l"/>
            <a:r>
              <a:rPr lang="en-GB" sz="2000" b="1" i="0">
                <a:latin typeface="Arial" panose="020B0604020202020204" pitchFamily="34" charset="0"/>
                <a:cs typeface="Arial" panose="020B0604020202020204" pitchFamily="34" charset="0"/>
              </a:rPr>
              <a:t>Presentation Slides</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6B3A2DF-7788-4723-936F-91D0C17F08A3}"/>
              </a:ext>
            </a:extLst>
          </p:cNvPr>
          <p:cNvSpPr txBox="1"/>
          <p:nvPr/>
        </p:nvSpPr>
        <p:spPr>
          <a:xfrm flipH="1">
            <a:off x="7439377" y="1391655"/>
            <a:ext cx="3300005" cy="2139047"/>
          </a:xfrm>
          <a:prstGeom prst="rect">
            <a:avLst/>
          </a:prstGeom>
          <a:noFill/>
        </p:spPr>
        <p:txBody>
          <a:bodyPr wrap="square" rtlCol="0">
            <a:spAutoFit/>
          </a:bodyPr>
          <a:lstStyle/>
          <a:p>
            <a:pPr algn="ctr">
              <a:spcAft>
                <a:spcPts val="600"/>
              </a:spcAft>
            </a:pPr>
            <a:r>
              <a:rPr lang="en-GB">
                <a:solidFill>
                  <a:schemeClr val="bg1">
                    <a:lumMod val="95000"/>
                  </a:schemeClr>
                </a:solidFill>
              </a:rPr>
              <a:t>Presented by:</a:t>
            </a:r>
          </a:p>
          <a:p>
            <a:pPr algn="ctr">
              <a:spcAft>
                <a:spcPts val="600"/>
              </a:spcAft>
            </a:pPr>
            <a:endParaRPr lang="en-GB">
              <a:solidFill>
                <a:schemeClr val="bg1">
                  <a:lumMod val="95000"/>
                </a:schemeClr>
              </a:solidFill>
            </a:endParaRPr>
          </a:p>
          <a:p>
            <a:pPr algn="ctr">
              <a:spcAft>
                <a:spcPts val="600"/>
              </a:spcAft>
            </a:pPr>
            <a:r>
              <a:rPr lang="en-GB">
                <a:solidFill>
                  <a:schemeClr val="bg1">
                    <a:lumMod val="95000"/>
                  </a:schemeClr>
                </a:solidFill>
              </a:rPr>
              <a:t>Ragib Miah 1912995</a:t>
            </a:r>
          </a:p>
          <a:p>
            <a:pPr algn="ctr">
              <a:spcAft>
                <a:spcPts val="600"/>
              </a:spcAft>
            </a:pPr>
            <a:r>
              <a:rPr lang="en-GB">
                <a:solidFill>
                  <a:schemeClr val="bg1">
                    <a:lumMod val="95000"/>
                  </a:schemeClr>
                </a:solidFill>
              </a:rPr>
              <a:t>Rahim. A. Saddeque 1715434</a:t>
            </a:r>
          </a:p>
          <a:p>
            <a:pPr algn="ctr">
              <a:spcAft>
                <a:spcPts val="600"/>
              </a:spcAft>
            </a:pPr>
            <a:r>
              <a:rPr lang="en-GB">
                <a:solidFill>
                  <a:schemeClr val="bg1">
                    <a:lumMod val="95000"/>
                  </a:schemeClr>
                </a:solidFill>
              </a:rPr>
              <a:t>Kolawole. O. Osasuyi 1815461</a:t>
            </a:r>
          </a:p>
          <a:p>
            <a:pPr algn="ctr">
              <a:spcAft>
                <a:spcPts val="600"/>
              </a:spcAft>
            </a:pPr>
            <a:r>
              <a:rPr lang="en-GB">
                <a:solidFill>
                  <a:schemeClr val="bg1">
                    <a:lumMod val="95000"/>
                  </a:schemeClr>
                </a:solidFill>
              </a:rPr>
              <a:t>Nosa. A. Ajanaku 1815459</a:t>
            </a:r>
          </a:p>
        </p:txBody>
      </p:sp>
      <p:sp>
        <p:nvSpPr>
          <p:cNvPr id="6" name="TextBox 5">
            <a:extLst>
              <a:ext uri="{FF2B5EF4-FFF2-40B4-BE49-F238E27FC236}">
                <a16:creationId xmlns:a16="http://schemas.microsoft.com/office/drawing/2014/main" id="{C49DB59C-D9B0-481C-831E-F7A46F9F7DD8}"/>
              </a:ext>
            </a:extLst>
          </p:cNvPr>
          <p:cNvSpPr txBox="1"/>
          <p:nvPr/>
        </p:nvSpPr>
        <p:spPr>
          <a:xfrm>
            <a:off x="7608711" y="4210756"/>
            <a:ext cx="2889956" cy="369332"/>
          </a:xfrm>
          <a:prstGeom prst="rect">
            <a:avLst/>
          </a:prstGeom>
          <a:noFill/>
        </p:spPr>
        <p:txBody>
          <a:bodyPr wrap="square" rtlCol="0">
            <a:spAutoFit/>
          </a:bodyPr>
          <a:lstStyle/>
          <a:p>
            <a:pPr algn="ctr">
              <a:spcAft>
                <a:spcPts val="600"/>
              </a:spcAft>
            </a:pPr>
            <a:r>
              <a:rPr lang="en-GB">
                <a:solidFill>
                  <a:schemeClr val="bg1">
                    <a:lumMod val="95000"/>
                  </a:schemeClr>
                </a:solidFill>
              </a:rPr>
              <a:t>Lecturer: Rachael France</a:t>
            </a:r>
          </a:p>
        </p:txBody>
      </p:sp>
    </p:spTree>
    <p:extLst>
      <p:ext uri="{BB962C8B-B14F-4D97-AF65-F5344CB8AC3E}">
        <p14:creationId xmlns:p14="http://schemas.microsoft.com/office/powerpoint/2010/main" val="2972991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391076" y="220133"/>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C00000"/>
                </a:solidFill>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EEFF1244-D163-41D3-8913-621CB11427E2}"/>
              </a:ext>
            </a:extLst>
          </p:cNvPr>
          <p:cNvSpPr txBox="1"/>
          <p:nvPr/>
        </p:nvSpPr>
        <p:spPr>
          <a:xfrm>
            <a:off x="490053" y="1604631"/>
            <a:ext cx="7982932" cy="5033236"/>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a:latin typeface="Arial"/>
                <a:cs typeface="Arial"/>
              </a:rPr>
              <a:t>Case referral </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(Family E referred by Anti-social Behavior Team)</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err="1">
                <a:latin typeface="Arial"/>
                <a:cs typeface="Arial"/>
              </a:rPr>
              <a:t>Neighbourhood</a:t>
            </a:r>
            <a:r>
              <a:rPr lang="en-US" sz="2000">
                <a:latin typeface="Arial"/>
                <a:cs typeface="Arial"/>
              </a:rPr>
              <a:t> services managing family's rent arrears</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(Family consists of Father, Mother and two young boys, one in primary school and the eldest in secondary school)</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Issues with Domestic violence and verbal and emotional abuse</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(There were issues with domestic violence, verbal and emotional abuse of both children by their father)</a:t>
            </a:r>
          </a:p>
          <a:p>
            <a:pPr>
              <a:lnSpc>
                <a:spcPct val="90000"/>
              </a:lnSpc>
              <a:spcAft>
                <a:spcPts val="600"/>
              </a:spcAft>
            </a:pPr>
            <a:endParaRPr lang="en-US" sz="1600">
              <a:latin typeface="Arial" panose="020B0604020202020204" pitchFamily="34" charset="0"/>
              <a:cs typeface="Arial" panose="020B0604020202020204" pitchFamily="34" charset="0"/>
            </a:endParaRPr>
          </a:p>
          <a:p>
            <a:pPr marL="285750" indent="-285750">
              <a:lnSpc>
                <a:spcPct val="90000"/>
              </a:lnSpc>
              <a:spcAft>
                <a:spcPts val="600"/>
              </a:spcAft>
              <a:buFont typeface="Arial"/>
              <a:buChar char="•"/>
            </a:pPr>
            <a:r>
              <a:rPr lang="en-US" sz="2000">
                <a:latin typeface="Arial"/>
                <a:cs typeface="Arial"/>
              </a:rPr>
              <a:t>Both children not attending school</a:t>
            </a:r>
          </a:p>
          <a:p>
            <a:pPr>
              <a:lnSpc>
                <a:spcPct val="90000"/>
              </a:lnSpc>
              <a:spcAft>
                <a:spcPts val="600"/>
              </a:spcAft>
            </a:pPr>
            <a:r>
              <a:rPr lang="en-US" sz="1600">
                <a:latin typeface="Arial"/>
                <a:cs typeface="Arial"/>
              </a:rPr>
              <a:t>( The concern from teachers of the non-attendance at school)</a:t>
            </a:r>
            <a:endParaRPr lang="en-US" sz="2000">
              <a:latin typeface="Arial"/>
              <a:cs typeface="Arial"/>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panose="020F0502020204030204"/>
            </a:endParaRPr>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172600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490053" y="93869"/>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C00000"/>
                </a:solidFill>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EEFF1244-D163-41D3-8913-621CB11427E2}"/>
              </a:ext>
            </a:extLst>
          </p:cNvPr>
          <p:cNvSpPr txBox="1"/>
          <p:nvPr/>
        </p:nvSpPr>
        <p:spPr>
          <a:xfrm>
            <a:off x="490053" y="1719650"/>
            <a:ext cx="7220932" cy="4383037"/>
          </a:xfrm>
          <a:prstGeom prst="rect">
            <a:avLst/>
          </a:prstGeom>
        </p:spPr>
        <p:txBody>
          <a:bodyPr vert="horz" lIns="91440" tIns="45720" rIns="91440" bIns="45720" rtlCol="0" anchor="t">
            <a:normAutofit lnSpcReduction="10000"/>
          </a:bodyPr>
          <a:lstStyle/>
          <a:p>
            <a:pPr marL="285750" indent="-228600">
              <a:lnSpc>
                <a:spcPct val="90000"/>
              </a:lnSpc>
              <a:spcAft>
                <a:spcPts val="600"/>
              </a:spcAft>
              <a:buFont typeface="Arial" panose="020B0604020202020204" pitchFamily="34" charset="0"/>
              <a:buChar char="•"/>
            </a:pPr>
            <a:r>
              <a:rPr lang="en-US" sz="2000">
                <a:latin typeface="Arial"/>
                <a:cs typeface="Arial"/>
              </a:rPr>
              <a:t>Anti-Social Behavior from both children</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(There were concerns around the mother's possible alcoholism problem contributing to the anti-social </a:t>
            </a:r>
            <a:r>
              <a:rPr lang="en-US" sz="1600" err="1">
                <a:latin typeface="Arial"/>
                <a:cs typeface="Arial"/>
              </a:rPr>
              <a:t>behaviour</a:t>
            </a:r>
            <a:r>
              <a:rPr lang="en-US" sz="1600">
                <a:latin typeface="Arial"/>
                <a:cs typeface="Arial"/>
              </a:rPr>
              <a:t> of both boys)</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Issues identified after assessment</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(After an assessment was made the issues were identified that needed to be tackled)</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Agencies involved</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 youth offending team (GOV.UK 2021, </a:t>
            </a:r>
            <a:r>
              <a:rPr lang="en-US" sz="1600" err="1">
                <a:latin typeface="Arial"/>
                <a:cs typeface="Arial"/>
              </a:rPr>
              <a:t>Neibourhood</a:t>
            </a:r>
            <a:r>
              <a:rPr lang="en-US" sz="1600">
                <a:latin typeface="Arial"/>
                <a:cs typeface="Arial"/>
              </a:rPr>
              <a:t> services, Childrens services (NSPCC  2021) The Youth Inclusion and Support Panel, Anti-social </a:t>
            </a:r>
            <a:r>
              <a:rPr lang="en-US" sz="1600" err="1">
                <a:latin typeface="Arial"/>
                <a:cs typeface="Arial"/>
              </a:rPr>
              <a:t>behaviour</a:t>
            </a:r>
            <a:r>
              <a:rPr lang="en-US" sz="1600">
                <a:latin typeface="Arial"/>
                <a:cs typeface="Arial"/>
              </a:rPr>
              <a:t> team and health services )</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a:latin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1998565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281354" y="358726"/>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C00000"/>
                </a:solidFill>
                <a:latin typeface="Arial" panose="020B0604020202020204" pitchFamily="34" charset="0"/>
                <a:ea typeface="+mj-ea"/>
                <a:cs typeface="Arial" panose="020B0604020202020204" pitchFamily="34" charset="0"/>
              </a:rPr>
              <a:t>Risks and Assessment</a:t>
            </a:r>
            <a:endParaRPr lang="en-US" sz="4400" kern="1200" dirty="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96254" y="1335505"/>
            <a:ext cx="8651962" cy="5522494"/>
          </a:xfrm>
          <a:prstGeom prst="rect">
            <a:avLst/>
          </a:prstGeom>
        </p:spPr>
        <p:txBody>
          <a:bodyPr vert="horz" lIns="91440" tIns="45720" rIns="91440" bIns="45720" rtlCol="0" anchor="t">
            <a:normAutofit fontScale="47500" lnSpcReduction="20000"/>
          </a:bodyPr>
          <a:lstStyle/>
          <a:p>
            <a:pPr marL="342900" indent="-342900">
              <a:lnSpc>
                <a:spcPct val="115000"/>
              </a:lnSpc>
              <a:buFont typeface="Symbol" panose="05050102010706020507" pitchFamily="18" charset="2"/>
              <a:buChar char=""/>
            </a:pPr>
            <a:endParaRPr lang="en-GB" sz="3600" dirty="0">
              <a:effectLst/>
              <a:latin typeface="Arial"/>
              <a:ea typeface="Calibri" panose="020F0502020204030204" pitchFamily="34" charset="0"/>
              <a:cs typeface="Times New Roman"/>
            </a:endParaRPr>
          </a:p>
          <a:p>
            <a:pPr marL="342900" indent="-342900">
              <a:lnSpc>
                <a:spcPct val="115000"/>
              </a:lnSpc>
              <a:buFont typeface="Symbol" panose="05050102010706020507" pitchFamily="18" charset="2"/>
              <a:buChar char=""/>
            </a:pPr>
            <a:endParaRPr lang="en-GB" sz="3600" dirty="0">
              <a:latin typeface="Arial"/>
              <a:ea typeface="Calibri" panose="020F0502020204030204" pitchFamily="34" charset="0"/>
              <a:cs typeface="Times New Roman"/>
            </a:endParaRPr>
          </a:p>
          <a:p>
            <a:pPr marL="342900" indent="-342900">
              <a:lnSpc>
                <a:spcPct val="115000"/>
              </a:lnSpc>
              <a:buFont typeface="Symbol" panose="05050102010706020507" pitchFamily="18" charset="2"/>
              <a:buChar char=""/>
            </a:pPr>
            <a:r>
              <a:rPr lang="en-GB" sz="3600" dirty="0">
                <a:effectLst/>
                <a:latin typeface="Arial"/>
                <a:ea typeface="Calibri" panose="020F0502020204030204" pitchFamily="34" charset="0"/>
                <a:cs typeface="Times New Roman"/>
              </a:rPr>
              <a:t>Parents and Career psychological and possible alcoholism issues</a:t>
            </a:r>
            <a:r>
              <a:rPr lang="en-GB" sz="3600" dirty="0">
                <a:latin typeface="Arial"/>
                <a:ea typeface="Calibri" panose="020F0502020204030204" pitchFamily="34" charset="0"/>
                <a:cs typeface="Times New Roman"/>
              </a:rPr>
              <a:t> </a:t>
            </a:r>
            <a:endParaRPr lang="en-GB" sz="3600" dirty="0">
              <a:effectLst/>
              <a:latin typeface="Arial"/>
              <a:ea typeface="Calibri" panose="020F0502020204030204" pitchFamily="34" charset="0"/>
              <a:cs typeface="Times New Roman" panose="02020603050405020304" pitchFamily="18" charset="0"/>
            </a:endParaRPr>
          </a:p>
          <a:p>
            <a:pPr marL="457200">
              <a:lnSpc>
                <a:spcPct val="150000"/>
              </a:lnSpc>
            </a:pPr>
            <a:endParaRPr lang="en-GB" sz="2600" dirty="0">
              <a:effectLst/>
              <a:latin typeface="Arial"/>
              <a:ea typeface="Calibri" panose="020F0502020204030204" pitchFamily="34" charset="0"/>
              <a:cs typeface="Times New Roman" panose="02020603050405020304" pitchFamily="18" charset="0"/>
            </a:endParaRPr>
          </a:p>
          <a:p>
            <a:pPr marL="457200">
              <a:lnSpc>
                <a:spcPct val="150000"/>
              </a:lnSpc>
            </a:pPr>
            <a:r>
              <a:rPr lang="en-GB" sz="2600" dirty="0">
                <a:latin typeface="Arial"/>
                <a:ea typeface="Calibri" panose="020F0502020204030204" pitchFamily="34" charset="0"/>
                <a:cs typeface="Times New Roman"/>
              </a:rPr>
              <a:t>( </a:t>
            </a:r>
            <a:r>
              <a:rPr lang="en-GB" sz="2900" dirty="0">
                <a:effectLst/>
                <a:latin typeface="Arial"/>
                <a:ea typeface="Calibri" panose="020F0502020204030204" pitchFamily="34" charset="0"/>
                <a:cs typeface="Times New Roman"/>
              </a:rPr>
              <a:t>In this case study the two boy’s life is utterly disrupted because of their parents’ alcohol consumption, due to their mother psychological and possible alcoholism issues and resulting behaviours. According to </a:t>
            </a:r>
            <a:r>
              <a:rPr lang="en-GB" sz="2900" dirty="0">
                <a:solidFill>
                  <a:srgbClr val="000000"/>
                </a:solidFill>
                <a:effectLst/>
                <a:latin typeface="Arial"/>
                <a:ea typeface="Calibri" panose="020F0502020204030204" pitchFamily="34" charset="0"/>
                <a:cs typeface="Times New Roman"/>
              </a:rPr>
              <a:t>Barnard, (2010)</a:t>
            </a:r>
            <a:r>
              <a:rPr lang="en-GB" sz="2900" dirty="0">
                <a:effectLst/>
                <a:latin typeface="Arial"/>
                <a:ea typeface="Calibri" panose="020F0502020204030204" pitchFamily="34" charset="0"/>
                <a:cs typeface="Times New Roman"/>
              </a:rPr>
              <a:t> any kind of addictive behaviour absorbs an adult’s attention and will often affect parent to some extent that they cannot possibly ensure the wellbeing or direct safety of their children)</a:t>
            </a:r>
          </a:p>
          <a:p>
            <a:pPr marL="457200">
              <a:lnSpc>
                <a:spcPct val="150000"/>
              </a:lnSpc>
            </a:pPr>
            <a:endParaRPr lang="en-GB" sz="2600" dirty="0">
              <a:effectLst/>
              <a:latin typeface="Arial"/>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3600" dirty="0">
                <a:effectLst/>
                <a:latin typeface="Arial"/>
                <a:ea typeface="Calibri" panose="020F0502020204030204" pitchFamily="34" charset="0"/>
                <a:cs typeface="Times New Roman"/>
              </a:rPr>
              <a:t>Anti-social parents’ presence can lead to child vulnerabilities.</a:t>
            </a:r>
          </a:p>
          <a:p>
            <a:pPr marL="457200">
              <a:lnSpc>
                <a:spcPct val="150000"/>
              </a:lnSpc>
            </a:pPr>
            <a:endParaRPr lang="en-GB" sz="2600" dirty="0">
              <a:effectLst/>
              <a:latin typeface="Arial"/>
              <a:ea typeface="Calibri" panose="020F0502020204030204" pitchFamily="34" charset="0"/>
              <a:cs typeface="Times New Roman" panose="02020603050405020304" pitchFamily="18" charset="0"/>
            </a:endParaRPr>
          </a:p>
          <a:p>
            <a:pPr marL="457200">
              <a:lnSpc>
                <a:spcPct val="150000"/>
              </a:lnSpc>
              <a:spcAft>
                <a:spcPts val="1000"/>
              </a:spcAft>
            </a:pPr>
            <a:r>
              <a:rPr lang="en-GB" sz="3400" dirty="0">
                <a:effectLst/>
                <a:latin typeface="Arial"/>
                <a:ea typeface="Calibri" panose="020F0502020204030204" pitchFamily="34" charset="0"/>
                <a:cs typeface="Times New Roman"/>
              </a:rPr>
              <a:t>(Without proper attention, and care from mother, young children cannot acquire the necessary development for their progress, also Anti-social mother presence predicted aggression by his children hence considering that, the two boys in this case study was engaged in inappropriate anti-social behaviours. (Jennie and Janet,2012), claim that vulnerabilities increase in the life of children, with increased risk to their health, safety, and wellbeing when the factor impact on their parent ability to meet the needs)</a:t>
            </a:r>
          </a:p>
          <a:p>
            <a:pPr indent="-228600">
              <a:lnSpc>
                <a:spcPct val="90000"/>
              </a:lnSpc>
              <a:spcAft>
                <a:spcPts val="600"/>
              </a:spcAft>
              <a:buFont typeface="Arial" panose="020B0604020202020204" pitchFamily="34" charset="0"/>
              <a:buChar char="•"/>
            </a:pPr>
            <a:endParaRPr lang="en-US" sz="1700" dirty="0">
              <a:latin typeface="Arial"/>
              <a:cs typeface="Arial"/>
            </a:endParaRPr>
          </a:p>
          <a:p>
            <a:pPr marL="285750"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249013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1603948" y="-119920"/>
            <a:ext cx="6414112" cy="1079290"/>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210552" y="1605216"/>
            <a:ext cx="8327110" cy="4479565"/>
          </a:xfrm>
          <a:prstGeom prst="rect">
            <a:avLst/>
          </a:prstGeom>
        </p:spPr>
        <p:txBody>
          <a:bodyPr vert="horz" lIns="91440" tIns="45720" rIns="91440" bIns="45720" rtlCol="0" anchor="t">
            <a:normAutofit fontScale="25000" lnSpcReduction="20000"/>
          </a:bodyPr>
          <a:lstStyle/>
          <a:p>
            <a:pPr marL="457200" algn="just">
              <a:lnSpc>
                <a:spcPct val="150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sz="8000" dirty="0">
                <a:effectLst/>
                <a:latin typeface="Arial"/>
                <a:ea typeface="Calibri" panose="020F0502020204030204" pitchFamily="34" charset="0"/>
                <a:cs typeface="Times New Roman"/>
              </a:rPr>
              <a:t>Economic situation of parents or carer (poverty)</a:t>
            </a:r>
            <a:r>
              <a:rPr lang="en-GB" sz="8000" dirty="0">
                <a:latin typeface="Arial"/>
                <a:ea typeface="Calibri" panose="020F0502020204030204" pitchFamily="34" charset="0"/>
                <a:cs typeface="Times New Roman"/>
              </a:rPr>
              <a:t> </a:t>
            </a:r>
            <a:endParaRPr lang="en-GB" sz="8000" dirty="0">
              <a:effectLst/>
              <a:latin typeface="Arial"/>
              <a:ea typeface="Calibri" panose="020F0502020204030204" pitchFamily="34" charset="0"/>
              <a:cs typeface="Times New Roman" panose="02020603050405020304" pitchFamily="18" charset="0"/>
            </a:endParaRPr>
          </a:p>
          <a:p>
            <a:pPr marL="457200">
              <a:lnSpc>
                <a:spcPct val="150000"/>
              </a:lnSpc>
            </a:pPr>
            <a:endParaRPr lang="en-GB" sz="5600" dirty="0">
              <a:latin typeface="Arial"/>
              <a:ea typeface="Calibri" panose="020F0502020204030204" pitchFamily="34" charset="0"/>
              <a:cs typeface="Times New Roman"/>
            </a:endParaRPr>
          </a:p>
          <a:p>
            <a:pPr marL="457200">
              <a:lnSpc>
                <a:spcPct val="150000"/>
              </a:lnSpc>
            </a:pPr>
            <a:r>
              <a:rPr lang="en-GB" sz="6400" dirty="0">
                <a:effectLst/>
                <a:latin typeface="Arial"/>
                <a:ea typeface="Calibri" panose="020F0502020204030204" pitchFamily="34" charset="0"/>
                <a:cs typeface="Times New Roman"/>
              </a:rPr>
              <a:t>Vulnerabilities also increased when parent had never worked on the other poverty. The persistent or severe emotional ill-treatment from the father of the boys has a negative effect on their all-round development and the behaviour of the boys. Also, likely to develop behaviour problem, experience low educational attainment.</a:t>
            </a:r>
            <a:r>
              <a:rPr lang="en-GB" sz="6400" dirty="0">
                <a:latin typeface="Arial"/>
                <a:ea typeface="Calibri" panose="020F0502020204030204" pitchFamily="34" charset="0"/>
                <a:cs typeface="Times New Roman"/>
              </a:rPr>
              <a:t>  </a:t>
            </a:r>
            <a:endParaRPr lang="en-GB" sz="6400" dirty="0">
              <a:effectLst/>
              <a:latin typeface="Arial"/>
              <a:ea typeface="Calibri" panose="020F0502020204030204" pitchFamily="34" charset="0"/>
              <a:cs typeface="Times New Roman" panose="02020603050405020304" pitchFamily="18" charset="0"/>
            </a:endParaRPr>
          </a:p>
          <a:p>
            <a:pPr marL="457200">
              <a:lnSpc>
                <a:spcPct val="115000"/>
              </a:lnSpc>
              <a:spcAft>
                <a:spcPts val="1000"/>
              </a:spcAft>
            </a:pPr>
            <a:endParaRPr lang="en-GB" sz="5600" dirty="0">
              <a:effectLst/>
              <a:latin typeface="Arial"/>
              <a:ea typeface="Calibri" panose="020F0502020204030204" pitchFamily="34" charset="0"/>
              <a:cs typeface="Times New Roman" panose="02020603050405020304" pitchFamily="18" charset="0"/>
            </a:endParaRPr>
          </a:p>
          <a:p>
            <a:pPr marL="342900" lvl="0" indent="-342900">
              <a:lnSpc>
                <a:spcPct val="150000"/>
              </a:lnSpc>
              <a:spcAft>
                <a:spcPts val="1000"/>
              </a:spcAft>
              <a:buFont typeface="Symbol" panose="05050102010706020507" pitchFamily="18" charset="2"/>
              <a:buChar char=""/>
            </a:pPr>
            <a:r>
              <a:rPr lang="en-GB" sz="8000" dirty="0">
                <a:effectLst/>
                <a:latin typeface="Arial"/>
                <a:ea typeface="Calibri" panose="020F0502020204030204" pitchFamily="34" charset="0"/>
                <a:cs typeface="Times New Roman"/>
              </a:rPr>
              <a:t>Child abuse and neglect are form of maltreatment</a:t>
            </a:r>
            <a:endParaRPr lang="en-GB" sz="8000" dirty="0">
              <a:latin typeface="Arial"/>
              <a:ea typeface="Calibri" panose="020F0502020204030204" pitchFamily="34" charset="0"/>
              <a:cs typeface="Times New Roman"/>
            </a:endParaRPr>
          </a:p>
          <a:p>
            <a:pPr lvl="0">
              <a:lnSpc>
                <a:spcPct val="150000"/>
              </a:lnSpc>
              <a:spcAft>
                <a:spcPts val="1000"/>
              </a:spcAft>
            </a:pPr>
            <a:r>
              <a:rPr lang="en-GB" sz="6400" dirty="0">
                <a:effectLst/>
                <a:latin typeface="Arial" panose="020B0604020202020204" pitchFamily="34" charset="0"/>
                <a:ea typeface="Calibri" panose="020F0502020204030204" pitchFamily="34" charset="0"/>
                <a:cs typeface="Arial" panose="020B0604020202020204" pitchFamily="34" charset="0"/>
              </a:rPr>
              <a:t>Conceptions of vulnerability are central to recognising rick factors to abuse</a:t>
            </a:r>
            <a:r>
              <a:rPr lang="en-GB" sz="6400" dirty="0">
                <a:latin typeface="Arial" panose="020B0604020202020204" pitchFamily="34" charset="0"/>
                <a:ea typeface="Calibri" panose="020F0502020204030204" pitchFamily="34" charset="0"/>
                <a:cs typeface="Arial" panose="020B0604020202020204" pitchFamily="34" charset="0"/>
              </a:rPr>
              <a:t> </a:t>
            </a:r>
            <a:r>
              <a:rPr lang="en-GB" sz="6400" dirty="0">
                <a:effectLst/>
                <a:latin typeface="Arial" panose="020B0604020202020204" pitchFamily="34" charset="0"/>
                <a:ea typeface="Calibri" panose="020F0502020204030204" pitchFamily="34" charset="0"/>
                <a:cs typeface="Arial" panose="020B0604020202020204" pitchFamily="34" charset="0"/>
              </a:rPr>
              <a:t> As vulnerable child may be at increased risk of maltreatment. Child abuse and neglect are form of maltreatment. Neglect is the persistent failure from parents to meet the basic physical and or psychological needs of their child, this is likely to result in the result in the serious impairment of the child’s health or development. The effect of this the child lacks normal development of speech, learning and mobility</a:t>
            </a:r>
            <a:r>
              <a:rPr lang="en-GB" sz="4900" dirty="0">
                <a:effectLst/>
                <a:latin typeface="Arial" panose="020B0604020202020204" pitchFamily="34" charset="0"/>
                <a:ea typeface="Calibri" panose="020F0502020204030204" pitchFamily="34" charset="0"/>
                <a:cs typeface="Arial" panose="020B0604020202020204" pitchFamily="34" charset="0"/>
              </a:rPr>
              <a:t>.</a:t>
            </a:r>
            <a:endParaRPr lang="en-US" sz="49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
        <p:nvSpPr>
          <p:cNvPr id="3" name="TextBox 2">
            <a:extLst>
              <a:ext uri="{FF2B5EF4-FFF2-40B4-BE49-F238E27FC236}">
                <a16:creationId xmlns:a16="http://schemas.microsoft.com/office/drawing/2014/main" id="{151C9AFD-FABF-4F2B-AC27-9E87B6819B76}"/>
              </a:ext>
            </a:extLst>
          </p:cNvPr>
          <p:cNvSpPr txBox="1"/>
          <p:nvPr/>
        </p:nvSpPr>
        <p:spPr>
          <a:xfrm>
            <a:off x="336884" y="385011"/>
            <a:ext cx="7002379" cy="701731"/>
          </a:xfrm>
          <a:prstGeom prst="rect">
            <a:avLst/>
          </a:prstGeom>
          <a:noFill/>
        </p:spPr>
        <p:txBody>
          <a:bodyPr wrap="square" rtlCol="0">
            <a:spAutoFit/>
          </a:bodyPr>
          <a:lstStyle/>
          <a:p>
            <a:pPr>
              <a:lnSpc>
                <a:spcPct val="90000"/>
              </a:lnSpc>
              <a:spcBef>
                <a:spcPct val="0"/>
              </a:spcBef>
              <a:spcAft>
                <a:spcPts val="600"/>
              </a:spcAft>
            </a:pPr>
            <a:r>
              <a:rPr lang="en-US" sz="4400" dirty="0">
                <a:solidFill>
                  <a:srgbClr val="C00000"/>
                </a:solidFill>
                <a:latin typeface="Arial" panose="020B0604020202020204" pitchFamily="34" charset="0"/>
                <a:cs typeface="Arial" panose="020B0604020202020204" pitchFamily="34" charset="0"/>
              </a:rPr>
              <a:t>Risks and Assessment</a:t>
            </a:r>
          </a:p>
        </p:txBody>
      </p:sp>
    </p:spTree>
    <p:extLst>
      <p:ext uri="{BB962C8B-B14F-4D97-AF65-F5344CB8AC3E}">
        <p14:creationId xmlns:p14="http://schemas.microsoft.com/office/powerpoint/2010/main" val="1037347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62814E8-9E06-4D40-A94B-EBA5F80B3F49}"/>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C00000"/>
                </a:solidFill>
                <a:latin typeface="+mj-lt"/>
                <a:ea typeface="+mj-ea"/>
                <a:cs typeface="+mj-cs"/>
              </a:rPr>
              <a:t>Risks and Assessment</a:t>
            </a:r>
          </a:p>
        </p:txBody>
      </p:sp>
      <p:sp>
        <p:nvSpPr>
          <p:cNvPr id="7" name="TextBox 6">
            <a:extLst>
              <a:ext uri="{FF2B5EF4-FFF2-40B4-BE49-F238E27FC236}">
                <a16:creationId xmlns:a16="http://schemas.microsoft.com/office/drawing/2014/main" id="{EEFF1244-D163-41D3-8913-621CB11427E2}"/>
              </a:ext>
            </a:extLst>
          </p:cNvPr>
          <p:cNvSpPr txBox="1"/>
          <p:nvPr/>
        </p:nvSpPr>
        <p:spPr>
          <a:xfrm>
            <a:off x="643469" y="1782981"/>
            <a:ext cx="7209612" cy="4393982"/>
          </a:xfrm>
          <a:prstGeom prst="rect">
            <a:avLst/>
          </a:prstGeom>
        </p:spPr>
        <p:txBody>
          <a:bodyPr vert="horz" lIns="91440" tIns="45720" rIns="91440" bIns="45720" rtlCol="0">
            <a:normAutofit/>
          </a:bodyPr>
          <a:lstStyle/>
          <a:p>
            <a:pPr marL="285750" indent="-228600">
              <a:lnSpc>
                <a:spcPct val="90000"/>
              </a:lnSpc>
              <a:spcAft>
                <a:spcPts val="1000"/>
              </a:spcAft>
              <a:buFont typeface="Arial" panose="020B0604020202020204" pitchFamily="34" charset="0"/>
              <a:buChar char="•"/>
            </a:pPr>
            <a:r>
              <a:rPr lang="en-US" sz="2000" dirty="0">
                <a:latin typeface="Arial" panose="020B0604020202020204" pitchFamily="34" charset="0"/>
                <a:cs typeface="Arial" panose="020B0604020202020204" pitchFamily="34" charset="0"/>
              </a:rPr>
              <a:t>Emotional abuse</a:t>
            </a:r>
          </a:p>
          <a:p>
            <a:pPr marL="57150">
              <a:lnSpc>
                <a:spcPct val="90000"/>
              </a:lnSpc>
              <a:spcAft>
                <a:spcPts val="1000"/>
              </a:spcAft>
            </a:pPr>
            <a:endParaRPr lang="en-US" sz="2000" dirty="0">
              <a:latin typeface="Arial" panose="020B0604020202020204" pitchFamily="34" charset="0"/>
              <a:cs typeface="Arial" panose="020B0604020202020204" pitchFamily="34" charset="0"/>
            </a:endParaRPr>
          </a:p>
          <a:p>
            <a:pPr>
              <a:lnSpc>
                <a:spcPct val="90000"/>
              </a:lnSpc>
              <a:spcAft>
                <a:spcPts val="1000"/>
              </a:spcAft>
            </a:pPr>
            <a:r>
              <a:rPr lang="en-US" sz="1600" dirty="0">
                <a:effectLst/>
                <a:latin typeface="Arial" panose="020B0604020202020204" pitchFamily="34" charset="0"/>
                <a:cs typeface="Arial" panose="020B0604020202020204" pitchFamily="34" charset="0"/>
              </a:rPr>
              <a:t>(Emotional abuse this is the persistent ill treatment of a child such as to cause and persistent adverse effect on the child emotional development. Emotional abuse might take any form such as children are verbally abused, told they are “stupid” useless” ugly, or should never have been born” all these can lead to low self -esteem, persistent running away, poor educational achievement. The case study evident the father verbal and emotional abuse the two boys which might affect the boys to </a:t>
            </a:r>
            <a:r>
              <a:rPr lang="en-US" sz="1600" dirty="0" err="1">
                <a:effectLst/>
                <a:latin typeface="Arial" panose="020B0604020202020204" pitchFamily="34" charset="0"/>
                <a:cs typeface="Arial" panose="020B0604020202020204" pitchFamily="34" charset="0"/>
              </a:rPr>
              <a:t>behaviour</a:t>
            </a:r>
            <a:r>
              <a:rPr lang="en-US" sz="1600" dirty="0">
                <a:effectLst/>
                <a:latin typeface="Arial" panose="020B0604020202020204" pitchFamily="34" charset="0"/>
                <a:cs typeface="Arial" panose="020B0604020202020204" pitchFamily="34" charset="0"/>
              </a:rPr>
              <a:t> anti- socially and non-attendance at school. (Corby, </a:t>
            </a:r>
            <a:r>
              <a:rPr lang="en-US" sz="1600" dirty="0" err="1">
                <a:effectLst/>
                <a:latin typeface="Arial" panose="020B0604020202020204" pitchFamily="34" charset="0"/>
                <a:cs typeface="Arial" panose="020B0604020202020204" pitchFamily="34" charset="0"/>
              </a:rPr>
              <a:t>B.and</a:t>
            </a:r>
            <a:r>
              <a:rPr lang="en-US" sz="1600" dirty="0">
                <a:effectLst/>
                <a:latin typeface="Arial" panose="020B0604020202020204" pitchFamily="34" charset="0"/>
                <a:cs typeface="Arial" panose="020B0604020202020204" pitchFamily="34" charset="0"/>
              </a:rPr>
              <a:t> Wilkins. D. 2012)</a:t>
            </a:r>
          </a:p>
          <a:p>
            <a:pPr indent="-228600">
              <a:lnSpc>
                <a:spcPct val="90000"/>
              </a:lnSpc>
              <a:spcAft>
                <a:spcPts val="600"/>
              </a:spcAft>
              <a:buFont typeface="Arial" panose="020B0604020202020204" pitchFamily="34" charset="0"/>
              <a:buChar char="•"/>
            </a:pPr>
            <a:endParaRPr lang="en-US" sz="1700" dirty="0"/>
          </a:p>
          <a:p>
            <a:pPr marL="285750"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53082" y="1782981"/>
            <a:ext cx="3612023" cy="2296650"/>
          </a:xfrm>
          <a:prstGeom prst="rect">
            <a:avLst/>
          </a:prstGeom>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D48429E1-63C2-48E4-B25D-02DB56E7C232}"/>
              </a:ext>
            </a:extLst>
          </p:cNvPr>
          <p:cNvSpPr txBox="1"/>
          <p:nvPr/>
        </p:nvSpPr>
        <p:spPr>
          <a:xfrm>
            <a:off x="1603948" y="-119920"/>
            <a:ext cx="6414112" cy="1079290"/>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kern="1200">
              <a:solidFill>
                <a:srgbClr val="C00000"/>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714475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321108" y="175889"/>
            <a:ext cx="7476388" cy="694237"/>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400" dirty="0">
                <a:solidFill>
                  <a:srgbClr val="C00000"/>
                </a:solidFill>
                <a:latin typeface="Arial" panose="020B0604020202020204" pitchFamily="34" charset="0"/>
                <a:ea typeface="+mj-ea"/>
                <a:cs typeface="Arial" panose="020B0604020202020204" pitchFamily="34" charset="0"/>
              </a:rPr>
              <a:t>Agencies involved/solutions</a:t>
            </a:r>
            <a:endParaRPr lang="en-US" sz="4400" kern="1200" dirty="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70939" y="1446903"/>
            <a:ext cx="8606335" cy="5844998"/>
          </a:xfrm>
          <a:prstGeom prst="rect">
            <a:avLst/>
          </a:prstGeom>
        </p:spPr>
        <p:txBody>
          <a:bodyPr vert="horz" lIns="91440" tIns="45720" rIns="91440" bIns="45720" rtlCol="0" anchor="t">
            <a:normAutofit fontScale="55000" lnSpcReduction="20000"/>
          </a:bodyPr>
          <a:lstStyle/>
          <a:p>
            <a:pPr marL="342900" indent="-342900" algn="just">
              <a:buFont typeface="Arial" panose="020B0604020202020204" pitchFamily="34" charset="0"/>
              <a:buChar char="•"/>
            </a:pPr>
            <a:r>
              <a:rPr lang="en-US" sz="2600" dirty="0">
                <a:latin typeface="Arial" panose="020B0604020202020204" pitchFamily="34" charset="0"/>
                <a:ea typeface="+mn-lt"/>
                <a:cs typeface="Arial" panose="020B0604020202020204" pitchFamily="34" charset="0"/>
              </a:rPr>
              <a:t>A considerable range of professionals and services shares the responsibility to protect children and young people the job of this professional is to make sure they are alright.</a:t>
            </a:r>
          </a:p>
          <a:p>
            <a:pPr marL="342900" indent="-342900" algn="just">
              <a:buFont typeface="Arial" panose="020B0604020202020204" pitchFamily="34" charset="0"/>
              <a:buChar char="•"/>
            </a:pPr>
            <a:endParaRPr lang="en-US" sz="2600" dirty="0">
              <a:latin typeface="Arial" panose="020B0604020202020204" pitchFamily="34" charset="0"/>
              <a:ea typeface="+mn-lt"/>
              <a:cs typeface="Arial" panose="020B0604020202020204" pitchFamily="34" charset="0"/>
            </a:endParaRPr>
          </a:p>
          <a:p>
            <a:pPr marL="342900" indent="-342900" algn="just">
              <a:buFont typeface="Arial" panose="020B0604020202020204" pitchFamily="34" charset="0"/>
              <a:buChar char="•"/>
            </a:pPr>
            <a:r>
              <a:rPr lang="en-US" sz="2600" dirty="0">
                <a:latin typeface="Arial" panose="020B0604020202020204" pitchFamily="34" charset="0"/>
                <a:ea typeface="+mn-lt"/>
                <a:cs typeface="Arial" panose="020B0604020202020204" pitchFamily="34" charset="0"/>
              </a:rPr>
              <a:t> According to </a:t>
            </a:r>
            <a:r>
              <a:rPr lang="en-US" sz="2600" dirty="0" err="1">
                <a:latin typeface="Arial" panose="020B0604020202020204" pitchFamily="34" charset="0"/>
                <a:ea typeface="+mn-lt"/>
                <a:cs typeface="Arial" panose="020B0604020202020204" pitchFamily="34" charset="0"/>
              </a:rPr>
              <a:t>Essomba</a:t>
            </a:r>
            <a:r>
              <a:rPr lang="en-US" sz="2600" dirty="0">
                <a:latin typeface="Arial" panose="020B0604020202020204" pitchFamily="34" charset="0"/>
                <a:ea typeface="+mn-lt"/>
                <a:cs typeface="Arial" panose="020B0604020202020204" pitchFamily="34" charset="0"/>
              </a:rPr>
              <a:t>, (2017), it is the responsibility of every multi-agency who come into contact with children and families to ensure that vulnerable children are </a:t>
            </a:r>
            <a:r>
              <a:rPr lang="en-US" sz="2600" dirty="0" err="1">
                <a:latin typeface="Arial" panose="020B0604020202020204" pitchFamily="34" charset="0"/>
                <a:ea typeface="+mn-lt"/>
                <a:cs typeface="Arial" panose="020B0604020202020204" pitchFamily="34" charset="0"/>
              </a:rPr>
              <a:t>recognised</a:t>
            </a:r>
            <a:r>
              <a:rPr lang="en-US" sz="2600" dirty="0">
                <a:latin typeface="Arial" panose="020B0604020202020204" pitchFamily="34" charset="0"/>
                <a:ea typeface="+mn-lt"/>
                <a:cs typeface="Arial" panose="020B0604020202020204" pitchFamily="34" charset="0"/>
              </a:rPr>
              <a:t>, and their future harm is prevented.  </a:t>
            </a:r>
            <a:endParaRPr lang="en-US" sz="2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600" dirty="0">
                <a:latin typeface="Arial" panose="020B0604020202020204" pitchFamily="34" charset="0"/>
                <a:ea typeface="+mn-lt"/>
                <a:cs typeface="Arial" panose="020B0604020202020204" pitchFamily="34" charset="0"/>
              </a:rPr>
              <a:t>This presentation will address the contemporary issue for practice within the legislation and policy framework. </a:t>
            </a:r>
          </a:p>
          <a:p>
            <a:pPr marL="342900" indent="-342900" algn="just">
              <a:buFont typeface="Arial" panose="020B0604020202020204" pitchFamily="34" charset="0"/>
              <a:buChar char="•"/>
            </a:pPr>
            <a:endParaRPr lang="en-US" sz="2600" dirty="0">
              <a:latin typeface="Arial" panose="020B0604020202020204" pitchFamily="34" charset="0"/>
              <a:ea typeface="+mn-lt"/>
              <a:cs typeface="Arial" panose="020B0604020202020204" pitchFamily="34" charset="0"/>
            </a:endParaRPr>
          </a:p>
          <a:p>
            <a:pPr marL="342900" indent="-342900" algn="just">
              <a:buFont typeface="Arial" panose="020B0604020202020204" pitchFamily="34" charset="0"/>
              <a:buChar char="•"/>
            </a:pPr>
            <a:r>
              <a:rPr lang="en-US" sz="2600" dirty="0">
                <a:latin typeface="Arial" panose="020B0604020202020204" pitchFamily="34" charset="0"/>
                <a:ea typeface="+mn-lt"/>
                <a:cs typeface="Arial" panose="020B0604020202020204" pitchFamily="34" charset="0"/>
              </a:rPr>
              <a:t>There are numbers of agencies who are involve</a:t>
            </a:r>
            <a:r>
              <a:rPr lang="en-US" sz="2600" b="1" dirty="0">
                <a:latin typeface="Arial" panose="020B0604020202020204" pitchFamily="34" charset="0"/>
                <a:ea typeface="+mn-lt"/>
                <a:cs typeface="Arial" panose="020B0604020202020204" pitchFamily="34" charset="0"/>
              </a:rPr>
              <a:t> </a:t>
            </a:r>
            <a:r>
              <a:rPr lang="en-US" sz="2600" dirty="0">
                <a:latin typeface="Arial" panose="020B0604020202020204" pitchFamily="34" charset="0"/>
                <a:ea typeface="+mn-lt"/>
                <a:cs typeface="Arial" panose="020B0604020202020204" pitchFamily="34" charset="0"/>
              </a:rPr>
              <a:t>with children and families: The </a:t>
            </a:r>
            <a:r>
              <a:rPr lang="en-US" sz="2600" dirty="0" err="1">
                <a:latin typeface="Arial" panose="020B0604020202020204" pitchFamily="34" charset="0"/>
                <a:ea typeface="+mn-lt"/>
                <a:cs typeface="Arial" panose="020B0604020202020204" pitchFamily="34" charset="0"/>
              </a:rPr>
              <a:t>Neighbourhood</a:t>
            </a:r>
            <a:r>
              <a:rPr lang="en-US" sz="2600" dirty="0">
                <a:latin typeface="Arial" panose="020B0604020202020204" pitchFamily="34" charset="0"/>
                <a:ea typeface="+mn-lt"/>
                <a:cs typeface="Arial" panose="020B0604020202020204" pitchFamily="34" charset="0"/>
              </a:rPr>
              <a:t> Services, Troubled Families </a:t>
            </a:r>
            <a:r>
              <a:rPr lang="en-US" sz="2600" dirty="0" err="1">
                <a:latin typeface="Arial" panose="020B0604020202020204" pitchFamily="34" charset="0"/>
                <a:ea typeface="+mn-lt"/>
                <a:cs typeface="Arial" panose="020B0604020202020204" pitchFamily="34" charset="0"/>
              </a:rPr>
              <a:t>programme</a:t>
            </a:r>
            <a:r>
              <a:rPr lang="en-US" sz="2600" dirty="0">
                <a:latin typeface="Arial" panose="020B0604020202020204" pitchFamily="34" charset="0"/>
                <a:ea typeface="+mn-lt"/>
                <a:cs typeface="Arial" panose="020B0604020202020204" pitchFamily="34" charset="0"/>
              </a:rPr>
              <a:t> in England Children’s Services, the Youth Inclusion and Support Panel, Anti-Social  </a:t>
            </a:r>
            <a:r>
              <a:rPr lang="en-US" sz="2600" dirty="0" err="1">
                <a:latin typeface="Arial" panose="020B0604020202020204" pitchFamily="34" charset="0"/>
                <a:ea typeface="+mn-lt"/>
                <a:cs typeface="Arial" panose="020B0604020202020204" pitchFamily="34" charset="0"/>
              </a:rPr>
              <a:t>Behaviour</a:t>
            </a:r>
            <a:r>
              <a:rPr lang="en-US" sz="2600" dirty="0">
                <a:latin typeface="Arial" panose="020B0604020202020204" pitchFamily="34" charset="0"/>
                <a:ea typeface="+mn-lt"/>
                <a:cs typeface="Arial" panose="020B0604020202020204" pitchFamily="34" charset="0"/>
              </a:rPr>
              <a:t> Team, Substance Misuse Engagement Team </a:t>
            </a:r>
            <a:endParaRPr lang="en-US" sz="2600" dirty="0">
              <a:latin typeface="Arial" panose="020B0604020202020204" pitchFamily="34" charset="0"/>
              <a:cs typeface="Arial" panose="020B0604020202020204" pitchFamily="34" charset="0"/>
            </a:endParaRPr>
          </a:p>
          <a:p>
            <a:pPr algn="just"/>
            <a:r>
              <a:rPr lang="en-US" sz="2600" dirty="0">
                <a:latin typeface="Arial" panose="020B0604020202020204" pitchFamily="34" charset="0"/>
                <a:ea typeface="+mn-lt"/>
                <a:cs typeface="Arial" panose="020B0604020202020204" pitchFamily="34" charset="0"/>
              </a:rPr>
              <a:t>  </a:t>
            </a:r>
            <a:endParaRPr lang="en-US" sz="2600" dirty="0">
              <a:latin typeface="Arial" panose="020B0604020202020204" pitchFamily="34" charset="0"/>
              <a:cs typeface="Arial" panose="020B0604020202020204" pitchFamily="34" charset="0"/>
            </a:endParaRPr>
          </a:p>
          <a:p>
            <a:pPr algn="just"/>
            <a:r>
              <a:rPr lang="en-US" sz="2600" dirty="0">
                <a:latin typeface="Arial" panose="020B0604020202020204" pitchFamily="34" charset="0"/>
                <a:ea typeface="+mn-lt"/>
                <a:cs typeface="Arial" panose="020B0604020202020204" pitchFamily="34" charset="0"/>
              </a:rPr>
              <a:t>  </a:t>
            </a:r>
            <a:endParaRPr lang="en-US" sz="2600" dirty="0">
              <a:latin typeface="Arial" panose="020B0604020202020204" pitchFamily="34" charset="0"/>
              <a:cs typeface="Arial" panose="020B0604020202020204" pitchFamily="34" charset="0"/>
            </a:endParaRPr>
          </a:p>
          <a:p>
            <a:pPr algn="just"/>
            <a:r>
              <a:rPr lang="en-US" sz="2600" b="1" dirty="0">
                <a:latin typeface="Arial" panose="020B0604020202020204" pitchFamily="34" charset="0"/>
                <a:ea typeface="+mn-lt"/>
                <a:cs typeface="Arial" panose="020B0604020202020204" pitchFamily="34" charset="0"/>
              </a:rPr>
              <a:t>Policies and Legislation in place to protect children.</a:t>
            </a:r>
            <a:r>
              <a:rPr lang="en-US" sz="2600" dirty="0">
                <a:latin typeface="Arial" panose="020B0604020202020204" pitchFamily="34" charset="0"/>
                <a:ea typeface="+mn-lt"/>
                <a:cs typeface="Arial" panose="020B0604020202020204" pitchFamily="34" charset="0"/>
              </a:rPr>
              <a:t> </a:t>
            </a:r>
            <a:endParaRPr lang="en-US" sz="2600" dirty="0">
              <a:latin typeface="Arial" panose="020B0604020202020204" pitchFamily="34" charset="0"/>
              <a:cs typeface="Arial" panose="020B0604020202020204" pitchFamily="34" charset="0"/>
            </a:endParaRPr>
          </a:p>
          <a:p>
            <a:pPr algn="just"/>
            <a:r>
              <a:rPr lang="en-US" sz="2600" dirty="0">
                <a:latin typeface="Arial" panose="020B0604020202020204" pitchFamily="34" charset="0"/>
                <a:ea typeface="+mn-lt"/>
                <a:cs typeface="Arial" panose="020B0604020202020204" pitchFamily="34" charset="0"/>
              </a:rPr>
              <a:t>There are policies, legislations put in place to protect the children, young people and families. </a:t>
            </a:r>
            <a:endParaRPr lang="en-US" sz="2600" dirty="0">
              <a:latin typeface="Arial" panose="020B0604020202020204" pitchFamily="34" charset="0"/>
              <a:cs typeface="Arial" panose="020B0604020202020204" pitchFamily="34" charset="0"/>
            </a:endParaRPr>
          </a:p>
          <a:p>
            <a:pPr algn="just"/>
            <a:endParaRPr lang="en-US" sz="2600" b="1" dirty="0">
              <a:latin typeface="Arial" panose="020B0604020202020204" pitchFamily="34" charset="0"/>
              <a:ea typeface="+mn-lt"/>
              <a:cs typeface="Arial" panose="020B0604020202020204" pitchFamily="34" charset="0"/>
            </a:endParaRPr>
          </a:p>
          <a:p>
            <a:pPr algn="just"/>
            <a:r>
              <a:rPr lang="en-US" sz="2600" b="1" dirty="0">
                <a:latin typeface="Arial" panose="020B0604020202020204" pitchFamily="34" charset="0"/>
                <a:ea typeface="+mn-lt"/>
                <a:cs typeface="Arial" panose="020B0604020202020204" pitchFamily="34" charset="0"/>
              </a:rPr>
              <a:t>Children Act 1989</a:t>
            </a:r>
            <a:r>
              <a:rPr lang="en-US" sz="2600" dirty="0">
                <a:latin typeface="Arial" panose="020B0604020202020204" pitchFamily="34" charset="0"/>
                <a:ea typeface="+mn-lt"/>
                <a:cs typeface="Arial" panose="020B0604020202020204" pitchFamily="34" charset="0"/>
              </a:rPr>
              <a:t> </a:t>
            </a:r>
            <a:endParaRPr lang="en-US" sz="2600" dirty="0">
              <a:latin typeface="Arial" panose="020B0604020202020204" pitchFamily="34" charset="0"/>
              <a:cs typeface="Arial" panose="020B0604020202020204" pitchFamily="34" charset="0"/>
            </a:endParaRPr>
          </a:p>
          <a:p>
            <a:pPr marL="285750" indent="-285750" algn="just">
              <a:buFont typeface="Arial"/>
              <a:buChar char="•"/>
            </a:pPr>
            <a:r>
              <a:rPr lang="en-US" sz="2600" dirty="0">
                <a:latin typeface="Arial" panose="020B0604020202020204" pitchFamily="34" charset="0"/>
                <a:ea typeface="+mn-lt"/>
                <a:cs typeface="Arial" panose="020B0604020202020204" pitchFamily="34" charset="0"/>
              </a:rPr>
              <a:t>A central change introduced by children Act 1989 was the substitution of the concept of parental responsibility for that of parental rights.</a:t>
            </a:r>
            <a:endParaRPr lang="en-US" sz="2600" dirty="0">
              <a:latin typeface="Arial" panose="020B0604020202020204" pitchFamily="34" charset="0"/>
              <a:cs typeface="Arial" panose="020B0604020202020204" pitchFamily="34" charset="0"/>
            </a:endParaRPr>
          </a:p>
          <a:p>
            <a:pPr marL="285750" indent="-285750" algn="just">
              <a:buFont typeface="Arial"/>
              <a:buChar char="•"/>
            </a:pPr>
            <a:r>
              <a:rPr lang="en-US" sz="2600" dirty="0">
                <a:latin typeface="Arial" panose="020B0604020202020204" pitchFamily="34" charset="0"/>
                <a:ea typeface="+mn-lt"/>
                <a:cs typeface="Arial" panose="020B0604020202020204" pitchFamily="34" charset="0"/>
              </a:rPr>
              <a:t>Children Act 1989 reinforces the autonomy of families, defining parental responsibilities.</a:t>
            </a:r>
            <a:endParaRPr lang="en-US" sz="2600" dirty="0">
              <a:latin typeface="Arial" panose="020B0604020202020204" pitchFamily="34" charset="0"/>
              <a:cs typeface="Arial" panose="020B0604020202020204" pitchFamily="34" charset="0"/>
            </a:endParaRPr>
          </a:p>
          <a:p>
            <a:pPr marL="285750" indent="-285750" algn="just">
              <a:buFont typeface="Arial"/>
              <a:buChar char="•"/>
            </a:pPr>
            <a:r>
              <a:rPr lang="en-US" sz="2600" dirty="0">
                <a:latin typeface="Arial" panose="020B0604020202020204" pitchFamily="34" charset="0"/>
                <a:ea typeface="+mn-lt"/>
                <a:cs typeface="Arial" panose="020B0604020202020204" pitchFamily="34" charset="0"/>
              </a:rPr>
              <a:t>The Act establishes the principle of law that the welfare of children is of paramount importance and the concept of parental responsibility.</a:t>
            </a:r>
            <a:endParaRPr lang="en-US" sz="2600" dirty="0">
              <a:latin typeface="Arial" panose="020B0604020202020204" pitchFamily="34" charset="0"/>
              <a:cs typeface="Arial" panose="020B0604020202020204" pitchFamily="34" charset="0"/>
            </a:endParaRPr>
          </a:p>
          <a:p>
            <a:pPr marL="285750" indent="-285750" algn="just">
              <a:buFont typeface="Arial"/>
              <a:buChar char="•"/>
            </a:pPr>
            <a:r>
              <a:rPr lang="en-US" sz="2600" dirty="0">
                <a:latin typeface="Arial" panose="020B0604020202020204" pitchFamily="34" charset="0"/>
                <a:ea typeface="+mn-lt"/>
                <a:cs typeface="Arial" panose="020B0604020202020204" pitchFamily="34" charset="0"/>
              </a:rPr>
              <a:t>It gives orders with respect of children in family proceedings and local authority support for children and families.</a:t>
            </a:r>
            <a:endParaRPr lang="en-US" sz="2600" dirty="0">
              <a:latin typeface="Arial" panose="020B0604020202020204" pitchFamily="34" charset="0"/>
              <a:cs typeface="Arial" panose="020B0604020202020204" pitchFamily="34" charset="0"/>
            </a:endParaRPr>
          </a:p>
          <a:p>
            <a:pPr marL="285750" indent="-285750" algn="just">
              <a:buFont typeface="Arial"/>
              <a:buChar char="•"/>
            </a:pPr>
            <a:r>
              <a:rPr lang="en-US" sz="2600" dirty="0">
                <a:latin typeface="Arial" panose="020B0604020202020204" pitchFamily="34" charset="0"/>
                <a:ea typeface="+mn-lt"/>
                <a:cs typeface="Arial" panose="020B0604020202020204" pitchFamily="34" charset="0"/>
              </a:rPr>
              <a:t>This statutory document aims to improve outcomes for children and young people who, because they are unable to live with their parents, are being brought up by members of their extended families, friends or other people who relate to them.</a:t>
            </a:r>
            <a:endParaRPr lang="en-US" sz="2600" dirty="0">
              <a:latin typeface="Arial" panose="020B0604020202020204" pitchFamily="34" charset="0"/>
              <a:cs typeface="Arial" panose="020B0604020202020204" pitchFamily="34" charset="0"/>
            </a:endParaRPr>
          </a:p>
          <a:p>
            <a:pPr algn="just"/>
            <a:r>
              <a:rPr lang="en-US" sz="2600" b="1" dirty="0">
                <a:latin typeface="Arial" panose="020B0604020202020204" pitchFamily="34" charset="0"/>
                <a:ea typeface="+mn-lt"/>
                <a:cs typeface="Arial" panose="020B0604020202020204" pitchFamily="34" charset="0"/>
              </a:rPr>
              <a:t> </a:t>
            </a:r>
            <a:r>
              <a:rPr lang="en-US" sz="2600" dirty="0">
                <a:latin typeface="Arial" panose="020B0604020202020204" pitchFamily="34" charset="0"/>
                <a:ea typeface="+mn-lt"/>
                <a:cs typeface="Arial" panose="020B0604020202020204" pitchFamily="34" charset="0"/>
              </a:rPr>
              <a:t> </a:t>
            </a:r>
            <a:endParaRPr lang="en-US" sz="2600" dirty="0">
              <a:latin typeface="Arial" panose="020B0604020202020204" pitchFamily="34" charset="0"/>
              <a:cs typeface="Arial" panose="020B0604020202020204" pitchFamily="34" charset="0"/>
            </a:endParaRPr>
          </a:p>
          <a:p>
            <a:pPr>
              <a:lnSpc>
                <a:spcPct val="90000"/>
              </a:lnSpc>
              <a:spcAft>
                <a:spcPts val="600"/>
              </a:spcAft>
            </a:pPr>
            <a:r>
              <a:rPr lang="en-US" sz="2600" b="1" dirty="0">
                <a:ea typeface="+mn-lt"/>
                <a:cs typeface="+mn-lt"/>
              </a:rPr>
              <a:t> </a:t>
            </a:r>
            <a:r>
              <a:rPr lang="en-US" sz="2600" dirty="0">
                <a:ea typeface="+mn-lt"/>
                <a:cs typeface="+mn-lt"/>
              </a:rPr>
              <a:t> </a:t>
            </a:r>
            <a:endParaRPr lang="en-US" sz="2600" dirty="0"/>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endParaRPr lang="en-US" sz="1700" dirty="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380298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0762B19E-8C05-4EE5-8E90-FA38A1010570}"/>
              </a:ext>
            </a:extLst>
          </p:cNvPr>
          <p:cNvSpPr/>
          <p:nvPr/>
        </p:nvSpPr>
        <p:spPr>
          <a:xfrm>
            <a:off x="643467" y="321734"/>
            <a:ext cx="6901193"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C00000"/>
                </a:solidFill>
                <a:latin typeface="+mj-lt"/>
                <a:ea typeface="+mj-ea"/>
                <a:cs typeface="+mj-cs"/>
              </a:rPr>
              <a:t>Agencies involved/solutions</a:t>
            </a:r>
          </a:p>
        </p:txBody>
      </p:sp>
      <p:sp>
        <p:nvSpPr>
          <p:cNvPr id="5" name="TextBox 4">
            <a:extLst>
              <a:ext uri="{FF2B5EF4-FFF2-40B4-BE49-F238E27FC236}">
                <a16:creationId xmlns:a16="http://schemas.microsoft.com/office/drawing/2014/main" id="{92B4D483-55E7-4C0C-B703-7736DCB246DA}"/>
              </a:ext>
            </a:extLst>
          </p:cNvPr>
          <p:cNvSpPr txBox="1"/>
          <p:nvPr/>
        </p:nvSpPr>
        <p:spPr>
          <a:xfrm>
            <a:off x="643468" y="1782981"/>
            <a:ext cx="6901193" cy="4393982"/>
          </a:xfrm>
          <a:prstGeom prst="rect">
            <a:avLst/>
          </a:prstGeom>
        </p:spPr>
        <p:txBody>
          <a:bodyPr vert="horz" lIns="91440" tIns="45720" rIns="91440" bIns="45720" rtlCol="0">
            <a:noAutofit/>
          </a:bodyPr>
          <a:lstStyle/>
          <a:p>
            <a:pPr indent="-228600" fontAlgn="base">
              <a:lnSpc>
                <a:spcPct val="90000"/>
              </a:lnSpc>
              <a:spcAft>
                <a:spcPts val="600"/>
              </a:spcAft>
              <a:buFont typeface="Arial" panose="020B0604020202020204" pitchFamily="34" charset="0"/>
              <a:buChar char="•"/>
            </a:pPr>
            <a:r>
              <a:rPr lang="en-US" sz="1200" b="1" i="0" dirty="0">
                <a:effectLst/>
                <a:latin typeface="Arial" panose="020B0604020202020204" pitchFamily="34" charset="0"/>
                <a:cs typeface="Arial" panose="020B0604020202020204" pitchFamily="34" charset="0"/>
              </a:rPr>
              <a:t>Safeguarding Vulnerable Groups Act (SVGA) 2006 </a:t>
            </a:r>
            <a:r>
              <a:rPr lang="en-US" sz="1200" b="0" i="0" dirty="0">
                <a:effectLst/>
                <a:latin typeface="Arial" panose="020B0604020202020204" pitchFamily="34" charset="0"/>
                <a:cs typeface="Arial" panose="020B0604020202020204" pitchFamily="34" charset="0"/>
              </a:rPr>
              <a:t> </a:t>
            </a:r>
          </a:p>
          <a:p>
            <a:pPr indent="-228600" fontAlgn="base">
              <a:lnSpc>
                <a:spcPct val="90000"/>
              </a:lnSpc>
              <a:spcAft>
                <a:spcPts val="600"/>
              </a:spcAft>
              <a:buFont typeface="Arial" panose="020B0604020202020204" pitchFamily="34" charset="0"/>
              <a:buChar char="•"/>
            </a:pPr>
            <a:r>
              <a:rPr lang="en-US" sz="1200" i="0" dirty="0">
                <a:effectLst/>
                <a:latin typeface="Arial" panose="020B0604020202020204" pitchFamily="34" charset="0"/>
                <a:cs typeface="Arial" panose="020B0604020202020204" pitchFamily="34" charset="0"/>
              </a:rPr>
              <a:t>Safeguarding Vulnerable Groups Act </a:t>
            </a:r>
            <a:r>
              <a:rPr lang="en-US" sz="1200" b="0" i="0" dirty="0">
                <a:effectLst/>
                <a:latin typeface="Arial" panose="020B0604020202020204" pitchFamily="34" charset="0"/>
                <a:cs typeface="Arial" panose="020B0604020202020204" pitchFamily="34" charset="0"/>
              </a:rPr>
              <a:t>2006 was passed to help avoid harm, or risk of harm, by preventing people who are deemed unsuitable to work with children and </a:t>
            </a:r>
            <a:r>
              <a:rPr lang="en-US" sz="1200" i="0" dirty="0">
                <a:effectLst/>
                <a:latin typeface="Arial" panose="020B0604020202020204" pitchFamily="34" charset="0"/>
                <a:cs typeface="Arial" panose="020B0604020202020204" pitchFamily="34" charset="0"/>
              </a:rPr>
              <a:t>vulnerable adults</a:t>
            </a:r>
            <a:r>
              <a:rPr lang="en-US" sz="1200" b="0" i="0" dirty="0">
                <a:effectLst/>
                <a:latin typeface="Arial" panose="020B0604020202020204" pitchFamily="34" charset="0"/>
                <a:cs typeface="Arial" panose="020B0604020202020204" pitchFamily="34" charset="0"/>
              </a:rPr>
              <a:t> from gaining access to them through their work.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 </a:t>
            </a:r>
          </a:p>
          <a:p>
            <a:pPr indent="-228600" fontAlgn="base">
              <a:lnSpc>
                <a:spcPct val="90000"/>
              </a:lnSpc>
              <a:spcAft>
                <a:spcPts val="600"/>
              </a:spcAft>
              <a:buFont typeface="Arial" panose="020B0604020202020204" pitchFamily="34" charset="0"/>
              <a:buChar char="•"/>
            </a:pPr>
            <a:r>
              <a:rPr lang="en-US" sz="1200" b="1" i="0" dirty="0">
                <a:effectLst/>
                <a:latin typeface="Arial" panose="020B0604020202020204" pitchFamily="34" charset="0"/>
                <a:cs typeface="Arial" panose="020B0604020202020204" pitchFamily="34" charset="0"/>
              </a:rPr>
              <a:t>Human Rights Act 1998</a:t>
            </a:r>
            <a:r>
              <a:rPr lang="en-US" sz="1200" b="0" i="0" dirty="0">
                <a:effectLst/>
                <a:latin typeface="Arial" panose="020B0604020202020204" pitchFamily="34" charset="0"/>
                <a:cs typeface="Arial" panose="020B0604020202020204" pitchFamily="34" charset="0"/>
              </a:rPr>
              <a:t>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Under the </a:t>
            </a:r>
            <a:r>
              <a:rPr lang="en-US" sz="1200" i="0" dirty="0">
                <a:effectLst/>
                <a:latin typeface="Arial" panose="020B0604020202020204" pitchFamily="34" charset="0"/>
                <a:cs typeface="Arial" panose="020B0604020202020204" pitchFamily="34" charset="0"/>
              </a:rPr>
              <a:t>Human Rights Act, </a:t>
            </a:r>
            <a:r>
              <a:rPr lang="en-US" sz="1200" b="0" i="0" dirty="0">
                <a:effectLst/>
                <a:latin typeface="Arial" panose="020B0604020202020204" pitchFamily="34" charset="0"/>
                <a:cs typeface="Arial" panose="020B0604020202020204" pitchFamily="34" charset="0"/>
              </a:rPr>
              <a:t>local authorities are under a duty to protect </a:t>
            </a:r>
            <a:r>
              <a:rPr lang="en-US" sz="1200" i="0" dirty="0">
                <a:effectLst/>
                <a:latin typeface="Arial" panose="020B0604020202020204" pitchFamily="34" charset="0"/>
                <a:cs typeface="Arial" panose="020B0604020202020204" pitchFamily="34" charset="0"/>
              </a:rPr>
              <a:t>children</a:t>
            </a:r>
            <a:r>
              <a:rPr lang="en-US" sz="1200" b="0" i="0" dirty="0">
                <a:effectLst/>
                <a:latin typeface="Arial" panose="020B0604020202020204" pitchFamily="34" charset="0"/>
                <a:cs typeface="Arial" panose="020B0604020202020204" pitchFamily="34" charset="0"/>
              </a:rPr>
              <a:t> who may be at risk from harm. In cases where a local authority removes a </a:t>
            </a:r>
            <a:r>
              <a:rPr lang="en-US" sz="1200" i="0" dirty="0">
                <a:effectLst/>
                <a:latin typeface="Arial" panose="020B0604020202020204" pitchFamily="34" charset="0"/>
                <a:cs typeface="Arial" panose="020B0604020202020204" pitchFamily="34" charset="0"/>
              </a:rPr>
              <a:t>child</a:t>
            </a:r>
            <a:r>
              <a:rPr lang="en-US" sz="1200" b="0" i="0" dirty="0">
                <a:effectLst/>
                <a:latin typeface="Arial" panose="020B0604020202020204" pitchFamily="34" charset="0"/>
                <a:cs typeface="Arial" panose="020B0604020202020204" pitchFamily="34" charset="0"/>
              </a:rPr>
              <a:t> from the family home because they are at risk, there is a continuing duty on the local authority to protect the </a:t>
            </a:r>
            <a:r>
              <a:rPr lang="en-US" sz="1200" i="0" dirty="0">
                <a:effectLst/>
                <a:latin typeface="Arial" panose="020B0604020202020204" pitchFamily="34" charset="0"/>
                <a:cs typeface="Arial" panose="020B0604020202020204" pitchFamily="34" charset="0"/>
              </a:rPr>
              <a:t>child's human rights whilst </a:t>
            </a:r>
            <a:r>
              <a:rPr lang="en-US" sz="1200" b="0" i="0" dirty="0">
                <a:effectLst/>
                <a:latin typeface="Arial" panose="020B0604020202020204" pitchFamily="34" charset="0"/>
                <a:cs typeface="Arial" panose="020B0604020202020204" pitchFamily="34" charset="0"/>
              </a:rPr>
              <a:t>they are in care. </a:t>
            </a:r>
          </a:p>
          <a:p>
            <a:pPr indent="-228600" fontAlgn="base">
              <a:lnSpc>
                <a:spcPct val="90000"/>
              </a:lnSpc>
              <a:spcAft>
                <a:spcPts val="600"/>
              </a:spcAft>
              <a:buFont typeface="Arial" panose="020B0604020202020204" pitchFamily="34" charset="0"/>
              <a:buChar char="•"/>
            </a:pPr>
            <a:r>
              <a:rPr lang="en-US" sz="1200" b="1" i="0" dirty="0">
                <a:effectLst/>
                <a:latin typeface="Arial" panose="020B0604020202020204" pitchFamily="34" charset="0"/>
                <a:cs typeface="Arial" panose="020B0604020202020204" pitchFamily="34" charset="0"/>
              </a:rPr>
              <a:t> </a:t>
            </a:r>
          </a:p>
          <a:p>
            <a:pPr indent="-228600" fontAlgn="base">
              <a:lnSpc>
                <a:spcPct val="90000"/>
              </a:lnSpc>
              <a:spcAft>
                <a:spcPts val="600"/>
              </a:spcAft>
              <a:buFont typeface="Arial" panose="020B0604020202020204" pitchFamily="34" charset="0"/>
              <a:buChar char="•"/>
            </a:pPr>
            <a:r>
              <a:rPr lang="en-US" sz="1200" b="1" i="0" dirty="0">
                <a:effectLst/>
                <a:latin typeface="Arial" panose="020B0604020202020204" pitchFamily="34" charset="0"/>
                <a:cs typeface="Arial" panose="020B0604020202020204" pitchFamily="34" charset="0"/>
              </a:rPr>
              <a:t>Rights of Children and Families</a:t>
            </a:r>
            <a:r>
              <a:rPr lang="en-US" sz="1200" b="0" i="0" dirty="0">
                <a:effectLst/>
                <a:latin typeface="Arial" panose="020B0604020202020204" pitchFamily="34" charset="0"/>
                <a:cs typeface="Arial" panose="020B0604020202020204" pitchFamily="34" charset="0"/>
              </a:rPr>
              <a:t>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Children and Young People need special rights because they are relatively more vulnerable to abuse, and exploitation compared to adults (Richards,2007). The UNCRC was adopted by the General Assembly on 20 November 1989 and ratified by 195 countries the following rights: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The United Nation's Convention on the Rights of the Child (UNCRC) applies to all children and young people under 18.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The aim of the UNCRC is to </a:t>
            </a:r>
            <a:r>
              <a:rPr lang="en-US" sz="1200" b="0" i="0" dirty="0" err="1">
                <a:effectLst/>
                <a:latin typeface="Arial" panose="020B0604020202020204" pitchFamily="34" charset="0"/>
                <a:cs typeface="Arial" panose="020B0604020202020204" pitchFamily="34" charset="0"/>
              </a:rPr>
              <a:t>recognise</a:t>
            </a:r>
            <a:r>
              <a:rPr lang="en-US" sz="1200" b="0" i="0" dirty="0">
                <a:effectLst/>
                <a:latin typeface="Arial" panose="020B0604020202020204" pitchFamily="34" charset="0"/>
                <a:cs typeface="Arial" panose="020B0604020202020204" pitchFamily="34" charset="0"/>
              </a:rPr>
              <a:t> children's rights and ensure that children grow up in the spirit of peace, dignity, tolerance, freedom, equality, and solidarity. All the rights in the Convention for all children are: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Non-discrimination (article 2)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Best interest of the child (article 3)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Right to life survival and development (article 6) </a:t>
            </a:r>
          </a:p>
          <a:p>
            <a:pPr indent="-228600" fontAlgn="base">
              <a:lnSpc>
                <a:spcPct val="90000"/>
              </a:lnSpc>
              <a:spcAft>
                <a:spcPts val="600"/>
              </a:spcAft>
              <a:buFont typeface="Arial" panose="020B0604020202020204" pitchFamily="34" charset="0"/>
              <a:buChar char="•"/>
            </a:pPr>
            <a:r>
              <a:rPr lang="en-US" sz="1200" b="0" i="0" dirty="0">
                <a:effectLst/>
                <a:latin typeface="Arial" panose="020B0604020202020204" pitchFamily="34" charset="0"/>
                <a:cs typeface="Arial" panose="020B0604020202020204" pitchFamily="34" charset="0"/>
              </a:rPr>
              <a:t>Right to be heard (article 12) </a:t>
            </a:r>
          </a:p>
        </p:txBody>
      </p:sp>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AA87CF21-8694-49D8-A1B7-A58112046B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19869" y="2200395"/>
            <a:ext cx="3428663" cy="2457208"/>
          </a:xfrm>
          <a:prstGeom prst="rect">
            <a:avLst/>
          </a:prstGeom>
        </p:spPr>
      </p:pic>
      <p:grpSp>
        <p:nvGrpSpPr>
          <p:cNvPr id="16" name="Group 15">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07082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7848922"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Conclusions/recommendations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1137034" y="2194102"/>
            <a:ext cx="6889366" cy="3908585"/>
          </a:xfrm>
          <a:prstGeom prst="rect">
            <a:avLst/>
          </a:prstGeom>
        </p:spPr>
        <p:txBody>
          <a:bodyPr vert="horz" lIns="91440" tIns="45720" rIns="91440" bIns="45720" rtlCol="0">
            <a:normAutofit fontScale="92500" lnSpcReduction="10000"/>
          </a:bodyPr>
          <a:lstStyle/>
          <a:p>
            <a:pPr marL="285750"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Where the problems are and the root of the problem </a:t>
            </a:r>
          </a:p>
          <a:p>
            <a:pPr marL="285750"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700" dirty="0">
                <a:latin typeface="Arial" panose="020B0604020202020204" pitchFamily="34" charset="0"/>
                <a:cs typeface="Arial" panose="020B0604020202020204" pitchFamily="34" charset="0"/>
              </a:rPr>
              <a:t>(How poverty plays a roll in most cases like this, Maslow, (1954)</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Keeping the family together</a:t>
            </a:r>
          </a:p>
          <a:p>
            <a:pPr marL="285750"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700" dirty="0">
                <a:latin typeface="Arial" panose="020B0604020202020204" pitchFamily="34" charset="0"/>
                <a:cs typeface="Arial" panose="020B0604020202020204" pitchFamily="34" charset="0"/>
              </a:rPr>
              <a:t>(the reasons as to why keeping the family together is better than separation)</a:t>
            </a:r>
          </a:p>
          <a:p>
            <a:pPr indent="-228600">
              <a:lnSpc>
                <a:spcPct val="90000"/>
              </a:lnSpc>
              <a:spcAft>
                <a:spcPts val="600"/>
              </a:spcAf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Recommendations to help and support to improve family life</a:t>
            </a:r>
          </a:p>
          <a:p>
            <a:pPr marL="342900"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700" dirty="0">
                <a:latin typeface="Arial" panose="020B0604020202020204" pitchFamily="34" charset="0"/>
                <a:cs typeface="Arial" panose="020B0604020202020204" pitchFamily="34" charset="0"/>
              </a:rPr>
              <a:t>(With the right treatment and services and the policies that seek to help the abused and the abusers to rehabilitation)</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739990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48429E1-63C2-48E4-B25D-02DB56E7C232}"/>
              </a:ext>
            </a:extLst>
          </p:cNvPr>
          <p:cNvSpPr txBox="1"/>
          <p:nvPr/>
        </p:nvSpPr>
        <p:spPr>
          <a:xfrm>
            <a:off x="696767" y="246780"/>
            <a:ext cx="6881026" cy="724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References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1137034" y="2194102"/>
            <a:ext cx="6573951" cy="3908585"/>
          </a:xfrm>
          <a:prstGeom prst="rect">
            <a:avLst/>
          </a:prstGeom>
        </p:spPr>
        <p:txBody>
          <a:bodyPr vert="horz" lIns="91440" tIns="45720" rIns="91440" bIns="45720" rtlCol="0">
            <a:normAutofit/>
          </a:bodyPr>
          <a:lstStyle/>
          <a:p>
            <a:pPr marL="57150">
              <a:lnSpc>
                <a:spcPct val="90000"/>
              </a:lnSpc>
              <a:spcAft>
                <a:spcPts val="600"/>
              </a:spcAft>
            </a:pP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
        <p:nvSpPr>
          <p:cNvPr id="3" name="TextBox 2">
            <a:extLst>
              <a:ext uri="{FF2B5EF4-FFF2-40B4-BE49-F238E27FC236}">
                <a16:creationId xmlns:a16="http://schemas.microsoft.com/office/drawing/2014/main" id="{4A796B6D-F8AA-4F15-9B33-439027FD05D8}"/>
              </a:ext>
            </a:extLst>
          </p:cNvPr>
          <p:cNvSpPr txBox="1"/>
          <p:nvPr/>
        </p:nvSpPr>
        <p:spPr>
          <a:xfrm>
            <a:off x="23883" y="970961"/>
            <a:ext cx="8772098" cy="5016758"/>
          </a:xfrm>
          <a:prstGeom prst="rect">
            <a:avLst/>
          </a:prstGeom>
          <a:noFill/>
        </p:spPr>
        <p:txBody>
          <a:bodyPr wrap="square" rtlCol="0">
            <a:spAutoFit/>
          </a:bodyPr>
          <a:lstStyle/>
          <a:p>
            <a:pPr fontAlgn="base"/>
            <a:r>
              <a:rPr lang="en-GB" sz="1600">
                <a:latin typeface="Arial" panose="020B0604020202020204" pitchFamily="34" charset="0"/>
                <a:cs typeface="Arial" panose="020B0604020202020204" pitchFamily="34" charset="0"/>
              </a:rPr>
              <a:t>Barnard, M. (2010) </a:t>
            </a:r>
            <a:r>
              <a:rPr lang="en-GB" sz="1600" i="1">
                <a:latin typeface="Arial" panose="020B0604020202020204" pitchFamily="34" charset="0"/>
                <a:cs typeface="Arial" panose="020B0604020202020204" pitchFamily="34" charset="0"/>
              </a:rPr>
              <a:t>Drugs in the family</a:t>
            </a:r>
            <a:r>
              <a:rPr lang="en-GB" sz="1600">
                <a:latin typeface="Arial" panose="020B0604020202020204" pitchFamily="34" charset="0"/>
                <a:cs typeface="Arial" panose="020B0604020202020204" pitchFamily="34" charset="0"/>
              </a:rPr>
              <a:t>. 2nd Ed. York: Joseph Rowntree Foundation. </a:t>
            </a:r>
          </a:p>
          <a:p>
            <a:pPr fontAlgn="base"/>
            <a:r>
              <a:rPr lang="en-GB" sz="1600">
                <a:latin typeface="Arial" panose="020B0604020202020204" pitchFamily="34" charset="0"/>
                <a:cs typeface="Arial" panose="020B0604020202020204" pitchFamily="34" charset="0"/>
              </a:rPr>
              <a:t> </a:t>
            </a:r>
          </a:p>
          <a:p>
            <a:pPr fontAlgn="base"/>
            <a:r>
              <a:rPr lang="en-GB" sz="1600">
                <a:latin typeface="Arial" panose="020B0604020202020204" pitchFamily="34" charset="0"/>
                <a:cs typeface="Arial" panose="020B0604020202020204" pitchFamily="34" charset="0"/>
              </a:rPr>
              <a:t>Corby, </a:t>
            </a:r>
            <a:r>
              <a:rPr lang="en-GB" sz="1600" err="1">
                <a:latin typeface="Arial" panose="020B0604020202020204" pitchFamily="34" charset="0"/>
                <a:cs typeface="Arial" panose="020B0604020202020204" pitchFamily="34" charset="0"/>
              </a:rPr>
              <a:t>B.and</a:t>
            </a:r>
            <a:r>
              <a:rPr lang="en-GB" sz="1600">
                <a:latin typeface="Arial" panose="020B0604020202020204" pitchFamily="34" charset="0"/>
                <a:cs typeface="Arial" panose="020B0604020202020204" pitchFamily="34" charset="0"/>
              </a:rPr>
              <a:t> Wilkins. D. (2012) </a:t>
            </a:r>
            <a:r>
              <a:rPr lang="en-GB" sz="1600" i="1">
                <a:latin typeface="Arial" panose="020B0604020202020204" pitchFamily="34" charset="0"/>
                <a:cs typeface="Arial" panose="020B0604020202020204" pitchFamily="34" charset="0"/>
              </a:rPr>
              <a:t>Child Abuse: An Evidence Base for Confident Practice ,4</a:t>
            </a:r>
            <a:r>
              <a:rPr lang="en-GB" sz="1600" i="1" baseline="30000">
                <a:latin typeface="Arial" panose="020B0604020202020204" pitchFamily="34" charset="0"/>
                <a:cs typeface="Arial" panose="020B0604020202020204" pitchFamily="34" charset="0"/>
              </a:rPr>
              <a:t>th</a:t>
            </a:r>
            <a:r>
              <a:rPr lang="en-GB" sz="1600" i="1">
                <a:latin typeface="Arial" panose="020B0604020202020204" pitchFamily="34" charset="0"/>
                <a:cs typeface="Arial" panose="020B0604020202020204" pitchFamily="34" charset="0"/>
              </a:rPr>
              <a:t> </a:t>
            </a:r>
            <a:r>
              <a:rPr lang="en-GB" sz="1600" i="1" err="1">
                <a:latin typeface="Arial" panose="020B0604020202020204" pitchFamily="34" charset="0"/>
                <a:cs typeface="Arial" panose="020B0604020202020204" pitchFamily="34" charset="0"/>
              </a:rPr>
              <a:t>edn</a:t>
            </a:r>
            <a:r>
              <a:rPr lang="en-GB" sz="1600">
                <a:latin typeface="Arial" panose="020B0604020202020204" pitchFamily="34" charset="0"/>
                <a:cs typeface="Arial" panose="020B0604020202020204" pitchFamily="34" charset="0"/>
              </a:rPr>
              <a:t>, London: Open University Press.</a:t>
            </a:r>
          </a:p>
          <a:p>
            <a:pPr fontAlgn="base"/>
            <a:endParaRPr lang="en-GB" sz="1600">
              <a:latin typeface="Arial" panose="020B0604020202020204" pitchFamily="34" charset="0"/>
              <a:cs typeface="Arial" panose="020B0604020202020204" pitchFamily="34" charset="0"/>
            </a:endParaRPr>
          </a:p>
          <a:p>
            <a:pPr fontAlgn="base"/>
            <a:r>
              <a:rPr lang="en-US" sz="1600" b="0" i="0">
                <a:solidFill>
                  <a:srgbClr val="000000"/>
                </a:solidFill>
                <a:effectLst/>
                <a:latin typeface="Arial" panose="020B0604020202020204" pitchFamily="34" charset="0"/>
                <a:cs typeface="Arial" panose="020B0604020202020204" pitchFamily="34" charset="0"/>
              </a:rPr>
              <a:t>Essomba, M. (2017) The right to education of children and youngsters from refugee families in Europe. </a:t>
            </a:r>
            <a:r>
              <a:rPr lang="en-US" sz="1600" b="0" i="1">
                <a:solidFill>
                  <a:srgbClr val="000000"/>
                </a:solidFill>
                <a:effectLst/>
                <a:latin typeface="Arial" panose="020B0604020202020204" pitchFamily="34" charset="0"/>
                <a:cs typeface="Arial" panose="020B0604020202020204" pitchFamily="34" charset="0"/>
              </a:rPr>
              <a:t>Intercultural Education</a:t>
            </a:r>
            <a:r>
              <a:rPr lang="en-US" sz="1600" b="0" i="0">
                <a:solidFill>
                  <a:srgbClr val="000000"/>
                </a:solidFill>
                <a:effectLst/>
                <a:latin typeface="Arial" panose="020B0604020202020204" pitchFamily="34" charset="0"/>
                <a:cs typeface="Arial" panose="020B0604020202020204" pitchFamily="34" charset="0"/>
              </a:rPr>
              <a:t>, 28(2), pp.206-218. </a:t>
            </a:r>
            <a:endParaRPr lang="en-GB" sz="1600">
              <a:latin typeface="Arial" panose="020B0604020202020204" pitchFamily="34" charset="0"/>
              <a:cs typeface="Arial" panose="020B0604020202020204" pitchFamily="34" charset="0"/>
            </a:endParaRPr>
          </a:p>
          <a:p>
            <a:pPr fontAlgn="base"/>
            <a:r>
              <a:rPr lang="en-GB" sz="1600">
                <a:latin typeface="Arial" panose="020B0604020202020204" pitchFamily="34" charset="0"/>
                <a:cs typeface="Arial" panose="020B0604020202020204" pitchFamily="34" charset="0"/>
              </a:rPr>
              <a:t> </a:t>
            </a:r>
          </a:p>
          <a:p>
            <a:pPr fontAlgn="base"/>
            <a:r>
              <a:rPr lang="en-GB" sz="1600">
                <a:latin typeface="Arial" panose="020B0604020202020204" pitchFamily="34" charset="0"/>
                <a:cs typeface="Arial" panose="020B0604020202020204" pitchFamily="34" charset="0"/>
              </a:rPr>
              <a:t>Familylives.org.uk, (2018). Social services and your family.</a:t>
            </a:r>
          </a:p>
          <a:p>
            <a:pPr fontAlgn="base"/>
            <a:endParaRPr lang="en-GB" sz="1600">
              <a:latin typeface="Arial" panose="020B0604020202020204" pitchFamily="34" charset="0"/>
              <a:cs typeface="Arial" panose="020B0604020202020204" pitchFamily="34" charset="0"/>
            </a:endParaRPr>
          </a:p>
          <a:p>
            <a:pPr fontAlgn="base"/>
            <a:r>
              <a:rPr lang="en-GB" sz="1600">
                <a:latin typeface="Arial" panose="020B0604020202020204" pitchFamily="34" charset="0"/>
                <a:cs typeface="Arial" panose="020B0604020202020204" pitchFamily="34" charset="0"/>
              </a:rPr>
              <a:t>Familylaw.co.uk, (2021) Troubled </a:t>
            </a:r>
            <a:r>
              <a:rPr lang="en-GB" sz="1600" err="1">
                <a:latin typeface="Arial" panose="020B0604020202020204" pitchFamily="34" charset="0"/>
                <a:cs typeface="Arial" panose="020B0604020202020204" pitchFamily="34" charset="0"/>
              </a:rPr>
              <a:t>familes</a:t>
            </a:r>
            <a:r>
              <a:rPr lang="en-GB" sz="1600">
                <a:latin typeface="Arial" panose="020B0604020202020204" pitchFamily="34" charset="0"/>
                <a:cs typeface="Arial" panose="020B0604020202020204" pitchFamily="34" charset="0"/>
              </a:rPr>
              <a:t> programme helps </a:t>
            </a:r>
            <a:r>
              <a:rPr lang="en-GB" sz="1600" err="1">
                <a:latin typeface="Arial" panose="020B0604020202020204" pitchFamily="34" charset="0"/>
                <a:cs typeface="Arial" panose="020B0604020202020204" pitchFamily="34" charset="0"/>
              </a:rPr>
              <a:t>familes</a:t>
            </a:r>
            <a:r>
              <a:rPr lang="en-GB" sz="1600">
                <a:latin typeface="Arial" panose="020B0604020202020204" pitchFamily="34" charset="0"/>
                <a:cs typeface="Arial" panose="020B0604020202020204" pitchFamily="34" charset="0"/>
              </a:rPr>
              <a:t> to improve their lives.</a:t>
            </a:r>
          </a:p>
          <a:p>
            <a:endParaRPr lang="en-US"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GOV.UK (2021) </a:t>
            </a:r>
            <a:r>
              <a:rPr lang="en-US" sz="1600" i="1">
                <a:latin typeface="Arial" panose="020B0604020202020204" pitchFamily="34" charset="0"/>
                <a:cs typeface="Arial" panose="020B0604020202020204" pitchFamily="34" charset="0"/>
              </a:rPr>
              <a:t>Youth Offending Teams.</a:t>
            </a:r>
            <a:r>
              <a:rPr lang="en-US" sz="1600">
                <a:latin typeface="Arial" panose="020B0604020202020204" pitchFamily="34" charset="0"/>
                <a:cs typeface="Arial" panose="020B0604020202020204" pitchFamily="34" charset="0"/>
              </a:rPr>
              <a:t> Available at: </a:t>
            </a:r>
            <a:r>
              <a:rPr lang="en-US" sz="1600" u="sng">
                <a:latin typeface="Arial" panose="020B0604020202020204" pitchFamily="34" charset="0"/>
                <a:cs typeface="Arial" panose="020B0604020202020204" pitchFamily="34" charset="0"/>
                <a:hlinkClick r:id="rId4"/>
              </a:rPr>
              <a:t>https://www.gov.uk/youth-offending-team</a:t>
            </a:r>
            <a:r>
              <a:rPr lang="en-US" sz="1600">
                <a:latin typeface="Arial" panose="020B0604020202020204" pitchFamily="34" charset="0"/>
                <a:cs typeface="Arial" panose="020B0604020202020204" pitchFamily="34" charset="0"/>
              </a:rPr>
              <a:t> (Accessed:13 July 2021).</a:t>
            </a:r>
          </a:p>
          <a:p>
            <a:endParaRPr lang="en-US"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Legislation.gov.uk, (2021). Welfare reform and work act 2016. (Accessed:14 July 2021).</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NSPCC (2021) </a:t>
            </a:r>
            <a:r>
              <a:rPr lang="en-US" sz="1600" i="1">
                <a:latin typeface="Arial" panose="020B0604020202020204" pitchFamily="34" charset="0"/>
                <a:cs typeface="Arial" panose="020B0604020202020204" pitchFamily="34" charset="0"/>
              </a:rPr>
              <a:t>Children’s Services. </a:t>
            </a:r>
            <a:r>
              <a:rPr lang="en-US" sz="1600">
                <a:latin typeface="Arial" panose="020B0604020202020204" pitchFamily="34" charset="0"/>
                <a:cs typeface="Arial" panose="020B0604020202020204" pitchFamily="34" charset="0"/>
              </a:rPr>
              <a:t>Available at:</a:t>
            </a:r>
            <a:r>
              <a:rPr lang="en-US" sz="1600" i="1">
                <a:latin typeface="Arial" panose="020B0604020202020204" pitchFamily="34" charset="0"/>
                <a:cs typeface="Arial" panose="020B0604020202020204" pitchFamily="34" charset="0"/>
              </a:rPr>
              <a:t> </a:t>
            </a:r>
            <a:r>
              <a:rPr lang="en-US" sz="1600" u="sng">
                <a:latin typeface="Arial" panose="020B0604020202020204" pitchFamily="34" charset="0"/>
                <a:cs typeface="Arial" panose="020B0604020202020204" pitchFamily="34" charset="0"/>
                <a:hlinkClick r:id="rId5"/>
              </a:rPr>
              <a:t>https://www.nspcc.org.uk/keeping-children-safe/our-services/childrens-services</a:t>
            </a:r>
            <a:endParaRPr lang="en-US" sz="1600" u="sng">
              <a:latin typeface="Arial" panose="020B0604020202020204" pitchFamily="34" charset="0"/>
              <a:cs typeface="Arial" panose="020B0604020202020204" pitchFamily="34" charset="0"/>
            </a:endParaRPr>
          </a:p>
          <a:p>
            <a:r>
              <a:rPr lang="en-US" sz="1600" b="0" i="0">
                <a:solidFill>
                  <a:srgbClr val="000000"/>
                </a:solidFill>
                <a:effectLst/>
                <a:latin typeface="Arial" panose="020B0604020202020204" pitchFamily="34" charset="0"/>
                <a:cs typeface="Arial" panose="020B0604020202020204" pitchFamily="34" charset="0"/>
              </a:rPr>
              <a:t>Richards, M. (2007). Children and families. </a:t>
            </a:r>
            <a:r>
              <a:rPr lang="en-US" sz="1600" b="0" i="1">
                <a:solidFill>
                  <a:srgbClr val="000000"/>
                </a:solidFill>
                <a:effectLst/>
                <a:latin typeface="Arial" panose="020B0604020202020204" pitchFamily="34" charset="0"/>
                <a:cs typeface="Arial" panose="020B0604020202020204" pitchFamily="34" charset="0"/>
              </a:rPr>
              <a:t>Children &amp; Society</a:t>
            </a:r>
            <a:r>
              <a:rPr lang="en-US" sz="1600" b="0" i="0">
                <a:solidFill>
                  <a:srgbClr val="000000"/>
                </a:solidFill>
                <a:effectLst/>
                <a:latin typeface="Arial" panose="020B0604020202020204" pitchFamily="34" charset="0"/>
                <a:cs typeface="Arial" panose="020B0604020202020204" pitchFamily="34" charset="0"/>
              </a:rPr>
              <a:t>, 4(1), pp.39-43. </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705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3e28de64de6b3969f874456223e23074">
  <xsd:schema xmlns:xsd="http://www.w3.org/2001/XMLSchema" xmlns:xs="http://www.w3.org/2001/XMLSchema" xmlns:p="http://schemas.microsoft.com/office/2006/metadata/properties" xmlns:ns3="5fa7c6fb-f4dc-42b8-b650-783ea9de0442" xmlns:ns4="717b0226-a333-4c25-acd7-534bd000737f" targetNamespace="http://schemas.microsoft.com/office/2006/metadata/properties" ma:root="true" ma:fieldsID="66e83c375af2d4f57b9213306a74de0d" ns3:_="" ns4:_="">
    <xsd:import namespace="5fa7c6fb-f4dc-42b8-b650-783ea9de0442"/>
    <xsd:import namespace="717b0226-a333-4c25-acd7-534bd000737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9F3CDA3-3267-4CE3-9E13-C4693169A931}">
  <ds:schemaRefs>
    <ds:schemaRef ds:uri="5fa7c6fb-f4dc-42b8-b650-783ea9de0442"/>
    <ds:schemaRef ds:uri="717b0226-a333-4c25-acd7-534bd000737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A07C089-2C66-4581-96E4-D7D6B552D68E}">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7FFB7AA-EA88-4C10-B6BB-A9D131F7B18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TotalTime>
  <Words>1508</Words>
  <Application>Microsoft Office PowerPoint</Application>
  <PresentationFormat>Widescreen</PresentationFormat>
  <Paragraphs>149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Symbol</vt:lpstr>
      <vt:lpstr>Office Theme</vt:lpstr>
      <vt:lpstr>BMH5016 Principles of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BMH5016 Principles of health and social care</dc:title>
  <dc:creator>Ragib Miah (1912995)</dc:creator>
  <cp:lastModifiedBy>Ragib Miah (1912995)</cp:lastModifiedBy>
  <cp:revision>2</cp:revision>
  <dcterms:created xsi:type="dcterms:W3CDTF">2021-07-15T12:01:36Z</dcterms:created>
  <dcterms:modified xsi:type="dcterms:W3CDTF">2021-07-15T18:50:15Z</dcterms:modified>
</cp:coreProperties>
</file>