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3" r:id="rId4"/>
    <p:sldId id="259" r:id="rId5"/>
    <p:sldId id="261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7" d="100"/>
          <a:sy n="97" d="100"/>
        </p:scale>
        <p:origin x="92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C6E180-7BD6-4391-94F1-0E5AA814646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45402DF-8C30-454D-A3F4-74044BD8F945}">
      <dgm:prSet/>
      <dgm:spPr/>
      <dgm:t>
        <a:bodyPr/>
        <a:lstStyle/>
        <a:p>
          <a:r>
            <a:rPr lang="en-GB"/>
            <a:t>Welcome back – this is a very important semester!</a:t>
          </a:r>
          <a:endParaRPr lang="en-US"/>
        </a:p>
      </dgm:t>
    </dgm:pt>
    <dgm:pt modelId="{DB665207-9CE0-49BD-B842-7FB51DE2AE8E}" type="parTrans" cxnId="{B28CB7F6-39B5-4B7F-9DC7-7BDA6BC3910C}">
      <dgm:prSet/>
      <dgm:spPr/>
      <dgm:t>
        <a:bodyPr/>
        <a:lstStyle/>
        <a:p>
          <a:endParaRPr lang="en-US"/>
        </a:p>
      </dgm:t>
    </dgm:pt>
    <dgm:pt modelId="{07B6BE56-630B-4B56-8B83-B9432E3AC6A7}" type="sibTrans" cxnId="{B28CB7F6-39B5-4B7F-9DC7-7BDA6BC3910C}">
      <dgm:prSet/>
      <dgm:spPr/>
      <dgm:t>
        <a:bodyPr/>
        <a:lstStyle/>
        <a:p>
          <a:endParaRPr lang="en-US"/>
        </a:p>
      </dgm:t>
    </dgm:pt>
    <dgm:pt modelId="{082912A6-1F5C-4E41-959C-267455D8959C}">
      <dgm:prSet/>
      <dgm:spPr/>
      <dgm:t>
        <a:bodyPr/>
        <a:lstStyle/>
        <a:p>
          <a:r>
            <a:rPr lang="en-GB"/>
            <a:t>What are your expectations?</a:t>
          </a:r>
          <a:endParaRPr lang="en-US"/>
        </a:p>
      </dgm:t>
    </dgm:pt>
    <dgm:pt modelId="{B81D6272-C94F-4112-B9E3-69A77C2DAB11}" type="parTrans" cxnId="{F3B7E1EA-8A9F-4A2F-BFB4-563F6761733A}">
      <dgm:prSet/>
      <dgm:spPr/>
      <dgm:t>
        <a:bodyPr/>
        <a:lstStyle/>
        <a:p>
          <a:endParaRPr lang="en-US"/>
        </a:p>
      </dgm:t>
    </dgm:pt>
    <dgm:pt modelId="{7FEDB397-6BD6-407D-8B81-BEAC1E112028}" type="sibTrans" cxnId="{F3B7E1EA-8A9F-4A2F-BFB4-563F6761733A}">
      <dgm:prSet/>
      <dgm:spPr/>
      <dgm:t>
        <a:bodyPr/>
        <a:lstStyle/>
        <a:p>
          <a:endParaRPr lang="en-US"/>
        </a:p>
      </dgm:t>
    </dgm:pt>
    <dgm:pt modelId="{DCBD1AD6-8295-4D07-A0C9-9DC546B2C08C}">
      <dgm:prSet/>
      <dgm:spPr/>
      <dgm:t>
        <a:bodyPr/>
        <a:lstStyle/>
        <a:p>
          <a:r>
            <a:rPr lang="en-GB"/>
            <a:t>This module is Public Health Nutrition – it covers the lifespan from pregnancy to older people.</a:t>
          </a:r>
          <a:endParaRPr lang="en-US"/>
        </a:p>
      </dgm:t>
    </dgm:pt>
    <dgm:pt modelId="{A86CF687-608D-40E9-B3A9-354B5595ADC6}" type="parTrans" cxnId="{790D60DC-4FE1-4932-9827-038AAC35B358}">
      <dgm:prSet/>
      <dgm:spPr/>
      <dgm:t>
        <a:bodyPr/>
        <a:lstStyle/>
        <a:p>
          <a:endParaRPr lang="en-US"/>
        </a:p>
      </dgm:t>
    </dgm:pt>
    <dgm:pt modelId="{FDA75560-883D-453A-9761-69F076128393}" type="sibTrans" cxnId="{790D60DC-4FE1-4932-9827-038AAC35B358}">
      <dgm:prSet/>
      <dgm:spPr/>
      <dgm:t>
        <a:bodyPr/>
        <a:lstStyle/>
        <a:p>
          <a:endParaRPr lang="en-US"/>
        </a:p>
      </dgm:t>
    </dgm:pt>
    <dgm:pt modelId="{7C34C120-C628-456E-B7BC-9C1B95080B5F}">
      <dgm:prSet/>
      <dgm:spPr/>
      <dgm:t>
        <a:bodyPr/>
        <a:lstStyle/>
        <a:p>
          <a:r>
            <a:rPr lang="en-GB"/>
            <a:t>It also covers some policy and other public health issues such as sustainability.</a:t>
          </a:r>
          <a:endParaRPr lang="en-US"/>
        </a:p>
      </dgm:t>
    </dgm:pt>
    <dgm:pt modelId="{8FC82AC0-0C85-4C6D-8453-6A03CFF558B1}" type="parTrans" cxnId="{7CE6B77B-FEE3-4EA7-B5B2-46EC3376B852}">
      <dgm:prSet/>
      <dgm:spPr/>
      <dgm:t>
        <a:bodyPr/>
        <a:lstStyle/>
        <a:p>
          <a:endParaRPr lang="en-US"/>
        </a:p>
      </dgm:t>
    </dgm:pt>
    <dgm:pt modelId="{943A6817-8CDB-4A3D-99DB-542E08925C59}" type="sibTrans" cxnId="{7CE6B77B-FEE3-4EA7-B5B2-46EC3376B852}">
      <dgm:prSet/>
      <dgm:spPr/>
      <dgm:t>
        <a:bodyPr/>
        <a:lstStyle/>
        <a:p>
          <a:endParaRPr lang="en-US"/>
        </a:p>
      </dgm:t>
    </dgm:pt>
    <dgm:pt modelId="{9F353B9F-F61A-408A-A649-2BD61EEFD7F3}" type="pres">
      <dgm:prSet presAssocID="{E0C6E180-7BD6-4391-94F1-0E5AA814646A}" presName="root" presStyleCnt="0">
        <dgm:presLayoutVars>
          <dgm:dir/>
          <dgm:resizeHandles val="exact"/>
        </dgm:presLayoutVars>
      </dgm:prSet>
      <dgm:spPr/>
    </dgm:pt>
    <dgm:pt modelId="{05051847-09F5-4BE6-B610-4C05DF3CB47C}" type="pres">
      <dgm:prSet presAssocID="{745402DF-8C30-454D-A3F4-74044BD8F945}" presName="compNode" presStyleCnt="0"/>
      <dgm:spPr/>
    </dgm:pt>
    <dgm:pt modelId="{1F982BAB-B50B-49E5-AAD0-CAB0F380DE9A}" type="pres">
      <dgm:prSet presAssocID="{745402DF-8C30-454D-A3F4-74044BD8F945}" presName="bgRect" presStyleLbl="bgShp" presStyleIdx="0" presStyleCnt="4"/>
      <dgm:spPr/>
    </dgm:pt>
    <dgm:pt modelId="{4C393EC0-57A4-42E6-9E94-C9893880FB33}" type="pres">
      <dgm:prSet presAssocID="{745402DF-8C30-454D-A3F4-74044BD8F94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with Solid Fill"/>
        </a:ext>
      </dgm:extLst>
    </dgm:pt>
    <dgm:pt modelId="{CB1EFD33-6C5B-4B3D-88A2-210F0DC21FF6}" type="pres">
      <dgm:prSet presAssocID="{745402DF-8C30-454D-A3F4-74044BD8F945}" presName="spaceRect" presStyleCnt="0"/>
      <dgm:spPr/>
    </dgm:pt>
    <dgm:pt modelId="{CE3316D8-AF9A-4F60-82DD-665C3A5BCF47}" type="pres">
      <dgm:prSet presAssocID="{745402DF-8C30-454D-A3F4-74044BD8F945}" presName="parTx" presStyleLbl="revTx" presStyleIdx="0" presStyleCnt="4">
        <dgm:presLayoutVars>
          <dgm:chMax val="0"/>
          <dgm:chPref val="0"/>
        </dgm:presLayoutVars>
      </dgm:prSet>
      <dgm:spPr/>
    </dgm:pt>
    <dgm:pt modelId="{1F10973A-3590-4E5B-A4BE-C4B7CC7EE921}" type="pres">
      <dgm:prSet presAssocID="{07B6BE56-630B-4B56-8B83-B9432E3AC6A7}" presName="sibTrans" presStyleCnt="0"/>
      <dgm:spPr/>
    </dgm:pt>
    <dgm:pt modelId="{B8CE0CE8-B36D-464A-B231-65AF31BBE38A}" type="pres">
      <dgm:prSet presAssocID="{082912A6-1F5C-4E41-959C-267455D8959C}" presName="compNode" presStyleCnt="0"/>
      <dgm:spPr/>
    </dgm:pt>
    <dgm:pt modelId="{9FF05D2D-7629-496E-AABC-D524B7014E1D}" type="pres">
      <dgm:prSet presAssocID="{082912A6-1F5C-4E41-959C-267455D8959C}" presName="bgRect" presStyleLbl="bgShp" presStyleIdx="1" presStyleCnt="4"/>
      <dgm:spPr/>
    </dgm:pt>
    <dgm:pt modelId="{778CC0B4-F31A-45B0-96DD-6E620EFE565A}" type="pres">
      <dgm:prSet presAssocID="{082912A6-1F5C-4E41-959C-267455D8959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4E411B62-A45E-4DFC-AE31-152ABF49CAE5}" type="pres">
      <dgm:prSet presAssocID="{082912A6-1F5C-4E41-959C-267455D8959C}" presName="spaceRect" presStyleCnt="0"/>
      <dgm:spPr/>
    </dgm:pt>
    <dgm:pt modelId="{28D8E93D-3E63-4066-9596-A23964EEADF9}" type="pres">
      <dgm:prSet presAssocID="{082912A6-1F5C-4E41-959C-267455D8959C}" presName="parTx" presStyleLbl="revTx" presStyleIdx="1" presStyleCnt="4">
        <dgm:presLayoutVars>
          <dgm:chMax val="0"/>
          <dgm:chPref val="0"/>
        </dgm:presLayoutVars>
      </dgm:prSet>
      <dgm:spPr/>
    </dgm:pt>
    <dgm:pt modelId="{0FD1FCD3-4749-4ECD-AF4F-ADCE1B6A292D}" type="pres">
      <dgm:prSet presAssocID="{7FEDB397-6BD6-407D-8B81-BEAC1E112028}" presName="sibTrans" presStyleCnt="0"/>
      <dgm:spPr/>
    </dgm:pt>
    <dgm:pt modelId="{D0CAF8A9-262E-47CD-8CB3-3D05005E1CB4}" type="pres">
      <dgm:prSet presAssocID="{DCBD1AD6-8295-4D07-A0C9-9DC546B2C08C}" presName="compNode" presStyleCnt="0"/>
      <dgm:spPr/>
    </dgm:pt>
    <dgm:pt modelId="{ED82B794-CF36-46BF-A739-2E49D9FA5590}" type="pres">
      <dgm:prSet presAssocID="{DCBD1AD6-8295-4D07-A0C9-9DC546B2C08C}" presName="bgRect" presStyleLbl="bgShp" presStyleIdx="2" presStyleCnt="4"/>
      <dgm:spPr/>
    </dgm:pt>
    <dgm:pt modelId="{D7CF6683-349B-4D4C-8BF8-1EE9F5FA04E3}" type="pres">
      <dgm:prSet presAssocID="{DCBD1AD6-8295-4D07-A0C9-9DC546B2C08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01F33008-0635-4888-BDA1-D92DA29DE87E}" type="pres">
      <dgm:prSet presAssocID="{DCBD1AD6-8295-4D07-A0C9-9DC546B2C08C}" presName="spaceRect" presStyleCnt="0"/>
      <dgm:spPr/>
    </dgm:pt>
    <dgm:pt modelId="{0753306D-FA12-4DBD-90F3-6A24A97B808D}" type="pres">
      <dgm:prSet presAssocID="{DCBD1AD6-8295-4D07-A0C9-9DC546B2C08C}" presName="parTx" presStyleLbl="revTx" presStyleIdx="2" presStyleCnt="4">
        <dgm:presLayoutVars>
          <dgm:chMax val="0"/>
          <dgm:chPref val="0"/>
        </dgm:presLayoutVars>
      </dgm:prSet>
      <dgm:spPr/>
    </dgm:pt>
    <dgm:pt modelId="{DCD21DA2-666D-484F-B32C-0DAF0BCB8A09}" type="pres">
      <dgm:prSet presAssocID="{FDA75560-883D-453A-9761-69F076128393}" presName="sibTrans" presStyleCnt="0"/>
      <dgm:spPr/>
    </dgm:pt>
    <dgm:pt modelId="{44EDAD48-9A35-4200-B5D5-957C14561020}" type="pres">
      <dgm:prSet presAssocID="{7C34C120-C628-456E-B7BC-9C1B95080B5F}" presName="compNode" presStyleCnt="0"/>
      <dgm:spPr/>
    </dgm:pt>
    <dgm:pt modelId="{86CABCD6-47F1-422D-A8BF-47D181752AF3}" type="pres">
      <dgm:prSet presAssocID="{7C34C120-C628-456E-B7BC-9C1B95080B5F}" presName="bgRect" presStyleLbl="bgShp" presStyleIdx="3" presStyleCnt="4"/>
      <dgm:spPr/>
    </dgm:pt>
    <dgm:pt modelId="{42DCBC20-8D00-4845-8E8F-F8CC740C1794}" type="pres">
      <dgm:prSet presAssocID="{7C34C120-C628-456E-B7BC-9C1B95080B5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65875B83-2DEA-4682-9C3D-661DF853890A}" type="pres">
      <dgm:prSet presAssocID="{7C34C120-C628-456E-B7BC-9C1B95080B5F}" presName="spaceRect" presStyleCnt="0"/>
      <dgm:spPr/>
    </dgm:pt>
    <dgm:pt modelId="{3ADE038D-077F-4646-BCC8-C491363B054A}" type="pres">
      <dgm:prSet presAssocID="{7C34C120-C628-456E-B7BC-9C1B95080B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630A13-DE13-4AE2-B803-0A0F354F46B6}" type="presOf" srcId="{DCBD1AD6-8295-4D07-A0C9-9DC546B2C08C}" destId="{0753306D-FA12-4DBD-90F3-6A24A97B808D}" srcOrd="0" destOrd="0" presId="urn:microsoft.com/office/officeart/2018/2/layout/IconVerticalSolidList"/>
    <dgm:cxn modelId="{7CE6B77B-FEE3-4EA7-B5B2-46EC3376B852}" srcId="{E0C6E180-7BD6-4391-94F1-0E5AA814646A}" destId="{7C34C120-C628-456E-B7BC-9C1B95080B5F}" srcOrd="3" destOrd="0" parTransId="{8FC82AC0-0C85-4C6D-8453-6A03CFF558B1}" sibTransId="{943A6817-8CDB-4A3D-99DB-542E08925C59}"/>
    <dgm:cxn modelId="{D83EB594-57E8-4010-B2A2-EF756FABB160}" type="presOf" srcId="{7C34C120-C628-456E-B7BC-9C1B95080B5F}" destId="{3ADE038D-077F-4646-BCC8-C491363B054A}" srcOrd="0" destOrd="0" presId="urn:microsoft.com/office/officeart/2018/2/layout/IconVerticalSolidList"/>
    <dgm:cxn modelId="{2803D697-3022-4713-A2EC-C2D3A7192153}" type="presOf" srcId="{E0C6E180-7BD6-4391-94F1-0E5AA814646A}" destId="{9F353B9F-F61A-408A-A649-2BD61EEFD7F3}" srcOrd="0" destOrd="0" presId="urn:microsoft.com/office/officeart/2018/2/layout/IconVerticalSolidList"/>
    <dgm:cxn modelId="{55EF9DC0-6762-45BE-9D11-441E5FF13FCE}" type="presOf" srcId="{082912A6-1F5C-4E41-959C-267455D8959C}" destId="{28D8E93D-3E63-4066-9596-A23964EEADF9}" srcOrd="0" destOrd="0" presId="urn:microsoft.com/office/officeart/2018/2/layout/IconVerticalSolidList"/>
    <dgm:cxn modelId="{790D60DC-4FE1-4932-9827-038AAC35B358}" srcId="{E0C6E180-7BD6-4391-94F1-0E5AA814646A}" destId="{DCBD1AD6-8295-4D07-A0C9-9DC546B2C08C}" srcOrd="2" destOrd="0" parTransId="{A86CF687-608D-40E9-B3A9-354B5595ADC6}" sibTransId="{FDA75560-883D-453A-9761-69F076128393}"/>
    <dgm:cxn modelId="{EC3B06DE-AE23-48EB-89BB-18F123C445EA}" type="presOf" srcId="{745402DF-8C30-454D-A3F4-74044BD8F945}" destId="{CE3316D8-AF9A-4F60-82DD-665C3A5BCF47}" srcOrd="0" destOrd="0" presId="urn:microsoft.com/office/officeart/2018/2/layout/IconVerticalSolidList"/>
    <dgm:cxn modelId="{F3B7E1EA-8A9F-4A2F-BFB4-563F6761733A}" srcId="{E0C6E180-7BD6-4391-94F1-0E5AA814646A}" destId="{082912A6-1F5C-4E41-959C-267455D8959C}" srcOrd="1" destOrd="0" parTransId="{B81D6272-C94F-4112-B9E3-69A77C2DAB11}" sibTransId="{7FEDB397-6BD6-407D-8B81-BEAC1E112028}"/>
    <dgm:cxn modelId="{B28CB7F6-39B5-4B7F-9DC7-7BDA6BC3910C}" srcId="{E0C6E180-7BD6-4391-94F1-0E5AA814646A}" destId="{745402DF-8C30-454D-A3F4-74044BD8F945}" srcOrd="0" destOrd="0" parTransId="{DB665207-9CE0-49BD-B842-7FB51DE2AE8E}" sibTransId="{07B6BE56-630B-4B56-8B83-B9432E3AC6A7}"/>
    <dgm:cxn modelId="{2D34A126-8062-49DB-B4A9-10790FC8B8BF}" type="presParOf" srcId="{9F353B9F-F61A-408A-A649-2BD61EEFD7F3}" destId="{05051847-09F5-4BE6-B610-4C05DF3CB47C}" srcOrd="0" destOrd="0" presId="urn:microsoft.com/office/officeart/2018/2/layout/IconVerticalSolidList"/>
    <dgm:cxn modelId="{F7F7222B-7DD0-4E93-BD6C-596675CCD1DA}" type="presParOf" srcId="{05051847-09F5-4BE6-B610-4C05DF3CB47C}" destId="{1F982BAB-B50B-49E5-AAD0-CAB0F380DE9A}" srcOrd="0" destOrd="0" presId="urn:microsoft.com/office/officeart/2018/2/layout/IconVerticalSolidList"/>
    <dgm:cxn modelId="{46F7AE07-0EFF-4C53-AD7C-84B047BCF10E}" type="presParOf" srcId="{05051847-09F5-4BE6-B610-4C05DF3CB47C}" destId="{4C393EC0-57A4-42E6-9E94-C9893880FB33}" srcOrd="1" destOrd="0" presId="urn:microsoft.com/office/officeart/2018/2/layout/IconVerticalSolidList"/>
    <dgm:cxn modelId="{BEB297CD-44D9-4534-B8F3-A1F72BC7E885}" type="presParOf" srcId="{05051847-09F5-4BE6-B610-4C05DF3CB47C}" destId="{CB1EFD33-6C5B-4B3D-88A2-210F0DC21FF6}" srcOrd="2" destOrd="0" presId="urn:microsoft.com/office/officeart/2018/2/layout/IconVerticalSolidList"/>
    <dgm:cxn modelId="{01D0142F-A2B8-42D4-A27A-554257582964}" type="presParOf" srcId="{05051847-09F5-4BE6-B610-4C05DF3CB47C}" destId="{CE3316D8-AF9A-4F60-82DD-665C3A5BCF47}" srcOrd="3" destOrd="0" presId="urn:microsoft.com/office/officeart/2018/2/layout/IconVerticalSolidList"/>
    <dgm:cxn modelId="{622F29AF-3A86-411A-B49D-3E4165796EA4}" type="presParOf" srcId="{9F353B9F-F61A-408A-A649-2BD61EEFD7F3}" destId="{1F10973A-3590-4E5B-A4BE-C4B7CC7EE921}" srcOrd="1" destOrd="0" presId="urn:microsoft.com/office/officeart/2018/2/layout/IconVerticalSolidList"/>
    <dgm:cxn modelId="{4F4AB522-E2ED-4531-9EA8-8BD0DE30CBB9}" type="presParOf" srcId="{9F353B9F-F61A-408A-A649-2BD61EEFD7F3}" destId="{B8CE0CE8-B36D-464A-B231-65AF31BBE38A}" srcOrd="2" destOrd="0" presId="urn:microsoft.com/office/officeart/2018/2/layout/IconVerticalSolidList"/>
    <dgm:cxn modelId="{5C7AD997-3AF7-4C13-89AC-11A8A1631ED2}" type="presParOf" srcId="{B8CE0CE8-B36D-464A-B231-65AF31BBE38A}" destId="{9FF05D2D-7629-496E-AABC-D524B7014E1D}" srcOrd="0" destOrd="0" presId="urn:microsoft.com/office/officeart/2018/2/layout/IconVerticalSolidList"/>
    <dgm:cxn modelId="{CF8B6531-7B4B-40E4-9BCF-4ADB1EC6B229}" type="presParOf" srcId="{B8CE0CE8-B36D-464A-B231-65AF31BBE38A}" destId="{778CC0B4-F31A-45B0-96DD-6E620EFE565A}" srcOrd="1" destOrd="0" presId="urn:microsoft.com/office/officeart/2018/2/layout/IconVerticalSolidList"/>
    <dgm:cxn modelId="{72F1D05E-23ED-4F54-8B53-E55A03F2D0C3}" type="presParOf" srcId="{B8CE0CE8-B36D-464A-B231-65AF31BBE38A}" destId="{4E411B62-A45E-4DFC-AE31-152ABF49CAE5}" srcOrd="2" destOrd="0" presId="urn:microsoft.com/office/officeart/2018/2/layout/IconVerticalSolidList"/>
    <dgm:cxn modelId="{14DF6FE9-E4DF-48A4-B57A-32E0F4F9C45A}" type="presParOf" srcId="{B8CE0CE8-B36D-464A-B231-65AF31BBE38A}" destId="{28D8E93D-3E63-4066-9596-A23964EEADF9}" srcOrd="3" destOrd="0" presId="urn:microsoft.com/office/officeart/2018/2/layout/IconVerticalSolidList"/>
    <dgm:cxn modelId="{634A1856-74A0-457F-A794-B218F55A3455}" type="presParOf" srcId="{9F353B9F-F61A-408A-A649-2BD61EEFD7F3}" destId="{0FD1FCD3-4749-4ECD-AF4F-ADCE1B6A292D}" srcOrd="3" destOrd="0" presId="urn:microsoft.com/office/officeart/2018/2/layout/IconVerticalSolidList"/>
    <dgm:cxn modelId="{0623A70B-0BB6-4CDE-A0E9-A96E84BA1219}" type="presParOf" srcId="{9F353B9F-F61A-408A-A649-2BD61EEFD7F3}" destId="{D0CAF8A9-262E-47CD-8CB3-3D05005E1CB4}" srcOrd="4" destOrd="0" presId="urn:microsoft.com/office/officeart/2018/2/layout/IconVerticalSolidList"/>
    <dgm:cxn modelId="{8292148F-9EF6-4E9F-B0EF-A3EF8A44BB11}" type="presParOf" srcId="{D0CAF8A9-262E-47CD-8CB3-3D05005E1CB4}" destId="{ED82B794-CF36-46BF-A739-2E49D9FA5590}" srcOrd="0" destOrd="0" presId="urn:microsoft.com/office/officeart/2018/2/layout/IconVerticalSolidList"/>
    <dgm:cxn modelId="{D6196CE9-1EEB-43D9-9352-DD635FF6CB5D}" type="presParOf" srcId="{D0CAF8A9-262E-47CD-8CB3-3D05005E1CB4}" destId="{D7CF6683-349B-4D4C-8BF8-1EE9F5FA04E3}" srcOrd="1" destOrd="0" presId="urn:microsoft.com/office/officeart/2018/2/layout/IconVerticalSolidList"/>
    <dgm:cxn modelId="{1BB58FAC-23F5-46A0-8CE7-652BAF1C9304}" type="presParOf" srcId="{D0CAF8A9-262E-47CD-8CB3-3D05005E1CB4}" destId="{01F33008-0635-4888-BDA1-D92DA29DE87E}" srcOrd="2" destOrd="0" presId="urn:microsoft.com/office/officeart/2018/2/layout/IconVerticalSolidList"/>
    <dgm:cxn modelId="{0C69A97F-AB14-44F4-8832-A4978935D44E}" type="presParOf" srcId="{D0CAF8A9-262E-47CD-8CB3-3D05005E1CB4}" destId="{0753306D-FA12-4DBD-90F3-6A24A97B808D}" srcOrd="3" destOrd="0" presId="urn:microsoft.com/office/officeart/2018/2/layout/IconVerticalSolidList"/>
    <dgm:cxn modelId="{9307F544-B685-4BFF-95B4-80F78D7C41CA}" type="presParOf" srcId="{9F353B9F-F61A-408A-A649-2BD61EEFD7F3}" destId="{DCD21DA2-666D-484F-B32C-0DAF0BCB8A09}" srcOrd="5" destOrd="0" presId="urn:microsoft.com/office/officeart/2018/2/layout/IconVerticalSolidList"/>
    <dgm:cxn modelId="{7A2BEEFF-378E-42C0-ADE6-47804C93598A}" type="presParOf" srcId="{9F353B9F-F61A-408A-A649-2BD61EEFD7F3}" destId="{44EDAD48-9A35-4200-B5D5-957C14561020}" srcOrd="6" destOrd="0" presId="urn:microsoft.com/office/officeart/2018/2/layout/IconVerticalSolidList"/>
    <dgm:cxn modelId="{0B4BAAD7-A44D-46A9-9E9A-3C3A943B8160}" type="presParOf" srcId="{44EDAD48-9A35-4200-B5D5-957C14561020}" destId="{86CABCD6-47F1-422D-A8BF-47D181752AF3}" srcOrd="0" destOrd="0" presId="urn:microsoft.com/office/officeart/2018/2/layout/IconVerticalSolidList"/>
    <dgm:cxn modelId="{C96F0ECB-EA5D-41CD-83A4-331D9AD825CD}" type="presParOf" srcId="{44EDAD48-9A35-4200-B5D5-957C14561020}" destId="{42DCBC20-8D00-4845-8E8F-F8CC740C1794}" srcOrd="1" destOrd="0" presId="urn:microsoft.com/office/officeart/2018/2/layout/IconVerticalSolidList"/>
    <dgm:cxn modelId="{82CE28A7-C5FD-4C12-96FD-3A6890A5CF25}" type="presParOf" srcId="{44EDAD48-9A35-4200-B5D5-957C14561020}" destId="{65875B83-2DEA-4682-9C3D-661DF853890A}" srcOrd="2" destOrd="0" presId="urn:microsoft.com/office/officeart/2018/2/layout/IconVerticalSolidList"/>
    <dgm:cxn modelId="{7C463BF4-C751-477E-8262-45636E897B8B}" type="presParOf" srcId="{44EDAD48-9A35-4200-B5D5-957C14561020}" destId="{3ADE038D-077F-4646-BCC8-C491363B054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982BAB-B50B-49E5-AAD0-CAB0F380DE9A}">
      <dsp:nvSpPr>
        <dsp:cNvPr id="0" name=""/>
        <dsp:cNvSpPr/>
      </dsp:nvSpPr>
      <dsp:spPr>
        <a:xfrm>
          <a:off x="0" y="2118"/>
          <a:ext cx="4869656" cy="10739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393EC0-57A4-42E6-9E94-C9893880FB33}">
      <dsp:nvSpPr>
        <dsp:cNvPr id="0" name=""/>
        <dsp:cNvSpPr/>
      </dsp:nvSpPr>
      <dsp:spPr>
        <a:xfrm>
          <a:off x="324863" y="243752"/>
          <a:ext cx="590660" cy="5906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3316D8-AF9A-4F60-82DD-665C3A5BCF47}">
      <dsp:nvSpPr>
        <dsp:cNvPr id="0" name=""/>
        <dsp:cNvSpPr/>
      </dsp:nvSpPr>
      <dsp:spPr>
        <a:xfrm>
          <a:off x="1240387" y="2118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Welcome back – this is a very important semester!</a:t>
          </a:r>
          <a:endParaRPr lang="en-US" sz="1900" kern="1200"/>
        </a:p>
      </dsp:txBody>
      <dsp:txXfrm>
        <a:off x="1240387" y="2118"/>
        <a:ext cx="3629268" cy="1073928"/>
      </dsp:txXfrm>
    </dsp:sp>
    <dsp:sp modelId="{9FF05D2D-7629-496E-AABC-D524B7014E1D}">
      <dsp:nvSpPr>
        <dsp:cNvPr id="0" name=""/>
        <dsp:cNvSpPr/>
      </dsp:nvSpPr>
      <dsp:spPr>
        <a:xfrm>
          <a:off x="0" y="1344530"/>
          <a:ext cx="4869656" cy="10739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CC0B4-F31A-45B0-96DD-6E620EFE565A}">
      <dsp:nvSpPr>
        <dsp:cNvPr id="0" name=""/>
        <dsp:cNvSpPr/>
      </dsp:nvSpPr>
      <dsp:spPr>
        <a:xfrm>
          <a:off x="324863" y="1586164"/>
          <a:ext cx="590660" cy="5906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8E93D-3E63-4066-9596-A23964EEADF9}">
      <dsp:nvSpPr>
        <dsp:cNvPr id="0" name=""/>
        <dsp:cNvSpPr/>
      </dsp:nvSpPr>
      <dsp:spPr>
        <a:xfrm>
          <a:off x="1240387" y="1344530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are your expectations?</a:t>
          </a:r>
          <a:endParaRPr lang="en-US" sz="1900" kern="1200"/>
        </a:p>
      </dsp:txBody>
      <dsp:txXfrm>
        <a:off x="1240387" y="1344530"/>
        <a:ext cx="3629268" cy="1073928"/>
      </dsp:txXfrm>
    </dsp:sp>
    <dsp:sp modelId="{ED82B794-CF36-46BF-A739-2E49D9FA5590}">
      <dsp:nvSpPr>
        <dsp:cNvPr id="0" name=""/>
        <dsp:cNvSpPr/>
      </dsp:nvSpPr>
      <dsp:spPr>
        <a:xfrm>
          <a:off x="0" y="2686941"/>
          <a:ext cx="4869656" cy="10739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CF6683-349B-4D4C-8BF8-1EE9F5FA04E3}">
      <dsp:nvSpPr>
        <dsp:cNvPr id="0" name=""/>
        <dsp:cNvSpPr/>
      </dsp:nvSpPr>
      <dsp:spPr>
        <a:xfrm>
          <a:off x="324863" y="2928575"/>
          <a:ext cx="590660" cy="5906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3306D-FA12-4DBD-90F3-6A24A97B808D}">
      <dsp:nvSpPr>
        <dsp:cNvPr id="0" name=""/>
        <dsp:cNvSpPr/>
      </dsp:nvSpPr>
      <dsp:spPr>
        <a:xfrm>
          <a:off x="1240387" y="2686941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This module is Public Health Nutrition – it covers the lifespan from pregnancy to older people.</a:t>
          </a:r>
          <a:endParaRPr lang="en-US" sz="1900" kern="1200"/>
        </a:p>
      </dsp:txBody>
      <dsp:txXfrm>
        <a:off x="1240387" y="2686941"/>
        <a:ext cx="3629268" cy="1073928"/>
      </dsp:txXfrm>
    </dsp:sp>
    <dsp:sp modelId="{86CABCD6-47F1-422D-A8BF-47D181752AF3}">
      <dsp:nvSpPr>
        <dsp:cNvPr id="0" name=""/>
        <dsp:cNvSpPr/>
      </dsp:nvSpPr>
      <dsp:spPr>
        <a:xfrm>
          <a:off x="0" y="4029352"/>
          <a:ext cx="4869656" cy="10739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CBC20-8D00-4845-8E8F-F8CC740C1794}">
      <dsp:nvSpPr>
        <dsp:cNvPr id="0" name=""/>
        <dsp:cNvSpPr/>
      </dsp:nvSpPr>
      <dsp:spPr>
        <a:xfrm>
          <a:off x="324863" y="4270986"/>
          <a:ext cx="590660" cy="5906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E038D-077F-4646-BCC8-C491363B054A}">
      <dsp:nvSpPr>
        <dsp:cNvPr id="0" name=""/>
        <dsp:cNvSpPr/>
      </dsp:nvSpPr>
      <dsp:spPr>
        <a:xfrm>
          <a:off x="1240387" y="4029352"/>
          <a:ext cx="3629268" cy="10739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657" tIns="113657" rIns="113657" bIns="11365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also covers some policy and other public health issues such as sustainability.</a:t>
          </a:r>
          <a:endParaRPr lang="en-US" sz="1900" kern="1200"/>
        </a:p>
      </dsp:txBody>
      <dsp:txXfrm>
        <a:off x="1240387" y="4029352"/>
        <a:ext cx="3629268" cy="1073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510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9608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9039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87896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9931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2673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148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355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5095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5692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4807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251728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565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6432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4551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921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588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3345181-3F53-4AAB-A65A-36786DFDB91D}" type="datetimeFigureOut">
              <a:rPr lang="en-GB" smtClean="0"/>
              <a:t>13/08/2026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211C4F-1114-4A1A-BE61-3D7A8C32D3D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6537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19326" y="-4763"/>
            <a:ext cx="3761187" cy="6862763"/>
            <a:chOff x="2928938" y="-4763"/>
            <a:chExt cx="5014912" cy="6862763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86224" y="1380068"/>
            <a:ext cx="4541042" cy="2616199"/>
          </a:xfrm>
        </p:spPr>
        <p:txBody>
          <a:bodyPr>
            <a:normAutofit/>
          </a:bodyPr>
          <a:lstStyle/>
          <a:p>
            <a:r>
              <a:rPr lang="en-GB" dirty="0"/>
              <a:t>Lecture One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52190" y="3996267"/>
            <a:ext cx="3875076" cy="1388534"/>
          </a:xfrm>
        </p:spPr>
        <p:txBody>
          <a:bodyPr>
            <a:normAutofit/>
          </a:bodyPr>
          <a:lstStyle/>
          <a:p>
            <a:r>
              <a:rPr lang="en-GB" dirty="0"/>
              <a:t>Introduction to the module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AF66ED-83EC-4EF1-9C7D-A970D24740C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822"/>
          <a:stretch/>
        </p:blipFill>
        <p:spPr>
          <a:xfrm>
            <a:off x="20" y="10"/>
            <a:ext cx="4086205" cy="6857990"/>
          </a:xfrm>
          <a:custGeom>
            <a:avLst/>
            <a:gdLst>
              <a:gd name="connsiteX0" fmla="*/ 0 w 5435600"/>
              <a:gd name="connsiteY0" fmla="*/ 0 h 6858000"/>
              <a:gd name="connsiteX1" fmla="*/ 5435600 w 5435600"/>
              <a:gd name="connsiteY1" fmla="*/ 0 h 6858000"/>
              <a:gd name="connsiteX2" fmla="*/ 5435600 w 5435600"/>
              <a:gd name="connsiteY2" fmla="*/ 6858000 h 6858000"/>
              <a:gd name="connsiteX3" fmla="*/ 0 w 5435600"/>
              <a:gd name="connsiteY3" fmla="*/ 6858000 h 6858000"/>
              <a:gd name="connsiteX4" fmla="*/ 0 w 5435600"/>
              <a:gd name="connsiteY4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5435600 w 5435600"/>
              <a:gd name="connsiteY2" fmla="*/ 6858000 h 6858000"/>
              <a:gd name="connsiteX3" fmla="*/ 0 w 5435600"/>
              <a:gd name="connsiteY3" fmla="*/ 6858000 h 6858000"/>
              <a:gd name="connsiteX4" fmla="*/ 0 w 5435600"/>
              <a:gd name="connsiteY4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4199467 w 5435600"/>
              <a:gd name="connsiteY2" fmla="*/ 2455333 h 6858000"/>
              <a:gd name="connsiteX3" fmla="*/ 5435600 w 5435600"/>
              <a:gd name="connsiteY3" fmla="*/ 6858000 h 6858000"/>
              <a:gd name="connsiteX4" fmla="*/ 0 w 5435600"/>
              <a:gd name="connsiteY4" fmla="*/ 6858000 h 6858000"/>
              <a:gd name="connsiteX5" fmla="*/ 0 w 5435600"/>
              <a:gd name="connsiteY5" fmla="*/ 0 h 6858000"/>
              <a:gd name="connsiteX0" fmla="*/ 0 w 5435600"/>
              <a:gd name="connsiteY0" fmla="*/ 0 h 6858000"/>
              <a:gd name="connsiteX1" fmla="*/ 3513666 w 5435600"/>
              <a:gd name="connsiteY1" fmla="*/ 0 h 6858000"/>
              <a:gd name="connsiteX2" fmla="*/ 2861733 w 5435600"/>
              <a:gd name="connsiteY2" fmla="*/ 2548466 h 6858000"/>
              <a:gd name="connsiteX3" fmla="*/ 5435600 w 5435600"/>
              <a:gd name="connsiteY3" fmla="*/ 6858000 h 6858000"/>
              <a:gd name="connsiteX4" fmla="*/ 0 w 5435600"/>
              <a:gd name="connsiteY4" fmla="*/ 6858000 h 6858000"/>
              <a:gd name="connsiteX5" fmla="*/ 0 w 5435600"/>
              <a:gd name="connsiteY5" fmla="*/ 0 h 6858000"/>
              <a:gd name="connsiteX0" fmla="*/ 0 w 5448300"/>
              <a:gd name="connsiteY0" fmla="*/ 0 h 6858000"/>
              <a:gd name="connsiteX1" fmla="*/ 3513666 w 5448300"/>
              <a:gd name="connsiteY1" fmla="*/ 0 h 6858000"/>
              <a:gd name="connsiteX2" fmla="*/ 2861733 w 5448300"/>
              <a:gd name="connsiteY2" fmla="*/ 2548466 h 6858000"/>
              <a:gd name="connsiteX3" fmla="*/ 5448300 w 5448300"/>
              <a:gd name="connsiteY3" fmla="*/ 6853767 h 6858000"/>
              <a:gd name="connsiteX4" fmla="*/ 0 w 5448300"/>
              <a:gd name="connsiteY4" fmla="*/ 6858000 h 6858000"/>
              <a:gd name="connsiteX5" fmla="*/ 0 w 54483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3690218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2C56-BEF2-4E22-8C8E-A7AC96B03A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1"/>
            <a:ext cx="3302781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0DDE8-E664-4954-9DF8-1EC48A1FE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5" y="685800"/>
            <a:ext cx="1979972" cy="5105400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Welcome Back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486469" y="0"/>
            <a:ext cx="1827609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FC2C660-CB69-4FB0-B423-916BD77617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1435372"/>
              </p:ext>
            </p:extLst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497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5646B-EF59-E10B-B25A-39137670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233" y="685800"/>
            <a:ext cx="7514035" cy="1185333"/>
          </a:xfrm>
        </p:spPr>
        <p:txBody>
          <a:bodyPr>
            <a:normAutofit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F9D44-D6CE-770B-8F77-79A86263F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3233" y="1998133"/>
            <a:ext cx="5141517" cy="3793067"/>
          </a:xfrm>
        </p:spPr>
        <p:txBody>
          <a:bodyPr>
            <a:normAutofit lnSpcReduction="10000"/>
          </a:bodyPr>
          <a:lstStyle/>
          <a:p>
            <a:pPr lvl="0" fontAlgn="base">
              <a:lnSpc>
                <a:spcPct val="90000"/>
              </a:lnSpc>
            </a:pPr>
            <a:r>
              <a:rPr lang="en-US" sz="1200" dirty="0"/>
              <a:t>compare and contrast nutritional requirements of different life stages, taking into consideration the wider health determinants that may positively or adversely affect nutritional intakes;</a:t>
            </a:r>
            <a:r>
              <a:rPr lang="en-GB" sz="1200" b="1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200" b="1" dirty="0"/>
              <a:t> </a:t>
            </a:r>
          </a:p>
          <a:p>
            <a:pPr lvl="0" fontAlgn="base">
              <a:lnSpc>
                <a:spcPct val="90000"/>
              </a:lnSpc>
            </a:pPr>
            <a:r>
              <a:rPr lang="en-US" sz="1200" dirty="0"/>
              <a:t>critically evaluate local, national and global nutrition strategies that can positively impact upon the different age groups to improve nutritional intakes, health and wellbeing;</a:t>
            </a:r>
            <a:r>
              <a:rPr lang="en-GB" sz="1200" b="1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200" b="1" dirty="0"/>
              <a:t> </a:t>
            </a:r>
          </a:p>
          <a:p>
            <a:pPr lvl="0" fontAlgn="base">
              <a:lnSpc>
                <a:spcPct val="90000"/>
              </a:lnSpc>
            </a:pPr>
            <a:r>
              <a:rPr lang="en-US" sz="1200" dirty="0"/>
              <a:t>critically evaluate community-based nutrition strategies and interventions that can help reduce food poverty and malnutrition, taking into account demographic, social and economic variations;</a:t>
            </a:r>
            <a:r>
              <a:rPr lang="en-GB" sz="1200" b="1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200" b="1" dirty="0"/>
              <a:t> </a:t>
            </a:r>
          </a:p>
          <a:p>
            <a:pPr lvl="0" fontAlgn="base">
              <a:lnSpc>
                <a:spcPct val="90000"/>
              </a:lnSpc>
            </a:pPr>
            <a:r>
              <a:rPr lang="en-GB" sz="1200" dirty="0"/>
              <a:t>provide a reasoned and informed explanation of the rationale to develop projects to promote food sustainability, community farms, local sourcing of produce and purchase of fair-trade produce.</a:t>
            </a:r>
            <a:r>
              <a:rPr lang="en-GB" sz="1200" b="1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200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000" dirty="0"/>
              <a:t> </a:t>
            </a:r>
          </a:p>
          <a:p>
            <a:pPr marL="0" indent="0" fontAlgn="base">
              <a:lnSpc>
                <a:spcPct val="90000"/>
              </a:lnSpc>
              <a:buNone/>
            </a:pPr>
            <a:r>
              <a:rPr lang="en-GB" sz="1000" dirty="0"/>
              <a:t> </a:t>
            </a:r>
          </a:p>
          <a:p>
            <a:pPr>
              <a:lnSpc>
                <a:spcPct val="90000"/>
              </a:lnSpc>
            </a:pPr>
            <a:endParaRPr lang="en-GB" sz="1000" dirty="0"/>
          </a:p>
        </p:txBody>
      </p:sp>
      <p:pic>
        <p:nvPicPr>
          <p:cNvPr id="7" name="Graphic 6" descr="Fruit Bowl">
            <a:extLst>
              <a:ext uri="{FF2B5EF4-FFF2-40B4-BE49-F238E27FC236}">
                <a16:creationId xmlns:a16="http://schemas.microsoft.com/office/drawing/2014/main" id="{70326DF9-EB32-1F69-7A46-2D3B6CB435A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589430" y="2874971"/>
            <a:ext cx="2037837" cy="203783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651951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A8B256-B265-4830-814E-FCDD5F786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6407B5-B675-437B-B99C-D0C15E2995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  <a:p>
            <a:endParaRPr lang="en-GB" dirty="0"/>
          </a:p>
          <a:p>
            <a:r>
              <a:rPr lang="en-GB" dirty="0"/>
              <a:t>Planning a nutrition intervention</a:t>
            </a:r>
          </a:p>
          <a:p>
            <a:r>
              <a:rPr lang="en-GB" dirty="0"/>
              <a:t>Due the 02/02/2027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8AC0B7-99BF-43C1-887D-E6CEB0EA989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Assignment Two</a:t>
            </a:r>
          </a:p>
          <a:p>
            <a:endParaRPr lang="en-GB" dirty="0"/>
          </a:p>
          <a:p>
            <a:r>
              <a:rPr lang="en-GB" dirty="0"/>
              <a:t>Poster presentation on a food related subject such as a food café, food project etc.</a:t>
            </a:r>
          </a:p>
          <a:p>
            <a:r>
              <a:rPr lang="en-GB" dirty="0"/>
              <a:t>You have a 10 -15 minute presentation about your poster</a:t>
            </a:r>
          </a:p>
          <a:p>
            <a:r>
              <a:rPr lang="en-GB" dirty="0"/>
              <a:t>Due at the end of the teaching weeks – 21/05/2027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731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4A4CD07A-BA85-DCA2-7134-259B1A2841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0089" r="15140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E7505C-98F5-4FE6-8AC6-E0D82DE01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A84D4-2194-4960-AB9C-C1E18EC07E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1363175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224</Words>
  <Application>Microsoft Office PowerPoint</Application>
  <PresentationFormat>On-screen Show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Corbel</vt:lpstr>
      <vt:lpstr>Parallax</vt:lpstr>
      <vt:lpstr>Lecture One </vt:lpstr>
      <vt:lpstr>Welcome Back</vt:lpstr>
      <vt:lpstr>Learning Outcomes</vt:lpstr>
      <vt:lpstr>Assignments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 One</dc:title>
  <dc:creator>chris cashin</dc:creator>
  <cp:lastModifiedBy>Chris Cashin</cp:lastModifiedBy>
  <cp:revision>8</cp:revision>
  <dcterms:created xsi:type="dcterms:W3CDTF">2020-01-27T12:27:01Z</dcterms:created>
  <dcterms:modified xsi:type="dcterms:W3CDTF">2026-08-13T11:58:58Z</dcterms:modified>
</cp:coreProperties>
</file>