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61" r:id="rId4"/>
    <p:sldId id="263" r:id="rId5"/>
    <p:sldId id="264" r:id="rId6"/>
    <p:sldId id="262" r:id="rId7"/>
    <p:sldId id="265" r:id="rId8"/>
    <p:sldId id="266" r:id="rId9"/>
    <p:sldId id="267" r:id="rId10"/>
    <p:sldId id="268" r:id="rId11"/>
    <p:sldId id="258" r:id="rId12"/>
    <p:sldId id="259" r:id="rId13"/>
    <p:sldId id="257" r:id="rId14"/>
    <p:sldId id="260"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91" y="8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3/15/2021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IArDPmFeh1E&amp;t=15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221842"/>
            <a:ext cx="7766936" cy="1646302"/>
          </a:xfrm>
        </p:spPr>
        <p:txBody>
          <a:bodyPr/>
          <a:lstStyle/>
          <a:p>
            <a:r>
              <a:rPr lang="en-GB" dirty="0"/>
              <a:t>Using a youth work approach to help address the issue of youth </a:t>
            </a:r>
            <a:r>
              <a:rPr lang="en-GB" dirty="0" smtClean="0"/>
              <a:t>homelessness</a:t>
            </a:r>
            <a:r>
              <a:rPr lang="en-GB" dirty="0"/>
              <a:t>  </a:t>
            </a:r>
          </a:p>
        </p:txBody>
      </p:sp>
      <p:sp>
        <p:nvSpPr>
          <p:cNvPr id="3" name="Subtitle 2"/>
          <p:cNvSpPr>
            <a:spLocks noGrp="1"/>
          </p:cNvSpPr>
          <p:nvPr>
            <p:ph type="subTitle" idx="1"/>
          </p:nvPr>
        </p:nvSpPr>
        <p:spPr>
          <a:xfrm>
            <a:off x="1423940" y="5015109"/>
            <a:ext cx="7766936" cy="1096899"/>
          </a:xfrm>
        </p:spPr>
        <p:txBody>
          <a:bodyPr>
            <a:normAutofit/>
          </a:bodyPr>
          <a:lstStyle/>
          <a:p>
            <a:r>
              <a:rPr lang="en-GB" sz="2800" dirty="0" smtClean="0"/>
              <a:t>Nick Hudd</a:t>
            </a:r>
            <a:endParaRPr lang="en-GB" sz="2800" dirty="0"/>
          </a:p>
        </p:txBody>
      </p:sp>
    </p:spTree>
    <p:extLst>
      <p:ext uri="{BB962C8B-B14F-4D97-AF65-F5344CB8AC3E}">
        <p14:creationId xmlns:p14="http://schemas.microsoft.com/office/powerpoint/2010/main" val="21257336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 are going to cover; </a:t>
            </a:r>
            <a:endParaRPr lang="en-GB" dirty="0"/>
          </a:p>
        </p:txBody>
      </p:sp>
      <p:sp>
        <p:nvSpPr>
          <p:cNvPr id="3" name="Content Placeholder 2"/>
          <p:cNvSpPr>
            <a:spLocks noGrp="1"/>
          </p:cNvSpPr>
          <p:nvPr>
            <p:ph idx="1"/>
          </p:nvPr>
        </p:nvSpPr>
        <p:spPr/>
        <p:txBody>
          <a:bodyPr/>
          <a:lstStyle/>
          <a:p>
            <a:r>
              <a:rPr lang="en-GB" dirty="0" smtClean="0"/>
              <a:t>Brief historical context of wider role of youth work in tackling youth homelessness.</a:t>
            </a:r>
          </a:p>
          <a:p>
            <a:r>
              <a:rPr lang="en-GB" dirty="0" smtClean="0"/>
              <a:t>Defining youth homelessness. </a:t>
            </a:r>
          </a:p>
          <a:p>
            <a:r>
              <a:rPr lang="en-GB" dirty="0" smtClean="0"/>
              <a:t>Exploring the major causes.</a:t>
            </a:r>
          </a:p>
          <a:p>
            <a:r>
              <a:rPr lang="en-GB" dirty="0" smtClean="0"/>
              <a:t>ACE’s and being trauma informed. </a:t>
            </a:r>
          </a:p>
          <a:p>
            <a:r>
              <a:rPr lang="en-GB" dirty="0" smtClean="0"/>
              <a:t>Why youth work. </a:t>
            </a:r>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419951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A little history…</a:t>
            </a:r>
            <a:endParaRPr lang="en-GB" sz="2800" dirty="0"/>
          </a:p>
        </p:txBody>
      </p:sp>
      <p:pic>
        <p:nvPicPr>
          <p:cNvPr id="4" name="Content Placeholder 3"/>
          <p:cNvPicPr>
            <a:picLocks noGrp="1" noChangeAspect="1"/>
          </p:cNvPicPr>
          <p:nvPr>
            <p:ph idx="1"/>
          </p:nvPr>
        </p:nvPicPr>
        <p:blipFill rotWithShape="1">
          <a:blip r:embed="rId2"/>
          <a:srcRect l="8094" t="11378" r="53733" b="8686"/>
          <a:stretch/>
        </p:blipFill>
        <p:spPr>
          <a:xfrm>
            <a:off x="677333" y="1201167"/>
            <a:ext cx="7901401" cy="5318475"/>
          </a:xfrm>
          <a:prstGeom prst="rect">
            <a:avLst/>
          </a:prstGeom>
        </p:spPr>
      </p:pic>
    </p:spTree>
    <p:extLst>
      <p:ext uri="{BB962C8B-B14F-4D97-AF65-F5344CB8AC3E}">
        <p14:creationId xmlns:p14="http://schemas.microsoft.com/office/powerpoint/2010/main" val="1218904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homeless?</a:t>
            </a:r>
            <a:endParaRPr lang="en-GB" dirty="0"/>
          </a:p>
        </p:txBody>
      </p:sp>
      <p:sp>
        <p:nvSpPr>
          <p:cNvPr id="4" name="Rectangle 2"/>
          <p:cNvSpPr>
            <a:spLocks noGrp="1" noChangeArrowheads="1"/>
          </p:cNvSpPr>
          <p:nvPr>
            <p:ph idx="1"/>
          </p:nvPr>
        </p:nvSpPr>
        <p:spPr bwMode="auto">
          <a:xfrm>
            <a:off x="677334" y="2160589"/>
            <a:ext cx="8596668"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GB" altLang="en-US" sz="2000" b="1" dirty="0" smtClean="0"/>
              <a:t>    </a:t>
            </a:r>
            <a:r>
              <a:rPr lang="en-GB" altLang="en-US" sz="2800" b="1" dirty="0">
                <a:solidFill>
                  <a:srgbClr val="000000"/>
                </a:solidFill>
                <a:latin typeface="Calibri Light" panose="020F0302020204030204" pitchFamily="34" charset="0"/>
              </a:rPr>
              <a:t>Homelessness is…</a:t>
            </a:r>
          </a:p>
          <a:p>
            <a:pPr>
              <a:spcBef>
                <a:spcPct val="0"/>
              </a:spcBef>
              <a:buFontTx/>
              <a:buNone/>
            </a:pPr>
            <a:endParaRPr lang="en-GB" altLang="en-US" sz="2000" b="1" dirty="0" smtClean="0"/>
          </a:p>
          <a:p>
            <a:pPr>
              <a:spcBef>
                <a:spcPct val="0"/>
              </a:spcBef>
              <a:buFontTx/>
              <a:buNone/>
            </a:pPr>
            <a:r>
              <a:rPr lang="en-GB" altLang="en-US" sz="2000" b="1" dirty="0">
                <a:latin typeface="Calibri Light" panose="020F0302020204030204" pitchFamily="34" charset="0"/>
                <a:cs typeface="Calibri Light" panose="020F0302020204030204" pitchFamily="34" charset="0"/>
              </a:rPr>
              <a:t> </a:t>
            </a:r>
            <a:r>
              <a:rPr lang="en-GB" altLang="en-US" sz="2000" b="1" dirty="0" smtClean="0">
                <a:latin typeface="Calibri Light" panose="020F0302020204030204" pitchFamily="34" charset="0"/>
                <a:cs typeface="Calibri Light" panose="020F0302020204030204" pitchFamily="34" charset="0"/>
              </a:rPr>
              <a:t>     </a:t>
            </a:r>
            <a:r>
              <a:rPr lang="en-GB" altLang="en-US" sz="2000" dirty="0" smtClean="0">
                <a:latin typeface="Calibri Light" panose="020F0302020204030204" pitchFamily="34" charset="0"/>
                <a:cs typeface="Calibri Light" panose="020F0302020204030204" pitchFamily="34" charset="0"/>
              </a:rPr>
              <a:t>Being </a:t>
            </a:r>
            <a:r>
              <a:rPr lang="en-GB" altLang="en-US" sz="2000" dirty="0">
                <a:latin typeface="Calibri Light" panose="020F0302020204030204" pitchFamily="34" charset="0"/>
                <a:cs typeface="Calibri Light" panose="020F0302020204030204" pitchFamily="34" charset="0"/>
              </a:rPr>
              <a:t>homeless means not having a decent, secure home that you can afford where you feel safe, can work and fulfil your potential.</a:t>
            </a:r>
            <a:br>
              <a:rPr lang="en-GB" altLang="en-US" sz="2000" dirty="0">
                <a:latin typeface="Calibri Light" panose="020F0302020204030204" pitchFamily="34" charset="0"/>
                <a:cs typeface="Calibri Light" panose="020F0302020204030204" pitchFamily="34" charset="0"/>
              </a:rPr>
            </a:br>
            <a:r>
              <a:rPr lang="en-GB" altLang="en-US" sz="2000" dirty="0">
                <a:latin typeface="Calibri Light" panose="020F0302020204030204" pitchFamily="34" charset="0"/>
                <a:cs typeface="Calibri Light" panose="020F0302020204030204" pitchFamily="34" charset="0"/>
              </a:rPr>
              <a:t/>
            </a:r>
            <a:br>
              <a:rPr lang="en-GB" altLang="en-US" sz="2000" dirty="0">
                <a:latin typeface="Calibri Light" panose="020F0302020204030204" pitchFamily="34" charset="0"/>
                <a:cs typeface="Calibri Light" panose="020F0302020204030204" pitchFamily="34" charset="0"/>
              </a:rPr>
            </a:br>
            <a:r>
              <a:rPr lang="en-GB" altLang="en-US" sz="2000" dirty="0">
                <a:latin typeface="Calibri Light" panose="020F0302020204030204" pitchFamily="34" charset="0"/>
                <a:cs typeface="Calibri Light" panose="020F0302020204030204" pitchFamily="34" charset="0"/>
              </a:rPr>
              <a:t>It can mean that you do not have a roof over your head and have to sleep on the street. Or, it can mean that you have nowhere to go and are staying with friends or in temporary accommodation such as a bed and breakfast or hostel. </a:t>
            </a:r>
          </a:p>
        </p:txBody>
      </p:sp>
    </p:spTree>
    <p:extLst>
      <p:ext uri="{BB962C8B-B14F-4D97-AF65-F5344CB8AC3E}">
        <p14:creationId xmlns:p14="http://schemas.microsoft.com/office/powerpoint/2010/main" val="1243455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homeless?</a:t>
            </a:r>
            <a:endParaRPr lang="en-GB" dirty="0"/>
          </a:p>
        </p:txBody>
      </p:sp>
      <p:sp>
        <p:nvSpPr>
          <p:cNvPr id="4" name="Rectangle 2"/>
          <p:cNvSpPr>
            <a:spLocks noGrp="1" noChangeArrowheads="1"/>
          </p:cNvSpPr>
          <p:nvPr>
            <p:ph idx="1"/>
          </p:nvPr>
        </p:nvSpPr>
        <p:spPr bwMode="auto">
          <a:xfrm>
            <a:off x="527705" y="1376918"/>
            <a:ext cx="8596668"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GB" altLang="en-US" sz="2000" b="1" dirty="0" smtClean="0"/>
              <a:t>    </a:t>
            </a:r>
            <a:r>
              <a:rPr lang="en-GB" altLang="en-US" sz="2800" b="1" dirty="0">
                <a:solidFill>
                  <a:srgbClr val="000000"/>
                </a:solidFill>
                <a:latin typeface="Calibri Light" panose="020F0302020204030204" pitchFamily="34" charset="0"/>
              </a:rPr>
              <a:t>Homelessness is…</a:t>
            </a:r>
          </a:p>
          <a:p>
            <a:pPr>
              <a:spcBef>
                <a:spcPct val="0"/>
              </a:spcBef>
              <a:buFontTx/>
              <a:buNone/>
            </a:pPr>
            <a:endParaRPr lang="en-GB" altLang="en-US" sz="2000" b="1" dirty="0" smtClean="0"/>
          </a:p>
          <a:p>
            <a:pPr>
              <a:spcBef>
                <a:spcPct val="0"/>
              </a:spcBef>
              <a:buFontTx/>
              <a:buNone/>
            </a:pPr>
            <a:r>
              <a:rPr lang="en-GB" altLang="en-US" sz="2000" b="1" dirty="0">
                <a:latin typeface="Calibri Light" panose="020F0302020204030204" pitchFamily="34" charset="0"/>
                <a:cs typeface="Calibri Light" panose="020F0302020204030204" pitchFamily="34" charset="0"/>
              </a:rPr>
              <a:t> </a:t>
            </a:r>
            <a:r>
              <a:rPr lang="en-GB" altLang="en-US" sz="2000" b="1" dirty="0" smtClean="0">
                <a:latin typeface="Calibri Light" panose="020F0302020204030204" pitchFamily="34" charset="0"/>
                <a:cs typeface="Calibri Light" panose="020F0302020204030204" pitchFamily="34" charset="0"/>
              </a:rPr>
              <a:t>     </a:t>
            </a:r>
            <a:endParaRPr lang="en-GB" altLang="en-US" sz="2000" dirty="0">
              <a:latin typeface="Calibri Light" panose="020F0302020204030204" pitchFamily="34" charset="0"/>
              <a:cs typeface="Calibri Light" panose="020F0302020204030204" pitchFamily="34" charset="0"/>
            </a:endParaRPr>
          </a:p>
        </p:txBody>
      </p:sp>
      <p:sp>
        <p:nvSpPr>
          <p:cNvPr id="5" name="Rectangle 2"/>
          <p:cNvSpPr>
            <a:spLocks noChangeArrowheads="1"/>
          </p:cNvSpPr>
          <p:nvPr/>
        </p:nvSpPr>
        <p:spPr bwMode="auto">
          <a:xfrm>
            <a:off x="787785" y="2023393"/>
            <a:ext cx="8540750"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dirty="0"/>
              <a:t>The Welsh Assembly Government recommends a broad definition of homelessness ‘Where a person lacks accommodation or where their tenure is not secure’.</a:t>
            </a:r>
          </a:p>
          <a:p>
            <a:pPr>
              <a:spcBef>
                <a:spcPct val="0"/>
              </a:spcBef>
              <a:buFontTx/>
              <a:buNone/>
            </a:pPr>
            <a:r>
              <a:rPr lang="en-GB" altLang="en-US" sz="1400" dirty="0"/>
              <a:t>Examples of people covered by this definition include people who are:</a:t>
            </a:r>
          </a:p>
          <a:p>
            <a:pPr>
              <a:spcBef>
                <a:spcPct val="0"/>
              </a:spcBef>
              <a:buFontTx/>
              <a:buNone/>
            </a:pPr>
            <a:r>
              <a:rPr lang="en-GB" altLang="en-US" sz="1400" dirty="0"/>
              <a:t>• Sleeping rough </a:t>
            </a:r>
          </a:p>
          <a:p>
            <a:pPr>
              <a:spcBef>
                <a:spcPct val="0"/>
              </a:spcBef>
              <a:buFontTx/>
              <a:buNone/>
            </a:pPr>
            <a:r>
              <a:rPr lang="en-GB" altLang="en-US" sz="1400" dirty="0"/>
              <a:t>• Living in insecure / temporary housing</a:t>
            </a:r>
          </a:p>
          <a:p>
            <a:pPr>
              <a:spcBef>
                <a:spcPct val="0"/>
              </a:spcBef>
              <a:buFontTx/>
              <a:buNone/>
            </a:pPr>
            <a:r>
              <a:rPr lang="en-GB" altLang="en-US" sz="1400" dirty="0"/>
              <a:t>• Living in short term hostels, night shelters, direct access hostels </a:t>
            </a:r>
          </a:p>
          <a:p>
            <a:pPr>
              <a:spcBef>
                <a:spcPct val="0"/>
              </a:spcBef>
              <a:buFontTx/>
              <a:buNone/>
            </a:pPr>
            <a:r>
              <a:rPr lang="en-GB" altLang="en-US" sz="1400" dirty="0"/>
              <a:t>• Living in bed and breakfast accommodation</a:t>
            </a:r>
          </a:p>
          <a:p>
            <a:pPr>
              <a:spcBef>
                <a:spcPct val="0"/>
              </a:spcBef>
              <a:buFontTx/>
              <a:buNone/>
            </a:pPr>
            <a:r>
              <a:rPr lang="en-GB" altLang="en-US" sz="1400" dirty="0"/>
              <a:t>• Moving frequently between relatives and friends </a:t>
            </a:r>
          </a:p>
          <a:p>
            <a:pPr>
              <a:spcBef>
                <a:spcPct val="0"/>
              </a:spcBef>
              <a:buFontTx/>
              <a:buNone/>
            </a:pPr>
            <a:r>
              <a:rPr lang="en-GB" altLang="en-US" sz="1400" dirty="0"/>
              <a:t>• Squatting. </a:t>
            </a:r>
          </a:p>
          <a:p>
            <a:pPr>
              <a:spcBef>
                <a:spcPct val="0"/>
              </a:spcBef>
              <a:buFontTx/>
              <a:buNone/>
            </a:pPr>
            <a:endParaRPr lang="en-GB" altLang="en-US" sz="1400" dirty="0"/>
          </a:p>
          <a:p>
            <a:pPr>
              <a:spcBef>
                <a:spcPct val="0"/>
              </a:spcBef>
              <a:buFontTx/>
              <a:buNone/>
            </a:pPr>
            <a:r>
              <a:rPr lang="en-GB" altLang="en-US" sz="1400" b="1" dirty="0"/>
              <a:t>The broad definition also includes people who are: </a:t>
            </a:r>
          </a:p>
          <a:p>
            <a:pPr>
              <a:spcBef>
                <a:spcPct val="0"/>
              </a:spcBef>
              <a:buFontTx/>
              <a:buNone/>
            </a:pPr>
            <a:r>
              <a:rPr lang="en-GB" altLang="en-US" sz="1400" dirty="0"/>
              <a:t>• Unable to remain in, or return to housing, due to poor conditions such as overcrowding, affordability problems, domestic violence, harassment, mental, physical and / or sexual abuse</a:t>
            </a:r>
          </a:p>
          <a:p>
            <a:pPr>
              <a:spcBef>
                <a:spcPct val="0"/>
              </a:spcBef>
              <a:buFontTx/>
              <a:buNone/>
            </a:pPr>
            <a:r>
              <a:rPr lang="en-GB" altLang="en-US" sz="1400" dirty="0"/>
              <a:t> • Threatened with losing their home without a suitable alternative e.g. leaving hospital, the armed services or other institutions </a:t>
            </a:r>
          </a:p>
          <a:p>
            <a:pPr>
              <a:spcBef>
                <a:spcPct val="0"/>
              </a:spcBef>
              <a:buFontTx/>
              <a:buNone/>
            </a:pPr>
            <a:r>
              <a:rPr lang="en-GB" altLang="en-US" sz="1400" dirty="0"/>
              <a:t>• Required to leave by family or friends or due to a relationship breakdown</a:t>
            </a:r>
          </a:p>
          <a:p>
            <a:pPr>
              <a:spcBef>
                <a:spcPct val="0"/>
              </a:spcBef>
              <a:buFontTx/>
              <a:buNone/>
            </a:pPr>
            <a:r>
              <a:rPr lang="en-GB" altLang="en-US" sz="1400" dirty="0"/>
              <a:t>• Within three months of the end of a tenancy, facing possession proceedings or threat of eviction</a:t>
            </a:r>
          </a:p>
        </p:txBody>
      </p:sp>
    </p:spTree>
    <p:extLst>
      <p:ext uri="{BB962C8B-B14F-4D97-AF65-F5344CB8AC3E}">
        <p14:creationId xmlns:p14="http://schemas.microsoft.com/office/powerpoint/2010/main" val="1966789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It helps to understand the main causes of youth homelessness…</a:t>
            </a:r>
            <a:endParaRPr lang="en-GB" sz="2800" dirty="0"/>
          </a:p>
        </p:txBody>
      </p:sp>
      <p:sp>
        <p:nvSpPr>
          <p:cNvPr id="3" name="Content Placeholder 2"/>
          <p:cNvSpPr>
            <a:spLocks noGrp="1"/>
          </p:cNvSpPr>
          <p:nvPr>
            <p:ph idx="1"/>
          </p:nvPr>
        </p:nvSpPr>
        <p:spPr/>
        <p:txBody>
          <a:bodyPr/>
          <a:lstStyle/>
          <a:p>
            <a:pPr marL="0" indent="0">
              <a:buNone/>
            </a:pPr>
            <a:r>
              <a:rPr lang="en-GB" altLang="en-US" sz="3200" b="1" dirty="0">
                <a:solidFill>
                  <a:srgbClr val="000000"/>
                </a:solidFill>
                <a:latin typeface="Calibri Light" panose="020F0302020204030204" pitchFamily="34" charset="0"/>
              </a:rPr>
              <a:t>What are the causes of youth homelessness…</a:t>
            </a:r>
          </a:p>
          <a:p>
            <a:endParaRPr lang="en-GB" dirty="0"/>
          </a:p>
        </p:txBody>
      </p:sp>
      <p:pic>
        <p:nvPicPr>
          <p:cNvPr id="4"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3068746"/>
            <a:ext cx="2811463" cy="245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7131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p:cNvSpPr txBox="1">
            <a:spLocks noGrp="1" noChangeArrowheads="1"/>
          </p:cNvSpPr>
          <p:nvPr>
            <p:ph idx="1"/>
          </p:nvPr>
        </p:nvSpPr>
        <p:spPr bwMode="auto">
          <a:xfrm>
            <a:off x="677334" y="2160589"/>
            <a:ext cx="8596668"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2000" b="1" dirty="0"/>
              <a:t>Here’s some of the major causes;</a:t>
            </a:r>
          </a:p>
          <a:p>
            <a:pPr>
              <a:spcBef>
                <a:spcPct val="0"/>
              </a:spcBef>
              <a:buFontTx/>
              <a:buNone/>
            </a:pPr>
            <a:endParaRPr lang="en-GB" altLang="en-US" sz="2000" b="1" dirty="0"/>
          </a:p>
          <a:p>
            <a:pPr>
              <a:spcBef>
                <a:spcPct val="0"/>
              </a:spcBef>
              <a:buFontTx/>
              <a:buNone/>
            </a:pPr>
            <a:r>
              <a:rPr lang="en-GB" altLang="en-US" sz="2000" dirty="0"/>
              <a:t>Family breakdown</a:t>
            </a:r>
          </a:p>
          <a:p>
            <a:pPr>
              <a:spcBef>
                <a:spcPct val="0"/>
              </a:spcBef>
              <a:buFontTx/>
              <a:buNone/>
            </a:pPr>
            <a:r>
              <a:rPr lang="en-GB" altLang="en-US" sz="2000" dirty="0"/>
              <a:t>Mental Health Issues</a:t>
            </a:r>
          </a:p>
          <a:p>
            <a:pPr>
              <a:spcBef>
                <a:spcPct val="0"/>
              </a:spcBef>
              <a:buFontTx/>
              <a:buNone/>
            </a:pPr>
            <a:r>
              <a:rPr lang="en-GB" altLang="en-US" sz="2000" dirty="0"/>
              <a:t>Sexuality</a:t>
            </a:r>
          </a:p>
          <a:p>
            <a:pPr>
              <a:spcBef>
                <a:spcPct val="0"/>
              </a:spcBef>
              <a:buFontTx/>
              <a:buNone/>
            </a:pPr>
            <a:r>
              <a:rPr lang="en-GB" altLang="en-US" sz="2000" dirty="0"/>
              <a:t>Leaving Care</a:t>
            </a:r>
          </a:p>
          <a:p>
            <a:pPr>
              <a:spcBef>
                <a:spcPct val="0"/>
              </a:spcBef>
              <a:buFontTx/>
              <a:buNone/>
            </a:pPr>
            <a:r>
              <a:rPr lang="en-GB" altLang="en-US" sz="2000" dirty="0"/>
              <a:t>Pregnancy</a:t>
            </a:r>
          </a:p>
          <a:p>
            <a:pPr>
              <a:spcBef>
                <a:spcPct val="0"/>
              </a:spcBef>
              <a:buFontTx/>
              <a:buNone/>
            </a:pPr>
            <a:r>
              <a:rPr lang="en-GB" altLang="en-US" sz="2000" dirty="0"/>
              <a:t>Debt</a:t>
            </a:r>
          </a:p>
          <a:p>
            <a:pPr>
              <a:spcBef>
                <a:spcPct val="0"/>
              </a:spcBef>
              <a:buFontTx/>
              <a:buNone/>
            </a:pPr>
            <a:r>
              <a:rPr lang="en-GB" altLang="en-US" sz="2000" dirty="0"/>
              <a:t>Suffering violence or abuse</a:t>
            </a:r>
          </a:p>
          <a:p>
            <a:pPr>
              <a:spcBef>
                <a:spcPct val="0"/>
              </a:spcBef>
              <a:buFontTx/>
              <a:buNone/>
            </a:pPr>
            <a:r>
              <a:rPr lang="en-GB" altLang="en-US" sz="2000" dirty="0"/>
              <a:t>Seeking asylum or being a refugee</a:t>
            </a:r>
          </a:p>
          <a:p>
            <a:pPr>
              <a:spcBef>
                <a:spcPct val="0"/>
              </a:spcBef>
              <a:buFontTx/>
              <a:buNone/>
            </a:pPr>
            <a:r>
              <a:rPr lang="en-GB" altLang="en-US" sz="2000" dirty="0"/>
              <a:t>Unemployment</a:t>
            </a:r>
          </a:p>
          <a:p>
            <a:pPr>
              <a:spcBef>
                <a:spcPct val="0"/>
              </a:spcBef>
              <a:buFontTx/>
              <a:buNone/>
            </a:pPr>
            <a:endParaRPr lang="en-GB" altLang="en-US" sz="1600" dirty="0"/>
          </a:p>
        </p:txBody>
      </p:sp>
      <p:sp>
        <p:nvSpPr>
          <p:cNvPr id="5" name="Title 1"/>
          <p:cNvSpPr>
            <a:spLocks noGrp="1"/>
          </p:cNvSpPr>
          <p:nvPr>
            <p:ph type="title"/>
          </p:nvPr>
        </p:nvSpPr>
        <p:spPr/>
        <p:txBody>
          <a:bodyPr>
            <a:normAutofit/>
          </a:bodyPr>
          <a:lstStyle/>
          <a:p>
            <a:r>
              <a:rPr lang="en-GB" sz="2800" dirty="0" smtClean="0"/>
              <a:t>It helps to understand the main causes of youth homelessness…</a:t>
            </a:r>
            <a:endParaRPr lang="en-GB" sz="2800" dirty="0"/>
          </a:p>
        </p:txBody>
      </p:sp>
    </p:spTree>
    <p:extLst>
      <p:ext uri="{BB962C8B-B14F-4D97-AF65-F5344CB8AC3E}">
        <p14:creationId xmlns:p14="http://schemas.microsoft.com/office/powerpoint/2010/main" val="4107827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43593"/>
            <a:ext cx="8596668" cy="1320800"/>
          </a:xfrm>
        </p:spPr>
        <p:txBody>
          <a:bodyPr/>
          <a:lstStyle/>
          <a:p>
            <a:r>
              <a:rPr lang="en-GB" dirty="0" smtClean="0"/>
              <a:t>So, why youth work?</a:t>
            </a:r>
            <a:endParaRPr lang="en-GB" dirty="0"/>
          </a:p>
        </p:txBody>
      </p:sp>
      <p:pic>
        <p:nvPicPr>
          <p:cNvPr id="4" name="Content Placeholder 3"/>
          <p:cNvPicPr>
            <a:picLocks noGrp="1" noChangeAspect="1"/>
          </p:cNvPicPr>
          <p:nvPr>
            <p:ph idx="1"/>
          </p:nvPr>
        </p:nvPicPr>
        <p:blipFill rotWithShape="1">
          <a:blip r:embed="rId2"/>
          <a:srcRect l="7007" t="16928" r="64467" b="46068"/>
          <a:stretch/>
        </p:blipFill>
        <p:spPr>
          <a:xfrm>
            <a:off x="2801388" y="1003993"/>
            <a:ext cx="3948547" cy="1646344"/>
          </a:xfrm>
          <a:prstGeom prst="rect">
            <a:avLst/>
          </a:prstGeom>
        </p:spPr>
      </p:pic>
      <p:sp>
        <p:nvSpPr>
          <p:cNvPr id="5" name="TextBox 4"/>
          <p:cNvSpPr txBox="1"/>
          <p:nvPr/>
        </p:nvSpPr>
        <p:spPr>
          <a:xfrm>
            <a:off x="769427" y="2733794"/>
            <a:ext cx="8262851" cy="3816429"/>
          </a:xfrm>
          <a:prstGeom prst="rect">
            <a:avLst/>
          </a:prstGeom>
          <a:noFill/>
        </p:spPr>
        <p:txBody>
          <a:bodyPr wrap="square" rtlCol="0">
            <a:spAutoFit/>
          </a:bodyPr>
          <a:lstStyle/>
          <a:p>
            <a:r>
              <a:rPr lang="en-GB" sz="1400" dirty="0">
                <a:latin typeface="Calibri Light" panose="020F0302020204030204" pitchFamily="34" charset="0"/>
                <a:cs typeface="Calibri Light" panose="020F0302020204030204" pitchFamily="34" charset="0"/>
              </a:rPr>
              <a:t>People in Wales who have suffered significant adversity in childhood are 16 times more likely than the general population to experience homelessness, according to a new study by Public Health </a:t>
            </a:r>
            <a:r>
              <a:rPr lang="en-GB" sz="1400" dirty="0" smtClean="0">
                <a:latin typeface="Calibri Light" panose="020F0302020204030204" pitchFamily="34" charset="0"/>
                <a:cs typeface="Calibri Light" panose="020F0302020204030204" pitchFamily="34" charset="0"/>
              </a:rPr>
              <a:t>Wales.</a:t>
            </a:r>
          </a:p>
          <a:p>
            <a:endParaRPr lang="en-GB" sz="1200" dirty="0">
              <a:latin typeface="Calibri Light" panose="020F0302020204030204" pitchFamily="34" charset="0"/>
              <a:cs typeface="Calibri Light" panose="020F0302020204030204" pitchFamily="34" charset="0"/>
            </a:endParaRPr>
          </a:p>
          <a:p>
            <a:r>
              <a:rPr lang="en-GB" sz="1400" dirty="0">
                <a:latin typeface="Calibri Light" panose="020F0302020204030204" pitchFamily="34" charset="0"/>
                <a:cs typeface="Calibri Light" panose="020F0302020204030204" pitchFamily="34" charset="0"/>
              </a:rPr>
              <a:t>More than eight in 10 (87 per cent) of those with lived experience of homelessness said they had experienced at least one Adverse Childhood Experience (ACE) compared with a Welsh average of 46 per cent.</a:t>
            </a:r>
            <a:endParaRPr lang="en-GB" sz="1400" dirty="0" smtClean="0">
              <a:latin typeface="Calibri Light" panose="020F0302020204030204" pitchFamily="34" charset="0"/>
              <a:cs typeface="Calibri Light" panose="020F0302020204030204" pitchFamily="34" charset="0"/>
            </a:endParaRPr>
          </a:p>
          <a:p>
            <a:endParaRPr lang="en-GB" sz="1200" dirty="0">
              <a:latin typeface="Calibri Light" panose="020F0302020204030204" pitchFamily="34" charset="0"/>
              <a:cs typeface="Calibri Light" panose="020F0302020204030204" pitchFamily="34" charset="0"/>
            </a:endParaRPr>
          </a:p>
          <a:p>
            <a:r>
              <a:rPr lang="en-GB" sz="1400" dirty="0">
                <a:latin typeface="Calibri Light" panose="020F0302020204030204" pitchFamily="34" charset="0"/>
                <a:cs typeface="Calibri Light" panose="020F0302020204030204" pitchFamily="34" charset="0"/>
              </a:rPr>
              <a:t>Half of those with lived experience of homelessness (50 per cent) reported they had experienced four or more ACEs. This compares to just over one in 10 (11 per cent) in the wider </a:t>
            </a:r>
            <a:r>
              <a:rPr lang="en-GB" sz="1400" dirty="0" smtClean="0">
                <a:latin typeface="Calibri Light" panose="020F0302020204030204" pitchFamily="34" charset="0"/>
                <a:cs typeface="Calibri Light" panose="020F0302020204030204" pitchFamily="34" charset="0"/>
              </a:rPr>
              <a:t>population.</a:t>
            </a:r>
          </a:p>
          <a:p>
            <a:endParaRPr lang="en-GB" sz="1400" dirty="0">
              <a:latin typeface="Calibri Light" panose="020F0302020204030204" pitchFamily="34" charset="0"/>
              <a:cs typeface="Calibri Light" panose="020F0302020204030204" pitchFamily="34" charset="0"/>
            </a:endParaRPr>
          </a:p>
          <a:p>
            <a:r>
              <a:rPr lang="en-GB" sz="1400" dirty="0">
                <a:latin typeface="Calibri Light" panose="020F0302020204030204" pitchFamily="34" charset="0"/>
                <a:cs typeface="Calibri Light" panose="020F0302020204030204" pitchFamily="34" charset="0"/>
              </a:rPr>
              <a:t>Negative coping behaviour - such as unhealthy relationships, not being able to cope with rules and substance misuse - often starts in teenage years in response to a chaotic home life, and can lead to not coping academically and poor school attendance. These reactive behaviours continue into adulthood, resulting in homelessness. Vulnerable children and adults need early support to help them manage their trauma and build </a:t>
            </a:r>
            <a:r>
              <a:rPr lang="en-GB" sz="1400" dirty="0" smtClean="0">
                <a:latin typeface="Calibri Light" panose="020F0302020204030204" pitchFamily="34" charset="0"/>
                <a:cs typeface="Calibri Light" panose="020F0302020204030204" pitchFamily="34" charset="0"/>
              </a:rPr>
              <a:t>resilience.</a:t>
            </a:r>
          </a:p>
          <a:p>
            <a:endParaRPr lang="en-GB" sz="1400" dirty="0">
              <a:latin typeface="Calibri Light" panose="020F0302020204030204" pitchFamily="34" charset="0"/>
              <a:cs typeface="Calibri Light" panose="020F0302020204030204" pitchFamily="34" charset="0"/>
            </a:endParaRPr>
          </a:p>
          <a:p>
            <a:endParaRPr lang="en-GB" sz="1400" dirty="0" smtClean="0">
              <a:latin typeface="Calibri Light" panose="020F0302020204030204" pitchFamily="34" charset="0"/>
              <a:cs typeface="Calibri Light" panose="020F0302020204030204" pitchFamily="34" charset="0"/>
            </a:endParaRPr>
          </a:p>
          <a:p>
            <a:r>
              <a:rPr lang="en-GB" sz="1400" dirty="0" smtClean="0">
                <a:latin typeface="Calibri Light" panose="020F0302020204030204" pitchFamily="34" charset="0"/>
                <a:cs typeface="Calibri Light" panose="020F0302020204030204" pitchFamily="34" charset="0"/>
              </a:rPr>
              <a:t>References: </a:t>
            </a:r>
          </a:p>
          <a:p>
            <a:r>
              <a:rPr lang="en-GB" sz="1100" dirty="0" smtClean="0">
                <a:solidFill>
                  <a:srgbClr val="00B0F0"/>
                </a:solidFill>
              </a:rPr>
              <a:t>Voices </a:t>
            </a:r>
            <a:r>
              <a:rPr lang="en-GB" sz="1100" dirty="0">
                <a:solidFill>
                  <a:srgbClr val="00B0F0"/>
                </a:solidFill>
              </a:rPr>
              <a:t>of those with lived experiences of homelessness and adversity in Wales: Informing prevention and response </a:t>
            </a:r>
            <a:r>
              <a:rPr lang="en-GB" sz="1100" dirty="0" smtClean="0">
                <a:solidFill>
                  <a:srgbClr val="00B0F0"/>
                </a:solidFill>
              </a:rPr>
              <a:t>2019.</a:t>
            </a:r>
          </a:p>
          <a:p>
            <a:r>
              <a:rPr lang="en-GB" sz="1100" dirty="0">
                <a:solidFill>
                  <a:srgbClr val="00B0F0"/>
                </a:solidFill>
                <a:latin typeface="Calibri Light" panose="020F0302020204030204" pitchFamily="34" charset="0"/>
                <a:cs typeface="Calibri Light" panose="020F0302020204030204" pitchFamily="34" charset="0"/>
              </a:rPr>
              <a:t>https://phw.nhs.wales/news/significant-childhood-adversity-linked-to-increased-risk-of-homelessness/</a:t>
            </a:r>
          </a:p>
        </p:txBody>
      </p:sp>
    </p:spTree>
    <p:extLst>
      <p:ext uri="{BB962C8B-B14F-4D97-AF65-F5344CB8AC3E}">
        <p14:creationId xmlns:p14="http://schemas.microsoft.com/office/powerpoint/2010/main" val="3467171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43593"/>
            <a:ext cx="8596668" cy="1320800"/>
          </a:xfrm>
        </p:spPr>
        <p:txBody>
          <a:bodyPr/>
          <a:lstStyle/>
          <a:p>
            <a:r>
              <a:rPr lang="en-GB" dirty="0" smtClean="0"/>
              <a:t>So, why youth work?</a:t>
            </a:r>
            <a:endParaRPr lang="en-GB" dirty="0"/>
          </a:p>
        </p:txBody>
      </p:sp>
      <p:pic>
        <p:nvPicPr>
          <p:cNvPr id="7" name="Content Placeholder 6"/>
          <p:cNvPicPr>
            <a:picLocks noGrp="1" noChangeAspect="1"/>
          </p:cNvPicPr>
          <p:nvPr>
            <p:ph idx="1"/>
          </p:nvPr>
        </p:nvPicPr>
        <p:blipFill rotWithShape="1">
          <a:blip r:embed="rId2"/>
          <a:srcRect l="26487" t="27551" r="59008" b="4758"/>
          <a:stretch/>
        </p:blipFill>
        <p:spPr>
          <a:xfrm>
            <a:off x="5153890" y="217589"/>
            <a:ext cx="4376161" cy="6564239"/>
          </a:xfrm>
          <a:prstGeom prst="rect">
            <a:avLst/>
          </a:prstGeom>
        </p:spPr>
      </p:pic>
      <p:pic>
        <p:nvPicPr>
          <p:cNvPr id="6" name="Picture 5"/>
          <p:cNvPicPr>
            <a:picLocks noChangeAspect="1"/>
          </p:cNvPicPr>
          <p:nvPr/>
        </p:nvPicPr>
        <p:blipFill rotWithShape="1">
          <a:blip r:embed="rId3"/>
          <a:srcRect l="26366" t="19989" r="58937" b="15904"/>
          <a:stretch/>
        </p:blipFill>
        <p:spPr>
          <a:xfrm>
            <a:off x="2072227" y="1790397"/>
            <a:ext cx="1995160" cy="2797234"/>
          </a:xfrm>
          <a:prstGeom prst="rect">
            <a:avLst/>
          </a:prstGeom>
        </p:spPr>
      </p:pic>
      <p:sp>
        <p:nvSpPr>
          <p:cNvPr id="8" name="TextBox 7"/>
          <p:cNvSpPr txBox="1"/>
          <p:nvPr/>
        </p:nvSpPr>
        <p:spPr>
          <a:xfrm>
            <a:off x="677334" y="5469775"/>
            <a:ext cx="4110797" cy="1107996"/>
          </a:xfrm>
          <a:prstGeom prst="rect">
            <a:avLst/>
          </a:prstGeom>
          <a:noFill/>
        </p:spPr>
        <p:txBody>
          <a:bodyPr wrap="square" rtlCol="0">
            <a:spAutoFit/>
          </a:bodyPr>
          <a:lstStyle/>
          <a:p>
            <a:r>
              <a:rPr lang="en-GB" sz="1100" dirty="0" smtClean="0">
                <a:latin typeface="Calibri Light" panose="020F0302020204030204" pitchFamily="34" charset="0"/>
                <a:cs typeface="Calibri Light" panose="020F0302020204030204" pitchFamily="34" charset="0"/>
              </a:rPr>
              <a:t>Reference; </a:t>
            </a:r>
          </a:p>
          <a:p>
            <a:endParaRPr lang="en-GB" sz="1100" dirty="0">
              <a:latin typeface="Calibri Light" panose="020F0302020204030204" pitchFamily="34" charset="0"/>
              <a:cs typeface="Calibri Light" panose="020F0302020204030204" pitchFamily="34" charset="0"/>
            </a:endParaRPr>
          </a:p>
          <a:p>
            <a:r>
              <a:rPr lang="en-GB" sz="1100" dirty="0">
                <a:solidFill>
                  <a:srgbClr val="00B0F0"/>
                </a:solidFill>
                <a:latin typeface="Calibri Light" panose="020F0302020204030204" pitchFamily="34" charset="0"/>
                <a:cs typeface="Calibri Light" panose="020F0302020204030204" pitchFamily="34" charset="0"/>
              </a:rPr>
              <a:t>https://phw.nhs.wales/services-and-teams/knowledge-directorate/research-and-evaluation/publications/voices-of-those-with-lived-experiences-of-homelessness-and-adversity-in-wales-informing-prevention-and-response-infographic/</a:t>
            </a:r>
          </a:p>
        </p:txBody>
      </p:sp>
    </p:spTree>
    <p:extLst>
      <p:ext uri="{BB962C8B-B14F-4D97-AF65-F5344CB8AC3E}">
        <p14:creationId xmlns:p14="http://schemas.microsoft.com/office/powerpoint/2010/main" val="308771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273" y="418408"/>
            <a:ext cx="8596668" cy="1320800"/>
          </a:xfrm>
        </p:spPr>
        <p:txBody>
          <a:bodyPr/>
          <a:lstStyle/>
          <a:p>
            <a:r>
              <a:rPr lang="en-GB" dirty="0" smtClean="0"/>
              <a:t>So, why youth work?</a:t>
            </a:r>
            <a:endParaRPr lang="en-GB" dirty="0"/>
          </a:p>
        </p:txBody>
      </p:sp>
      <p:sp>
        <p:nvSpPr>
          <p:cNvPr id="6" name="Content Placeholder 2"/>
          <p:cNvSpPr>
            <a:spLocks noGrp="1"/>
          </p:cNvSpPr>
          <p:nvPr>
            <p:ph idx="1"/>
          </p:nvPr>
        </p:nvSpPr>
        <p:spPr>
          <a:xfrm>
            <a:off x="677334" y="2160589"/>
            <a:ext cx="8596668" cy="3880773"/>
          </a:xfrm>
        </p:spPr>
        <p:txBody>
          <a:bodyPr/>
          <a:lstStyle/>
          <a:p>
            <a:pPr marL="0" indent="0">
              <a:buNone/>
            </a:pPr>
            <a:r>
              <a:rPr lang="en-GB" altLang="en-US" sz="3200" b="1" dirty="0" smtClean="0">
                <a:solidFill>
                  <a:srgbClr val="000000"/>
                </a:solidFill>
                <a:latin typeface="Calibri Light" panose="020F0302020204030204" pitchFamily="34" charset="0"/>
              </a:rPr>
              <a:t>What do you think we bring to the table? </a:t>
            </a:r>
            <a:endParaRPr lang="en-GB" altLang="en-US" sz="3200" b="1" dirty="0">
              <a:solidFill>
                <a:srgbClr val="000000"/>
              </a:solidFill>
              <a:latin typeface="Calibri Light" panose="020F0302020204030204" pitchFamily="34" charset="0"/>
            </a:endParaRPr>
          </a:p>
          <a:p>
            <a:endParaRPr lang="en-GB" dirty="0"/>
          </a:p>
        </p:txBody>
      </p:sp>
      <p:pic>
        <p:nvPicPr>
          <p:cNvPr id="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3068746"/>
            <a:ext cx="2811463" cy="245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975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youth work brings…</a:t>
            </a:r>
            <a:endParaRPr lang="en-GB" dirty="0"/>
          </a:p>
        </p:txBody>
      </p:sp>
      <p:sp>
        <p:nvSpPr>
          <p:cNvPr id="3" name="Content Placeholder 2"/>
          <p:cNvSpPr>
            <a:spLocks noGrp="1"/>
          </p:cNvSpPr>
          <p:nvPr>
            <p:ph idx="1"/>
          </p:nvPr>
        </p:nvSpPr>
        <p:spPr/>
        <p:txBody>
          <a:bodyPr/>
          <a:lstStyle/>
          <a:p>
            <a:r>
              <a:rPr lang="en-GB" sz="2800" dirty="0" smtClean="0"/>
              <a:t>Long term engagement of those aged 11-25.</a:t>
            </a:r>
          </a:p>
          <a:p>
            <a:r>
              <a:rPr lang="en-GB" sz="2800" dirty="0" smtClean="0"/>
              <a:t>A</a:t>
            </a:r>
            <a:r>
              <a:rPr lang="en-GB" sz="2800" dirty="0"/>
              <a:t> </a:t>
            </a:r>
            <a:r>
              <a:rPr lang="en-GB" sz="2800" dirty="0" smtClean="0"/>
              <a:t>participative approach.</a:t>
            </a:r>
          </a:p>
          <a:p>
            <a:r>
              <a:rPr lang="en-GB" sz="2800" dirty="0" smtClean="0"/>
              <a:t>An ability to utilise community assets. </a:t>
            </a:r>
          </a:p>
          <a:p>
            <a:r>
              <a:rPr lang="en-GB" sz="2800" dirty="0" smtClean="0"/>
              <a:t>Experiential learning.</a:t>
            </a:r>
          </a:p>
          <a:p>
            <a:r>
              <a:rPr lang="en-GB" sz="2800" dirty="0" smtClean="0"/>
              <a:t>Vicarious learning opportunities.</a:t>
            </a:r>
          </a:p>
          <a:p>
            <a:r>
              <a:rPr lang="en-GB" sz="2800" dirty="0" smtClean="0"/>
              <a:t>Rights based approach. </a:t>
            </a:r>
          </a:p>
          <a:p>
            <a:endParaRPr lang="en-GB" dirty="0"/>
          </a:p>
        </p:txBody>
      </p:sp>
    </p:spTree>
    <p:extLst>
      <p:ext uri="{BB962C8B-B14F-4D97-AF65-F5344CB8AC3E}">
        <p14:creationId xmlns:p14="http://schemas.microsoft.com/office/powerpoint/2010/main" val="24579260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5"/>
          <p:cNvPicPr>
            <a:picLocks noGrp="1" noChangeAspect="1"/>
          </p:cNvPicPr>
          <p:nvPr>
            <p:ph idx="1"/>
          </p:nvPr>
        </p:nvPicPr>
        <p:blipFill rotWithShape="1">
          <a:blip r:embed="rId2">
            <a:extLst>
              <a:ext uri="{28A0092B-C50C-407E-A947-70E740481C1C}">
                <a14:useLocalDpi xmlns:a14="http://schemas.microsoft.com/office/drawing/2010/main" val="0"/>
              </a:ext>
            </a:extLst>
          </a:blip>
          <a:srcRect l="69946" t="6902" r="10757" b="30562"/>
          <a:stretch/>
        </p:blipFill>
        <p:spPr bwMode="auto">
          <a:xfrm>
            <a:off x="5599611" y="905435"/>
            <a:ext cx="4109165" cy="5609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4679" y="1227909"/>
            <a:ext cx="4481850" cy="5287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17443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842" y="670560"/>
            <a:ext cx="8596668" cy="1320800"/>
          </a:xfrm>
        </p:spPr>
        <p:txBody>
          <a:bodyPr/>
          <a:lstStyle/>
          <a:p>
            <a:endParaRPr lang="en-GB" dirty="0"/>
          </a:p>
        </p:txBody>
      </p:sp>
      <p:sp>
        <p:nvSpPr>
          <p:cNvPr id="3" name="Content Placeholder 2"/>
          <p:cNvSpPr>
            <a:spLocks noGrp="1"/>
          </p:cNvSpPr>
          <p:nvPr>
            <p:ph idx="1"/>
          </p:nvPr>
        </p:nvSpPr>
        <p:spPr>
          <a:xfrm>
            <a:off x="4980378" y="7868799"/>
            <a:ext cx="8596668" cy="3880773"/>
          </a:xfrm>
        </p:spPr>
        <p:txBody>
          <a:bodyPr/>
          <a:lstStyle/>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l="505" t="6824" r="757" b="5118"/>
          <a:stretch>
            <a:fillRect/>
          </a:stretch>
        </p:blipFill>
        <p:spPr bwMode="auto">
          <a:xfrm>
            <a:off x="-1168537" y="1763133"/>
            <a:ext cx="6375401" cy="3789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pSp>
        <p:nvGrpSpPr>
          <p:cNvPr id="7" name="Group 6"/>
          <p:cNvGrpSpPr>
            <a:grpSpLocks/>
          </p:cNvGrpSpPr>
          <p:nvPr/>
        </p:nvGrpSpPr>
        <p:grpSpPr bwMode="auto">
          <a:xfrm>
            <a:off x="4297661" y="530493"/>
            <a:ext cx="6623050" cy="1722723"/>
            <a:chOff x="106878120" y="109705140"/>
            <a:chExt cx="6622740" cy="1447800"/>
          </a:xfrm>
        </p:grpSpPr>
        <p:sp>
          <p:nvSpPr>
            <p:cNvPr id="8" name="AutoShape 7"/>
            <p:cNvSpPr>
              <a:spLocks noChangeArrowheads="1"/>
            </p:cNvSpPr>
            <p:nvPr/>
          </p:nvSpPr>
          <p:spPr bwMode="auto">
            <a:xfrm>
              <a:off x="106878120" y="109705140"/>
              <a:ext cx="6622740" cy="1447800"/>
            </a:xfrm>
            <a:prstGeom prst="roundRect">
              <a:avLst>
                <a:gd name="adj" fmla="val 16667"/>
              </a:avLst>
            </a:prstGeom>
            <a:solidFill>
              <a:srgbClr val="9E9E9E">
                <a:alpha val="56000"/>
              </a:srgbClr>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9" name="Text Box 8"/>
            <p:cNvSpPr txBox="1">
              <a:spLocks noChangeArrowheads="1"/>
            </p:cNvSpPr>
            <p:nvPr/>
          </p:nvSpPr>
          <p:spPr bwMode="auto">
            <a:xfrm>
              <a:off x="107015281" y="109761611"/>
              <a:ext cx="6332220" cy="127254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smtClean="0">
                  <a:ln>
                    <a:noFill/>
                  </a:ln>
                  <a:solidFill>
                    <a:srgbClr val="000000"/>
                  </a:solidFill>
                  <a:effectLst/>
                </a:rPr>
                <a:t>Education: </a:t>
              </a:r>
              <a:r>
                <a:rPr kumimoji="0" lang="en-GB" altLang="en-US" sz="1600" b="0" i="0" u="none" strike="noStrike" cap="none" normalizeH="0" baseline="0" dirty="0" smtClean="0">
                  <a:ln>
                    <a:noFill/>
                  </a:ln>
                  <a:solidFill>
                    <a:srgbClr val="000000"/>
                  </a:solidFill>
                  <a:effectLst/>
                </a:rPr>
                <a:t>Educational programmes enable both young people and practitioners who engage them, to find out about the realities of homelessness, in particular contributing and protective factors and the potential impact of being homeless. Courses can be bespoke to engage specific target groups known to be more vulnerable to Homelessness; LGBTQ, LAC, NEET etc.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grpSp>
      <p:grpSp>
        <p:nvGrpSpPr>
          <p:cNvPr id="11" name="Group 10"/>
          <p:cNvGrpSpPr>
            <a:grpSpLocks/>
          </p:cNvGrpSpPr>
          <p:nvPr/>
        </p:nvGrpSpPr>
        <p:grpSpPr bwMode="auto">
          <a:xfrm>
            <a:off x="4297661" y="2528608"/>
            <a:ext cx="6623050" cy="2095500"/>
            <a:chOff x="106855260" y="111373920"/>
            <a:chExt cx="6622740" cy="2095500"/>
          </a:xfrm>
        </p:grpSpPr>
        <p:sp>
          <p:nvSpPr>
            <p:cNvPr id="12" name="AutoShape 11"/>
            <p:cNvSpPr>
              <a:spLocks noChangeArrowheads="1"/>
            </p:cNvSpPr>
            <p:nvPr/>
          </p:nvSpPr>
          <p:spPr bwMode="auto">
            <a:xfrm>
              <a:off x="106855260" y="111373920"/>
              <a:ext cx="6622740" cy="1973580"/>
            </a:xfrm>
            <a:prstGeom prst="roundRect">
              <a:avLst>
                <a:gd name="adj" fmla="val 16667"/>
              </a:avLst>
            </a:prstGeom>
            <a:solidFill>
              <a:srgbClr val="5B9BD5">
                <a:alpha val="55000"/>
              </a:srgbClr>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3" name="Text Box 12"/>
            <p:cNvSpPr txBox="1">
              <a:spLocks noChangeArrowheads="1"/>
            </p:cNvSpPr>
            <p:nvPr/>
          </p:nvSpPr>
          <p:spPr bwMode="auto">
            <a:xfrm>
              <a:off x="107007660" y="111503460"/>
              <a:ext cx="6316980" cy="196596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smtClean="0">
                  <a:ln>
                    <a:noFill/>
                  </a:ln>
                  <a:solidFill>
                    <a:srgbClr val="000000"/>
                  </a:solidFill>
                  <a:effectLst/>
                </a:rPr>
                <a:t>Early Intervention &amp; Prevention Programmes: </a:t>
              </a:r>
              <a:r>
                <a:rPr kumimoji="0" lang="en-GB" altLang="en-US" sz="1600" b="0" i="0" u="none" strike="noStrike" cap="none" normalizeH="0" baseline="0" dirty="0" smtClean="0">
                  <a:ln>
                    <a:noFill/>
                  </a:ln>
                  <a:solidFill>
                    <a:srgbClr val="000000"/>
                  </a:solidFill>
                  <a:effectLst/>
                </a:rPr>
                <a:t>Designed to upskill and equip individuals to either move into independent living environments or retain their current housing. These initiatives could range from Tenancy Skills, Healthy relationship courses,</a:t>
              </a:r>
              <a:r>
                <a:rPr kumimoji="0" lang="en-GB" altLang="en-US" sz="1600" b="0" i="0" u="none" strike="noStrike" cap="none" normalizeH="0" dirty="0" smtClean="0">
                  <a:ln>
                    <a:noFill/>
                  </a:ln>
                  <a:solidFill>
                    <a:srgbClr val="000000"/>
                  </a:solidFill>
                  <a:effectLst/>
                </a:rPr>
                <a:t> </a:t>
              </a:r>
              <a:r>
                <a:rPr kumimoji="0" lang="en-GB" altLang="en-US" sz="1600" b="0" i="0" u="none" strike="noStrike" cap="none" normalizeH="0" baseline="0" dirty="0" smtClean="0">
                  <a:ln>
                    <a:noFill/>
                  </a:ln>
                  <a:solidFill>
                    <a:srgbClr val="000000"/>
                  </a:solidFill>
                  <a:effectLst/>
                </a:rPr>
                <a:t>family mediation, rent banks, landlord-tenant mediation.</a:t>
              </a:r>
            </a:p>
          </p:txBody>
        </p:sp>
      </p:grpSp>
      <p:sp>
        <p:nvSpPr>
          <p:cNvPr id="16" name="AutoShape 15"/>
          <p:cNvSpPr>
            <a:spLocks noChangeArrowheads="1"/>
          </p:cNvSpPr>
          <p:nvPr/>
        </p:nvSpPr>
        <p:spPr bwMode="auto">
          <a:xfrm>
            <a:off x="4320507" y="4899510"/>
            <a:ext cx="6623050" cy="1630362"/>
          </a:xfrm>
          <a:prstGeom prst="roundRect">
            <a:avLst>
              <a:gd name="adj" fmla="val 16667"/>
            </a:avLst>
          </a:prstGeom>
          <a:solidFill>
            <a:srgbClr val="ED7D31">
              <a:alpha val="56000"/>
            </a:srgbClr>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7" name="Text Box 16"/>
          <p:cNvSpPr txBox="1">
            <a:spLocks noChangeArrowheads="1"/>
          </p:cNvSpPr>
          <p:nvPr/>
        </p:nvSpPr>
        <p:spPr bwMode="auto">
          <a:xfrm>
            <a:off x="4472907" y="4899510"/>
            <a:ext cx="6294437" cy="167005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smtClean="0">
                <a:ln>
                  <a:noFill/>
                </a:ln>
                <a:solidFill>
                  <a:srgbClr val="000000"/>
                </a:solidFill>
                <a:effectLst/>
              </a:rPr>
              <a:t>Support:</a:t>
            </a:r>
            <a:r>
              <a:rPr kumimoji="0" lang="en-GB" altLang="en-US" sz="1600" b="0" i="0" u="none" strike="noStrike" cap="none" normalizeH="0" baseline="0" dirty="0" smtClean="0">
                <a:ln>
                  <a:noFill/>
                </a:ln>
                <a:solidFill>
                  <a:schemeClr val="tx1"/>
                </a:solidFill>
                <a:effectLst/>
              </a:rPr>
              <a:t>  Ongoing support provided to individuals to access housing and/or transition into their own home, or that provided to people who are struggling to maintain their tenancies. This can include advice on welfare benefits, budgeting and debt. Support setting up and sustaining a tenancy. Assistance to access training, education, employment. Support to access external agencies.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405581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983620" y="5339218"/>
            <a:ext cx="6333066" cy="443274"/>
          </a:xfrm>
        </p:spPr>
        <p:txBody>
          <a:bodyPr/>
          <a:lstStyle/>
          <a:p>
            <a:pPr marL="0" indent="0">
              <a:buNone/>
            </a:pPr>
            <a:r>
              <a:rPr lang="en-GB" dirty="0">
                <a:hlinkClick r:id="rId2"/>
              </a:rPr>
              <a:t>https://www.youtube.com/watch?v=IArDPmFeh1E&amp;t=15s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7297" y="687976"/>
            <a:ext cx="4258492" cy="4258492"/>
          </a:xfrm>
          <a:prstGeom prst="rect">
            <a:avLst/>
          </a:prstGeom>
        </p:spPr>
      </p:pic>
    </p:spTree>
    <p:extLst>
      <p:ext uri="{BB962C8B-B14F-4D97-AF65-F5344CB8AC3E}">
        <p14:creationId xmlns:p14="http://schemas.microsoft.com/office/powerpoint/2010/main" val="38085572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r>
              <a:rPr lang="en-GB" dirty="0" smtClean="0"/>
              <a:t>Thanks for listening.</a:t>
            </a:r>
          </a:p>
          <a:p>
            <a:pPr marL="0" indent="0" algn="ctr">
              <a:buNone/>
            </a:pPr>
            <a:endParaRPr lang="en-GB" dirty="0"/>
          </a:p>
          <a:p>
            <a:pPr marL="0" indent="0" algn="ctr">
              <a:buNone/>
            </a:pPr>
            <a:r>
              <a:rPr lang="en-GB" sz="3600" dirty="0" smtClean="0"/>
              <a:t>Any Questions? </a:t>
            </a:r>
            <a:endParaRPr lang="en-GB" sz="3600" dirty="0"/>
          </a:p>
        </p:txBody>
      </p:sp>
    </p:spTree>
    <p:extLst>
      <p:ext uri="{BB962C8B-B14F-4D97-AF65-F5344CB8AC3E}">
        <p14:creationId xmlns:p14="http://schemas.microsoft.com/office/powerpoint/2010/main" val="10298747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279</TotalTime>
  <Words>857</Words>
  <Application>Microsoft Office PowerPoint</Application>
  <PresentationFormat>Widescreen</PresentationFormat>
  <Paragraphs>79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 Light</vt:lpstr>
      <vt:lpstr>Trebuchet MS</vt:lpstr>
      <vt:lpstr>Wingdings 3</vt:lpstr>
      <vt:lpstr>Facet</vt:lpstr>
      <vt:lpstr>Using a youth work approach to help address the issue of youth homelessness  </vt:lpstr>
      <vt:lpstr>What we are going to cover; </vt:lpstr>
      <vt:lpstr>A little history…</vt:lpstr>
      <vt:lpstr>What do we mean by homeless?</vt:lpstr>
      <vt:lpstr>What do we mean by homeless?</vt:lpstr>
      <vt:lpstr>It helps to understand the main causes of youth homelessness…</vt:lpstr>
      <vt:lpstr>It helps to understand the main causes of youth homelessness…</vt:lpstr>
      <vt:lpstr>So, why youth work?</vt:lpstr>
      <vt:lpstr>So, why youth work?</vt:lpstr>
      <vt:lpstr>So, why youth work?</vt:lpstr>
      <vt:lpstr>What youth work brings…</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a youth work approach to help address the issue of youth homelessness</dc:title>
  <dc:creator>Hudd, Nick</dc:creator>
  <cp:lastModifiedBy>Hudd, Nick</cp:lastModifiedBy>
  <cp:revision>19</cp:revision>
  <dcterms:created xsi:type="dcterms:W3CDTF">2020-01-09T08:05:05Z</dcterms:created>
  <dcterms:modified xsi:type="dcterms:W3CDTF">2021-03-15T12:17:06Z</dcterms:modified>
</cp:coreProperties>
</file>