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64" r:id="rId7"/>
    <p:sldId id="258" r:id="rId8"/>
    <p:sldId id="260" r:id="rId9"/>
    <p:sldId id="261" r:id="rId10"/>
    <p:sldId id="269" r:id="rId11"/>
    <p:sldId id="268" r:id="rId12"/>
    <p:sldId id="263" r:id="rId13"/>
    <p:sldId id="266" r:id="rId14"/>
    <p:sldId id="265" r:id="rId15"/>
    <p:sldId id="267" r:id="rId16"/>
    <p:sldId id="275" r:id="rId17"/>
    <p:sldId id="270" r:id="rId18"/>
    <p:sldId id="271" r:id="rId19"/>
    <p:sldId id="273" r:id="rId20"/>
    <p:sldId id="272" r:id="rId21"/>
    <p:sldId id="276"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DEC0B-7B43-4F40-B6AB-8B08916D626B}" v="1" dt="2024-01-23T10:46:51.196"/>
    <p1510:client id="{E3929F18-D2AA-47DF-AF53-49CDECF3F831}" v="71" dt="2024-01-23T14:41:11.6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660"/>
  </p:normalViewPr>
  <p:slideViewPr>
    <p:cSldViewPr snapToGrid="0">
      <p:cViewPr varScale="1">
        <p:scale>
          <a:sx n="79" d="100"/>
          <a:sy n="79" d="100"/>
        </p:scale>
        <p:origin x="114" y="18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309535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3608777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1097065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171679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698832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3347231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3897830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227274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1718399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710497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E5BE9-5F87-42DC-95DA-1F17ED04F681}" type="datetimeFigureOut">
              <a:rPr lang="en-GB" smtClean="0"/>
              <a:t>Tue 23 January</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CDCDF-FE7C-407D-ADDF-E8A8B22A8D88}" type="slidenum">
              <a:rPr lang="en-GB" smtClean="0"/>
              <a:t>‹#›</a:t>
            </a:fld>
            <a:endParaRPr lang="en-GB"/>
          </a:p>
        </p:txBody>
      </p:sp>
    </p:spTree>
    <p:extLst>
      <p:ext uri="{BB962C8B-B14F-4D97-AF65-F5344CB8AC3E}">
        <p14:creationId xmlns:p14="http://schemas.microsoft.com/office/powerpoint/2010/main" val="720978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9E5BE9-5F87-42DC-95DA-1F17ED04F681}" type="datetimeFigureOut">
              <a:rPr lang="en-GB" smtClean="0"/>
              <a:t>Tue 23 January</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1CDCDF-FE7C-407D-ADDF-E8A8B22A8D88}" type="slidenum">
              <a:rPr lang="en-GB" smtClean="0"/>
              <a:t>‹#›</a:t>
            </a:fld>
            <a:endParaRPr lang="en-GB"/>
          </a:p>
        </p:txBody>
      </p:sp>
    </p:spTree>
    <p:extLst>
      <p:ext uri="{BB962C8B-B14F-4D97-AF65-F5344CB8AC3E}">
        <p14:creationId xmlns:p14="http://schemas.microsoft.com/office/powerpoint/2010/main" val="95509145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BA699BB-ABFC-F50B-D6BA-266D959B042F}"/>
              </a:ext>
            </a:extLst>
          </p:cNvPr>
          <p:cNvSpPr/>
          <p:nvPr/>
        </p:nvSpPr>
        <p:spPr>
          <a:xfrm>
            <a:off x="3891413" y="2334332"/>
            <a:ext cx="4386632" cy="1983334"/>
          </a:xfrm>
          <a:prstGeom prst="roundRect">
            <a:avLst>
              <a:gd name="adj" fmla="val 7895"/>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FFDE78-D8D7-92D3-60CC-6D1099CA9857}"/>
              </a:ext>
            </a:extLst>
          </p:cNvPr>
          <p:cNvSpPr>
            <a:spLocks noGrp="1"/>
          </p:cNvSpPr>
          <p:nvPr>
            <p:ph type="ctrTitle"/>
          </p:nvPr>
        </p:nvSpPr>
        <p:spPr/>
        <p:txBody>
          <a:bodyPr/>
          <a:lstStyle/>
          <a:p>
            <a:r>
              <a:rPr lang="en-GB" dirty="0"/>
              <a:t>Interim Viva</a:t>
            </a:r>
          </a:p>
        </p:txBody>
      </p:sp>
      <p:sp>
        <p:nvSpPr>
          <p:cNvPr id="3" name="Subtitle 2">
            <a:extLst>
              <a:ext uri="{FF2B5EF4-FFF2-40B4-BE49-F238E27FC236}">
                <a16:creationId xmlns:a16="http://schemas.microsoft.com/office/drawing/2014/main" id="{40DA591F-0840-3AFD-B82F-E78A76AE0518}"/>
              </a:ext>
            </a:extLst>
          </p:cNvPr>
          <p:cNvSpPr>
            <a:spLocks noGrp="1"/>
          </p:cNvSpPr>
          <p:nvPr>
            <p:ph type="subTitle" idx="1"/>
          </p:nvPr>
        </p:nvSpPr>
        <p:spPr/>
        <p:txBody>
          <a:bodyPr/>
          <a:lstStyle/>
          <a:p>
            <a:r>
              <a:rPr lang="en-GB" dirty="0"/>
              <a:t>Thomas Nurse (2004043)</a:t>
            </a:r>
          </a:p>
        </p:txBody>
      </p:sp>
    </p:spTree>
    <p:extLst>
      <p:ext uri="{BB962C8B-B14F-4D97-AF65-F5344CB8AC3E}">
        <p14:creationId xmlns:p14="http://schemas.microsoft.com/office/powerpoint/2010/main" val="805752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BBC626B-D117-8992-8E67-4B27629E005A}"/>
              </a:ext>
            </a:extLst>
          </p:cNvPr>
          <p:cNvSpPr/>
          <p:nvPr/>
        </p:nvSpPr>
        <p:spPr>
          <a:xfrm>
            <a:off x="678230" y="2113415"/>
            <a:ext cx="10827465" cy="2561531"/>
          </a:xfrm>
          <a:prstGeom prst="roundRect">
            <a:avLst>
              <a:gd name="adj" fmla="val 7920"/>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BC06DA8-7B86-2BA9-DF9E-A966FF0793CC}"/>
              </a:ext>
            </a:extLst>
          </p:cNvPr>
          <p:cNvSpPr>
            <a:spLocks noGrp="1"/>
          </p:cNvSpPr>
          <p:nvPr>
            <p:ph type="title"/>
          </p:nvPr>
        </p:nvSpPr>
        <p:spPr/>
        <p:txBody>
          <a:bodyPr/>
          <a:lstStyle/>
          <a:p>
            <a:r>
              <a:rPr lang="en-GB" dirty="0"/>
              <a:t>Project Title</a:t>
            </a:r>
          </a:p>
        </p:txBody>
      </p:sp>
      <p:sp>
        <p:nvSpPr>
          <p:cNvPr id="3" name="Content Placeholder 2">
            <a:extLst>
              <a:ext uri="{FF2B5EF4-FFF2-40B4-BE49-F238E27FC236}">
                <a16:creationId xmlns:a16="http://schemas.microsoft.com/office/drawing/2014/main" id="{4AE76C65-1A79-5489-9F71-0EBDC879A299}"/>
              </a:ext>
            </a:extLst>
          </p:cNvPr>
          <p:cNvSpPr>
            <a:spLocks noGrp="1"/>
          </p:cNvSpPr>
          <p:nvPr>
            <p:ph idx="1"/>
          </p:nvPr>
        </p:nvSpPr>
        <p:spPr>
          <a:xfrm>
            <a:off x="838200" y="2620573"/>
            <a:ext cx="10515600" cy="1616854"/>
          </a:xfrm>
        </p:spPr>
        <p:txBody>
          <a:bodyPr>
            <a:normAutofit/>
          </a:bodyPr>
          <a:lstStyle/>
          <a:p>
            <a:pPr marL="0" indent="0" algn="ctr">
              <a:buNone/>
            </a:pPr>
            <a:r>
              <a:rPr lang="en-GB" sz="3600" dirty="0"/>
              <a:t>A Retrospective of Sci-Fi Environments: How does the Design of Future Worlds Reflect the Hopes and Fears of the Present Time?</a:t>
            </a:r>
          </a:p>
          <a:p>
            <a:pPr marL="457200" lvl="1" indent="0">
              <a:buNone/>
            </a:pPr>
            <a:endParaRPr lang="en-GB" sz="1600" b="1" dirty="0"/>
          </a:p>
        </p:txBody>
      </p:sp>
    </p:spTree>
    <p:extLst>
      <p:ext uri="{BB962C8B-B14F-4D97-AF65-F5344CB8AC3E}">
        <p14:creationId xmlns:p14="http://schemas.microsoft.com/office/powerpoint/2010/main" val="1435806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E355596-D2DD-7802-E3E6-4753275F9B65}"/>
              </a:ext>
            </a:extLst>
          </p:cNvPr>
          <p:cNvSpPr/>
          <p:nvPr/>
        </p:nvSpPr>
        <p:spPr>
          <a:xfrm>
            <a:off x="838200" y="1740724"/>
            <a:ext cx="10515600" cy="3903121"/>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BC06DA8-7B86-2BA9-DF9E-A966FF0793CC}"/>
              </a:ext>
            </a:extLst>
          </p:cNvPr>
          <p:cNvSpPr>
            <a:spLocks noGrp="1"/>
          </p:cNvSpPr>
          <p:nvPr>
            <p:ph type="title"/>
          </p:nvPr>
        </p:nvSpPr>
        <p:spPr/>
        <p:txBody>
          <a:bodyPr/>
          <a:lstStyle/>
          <a:p>
            <a:r>
              <a:rPr lang="en-GB" dirty="0"/>
              <a:t>Project Overview</a:t>
            </a:r>
          </a:p>
        </p:txBody>
      </p:sp>
      <p:sp>
        <p:nvSpPr>
          <p:cNvPr id="3" name="Content Placeholder 2">
            <a:extLst>
              <a:ext uri="{FF2B5EF4-FFF2-40B4-BE49-F238E27FC236}">
                <a16:creationId xmlns:a16="http://schemas.microsoft.com/office/drawing/2014/main" id="{4AE76C65-1A79-5489-9F71-0EBDC879A299}"/>
              </a:ext>
            </a:extLst>
          </p:cNvPr>
          <p:cNvSpPr>
            <a:spLocks noGrp="1"/>
          </p:cNvSpPr>
          <p:nvPr>
            <p:ph idx="1"/>
          </p:nvPr>
        </p:nvSpPr>
        <p:spPr/>
        <p:txBody>
          <a:bodyPr>
            <a:normAutofit/>
          </a:bodyPr>
          <a:lstStyle/>
          <a:p>
            <a:r>
              <a:rPr lang="en-GB" sz="2000" b="1" dirty="0"/>
              <a:t>Aim: </a:t>
            </a:r>
            <a:r>
              <a:rPr lang="en-GB" sz="1800" dirty="0"/>
              <a:t>To conduct a retrospective analysis of how sci-fi environment design has evolved over time in respect to the influence of current technologies, society, pop culture and views of the future.</a:t>
            </a:r>
          </a:p>
          <a:p>
            <a:r>
              <a:rPr lang="en-GB" sz="2000" b="1" dirty="0"/>
              <a:t>Objectives:</a:t>
            </a:r>
          </a:p>
          <a:p>
            <a:pPr marL="457200" lvl="1" indent="0">
              <a:buNone/>
            </a:pPr>
            <a:r>
              <a:rPr lang="en-GB" sz="1400" b="1" dirty="0"/>
              <a:t>• </a:t>
            </a:r>
            <a:r>
              <a:rPr lang="en-GB" sz="1400" dirty="0"/>
              <a:t>Investigate a wide range of science fiction media ranging from the late 1960s to present day to explore and understand the design philosophies used in the creation of the environments.</a:t>
            </a:r>
          </a:p>
          <a:p>
            <a:pPr marL="457200" lvl="1" indent="0">
              <a:buNone/>
            </a:pPr>
            <a:endParaRPr lang="en-GB" sz="1400" dirty="0"/>
          </a:p>
          <a:p>
            <a:pPr marL="457200" lvl="1" indent="0">
              <a:buNone/>
            </a:pPr>
            <a:r>
              <a:rPr lang="en-GB" sz="1400" dirty="0"/>
              <a:t>• Analyse and identify key differences in environment design in the selected media while exploring how these differences reflect the evolution of culture, society, and technology over time.</a:t>
            </a:r>
          </a:p>
          <a:p>
            <a:pPr marL="457200" lvl="1" indent="0">
              <a:buNone/>
            </a:pPr>
            <a:endParaRPr lang="en-GB" sz="1400" dirty="0"/>
          </a:p>
          <a:p>
            <a:pPr marL="457200" lvl="1" indent="0">
              <a:buNone/>
            </a:pPr>
            <a:r>
              <a:rPr lang="en-GB" sz="1400" dirty="0"/>
              <a:t>• Synthesise the design philosophies of two eras of science fiction media in order to create an environment for each, respectively. The resulting environments would be constructed from a common foundation but will evolve to reflect the atmosphere and feeling of the respective era. To showcase the environments, a 20-30-second-long animated camera flythrough will be created.</a:t>
            </a:r>
          </a:p>
          <a:p>
            <a:pPr marL="457200" lvl="1" indent="0">
              <a:buNone/>
            </a:pPr>
            <a:endParaRPr lang="en-GB" sz="1400" dirty="0"/>
          </a:p>
          <a:p>
            <a:pPr marL="457200" lvl="1" indent="0">
              <a:buNone/>
            </a:pPr>
            <a:r>
              <a:rPr lang="en-GB" sz="1400" dirty="0"/>
              <a:t>• To perform a critical review of the created environments, evaluating the adherence to the synthesised data and using this information to inform future design decisions when attempting to capture the atmosphere and design motivations of differing eras of science fiction.</a:t>
            </a:r>
          </a:p>
        </p:txBody>
      </p:sp>
    </p:spTree>
    <p:extLst>
      <p:ext uri="{BB962C8B-B14F-4D97-AF65-F5344CB8AC3E}">
        <p14:creationId xmlns:p14="http://schemas.microsoft.com/office/powerpoint/2010/main" val="605214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6CB92-59A5-F1DF-A9D1-D944289CED1D}"/>
              </a:ext>
            </a:extLst>
          </p:cNvPr>
          <p:cNvSpPr>
            <a:spLocks noGrp="1"/>
          </p:cNvSpPr>
          <p:nvPr>
            <p:ph type="title"/>
          </p:nvPr>
        </p:nvSpPr>
        <p:spPr/>
        <p:txBody>
          <a:bodyPr/>
          <a:lstStyle/>
          <a:p>
            <a:r>
              <a:rPr lang="en-GB" dirty="0"/>
              <a:t>Current Progress - Research</a:t>
            </a:r>
          </a:p>
        </p:txBody>
      </p:sp>
      <p:grpSp>
        <p:nvGrpSpPr>
          <p:cNvPr id="12" name="Group 11">
            <a:extLst>
              <a:ext uri="{FF2B5EF4-FFF2-40B4-BE49-F238E27FC236}">
                <a16:creationId xmlns:a16="http://schemas.microsoft.com/office/drawing/2014/main" id="{9BA9078E-2353-4B1C-AE81-41976F545D9D}"/>
              </a:ext>
            </a:extLst>
          </p:cNvPr>
          <p:cNvGrpSpPr/>
          <p:nvPr/>
        </p:nvGrpSpPr>
        <p:grpSpPr>
          <a:xfrm>
            <a:off x="940832" y="1793406"/>
            <a:ext cx="10310335" cy="4411603"/>
            <a:chOff x="682267" y="1768239"/>
            <a:chExt cx="10310335" cy="4411603"/>
          </a:xfrm>
        </p:grpSpPr>
        <p:sp>
          <p:nvSpPr>
            <p:cNvPr id="10" name="Rectangle: Rounded Corners 9">
              <a:extLst>
                <a:ext uri="{FF2B5EF4-FFF2-40B4-BE49-F238E27FC236}">
                  <a16:creationId xmlns:a16="http://schemas.microsoft.com/office/drawing/2014/main" id="{29F50F28-16CC-9E27-2A40-F84AFEB7A132}"/>
                </a:ext>
              </a:extLst>
            </p:cNvPr>
            <p:cNvSpPr/>
            <p:nvPr/>
          </p:nvSpPr>
          <p:spPr>
            <a:xfrm>
              <a:off x="5897827" y="1828504"/>
              <a:ext cx="2492677" cy="2561531"/>
            </a:xfrm>
            <a:prstGeom prst="roundRect">
              <a:avLst>
                <a:gd name="adj" fmla="val 602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96043B1-67E4-7A52-5098-D77C2DD619A4}"/>
                </a:ext>
              </a:extLst>
            </p:cNvPr>
            <p:cNvSpPr/>
            <p:nvPr/>
          </p:nvSpPr>
          <p:spPr>
            <a:xfrm>
              <a:off x="3290047" y="1819860"/>
              <a:ext cx="2492677" cy="2561531"/>
            </a:xfrm>
            <a:prstGeom prst="roundRect">
              <a:avLst>
                <a:gd name="adj" fmla="val 602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507B7D2B-C9A0-CB2B-594A-473ECAB9D5CE}"/>
                </a:ext>
              </a:extLst>
            </p:cNvPr>
            <p:cNvSpPr/>
            <p:nvPr/>
          </p:nvSpPr>
          <p:spPr>
            <a:xfrm>
              <a:off x="682267" y="1819861"/>
              <a:ext cx="2492677" cy="2561531"/>
            </a:xfrm>
            <a:prstGeom prst="roundRect">
              <a:avLst>
                <a:gd name="adj" fmla="val 602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C9D3F380-FE49-028B-B165-9D0DD293584F}"/>
                </a:ext>
              </a:extLst>
            </p:cNvPr>
            <p:cNvSpPr/>
            <p:nvPr/>
          </p:nvSpPr>
          <p:spPr>
            <a:xfrm>
              <a:off x="8499925" y="1819860"/>
              <a:ext cx="2492677" cy="2561531"/>
            </a:xfrm>
            <a:prstGeom prst="roundRect">
              <a:avLst>
                <a:gd name="adj" fmla="val 602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190BFAFD-EA76-9CED-1FA1-2CD1F38D65BA}"/>
                </a:ext>
              </a:extLst>
            </p:cNvPr>
            <p:cNvGrpSpPr/>
            <p:nvPr/>
          </p:nvGrpSpPr>
          <p:grpSpPr>
            <a:xfrm>
              <a:off x="761040" y="1768239"/>
              <a:ext cx="10193303" cy="4411603"/>
              <a:chOff x="668671" y="1762184"/>
              <a:chExt cx="10256386" cy="4411603"/>
            </a:xfrm>
          </p:grpSpPr>
          <p:sp>
            <p:nvSpPr>
              <p:cNvPr id="4" name="Content Placeholder 2">
                <a:extLst>
                  <a:ext uri="{FF2B5EF4-FFF2-40B4-BE49-F238E27FC236}">
                    <a16:creationId xmlns:a16="http://schemas.microsoft.com/office/drawing/2014/main" id="{C53CB576-A07C-EA4C-A191-76C5A460D544}"/>
                  </a:ext>
                </a:extLst>
              </p:cNvPr>
              <p:cNvSpPr txBox="1">
                <a:spLocks/>
              </p:cNvSpPr>
              <p:nvPr/>
            </p:nvSpPr>
            <p:spPr>
              <a:xfrm>
                <a:off x="3296061" y="1822449"/>
                <a:ext cx="257969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Games:</a:t>
                </a:r>
              </a:p>
              <a:p>
                <a:r>
                  <a:rPr lang="en-GB" sz="1400" dirty="0"/>
                  <a:t>Cyberpunk 2077 (2020)</a:t>
                </a:r>
              </a:p>
            </p:txBody>
          </p:sp>
          <p:sp>
            <p:nvSpPr>
              <p:cNvPr id="5" name="Content Placeholder 2">
                <a:extLst>
                  <a:ext uri="{FF2B5EF4-FFF2-40B4-BE49-F238E27FC236}">
                    <a16:creationId xmlns:a16="http://schemas.microsoft.com/office/drawing/2014/main" id="{0DFD22FA-D702-AEEC-28E0-42DDCE92CE07}"/>
                  </a:ext>
                </a:extLst>
              </p:cNvPr>
              <p:cNvSpPr txBox="1">
                <a:spLocks/>
              </p:cNvSpPr>
              <p:nvPr/>
            </p:nvSpPr>
            <p:spPr>
              <a:xfrm>
                <a:off x="5875759" y="1819568"/>
                <a:ext cx="239197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Shows:</a:t>
                </a:r>
              </a:p>
              <a:p>
                <a:r>
                  <a:rPr lang="en-GB" sz="1400" dirty="0"/>
                  <a:t>The Expanse (2015)</a:t>
                </a:r>
              </a:p>
              <a:p>
                <a:endParaRPr lang="en-GB" sz="1400" dirty="0"/>
              </a:p>
              <a:p>
                <a:r>
                  <a:rPr lang="en-GB" sz="1400" dirty="0"/>
                  <a:t>Stranger Things (2016)</a:t>
                </a:r>
              </a:p>
              <a:p>
                <a:endParaRPr lang="en-GB" sz="1400" dirty="0"/>
              </a:p>
            </p:txBody>
          </p:sp>
          <p:sp>
            <p:nvSpPr>
              <p:cNvPr id="6" name="Content Placeholder 2">
                <a:extLst>
                  <a:ext uri="{FF2B5EF4-FFF2-40B4-BE49-F238E27FC236}">
                    <a16:creationId xmlns:a16="http://schemas.microsoft.com/office/drawing/2014/main" id="{9A7D562F-310D-A4FA-FE3D-2807C7E09E81}"/>
                  </a:ext>
                </a:extLst>
              </p:cNvPr>
              <p:cNvSpPr txBox="1">
                <a:spLocks/>
              </p:cNvSpPr>
              <p:nvPr/>
            </p:nvSpPr>
            <p:spPr>
              <a:xfrm>
                <a:off x="8499679" y="1816687"/>
                <a:ext cx="242537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Books:</a:t>
                </a:r>
              </a:p>
              <a:p>
                <a:r>
                  <a:rPr lang="en-GB" sz="1400" dirty="0"/>
                  <a:t>The Making of Alien (2019) (</a:t>
                </a:r>
                <a:r>
                  <a:rPr lang="en-GB" sz="1400" b="1" dirty="0"/>
                  <a:t>In Progress</a:t>
                </a:r>
                <a:r>
                  <a:rPr lang="en-GB" sz="1400" dirty="0"/>
                  <a:t>)</a:t>
                </a:r>
              </a:p>
            </p:txBody>
          </p:sp>
          <p:sp>
            <p:nvSpPr>
              <p:cNvPr id="7" name="TextBox 6">
                <a:extLst>
                  <a:ext uri="{FF2B5EF4-FFF2-40B4-BE49-F238E27FC236}">
                    <a16:creationId xmlns:a16="http://schemas.microsoft.com/office/drawing/2014/main" id="{B2262DD4-3A28-0E8F-F59F-19E3FBAB83A7}"/>
                  </a:ext>
                </a:extLst>
              </p:cNvPr>
              <p:cNvSpPr txBox="1"/>
              <p:nvPr/>
            </p:nvSpPr>
            <p:spPr>
              <a:xfrm>
                <a:off x="668671" y="1762184"/>
                <a:ext cx="2392289" cy="2677656"/>
              </a:xfrm>
              <a:prstGeom prst="rect">
                <a:avLst/>
              </a:prstGeom>
              <a:noFill/>
            </p:spPr>
            <p:txBody>
              <a:bodyPr wrap="none" rtlCol="0">
                <a:spAutoFit/>
              </a:bodyPr>
              <a:lstStyle/>
              <a:p>
                <a:pPr marL="0" indent="0">
                  <a:buNone/>
                </a:pPr>
                <a:r>
                  <a:rPr lang="en-GB" sz="2800" dirty="0"/>
                  <a:t>Films:</a:t>
                </a:r>
              </a:p>
              <a:p>
                <a:pPr marL="285750" indent="-285750">
                  <a:buFont typeface="Arial" panose="020B0604020202020204" pitchFamily="34" charset="0"/>
                  <a:buChar char="•"/>
                </a:pPr>
                <a:r>
                  <a:rPr lang="en-GB" sz="1400" dirty="0"/>
                  <a:t>Blade Runner (1982)</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Blade Runner 2049 (2017)</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Alien (1979)</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Ghost in the Shell (1995)</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Ghost in the Shell (2018)</a:t>
                </a:r>
              </a:p>
              <a:p>
                <a:pPr marL="285750" indent="-285750">
                  <a:buFont typeface="Arial" panose="020B0604020202020204" pitchFamily="34" charset="0"/>
                  <a:buChar char="•"/>
                </a:pPr>
                <a:endParaRPr lang="en-GB" sz="1400" dirty="0"/>
              </a:p>
            </p:txBody>
          </p:sp>
        </p:grpSp>
      </p:grpSp>
    </p:spTree>
    <p:extLst>
      <p:ext uri="{BB962C8B-B14F-4D97-AF65-F5344CB8AC3E}">
        <p14:creationId xmlns:p14="http://schemas.microsoft.com/office/powerpoint/2010/main" val="4001016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A4C213E2-7918-D498-7576-ACF9A15653DF}"/>
              </a:ext>
            </a:extLst>
          </p:cNvPr>
          <p:cNvSpPr/>
          <p:nvPr/>
        </p:nvSpPr>
        <p:spPr>
          <a:xfrm>
            <a:off x="7952369" y="1613556"/>
            <a:ext cx="3639433" cy="3929987"/>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B275191B-0CC2-2265-2ABC-1023CA863E2D}"/>
              </a:ext>
            </a:extLst>
          </p:cNvPr>
          <p:cNvSpPr/>
          <p:nvPr/>
        </p:nvSpPr>
        <p:spPr>
          <a:xfrm>
            <a:off x="4276283" y="1613556"/>
            <a:ext cx="3639433" cy="3929987"/>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51699973-F57F-497D-6777-01E7FD824C05}"/>
              </a:ext>
            </a:extLst>
          </p:cNvPr>
          <p:cNvSpPr/>
          <p:nvPr/>
        </p:nvSpPr>
        <p:spPr>
          <a:xfrm>
            <a:off x="605563" y="1613556"/>
            <a:ext cx="3639433" cy="3929987"/>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Blade Runner (1982)</a:t>
            </a:r>
          </a:p>
        </p:txBody>
      </p:sp>
      <p:pic>
        <p:nvPicPr>
          <p:cNvPr id="5" name="Picture 4">
            <a:extLst>
              <a:ext uri="{FF2B5EF4-FFF2-40B4-BE49-F238E27FC236}">
                <a16:creationId xmlns:a16="http://schemas.microsoft.com/office/drawing/2014/main" id="{64E62AF8-1F1E-CA91-06E1-4BC3FDD52FD4}"/>
              </a:ext>
            </a:extLst>
          </p:cNvPr>
          <p:cNvPicPr>
            <a:picLocks noChangeAspect="1"/>
          </p:cNvPicPr>
          <p:nvPr/>
        </p:nvPicPr>
        <p:blipFill>
          <a:blip r:embed="rId2"/>
          <a:stretch>
            <a:fillRect/>
          </a:stretch>
        </p:blipFill>
        <p:spPr>
          <a:xfrm>
            <a:off x="643542" y="1690688"/>
            <a:ext cx="3565527" cy="1476406"/>
          </a:xfrm>
          <a:prstGeom prst="rect">
            <a:avLst/>
          </a:prstGeom>
        </p:spPr>
      </p:pic>
      <p:sp>
        <p:nvSpPr>
          <p:cNvPr id="6" name="TextBox 5">
            <a:extLst>
              <a:ext uri="{FF2B5EF4-FFF2-40B4-BE49-F238E27FC236}">
                <a16:creationId xmlns:a16="http://schemas.microsoft.com/office/drawing/2014/main" id="{65470F7F-77A1-D674-35E5-E4DAF370D5E9}"/>
              </a:ext>
            </a:extLst>
          </p:cNvPr>
          <p:cNvSpPr txBox="1"/>
          <p:nvPr/>
        </p:nvSpPr>
        <p:spPr>
          <a:xfrm>
            <a:off x="617317" y="3235220"/>
            <a:ext cx="3591752" cy="2031325"/>
          </a:xfrm>
          <a:prstGeom prst="rect">
            <a:avLst/>
          </a:prstGeom>
          <a:noFill/>
        </p:spPr>
        <p:txBody>
          <a:bodyPr wrap="square" rtlCol="0">
            <a:spAutoFit/>
          </a:bodyPr>
          <a:lstStyle/>
          <a:p>
            <a:pPr marL="285750" indent="-285750">
              <a:buFont typeface="Arial" panose="020B0604020202020204" pitchFamily="34" charset="0"/>
              <a:buChar char="•"/>
            </a:pPr>
            <a:r>
              <a:rPr lang="en-GB" dirty="0"/>
              <a:t>Bustling Night Markets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Bright and Colourful NEON Lights Everywhere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a:t>Yatai</a:t>
            </a:r>
            <a:r>
              <a:rPr lang="en-GB" dirty="0"/>
              <a:t> style food stalls</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C669358D-1535-059A-CEB3-C06F066FA5A0}"/>
              </a:ext>
            </a:extLst>
          </p:cNvPr>
          <p:cNvPicPr>
            <a:picLocks noChangeAspect="1"/>
          </p:cNvPicPr>
          <p:nvPr/>
        </p:nvPicPr>
        <p:blipFill>
          <a:blip r:embed="rId3"/>
          <a:stretch>
            <a:fillRect/>
          </a:stretch>
        </p:blipFill>
        <p:spPr>
          <a:xfrm>
            <a:off x="4332900" y="1690688"/>
            <a:ext cx="3526199" cy="1476406"/>
          </a:xfrm>
          <a:prstGeom prst="rect">
            <a:avLst/>
          </a:prstGeom>
        </p:spPr>
      </p:pic>
      <p:sp>
        <p:nvSpPr>
          <p:cNvPr id="10" name="TextBox 9">
            <a:extLst>
              <a:ext uri="{FF2B5EF4-FFF2-40B4-BE49-F238E27FC236}">
                <a16:creationId xmlns:a16="http://schemas.microsoft.com/office/drawing/2014/main" id="{92E22591-79EE-D16A-96FD-DDCCC16DE6B1}"/>
              </a:ext>
            </a:extLst>
          </p:cNvPr>
          <p:cNvSpPr txBox="1"/>
          <p:nvPr/>
        </p:nvSpPr>
        <p:spPr>
          <a:xfrm>
            <a:off x="4332900" y="3235220"/>
            <a:ext cx="3526198" cy="1477328"/>
          </a:xfrm>
          <a:prstGeom prst="rect">
            <a:avLst/>
          </a:prstGeom>
          <a:noFill/>
        </p:spPr>
        <p:txBody>
          <a:bodyPr wrap="square" rtlCol="0">
            <a:spAutoFit/>
          </a:bodyPr>
          <a:lstStyle/>
          <a:p>
            <a:pPr marL="285750" indent="-285750">
              <a:buFont typeface="Arial" panose="020B0604020202020204" pitchFamily="34" charset="0"/>
              <a:buChar char="•"/>
            </a:pPr>
            <a:r>
              <a:rPr lang="en-GB" dirty="0"/>
              <a:t>Dark and Moody Lighting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Cold Colour Temperature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Grand / Tall Rooms</a:t>
            </a:r>
          </a:p>
        </p:txBody>
      </p:sp>
      <p:pic>
        <p:nvPicPr>
          <p:cNvPr id="12" name="Picture 11">
            <a:extLst>
              <a:ext uri="{FF2B5EF4-FFF2-40B4-BE49-F238E27FC236}">
                <a16:creationId xmlns:a16="http://schemas.microsoft.com/office/drawing/2014/main" id="{826FE818-9CCA-5E35-F670-7933B697A226}"/>
              </a:ext>
            </a:extLst>
          </p:cNvPr>
          <p:cNvPicPr>
            <a:picLocks noChangeAspect="1"/>
          </p:cNvPicPr>
          <p:nvPr/>
        </p:nvPicPr>
        <p:blipFill>
          <a:blip r:embed="rId4"/>
          <a:stretch>
            <a:fillRect/>
          </a:stretch>
        </p:blipFill>
        <p:spPr>
          <a:xfrm>
            <a:off x="7982930" y="1690688"/>
            <a:ext cx="3578312" cy="1476406"/>
          </a:xfrm>
          <a:prstGeom prst="rect">
            <a:avLst/>
          </a:prstGeom>
        </p:spPr>
      </p:pic>
      <p:sp>
        <p:nvSpPr>
          <p:cNvPr id="13" name="TextBox 12">
            <a:extLst>
              <a:ext uri="{FF2B5EF4-FFF2-40B4-BE49-F238E27FC236}">
                <a16:creationId xmlns:a16="http://schemas.microsoft.com/office/drawing/2014/main" id="{60AA4B9C-0383-19A8-E881-CD9AF47B290E}"/>
              </a:ext>
            </a:extLst>
          </p:cNvPr>
          <p:cNvSpPr txBox="1"/>
          <p:nvPr/>
        </p:nvSpPr>
        <p:spPr>
          <a:xfrm>
            <a:off x="7982930" y="3235220"/>
            <a:ext cx="3578312" cy="2308324"/>
          </a:xfrm>
          <a:prstGeom prst="rect">
            <a:avLst/>
          </a:prstGeom>
          <a:noFill/>
        </p:spPr>
        <p:txBody>
          <a:bodyPr wrap="square" rtlCol="0">
            <a:spAutoFit/>
          </a:bodyPr>
          <a:lstStyle/>
          <a:p>
            <a:pPr marL="285750" indent="-285750">
              <a:buFont typeface="Arial" panose="020B0604020202020204" pitchFamily="34" charset="0"/>
              <a:buChar char="•"/>
            </a:pPr>
            <a:r>
              <a:rPr lang="en-GB" dirty="0"/>
              <a:t>80s Styled Rooms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Wood and natural materials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Heavy Clutter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Clash of Sci-fi and Non-Sci-fi design.</a:t>
            </a:r>
          </a:p>
        </p:txBody>
      </p:sp>
      <p:sp>
        <p:nvSpPr>
          <p:cNvPr id="14" name="TextBox 13">
            <a:extLst>
              <a:ext uri="{FF2B5EF4-FFF2-40B4-BE49-F238E27FC236}">
                <a16:creationId xmlns:a16="http://schemas.microsoft.com/office/drawing/2014/main" id="{2048AF69-5080-0829-65D4-47C5DF8D0159}"/>
              </a:ext>
            </a:extLst>
          </p:cNvPr>
          <p:cNvSpPr txBox="1"/>
          <p:nvPr/>
        </p:nvSpPr>
        <p:spPr>
          <a:xfrm>
            <a:off x="3975618" y="3104415"/>
            <a:ext cx="357282" cy="261610"/>
          </a:xfrm>
          <a:prstGeom prst="rect">
            <a:avLst/>
          </a:prstGeom>
          <a:noFill/>
        </p:spPr>
        <p:txBody>
          <a:bodyPr wrap="square" rtlCol="0">
            <a:spAutoFit/>
          </a:bodyPr>
          <a:lstStyle/>
          <a:p>
            <a:r>
              <a:rPr lang="en-GB" sz="1100" dirty="0"/>
              <a:t>[1]</a:t>
            </a:r>
          </a:p>
        </p:txBody>
      </p:sp>
      <p:sp>
        <p:nvSpPr>
          <p:cNvPr id="15" name="TextBox 14">
            <a:extLst>
              <a:ext uri="{FF2B5EF4-FFF2-40B4-BE49-F238E27FC236}">
                <a16:creationId xmlns:a16="http://schemas.microsoft.com/office/drawing/2014/main" id="{FD13CB83-6B5D-6C78-F16E-7534E1CB4B5A}"/>
              </a:ext>
            </a:extLst>
          </p:cNvPr>
          <p:cNvSpPr txBox="1"/>
          <p:nvPr/>
        </p:nvSpPr>
        <p:spPr>
          <a:xfrm>
            <a:off x="7625647" y="3104415"/>
            <a:ext cx="357282" cy="261610"/>
          </a:xfrm>
          <a:prstGeom prst="rect">
            <a:avLst/>
          </a:prstGeom>
          <a:noFill/>
        </p:spPr>
        <p:txBody>
          <a:bodyPr wrap="square" rtlCol="0">
            <a:spAutoFit/>
          </a:bodyPr>
          <a:lstStyle/>
          <a:p>
            <a:r>
              <a:rPr lang="en-GB" sz="1100" dirty="0"/>
              <a:t>[1]</a:t>
            </a:r>
          </a:p>
        </p:txBody>
      </p:sp>
      <p:sp>
        <p:nvSpPr>
          <p:cNvPr id="16" name="TextBox 15">
            <a:extLst>
              <a:ext uri="{FF2B5EF4-FFF2-40B4-BE49-F238E27FC236}">
                <a16:creationId xmlns:a16="http://schemas.microsoft.com/office/drawing/2014/main" id="{9CEDADC6-C4C6-373C-7CA0-FDAD1FB5251E}"/>
              </a:ext>
            </a:extLst>
          </p:cNvPr>
          <p:cNvSpPr txBox="1"/>
          <p:nvPr/>
        </p:nvSpPr>
        <p:spPr>
          <a:xfrm>
            <a:off x="11327791" y="3104415"/>
            <a:ext cx="357282" cy="261610"/>
          </a:xfrm>
          <a:prstGeom prst="rect">
            <a:avLst/>
          </a:prstGeom>
          <a:noFill/>
        </p:spPr>
        <p:txBody>
          <a:bodyPr wrap="square" rtlCol="0">
            <a:spAutoFit/>
          </a:bodyPr>
          <a:lstStyle/>
          <a:p>
            <a:r>
              <a:rPr lang="en-GB" sz="1100" dirty="0"/>
              <a:t>[1]</a:t>
            </a:r>
          </a:p>
        </p:txBody>
      </p:sp>
    </p:spTree>
    <p:extLst>
      <p:ext uri="{BB962C8B-B14F-4D97-AF65-F5344CB8AC3E}">
        <p14:creationId xmlns:p14="http://schemas.microsoft.com/office/powerpoint/2010/main" val="3573191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593C3276-BD03-4A58-34A8-DA5DC052917F}"/>
              </a:ext>
            </a:extLst>
          </p:cNvPr>
          <p:cNvSpPr/>
          <p:nvPr/>
        </p:nvSpPr>
        <p:spPr>
          <a:xfrm>
            <a:off x="6303284" y="1550241"/>
            <a:ext cx="5023362" cy="3336652"/>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4E4D6E2-C2F7-AD82-1C04-CD86E0872D02}"/>
              </a:ext>
            </a:extLst>
          </p:cNvPr>
          <p:cNvSpPr/>
          <p:nvPr/>
        </p:nvSpPr>
        <p:spPr>
          <a:xfrm>
            <a:off x="846166" y="1557677"/>
            <a:ext cx="5023362" cy="3336652"/>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Blade Runner 2049 (2017)</a:t>
            </a:r>
          </a:p>
        </p:txBody>
      </p:sp>
      <p:pic>
        <p:nvPicPr>
          <p:cNvPr id="5" name="Picture 4">
            <a:extLst>
              <a:ext uri="{FF2B5EF4-FFF2-40B4-BE49-F238E27FC236}">
                <a16:creationId xmlns:a16="http://schemas.microsoft.com/office/drawing/2014/main" id="{ABAC5E1E-C91F-B7F6-525B-069BFD35FD8B}"/>
              </a:ext>
            </a:extLst>
          </p:cNvPr>
          <p:cNvPicPr>
            <a:picLocks noChangeAspect="1"/>
          </p:cNvPicPr>
          <p:nvPr/>
        </p:nvPicPr>
        <p:blipFill>
          <a:blip r:embed="rId2"/>
          <a:stretch>
            <a:fillRect/>
          </a:stretch>
        </p:blipFill>
        <p:spPr>
          <a:xfrm>
            <a:off x="955903" y="1685099"/>
            <a:ext cx="4815113" cy="1997190"/>
          </a:xfrm>
          <a:prstGeom prst="rect">
            <a:avLst/>
          </a:prstGeom>
        </p:spPr>
      </p:pic>
      <p:sp>
        <p:nvSpPr>
          <p:cNvPr id="6" name="TextBox 5">
            <a:extLst>
              <a:ext uri="{FF2B5EF4-FFF2-40B4-BE49-F238E27FC236}">
                <a16:creationId xmlns:a16="http://schemas.microsoft.com/office/drawing/2014/main" id="{1BB9761E-D2DE-8883-88A2-A537C61CCA3F}"/>
              </a:ext>
            </a:extLst>
          </p:cNvPr>
          <p:cNvSpPr txBox="1"/>
          <p:nvPr/>
        </p:nvSpPr>
        <p:spPr>
          <a:xfrm>
            <a:off x="955903" y="3727706"/>
            <a:ext cx="4983783" cy="1200329"/>
          </a:xfrm>
          <a:prstGeom prst="rect">
            <a:avLst/>
          </a:prstGeom>
          <a:noFill/>
        </p:spPr>
        <p:txBody>
          <a:bodyPr wrap="square" rtlCol="0">
            <a:spAutoFit/>
          </a:bodyPr>
          <a:lstStyle/>
          <a:p>
            <a:pPr marL="285750" indent="-285750">
              <a:buFont typeface="Arial" panose="020B0604020202020204" pitchFamily="34" charset="0"/>
              <a:buChar char="•"/>
            </a:pPr>
            <a:r>
              <a:rPr lang="en-GB" dirty="0"/>
              <a:t>Extremely Dense City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Dark and Gloomy</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E18B9470-D9D0-9F68-82FC-0C36ECCDBDBA}"/>
              </a:ext>
            </a:extLst>
          </p:cNvPr>
          <p:cNvPicPr>
            <a:picLocks noChangeAspect="1"/>
          </p:cNvPicPr>
          <p:nvPr/>
        </p:nvPicPr>
        <p:blipFill>
          <a:blip r:embed="rId3"/>
          <a:stretch>
            <a:fillRect/>
          </a:stretch>
        </p:blipFill>
        <p:spPr>
          <a:xfrm>
            <a:off x="6393833" y="1685099"/>
            <a:ext cx="4842264" cy="1997190"/>
          </a:xfrm>
          <a:prstGeom prst="rect">
            <a:avLst/>
          </a:prstGeom>
        </p:spPr>
      </p:pic>
      <p:sp>
        <p:nvSpPr>
          <p:cNvPr id="9" name="TextBox 8">
            <a:extLst>
              <a:ext uri="{FF2B5EF4-FFF2-40B4-BE49-F238E27FC236}">
                <a16:creationId xmlns:a16="http://schemas.microsoft.com/office/drawing/2014/main" id="{56466E7A-6D7A-E0DC-6828-86F3FB652B12}"/>
              </a:ext>
            </a:extLst>
          </p:cNvPr>
          <p:cNvSpPr txBox="1"/>
          <p:nvPr/>
        </p:nvSpPr>
        <p:spPr>
          <a:xfrm>
            <a:off x="6393833" y="3727706"/>
            <a:ext cx="4842264" cy="923330"/>
          </a:xfrm>
          <a:prstGeom prst="rect">
            <a:avLst/>
          </a:prstGeom>
          <a:noFill/>
        </p:spPr>
        <p:txBody>
          <a:bodyPr wrap="square" rtlCol="0">
            <a:spAutoFit/>
          </a:bodyPr>
          <a:lstStyle/>
          <a:p>
            <a:pPr marL="285750" indent="-285750">
              <a:buFont typeface="Arial" panose="020B0604020202020204" pitchFamily="34" charset="0"/>
              <a:buChar char="•"/>
            </a:pPr>
            <a:r>
              <a:rPr lang="en-GB" dirty="0"/>
              <a:t>Tall Buildings Dominate the Skyline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Bright Signs and Advertisements</a:t>
            </a:r>
          </a:p>
        </p:txBody>
      </p:sp>
      <p:sp>
        <p:nvSpPr>
          <p:cNvPr id="10" name="TextBox 9">
            <a:extLst>
              <a:ext uri="{FF2B5EF4-FFF2-40B4-BE49-F238E27FC236}">
                <a16:creationId xmlns:a16="http://schemas.microsoft.com/office/drawing/2014/main" id="{8419E8C4-597C-AC12-FF9B-0157D932B7BE}"/>
              </a:ext>
            </a:extLst>
          </p:cNvPr>
          <p:cNvSpPr txBox="1"/>
          <p:nvPr/>
        </p:nvSpPr>
        <p:spPr>
          <a:xfrm>
            <a:off x="5531437" y="3639433"/>
            <a:ext cx="357282" cy="261610"/>
          </a:xfrm>
          <a:prstGeom prst="rect">
            <a:avLst/>
          </a:prstGeom>
          <a:noFill/>
        </p:spPr>
        <p:txBody>
          <a:bodyPr wrap="square" rtlCol="0">
            <a:spAutoFit/>
          </a:bodyPr>
          <a:lstStyle/>
          <a:p>
            <a:r>
              <a:rPr lang="en-GB" sz="1100" dirty="0"/>
              <a:t>[2]</a:t>
            </a:r>
          </a:p>
        </p:txBody>
      </p:sp>
      <p:sp>
        <p:nvSpPr>
          <p:cNvPr id="11" name="TextBox 10">
            <a:extLst>
              <a:ext uri="{FF2B5EF4-FFF2-40B4-BE49-F238E27FC236}">
                <a16:creationId xmlns:a16="http://schemas.microsoft.com/office/drawing/2014/main" id="{D5D5FDB6-8030-2550-6BA3-C7986572A63A}"/>
              </a:ext>
            </a:extLst>
          </p:cNvPr>
          <p:cNvSpPr txBox="1"/>
          <p:nvPr/>
        </p:nvSpPr>
        <p:spPr>
          <a:xfrm>
            <a:off x="10996518" y="3639433"/>
            <a:ext cx="357282" cy="261610"/>
          </a:xfrm>
          <a:prstGeom prst="rect">
            <a:avLst/>
          </a:prstGeom>
          <a:noFill/>
        </p:spPr>
        <p:txBody>
          <a:bodyPr wrap="square" rtlCol="0">
            <a:spAutoFit/>
          </a:bodyPr>
          <a:lstStyle/>
          <a:p>
            <a:r>
              <a:rPr lang="en-GB" sz="1100" dirty="0"/>
              <a:t>[2]</a:t>
            </a:r>
          </a:p>
        </p:txBody>
      </p:sp>
    </p:spTree>
    <p:extLst>
      <p:ext uri="{BB962C8B-B14F-4D97-AF65-F5344CB8AC3E}">
        <p14:creationId xmlns:p14="http://schemas.microsoft.com/office/powerpoint/2010/main" val="2180794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D68FA61F-3E98-BB0E-316A-AE94E2175EC4}"/>
              </a:ext>
            </a:extLst>
          </p:cNvPr>
          <p:cNvSpPr/>
          <p:nvPr/>
        </p:nvSpPr>
        <p:spPr>
          <a:xfrm>
            <a:off x="6261026" y="1543975"/>
            <a:ext cx="5034742" cy="370047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A7967A49-69BF-4630-9AB9-8B832CA2B0AB}"/>
              </a:ext>
            </a:extLst>
          </p:cNvPr>
          <p:cNvSpPr/>
          <p:nvPr/>
        </p:nvSpPr>
        <p:spPr>
          <a:xfrm>
            <a:off x="840476" y="1543976"/>
            <a:ext cx="5034742" cy="370047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Blade Runner 2049 (2017)</a:t>
            </a:r>
          </a:p>
        </p:txBody>
      </p:sp>
      <p:sp>
        <p:nvSpPr>
          <p:cNvPr id="6" name="TextBox 5">
            <a:extLst>
              <a:ext uri="{FF2B5EF4-FFF2-40B4-BE49-F238E27FC236}">
                <a16:creationId xmlns:a16="http://schemas.microsoft.com/office/drawing/2014/main" id="{1BB9761E-D2DE-8883-88A2-A537C61CCA3F}"/>
              </a:ext>
            </a:extLst>
          </p:cNvPr>
          <p:cNvSpPr txBox="1"/>
          <p:nvPr/>
        </p:nvSpPr>
        <p:spPr>
          <a:xfrm>
            <a:off x="964074" y="3739818"/>
            <a:ext cx="4983783" cy="1754326"/>
          </a:xfrm>
          <a:prstGeom prst="rect">
            <a:avLst/>
          </a:prstGeom>
          <a:noFill/>
        </p:spPr>
        <p:txBody>
          <a:bodyPr wrap="square" rtlCol="0">
            <a:spAutoFit/>
          </a:bodyPr>
          <a:lstStyle/>
          <a:p>
            <a:pPr marL="285750" indent="-285750">
              <a:buFont typeface="Arial" panose="020B0604020202020204" pitchFamily="34" charset="0"/>
              <a:buChar char="•"/>
            </a:pPr>
            <a:r>
              <a:rPr lang="en-GB" dirty="0"/>
              <a:t>Highly Dense Streets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Brightly Lit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Bright and Vibrant Signs</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56466E7A-6D7A-E0DC-6828-86F3FB652B12}"/>
              </a:ext>
            </a:extLst>
          </p:cNvPr>
          <p:cNvSpPr txBox="1"/>
          <p:nvPr/>
        </p:nvSpPr>
        <p:spPr>
          <a:xfrm>
            <a:off x="6372508" y="3739818"/>
            <a:ext cx="484226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Vending Machine Walls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 physical Interaction Buttons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Payment Seemingly Biometric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D62D682A-384C-91A9-B64E-3D828BADBC53}"/>
              </a:ext>
            </a:extLst>
          </p:cNvPr>
          <p:cNvPicPr>
            <a:picLocks noChangeAspect="1"/>
          </p:cNvPicPr>
          <p:nvPr/>
        </p:nvPicPr>
        <p:blipFill>
          <a:blip r:embed="rId2"/>
          <a:stretch>
            <a:fillRect/>
          </a:stretch>
        </p:blipFill>
        <p:spPr>
          <a:xfrm>
            <a:off x="964074" y="1683135"/>
            <a:ext cx="4806942" cy="1997190"/>
          </a:xfrm>
          <a:prstGeom prst="rect">
            <a:avLst/>
          </a:prstGeom>
        </p:spPr>
      </p:pic>
      <p:pic>
        <p:nvPicPr>
          <p:cNvPr id="10" name="Picture 9">
            <a:extLst>
              <a:ext uri="{FF2B5EF4-FFF2-40B4-BE49-F238E27FC236}">
                <a16:creationId xmlns:a16="http://schemas.microsoft.com/office/drawing/2014/main" id="{A55F09A6-E766-DF69-7D66-CA5F47F66F41}"/>
              </a:ext>
            </a:extLst>
          </p:cNvPr>
          <p:cNvPicPr>
            <a:picLocks noChangeAspect="1"/>
          </p:cNvPicPr>
          <p:nvPr/>
        </p:nvPicPr>
        <p:blipFill>
          <a:blip r:embed="rId3"/>
          <a:stretch>
            <a:fillRect/>
          </a:stretch>
        </p:blipFill>
        <p:spPr>
          <a:xfrm>
            <a:off x="6372508" y="1683135"/>
            <a:ext cx="4806942" cy="2001119"/>
          </a:xfrm>
          <a:prstGeom prst="rect">
            <a:avLst/>
          </a:prstGeom>
        </p:spPr>
      </p:pic>
      <p:sp>
        <p:nvSpPr>
          <p:cNvPr id="11" name="TextBox 10">
            <a:extLst>
              <a:ext uri="{FF2B5EF4-FFF2-40B4-BE49-F238E27FC236}">
                <a16:creationId xmlns:a16="http://schemas.microsoft.com/office/drawing/2014/main" id="{8C046F3F-F375-5050-4CDA-9284E2F36E2D}"/>
              </a:ext>
            </a:extLst>
          </p:cNvPr>
          <p:cNvSpPr txBox="1"/>
          <p:nvPr/>
        </p:nvSpPr>
        <p:spPr>
          <a:xfrm>
            <a:off x="5499109" y="3609013"/>
            <a:ext cx="357282" cy="261610"/>
          </a:xfrm>
          <a:prstGeom prst="rect">
            <a:avLst/>
          </a:prstGeom>
          <a:noFill/>
        </p:spPr>
        <p:txBody>
          <a:bodyPr wrap="square" rtlCol="0">
            <a:spAutoFit/>
          </a:bodyPr>
          <a:lstStyle/>
          <a:p>
            <a:r>
              <a:rPr lang="en-GB" sz="1100" dirty="0"/>
              <a:t>[2]</a:t>
            </a:r>
          </a:p>
        </p:txBody>
      </p:sp>
      <p:sp>
        <p:nvSpPr>
          <p:cNvPr id="12" name="TextBox 11">
            <a:extLst>
              <a:ext uri="{FF2B5EF4-FFF2-40B4-BE49-F238E27FC236}">
                <a16:creationId xmlns:a16="http://schemas.microsoft.com/office/drawing/2014/main" id="{D32EAB9F-EEFA-7007-113D-DD12BAD206D2}"/>
              </a:ext>
            </a:extLst>
          </p:cNvPr>
          <p:cNvSpPr txBox="1"/>
          <p:nvPr/>
        </p:nvSpPr>
        <p:spPr>
          <a:xfrm>
            <a:off x="10909343" y="3641339"/>
            <a:ext cx="357282" cy="261610"/>
          </a:xfrm>
          <a:prstGeom prst="rect">
            <a:avLst/>
          </a:prstGeom>
          <a:noFill/>
        </p:spPr>
        <p:txBody>
          <a:bodyPr wrap="square" rtlCol="0">
            <a:spAutoFit/>
          </a:bodyPr>
          <a:lstStyle/>
          <a:p>
            <a:r>
              <a:rPr lang="en-GB" sz="1100" dirty="0"/>
              <a:t>[2]</a:t>
            </a:r>
          </a:p>
        </p:txBody>
      </p:sp>
    </p:spTree>
    <p:extLst>
      <p:ext uri="{BB962C8B-B14F-4D97-AF65-F5344CB8AC3E}">
        <p14:creationId xmlns:p14="http://schemas.microsoft.com/office/powerpoint/2010/main" val="1180768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Blade Runner 2049 (2017)</a:t>
            </a:r>
          </a:p>
        </p:txBody>
      </p:sp>
      <p:grpSp>
        <p:nvGrpSpPr>
          <p:cNvPr id="17" name="Group 16">
            <a:extLst>
              <a:ext uri="{FF2B5EF4-FFF2-40B4-BE49-F238E27FC236}">
                <a16:creationId xmlns:a16="http://schemas.microsoft.com/office/drawing/2014/main" id="{B5377EDA-07F8-090F-BA32-9A343A4E0540}"/>
              </a:ext>
            </a:extLst>
          </p:cNvPr>
          <p:cNvGrpSpPr/>
          <p:nvPr/>
        </p:nvGrpSpPr>
        <p:grpSpPr>
          <a:xfrm>
            <a:off x="850580" y="1543976"/>
            <a:ext cx="5090508" cy="3700470"/>
            <a:chOff x="731475" y="1543976"/>
            <a:chExt cx="5090508" cy="3700470"/>
          </a:xfrm>
        </p:grpSpPr>
        <p:grpSp>
          <p:nvGrpSpPr>
            <p:cNvPr id="15" name="Group 14">
              <a:extLst>
                <a:ext uri="{FF2B5EF4-FFF2-40B4-BE49-F238E27FC236}">
                  <a16:creationId xmlns:a16="http://schemas.microsoft.com/office/drawing/2014/main" id="{7A084867-4C67-68AF-36B3-34AFA341C56D}"/>
                </a:ext>
              </a:extLst>
            </p:cNvPr>
            <p:cNvGrpSpPr/>
            <p:nvPr/>
          </p:nvGrpSpPr>
          <p:grpSpPr>
            <a:xfrm>
              <a:off x="731475" y="1543976"/>
              <a:ext cx="5090508" cy="3700470"/>
              <a:chOff x="731475" y="1543976"/>
              <a:chExt cx="5090508" cy="3700470"/>
            </a:xfrm>
          </p:grpSpPr>
          <p:sp>
            <p:nvSpPr>
              <p:cNvPr id="13" name="Rectangle: Rounded Corners 12">
                <a:extLst>
                  <a:ext uri="{FF2B5EF4-FFF2-40B4-BE49-F238E27FC236}">
                    <a16:creationId xmlns:a16="http://schemas.microsoft.com/office/drawing/2014/main" id="{BF7E8624-A551-8B3D-B29B-59C81C123108}"/>
                  </a:ext>
                </a:extLst>
              </p:cNvPr>
              <p:cNvSpPr/>
              <p:nvPr/>
            </p:nvSpPr>
            <p:spPr>
              <a:xfrm>
                <a:off x="731475" y="1543976"/>
                <a:ext cx="5034742" cy="370047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BB9761E-D2DE-8883-88A2-A537C61CCA3F}"/>
                  </a:ext>
                </a:extLst>
              </p:cNvPr>
              <p:cNvSpPr txBox="1"/>
              <p:nvPr/>
            </p:nvSpPr>
            <p:spPr>
              <a:xfrm>
                <a:off x="838200" y="3745873"/>
                <a:ext cx="4983783" cy="1477328"/>
              </a:xfrm>
              <a:prstGeom prst="rect">
                <a:avLst/>
              </a:prstGeom>
              <a:noFill/>
            </p:spPr>
            <p:txBody>
              <a:bodyPr wrap="square" rtlCol="0">
                <a:spAutoFit/>
              </a:bodyPr>
              <a:lstStyle/>
              <a:p>
                <a:pPr marL="285750" indent="-285750">
                  <a:buFont typeface="Arial" panose="020B0604020202020204" pitchFamily="34" charset="0"/>
                  <a:buChar char="•"/>
                </a:pPr>
                <a:r>
                  <a:rPr lang="en-GB" dirty="0"/>
                  <a:t>Bright Kitchen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Modern Appliances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Angular Design</a:t>
                </a:r>
              </a:p>
            </p:txBody>
          </p:sp>
          <p:pic>
            <p:nvPicPr>
              <p:cNvPr id="4" name="Picture 3">
                <a:extLst>
                  <a:ext uri="{FF2B5EF4-FFF2-40B4-BE49-F238E27FC236}">
                    <a16:creationId xmlns:a16="http://schemas.microsoft.com/office/drawing/2014/main" id="{561184E0-5344-C7D0-71C3-D5593327D068}"/>
                  </a:ext>
                </a:extLst>
              </p:cNvPr>
              <p:cNvPicPr>
                <a:picLocks noChangeAspect="1"/>
              </p:cNvPicPr>
              <p:nvPr/>
            </p:nvPicPr>
            <p:blipFill>
              <a:blip r:embed="rId2"/>
              <a:stretch>
                <a:fillRect/>
              </a:stretch>
            </p:blipFill>
            <p:spPr>
              <a:xfrm>
                <a:off x="838200" y="1690689"/>
                <a:ext cx="4827617" cy="1997190"/>
              </a:xfrm>
              <a:prstGeom prst="rect">
                <a:avLst/>
              </a:prstGeom>
            </p:spPr>
          </p:pic>
        </p:grpSp>
        <p:sp>
          <p:nvSpPr>
            <p:cNvPr id="11" name="TextBox 10">
              <a:extLst>
                <a:ext uri="{FF2B5EF4-FFF2-40B4-BE49-F238E27FC236}">
                  <a16:creationId xmlns:a16="http://schemas.microsoft.com/office/drawing/2014/main" id="{7544BFAB-8547-97CB-AA7A-EB10992F67A4}"/>
                </a:ext>
              </a:extLst>
            </p:cNvPr>
            <p:cNvSpPr txBox="1"/>
            <p:nvPr/>
          </p:nvSpPr>
          <p:spPr>
            <a:xfrm>
              <a:off x="5419788" y="3615068"/>
              <a:ext cx="357282" cy="261610"/>
            </a:xfrm>
            <a:prstGeom prst="rect">
              <a:avLst/>
            </a:prstGeom>
            <a:noFill/>
          </p:spPr>
          <p:txBody>
            <a:bodyPr wrap="square" rtlCol="0">
              <a:spAutoFit/>
            </a:bodyPr>
            <a:lstStyle/>
            <a:p>
              <a:r>
                <a:rPr lang="en-GB" sz="1100" dirty="0"/>
                <a:t>[2]</a:t>
              </a:r>
            </a:p>
          </p:txBody>
        </p:sp>
      </p:grpSp>
      <p:grpSp>
        <p:nvGrpSpPr>
          <p:cNvPr id="18" name="Group 17">
            <a:extLst>
              <a:ext uri="{FF2B5EF4-FFF2-40B4-BE49-F238E27FC236}">
                <a16:creationId xmlns:a16="http://schemas.microsoft.com/office/drawing/2014/main" id="{460ABB14-17C0-B2BC-B728-036715758356}"/>
              </a:ext>
            </a:extLst>
          </p:cNvPr>
          <p:cNvGrpSpPr/>
          <p:nvPr/>
        </p:nvGrpSpPr>
        <p:grpSpPr>
          <a:xfrm>
            <a:off x="6269578" y="1543976"/>
            <a:ext cx="5044334" cy="3700470"/>
            <a:chOff x="6420718" y="1543976"/>
            <a:chExt cx="5044334" cy="3700470"/>
          </a:xfrm>
        </p:grpSpPr>
        <p:grpSp>
          <p:nvGrpSpPr>
            <p:cNvPr id="16" name="Group 15">
              <a:extLst>
                <a:ext uri="{FF2B5EF4-FFF2-40B4-BE49-F238E27FC236}">
                  <a16:creationId xmlns:a16="http://schemas.microsoft.com/office/drawing/2014/main" id="{6DD992F8-98AC-7702-1F63-88667BCC683C}"/>
                </a:ext>
              </a:extLst>
            </p:cNvPr>
            <p:cNvGrpSpPr/>
            <p:nvPr/>
          </p:nvGrpSpPr>
          <p:grpSpPr>
            <a:xfrm>
              <a:off x="6420718" y="1543976"/>
              <a:ext cx="5034742" cy="3700470"/>
              <a:chOff x="6420718" y="1543976"/>
              <a:chExt cx="5034742" cy="3700470"/>
            </a:xfrm>
          </p:grpSpPr>
          <p:sp>
            <p:nvSpPr>
              <p:cNvPr id="14" name="Rectangle: Rounded Corners 13">
                <a:extLst>
                  <a:ext uri="{FF2B5EF4-FFF2-40B4-BE49-F238E27FC236}">
                    <a16:creationId xmlns:a16="http://schemas.microsoft.com/office/drawing/2014/main" id="{52E4E173-D691-1E98-B60E-39089E33A465}"/>
                  </a:ext>
                </a:extLst>
              </p:cNvPr>
              <p:cNvSpPr/>
              <p:nvPr/>
            </p:nvSpPr>
            <p:spPr>
              <a:xfrm>
                <a:off x="6420718" y="1543976"/>
                <a:ext cx="5034742" cy="370047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6466E7A-6D7A-E0DC-6828-86F3FB652B12}"/>
                  </a:ext>
                </a:extLst>
              </p:cNvPr>
              <p:cNvSpPr txBox="1"/>
              <p:nvPr/>
            </p:nvSpPr>
            <p:spPr>
              <a:xfrm>
                <a:off x="6526182" y="3745873"/>
                <a:ext cx="4842264" cy="1477328"/>
              </a:xfrm>
              <a:prstGeom prst="rect">
                <a:avLst/>
              </a:prstGeom>
              <a:noFill/>
            </p:spPr>
            <p:txBody>
              <a:bodyPr wrap="square" rtlCol="0">
                <a:spAutoFit/>
              </a:bodyPr>
              <a:lstStyle/>
              <a:p>
                <a:pPr marL="285750" indent="-285750">
                  <a:buFont typeface="Arial" panose="020B0604020202020204" pitchFamily="34" charset="0"/>
                  <a:buChar char="•"/>
                </a:pPr>
                <a:r>
                  <a:rPr lang="en-GB" dirty="0"/>
                  <a:t>Very Minimal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Sleek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Well Lit</a:t>
                </a:r>
              </a:p>
            </p:txBody>
          </p:sp>
          <p:pic>
            <p:nvPicPr>
              <p:cNvPr id="10" name="Picture 9">
                <a:extLst>
                  <a:ext uri="{FF2B5EF4-FFF2-40B4-BE49-F238E27FC236}">
                    <a16:creationId xmlns:a16="http://schemas.microsoft.com/office/drawing/2014/main" id="{170C2ABC-09F8-A887-EC6A-F7BCC413800C}"/>
                  </a:ext>
                </a:extLst>
              </p:cNvPr>
              <p:cNvPicPr>
                <a:picLocks noChangeAspect="1"/>
              </p:cNvPicPr>
              <p:nvPr/>
            </p:nvPicPr>
            <p:blipFill>
              <a:blip r:embed="rId3"/>
              <a:stretch>
                <a:fillRect/>
              </a:stretch>
            </p:blipFill>
            <p:spPr>
              <a:xfrm>
                <a:off x="6526182" y="1684873"/>
                <a:ext cx="4827618" cy="2008822"/>
              </a:xfrm>
              <a:prstGeom prst="rect">
                <a:avLst/>
              </a:prstGeom>
            </p:spPr>
          </p:pic>
        </p:grpSp>
        <p:sp>
          <p:nvSpPr>
            <p:cNvPr id="12" name="TextBox 11">
              <a:extLst>
                <a:ext uri="{FF2B5EF4-FFF2-40B4-BE49-F238E27FC236}">
                  <a16:creationId xmlns:a16="http://schemas.microsoft.com/office/drawing/2014/main" id="{11761458-621E-6BCE-AAC4-69094118A53E}"/>
                </a:ext>
              </a:extLst>
            </p:cNvPr>
            <p:cNvSpPr txBox="1"/>
            <p:nvPr/>
          </p:nvSpPr>
          <p:spPr>
            <a:xfrm>
              <a:off x="11107770" y="3615068"/>
              <a:ext cx="357282" cy="261610"/>
            </a:xfrm>
            <a:prstGeom prst="rect">
              <a:avLst/>
            </a:prstGeom>
            <a:noFill/>
          </p:spPr>
          <p:txBody>
            <a:bodyPr wrap="square" rtlCol="0">
              <a:spAutoFit/>
            </a:bodyPr>
            <a:lstStyle/>
            <a:p>
              <a:r>
                <a:rPr lang="en-GB" sz="1100" dirty="0"/>
                <a:t>[2]</a:t>
              </a:r>
            </a:p>
          </p:txBody>
        </p:sp>
      </p:grpSp>
    </p:spTree>
    <p:extLst>
      <p:ext uri="{BB962C8B-B14F-4D97-AF65-F5344CB8AC3E}">
        <p14:creationId xmlns:p14="http://schemas.microsoft.com/office/powerpoint/2010/main" val="157448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Cyberpunk 2077 (2020)</a:t>
            </a:r>
          </a:p>
        </p:txBody>
      </p:sp>
      <p:grpSp>
        <p:nvGrpSpPr>
          <p:cNvPr id="19" name="Group 18">
            <a:extLst>
              <a:ext uri="{FF2B5EF4-FFF2-40B4-BE49-F238E27FC236}">
                <a16:creationId xmlns:a16="http://schemas.microsoft.com/office/drawing/2014/main" id="{7B0F4CCB-F682-26CD-CA8B-D8B45FAA0FA8}"/>
              </a:ext>
            </a:extLst>
          </p:cNvPr>
          <p:cNvGrpSpPr/>
          <p:nvPr/>
        </p:nvGrpSpPr>
        <p:grpSpPr>
          <a:xfrm>
            <a:off x="565115" y="1690688"/>
            <a:ext cx="11061770" cy="4263163"/>
            <a:chOff x="292030" y="1538129"/>
            <a:chExt cx="11061770" cy="4263163"/>
          </a:xfrm>
        </p:grpSpPr>
        <p:sp>
          <p:nvSpPr>
            <p:cNvPr id="18" name="Rectangle: Rounded Corners 17">
              <a:extLst>
                <a:ext uri="{FF2B5EF4-FFF2-40B4-BE49-F238E27FC236}">
                  <a16:creationId xmlns:a16="http://schemas.microsoft.com/office/drawing/2014/main" id="{692ED633-9E3E-E1AB-81B4-3DC62005EF73}"/>
                </a:ext>
              </a:extLst>
            </p:cNvPr>
            <p:cNvSpPr/>
            <p:nvPr/>
          </p:nvSpPr>
          <p:spPr>
            <a:xfrm>
              <a:off x="292030" y="1538129"/>
              <a:ext cx="11061770" cy="4263163"/>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6AEB1179-5097-4358-7873-B998C6507458}"/>
                </a:ext>
              </a:extLst>
            </p:cNvPr>
            <p:cNvPicPr>
              <a:picLocks noChangeAspect="1"/>
            </p:cNvPicPr>
            <p:nvPr/>
          </p:nvPicPr>
          <p:blipFill>
            <a:blip r:embed="rId2"/>
            <a:stretch>
              <a:fillRect/>
            </a:stretch>
          </p:blipFill>
          <p:spPr>
            <a:xfrm>
              <a:off x="426592" y="1690688"/>
              <a:ext cx="7583667" cy="3850400"/>
            </a:xfrm>
            <a:prstGeom prst="rect">
              <a:avLst/>
            </a:prstGeom>
          </p:spPr>
        </p:pic>
        <p:sp>
          <p:nvSpPr>
            <p:cNvPr id="16" name="TextBox 15">
              <a:extLst>
                <a:ext uri="{FF2B5EF4-FFF2-40B4-BE49-F238E27FC236}">
                  <a16:creationId xmlns:a16="http://schemas.microsoft.com/office/drawing/2014/main" id="{75CA7943-B72A-0E53-190A-2C0DA1A6EFBD}"/>
                </a:ext>
              </a:extLst>
            </p:cNvPr>
            <p:cNvSpPr txBox="1"/>
            <p:nvPr/>
          </p:nvSpPr>
          <p:spPr>
            <a:xfrm>
              <a:off x="8144821" y="2136338"/>
              <a:ext cx="3208979"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Towering Skyscrapers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Bright Neon Signage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Holograms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Advertisements Everywhere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Large Open Spaces</a:t>
              </a:r>
            </a:p>
          </p:txBody>
        </p:sp>
        <p:sp>
          <p:nvSpPr>
            <p:cNvPr id="17" name="TextBox 16">
              <a:extLst>
                <a:ext uri="{FF2B5EF4-FFF2-40B4-BE49-F238E27FC236}">
                  <a16:creationId xmlns:a16="http://schemas.microsoft.com/office/drawing/2014/main" id="{CC752529-4B0F-0A43-A6DA-E4726572359A}"/>
                </a:ext>
              </a:extLst>
            </p:cNvPr>
            <p:cNvSpPr txBox="1"/>
            <p:nvPr/>
          </p:nvSpPr>
          <p:spPr>
            <a:xfrm>
              <a:off x="7787539" y="5486401"/>
              <a:ext cx="357282" cy="261610"/>
            </a:xfrm>
            <a:prstGeom prst="rect">
              <a:avLst/>
            </a:prstGeom>
            <a:noFill/>
          </p:spPr>
          <p:txBody>
            <a:bodyPr wrap="square" rtlCol="0">
              <a:spAutoFit/>
            </a:bodyPr>
            <a:lstStyle/>
            <a:p>
              <a:r>
                <a:rPr lang="en-GB" sz="1100" dirty="0"/>
                <a:t>[3]</a:t>
              </a:r>
            </a:p>
          </p:txBody>
        </p:sp>
      </p:grpSp>
    </p:spTree>
    <p:extLst>
      <p:ext uri="{BB962C8B-B14F-4D97-AF65-F5344CB8AC3E}">
        <p14:creationId xmlns:p14="http://schemas.microsoft.com/office/powerpoint/2010/main" val="12376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5CAA0901-EE46-B939-6698-E36E0B5A1971}"/>
              </a:ext>
            </a:extLst>
          </p:cNvPr>
          <p:cNvSpPr/>
          <p:nvPr/>
        </p:nvSpPr>
        <p:spPr>
          <a:xfrm>
            <a:off x="8226264" y="1578762"/>
            <a:ext cx="3276095" cy="3907635"/>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47D64C73-C5C1-E8D9-51A6-5537E1FFD89E}"/>
              </a:ext>
            </a:extLst>
          </p:cNvPr>
          <p:cNvSpPr/>
          <p:nvPr/>
        </p:nvSpPr>
        <p:spPr>
          <a:xfrm>
            <a:off x="4467095" y="1578763"/>
            <a:ext cx="3276095" cy="3907635"/>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33D0D0B-0695-08BE-0DDC-BCD79DFD510C}"/>
              </a:ext>
            </a:extLst>
          </p:cNvPr>
          <p:cNvSpPr/>
          <p:nvPr/>
        </p:nvSpPr>
        <p:spPr>
          <a:xfrm>
            <a:off x="575285" y="1578764"/>
            <a:ext cx="3276095" cy="3907635"/>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ACBD2DC-49C4-9AD5-A5B9-B474DF250A68}"/>
              </a:ext>
            </a:extLst>
          </p:cNvPr>
          <p:cNvSpPr>
            <a:spLocks noGrp="1"/>
          </p:cNvSpPr>
          <p:nvPr>
            <p:ph type="title"/>
          </p:nvPr>
        </p:nvSpPr>
        <p:spPr/>
        <p:txBody>
          <a:bodyPr/>
          <a:lstStyle/>
          <a:p>
            <a:r>
              <a:rPr lang="en-GB" dirty="0"/>
              <a:t>Cyberpunk 2077 (2020)</a:t>
            </a:r>
          </a:p>
        </p:txBody>
      </p:sp>
      <p:pic>
        <p:nvPicPr>
          <p:cNvPr id="5" name="Picture 4">
            <a:extLst>
              <a:ext uri="{FF2B5EF4-FFF2-40B4-BE49-F238E27FC236}">
                <a16:creationId xmlns:a16="http://schemas.microsoft.com/office/drawing/2014/main" id="{9BDF85C9-9981-7839-C091-E4ED5CA5153E}"/>
              </a:ext>
            </a:extLst>
          </p:cNvPr>
          <p:cNvPicPr>
            <a:picLocks noChangeAspect="1"/>
          </p:cNvPicPr>
          <p:nvPr/>
        </p:nvPicPr>
        <p:blipFill>
          <a:blip r:embed="rId2"/>
          <a:stretch>
            <a:fillRect/>
          </a:stretch>
        </p:blipFill>
        <p:spPr>
          <a:xfrm>
            <a:off x="726674" y="1690688"/>
            <a:ext cx="2989630" cy="1652246"/>
          </a:xfrm>
          <a:prstGeom prst="rect">
            <a:avLst/>
          </a:prstGeom>
        </p:spPr>
      </p:pic>
      <p:pic>
        <p:nvPicPr>
          <p:cNvPr id="7" name="Picture 6">
            <a:extLst>
              <a:ext uri="{FF2B5EF4-FFF2-40B4-BE49-F238E27FC236}">
                <a16:creationId xmlns:a16="http://schemas.microsoft.com/office/drawing/2014/main" id="{20E5E932-3E44-7374-1221-D40D5BF65CEC}"/>
              </a:ext>
            </a:extLst>
          </p:cNvPr>
          <p:cNvPicPr>
            <a:picLocks noChangeAspect="1"/>
          </p:cNvPicPr>
          <p:nvPr/>
        </p:nvPicPr>
        <p:blipFill>
          <a:blip r:embed="rId3"/>
          <a:stretch>
            <a:fillRect/>
          </a:stretch>
        </p:blipFill>
        <p:spPr>
          <a:xfrm>
            <a:off x="4782264" y="1687341"/>
            <a:ext cx="2627471" cy="1650910"/>
          </a:xfrm>
          <a:prstGeom prst="rect">
            <a:avLst/>
          </a:prstGeom>
        </p:spPr>
      </p:pic>
      <p:pic>
        <p:nvPicPr>
          <p:cNvPr id="9" name="Picture 8">
            <a:extLst>
              <a:ext uri="{FF2B5EF4-FFF2-40B4-BE49-F238E27FC236}">
                <a16:creationId xmlns:a16="http://schemas.microsoft.com/office/drawing/2014/main" id="{4F7205D6-4527-E96F-5962-58D09485C181}"/>
              </a:ext>
            </a:extLst>
          </p:cNvPr>
          <p:cNvPicPr>
            <a:picLocks noChangeAspect="1"/>
          </p:cNvPicPr>
          <p:nvPr/>
        </p:nvPicPr>
        <p:blipFill rotWithShape="1">
          <a:blip r:embed="rId4"/>
          <a:srcRect t="30018"/>
          <a:stretch/>
        </p:blipFill>
        <p:spPr>
          <a:xfrm>
            <a:off x="8475695" y="1687341"/>
            <a:ext cx="2736850" cy="1656268"/>
          </a:xfrm>
          <a:prstGeom prst="rect">
            <a:avLst/>
          </a:prstGeom>
        </p:spPr>
      </p:pic>
      <p:sp>
        <p:nvSpPr>
          <p:cNvPr id="3" name="TextBox 2">
            <a:extLst>
              <a:ext uri="{FF2B5EF4-FFF2-40B4-BE49-F238E27FC236}">
                <a16:creationId xmlns:a16="http://schemas.microsoft.com/office/drawing/2014/main" id="{E7FDCCE2-6A26-8A94-60F8-DC162016D5FB}"/>
              </a:ext>
            </a:extLst>
          </p:cNvPr>
          <p:cNvSpPr txBox="1"/>
          <p:nvPr/>
        </p:nvSpPr>
        <p:spPr>
          <a:xfrm>
            <a:off x="726674" y="3615211"/>
            <a:ext cx="2989630" cy="1200329"/>
          </a:xfrm>
          <a:prstGeom prst="rect">
            <a:avLst/>
          </a:prstGeom>
          <a:noFill/>
        </p:spPr>
        <p:txBody>
          <a:bodyPr wrap="square" rtlCol="0">
            <a:spAutoFit/>
          </a:bodyPr>
          <a:lstStyle/>
          <a:p>
            <a:pPr marL="285750" indent="-285750">
              <a:buFont typeface="Arial" panose="020B0604020202020204" pitchFamily="34" charset="0"/>
              <a:buChar char="•"/>
            </a:pPr>
            <a:r>
              <a:rPr lang="en-GB" dirty="0"/>
              <a:t>Modern Styled Computers</a:t>
            </a:r>
          </a:p>
          <a:p>
            <a:pPr marL="285750" indent="-285750">
              <a:buFont typeface="Arial" panose="020B0604020202020204" pitchFamily="34" charset="0"/>
              <a:buChar char="•"/>
            </a:pPr>
            <a:r>
              <a:rPr lang="en-GB" dirty="0"/>
              <a:t>Unique Interface, High Contrast, Angular Design</a:t>
            </a:r>
          </a:p>
          <a:p>
            <a:pPr marL="285750" indent="-285750">
              <a:buFont typeface="Arial" panose="020B0604020202020204" pitchFamily="34" charset="0"/>
              <a:buChar char="•"/>
            </a:pPr>
            <a:r>
              <a:rPr lang="en-GB" dirty="0"/>
              <a:t>No Depicted Peripherals</a:t>
            </a:r>
          </a:p>
        </p:txBody>
      </p:sp>
      <p:sp>
        <p:nvSpPr>
          <p:cNvPr id="4" name="TextBox 3">
            <a:extLst>
              <a:ext uri="{FF2B5EF4-FFF2-40B4-BE49-F238E27FC236}">
                <a16:creationId xmlns:a16="http://schemas.microsoft.com/office/drawing/2014/main" id="{32687648-0CDF-E196-EB2F-DE6A4AC3681A}"/>
              </a:ext>
            </a:extLst>
          </p:cNvPr>
          <p:cNvSpPr txBox="1"/>
          <p:nvPr/>
        </p:nvSpPr>
        <p:spPr>
          <a:xfrm>
            <a:off x="4782264" y="3616221"/>
            <a:ext cx="298963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Highly Cluttered</a:t>
            </a:r>
          </a:p>
          <a:p>
            <a:pPr marL="285750" indent="-285750">
              <a:buFont typeface="Arial" panose="020B0604020202020204" pitchFamily="34" charset="0"/>
              <a:buChar char="•"/>
            </a:pPr>
            <a:r>
              <a:rPr lang="en-GB" dirty="0"/>
              <a:t>Advertisements Everywhere</a:t>
            </a:r>
          </a:p>
          <a:p>
            <a:pPr marL="285750" indent="-285750">
              <a:buFont typeface="Arial" panose="020B0604020202020204" pitchFamily="34" charset="0"/>
              <a:buChar char="•"/>
            </a:pPr>
            <a:r>
              <a:rPr lang="en-GB" dirty="0"/>
              <a:t>Trash Piling Up</a:t>
            </a:r>
          </a:p>
          <a:p>
            <a:pPr marL="285750" indent="-285750">
              <a:buFont typeface="Arial" panose="020B0604020202020204" pitchFamily="34" charset="0"/>
              <a:buChar char="•"/>
            </a:pPr>
            <a:r>
              <a:rPr lang="en-GB" dirty="0"/>
              <a:t>Dimly Lit</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E58818E5-2401-1475-E386-5A19BFAA6436}"/>
              </a:ext>
            </a:extLst>
          </p:cNvPr>
          <p:cNvSpPr txBox="1"/>
          <p:nvPr/>
        </p:nvSpPr>
        <p:spPr>
          <a:xfrm>
            <a:off x="8454917" y="3615211"/>
            <a:ext cx="298963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Touch Screens used over Physical Buttons</a:t>
            </a:r>
          </a:p>
          <a:p>
            <a:pPr marL="285750" indent="-285750">
              <a:buFont typeface="Arial" panose="020B0604020202020204" pitchFamily="34" charset="0"/>
              <a:buChar char="•"/>
            </a:pPr>
            <a:r>
              <a:rPr lang="en-GB" dirty="0"/>
              <a:t>Excessive Use of Televisions in typically quiet locations</a:t>
            </a:r>
          </a:p>
          <a:p>
            <a:pPr marL="285750" indent="-285750">
              <a:buFont typeface="Arial" panose="020B0604020202020204" pitchFamily="34" charset="0"/>
              <a:buChar char="•"/>
            </a:pPr>
            <a:r>
              <a:rPr lang="en-GB" dirty="0"/>
              <a:t>Loud, Badly Maintained</a:t>
            </a:r>
          </a:p>
        </p:txBody>
      </p:sp>
      <p:sp>
        <p:nvSpPr>
          <p:cNvPr id="8" name="TextBox 7">
            <a:extLst>
              <a:ext uri="{FF2B5EF4-FFF2-40B4-BE49-F238E27FC236}">
                <a16:creationId xmlns:a16="http://schemas.microsoft.com/office/drawing/2014/main" id="{95648BA7-D76C-A75C-4B38-0EA84A1BAE8F}"/>
              </a:ext>
            </a:extLst>
          </p:cNvPr>
          <p:cNvSpPr txBox="1"/>
          <p:nvPr/>
        </p:nvSpPr>
        <p:spPr>
          <a:xfrm>
            <a:off x="3429650" y="3298195"/>
            <a:ext cx="357282" cy="261610"/>
          </a:xfrm>
          <a:prstGeom prst="rect">
            <a:avLst/>
          </a:prstGeom>
          <a:noFill/>
        </p:spPr>
        <p:txBody>
          <a:bodyPr wrap="square" rtlCol="0">
            <a:spAutoFit/>
          </a:bodyPr>
          <a:lstStyle/>
          <a:p>
            <a:r>
              <a:rPr lang="en-GB" sz="1100" dirty="0"/>
              <a:t>[3]</a:t>
            </a:r>
          </a:p>
        </p:txBody>
      </p:sp>
      <p:sp>
        <p:nvSpPr>
          <p:cNvPr id="10" name="TextBox 9">
            <a:extLst>
              <a:ext uri="{FF2B5EF4-FFF2-40B4-BE49-F238E27FC236}">
                <a16:creationId xmlns:a16="http://schemas.microsoft.com/office/drawing/2014/main" id="{D63633E4-42F8-1D50-575A-3F6688FF7EFC}"/>
              </a:ext>
            </a:extLst>
          </p:cNvPr>
          <p:cNvSpPr txBox="1"/>
          <p:nvPr/>
        </p:nvSpPr>
        <p:spPr>
          <a:xfrm>
            <a:off x="7123081" y="3298195"/>
            <a:ext cx="357282" cy="261610"/>
          </a:xfrm>
          <a:prstGeom prst="rect">
            <a:avLst/>
          </a:prstGeom>
          <a:noFill/>
        </p:spPr>
        <p:txBody>
          <a:bodyPr wrap="square" rtlCol="0">
            <a:spAutoFit/>
          </a:bodyPr>
          <a:lstStyle/>
          <a:p>
            <a:r>
              <a:rPr lang="en-GB" sz="1100" dirty="0"/>
              <a:t>[3]</a:t>
            </a:r>
          </a:p>
        </p:txBody>
      </p:sp>
      <p:sp>
        <p:nvSpPr>
          <p:cNvPr id="11" name="TextBox 10">
            <a:extLst>
              <a:ext uri="{FF2B5EF4-FFF2-40B4-BE49-F238E27FC236}">
                <a16:creationId xmlns:a16="http://schemas.microsoft.com/office/drawing/2014/main" id="{4F191C62-BAF9-12E7-8AD3-C4AB4F5A950E}"/>
              </a:ext>
            </a:extLst>
          </p:cNvPr>
          <p:cNvSpPr txBox="1"/>
          <p:nvPr/>
        </p:nvSpPr>
        <p:spPr>
          <a:xfrm>
            <a:off x="10925891" y="3298195"/>
            <a:ext cx="357282" cy="261610"/>
          </a:xfrm>
          <a:prstGeom prst="rect">
            <a:avLst/>
          </a:prstGeom>
          <a:noFill/>
        </p:spPr>
        <p:txBody>
          <a:bodyPr wrap="square" rtlCol="0">
            <a:spAutoFit/>
          </a:bodyPr>
          <a:lstStyle/>
          <a:p>
            <a:r>
              <a:rPr lang="en-GB" sz="1100" dirty="0"/>
              <a:t>[3]</a:t>
            </a:r>
          </a:p>
        </p:txBody>
      </p:sp>
    </p:spTree>
    <p:extLst>
      <p:ext uri="{BB962C8B-B14F-4D97-AF65-F5344CB8AC3E}">
        <p14:creationId xmlns:p14="http://schemas.microsoft.com/office/powerpoint/2010/main" val="2772296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6485A0A-7FA7-6738-49C8-B77A669B59A1}"/>
              </a:ext>
            </a:extLst>
          </p:cNvPr>
          <p:cNvSpPr/>
          <p:nvPr/>
        </p:nvSpPr>
        <p:spPr>
          <a:xfrm>
            <a:off x="838200" y="1690689"/>
            <a:ext cx="5859326" cy="386838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7065C02-4CED-BE8E-365A-B473D50E4B31}"/>
              </a:ext>
            </a:extLst>
          </p:cNvPr>
          <p:cNvSpPr>
            <a:spLocks noGrp="1"/>
          </p:cNvSpPr>
          <p:nvPr>
            <p:ph type="title"/>
          </p:nvPr>
        </p:nvSpPr>
        <p:spPr/>
        <p:txBody>
          <a:bodyPr/>
          <a:lstStyle/>
          <a:p>
            <a:r>
              <a:rPr lang="en-GB" dirty="0"/>
              <a:t>Practical Concept</a:t>
            </a:r>
          </a:p>
        </p:txBody>
      </p:sp>
      <p:sp>
        <p:nvSpPr>
          <p:cNvPr id="3" name="Content Placeholder 2">
            <a:extLst>
              <a:ext uri="{FF2B5EF4-FFF2-40B4-BE49-F238E27FC236}">
                <a16:creationId xmlns:a16="http://schemas.microsoft.com/office/drawing/2014/main" id="{782C6868-7674-02FD-7046-4EA42276572A}"/>
              </a:ext>
            </a:extLst>
          </p:cNvPr>
          <p:cNvSpPr>
            <a:spLocks noGrp="1"/>
          </p:cNvSpPr>
          <p:nvPr>
            <p:ph idx="1"/>
          </p:nvPr>
        </p:nvSpPr>
        <p:spPr/>
        <p:txBody>
          <a:bodyPr/>
          <a:lstStyle/>
          <a:p>
            <a:r>
              <a:rPr lang="en-GB" dirty="0"/>
              <a:t>Two Environments</a:t>
            </a:r>
          </a:p>
          <a:p>
            <a:endParaRPr lang="en-GB" dirty="0"/>
          </a:p>
          <a:p>
            <a:r>
              <a:rPr lang="en-GB" dirty="0"/>
              <a:t>Hyperloop Transit Station</a:t>
            </a:r>
          </a:p>
          <a:p>
            <a:endParaRPr lang="en-GB" dirty="0"/>
          </a:p>
          <a:p>
            <a:r>
              <a:rPr lang="en-GB" dirty="0"/>
              <a:t>Design Inspired by Two Different Eras</a:t>
            </a:r>
          </a:p>
          <a:p>
            <a:endParaRPr lang="en-GB" dirty="0"/>
          </a:p>
          <a:p>
            <a:r>
              <a:rPr lang="en-GB" dirty="0"/>
              <a:t>Animation Showcase</a:t>
            </a:r>
          </a:p>
          <a:p>
            <a:endParaRPr lang="en-GB" dirty="0"/>
          </a:p>
        </p:txBody>
      </p:sp>
    </p:spTree>
    <p:extLst>
      <p:ext uri="{BB962C8B-B14F-4D97-AF65-F5344CB8AC3E}">
        <p14:creationId xmlns:p14="http://schemas.microsoft.com/office/powerpoint/2010/main" val="1469939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5C02-4CED-BE8E-365A-B473D50E4B31}"/>
              </a:ext>
            </a:extLst>
          </p:cNvPr>
          <p:cNvSpPr>
            <a:spLocks noGrp="1"/>
          </p:cNvSpPr>
          <p:nvPr>
            <p:ph type="title"/>
          </p:nvPr>
        </p:nvSpPr>
        <p:spPr/>
        <p:txBody>
          <a:bodyPr/>
          <a:lstStyle/>
          <a:p>
            <a:r>
              <a:rPr lang="en-GB" dirty="0"/>
              <a:t>Moodboard</a:t>
            </a:r>
          </a:p>
        </p:txBody>
      </p:sp>
      <p:pic>
        <p:nvPicPr>
          <p:cNvPr id="7" name="Picture 6">
            <a:extLst>
              <a:ext uri="{FF2B5EF4-FFF2-40B4-BE49-F238E27FC236}">
                <a16:creationId xmlns:a16="http://schemas.microsoft.com/office/drawing/2014/main" id="{A35746E9-36BD-AB92-78D8-42D6656C58BC}"/>
              </a:ext>
            </a:extLst>
          </p:cNvPr>
          <p:cNvPicPr>
            <a:picLocks noChangeAspect="1"/>
          </p:cNvPicPr>
          <p:nvPr/>
        </p:nvPicPr>
        <p:blipFill>
          <a:blip r:embed="rId2"/>
          <a:stretch>
            <a:fillRect/>
          </a:stretch>
        </p:blipFill>
        <p:spPr>
          <a:xfrm>
            <a:off x="1696924" y="1356674"/>
            <a:ext cx="8798151" cy="5204599"/>
          </a:xfrm>
          <a:prstGeom prst="rect">
            <a:avLst/>
          </a:prstGeom>
        </p:spPr>
      </p:pic>
    </p:spTree>
    <p:extLst>
      <p:ext uri="{BB962C8B-B14F-4D97-AF65-F5344CB8AC3E}">
        <p14:creationId xmlns:p14="http://schemas.microsoft.com/office/powerpoint/2010/main" val="71203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5C02-4CED-BE8E-365A-B473D50E4B31}"/>
              </a:ext>
            </a:extLst>
          </p:cNvPr>
          <p:cNvSpPr>
            <a:spLocks noGrp="1"/>
          </p:cNvSpPr>
          <p:nvPr>
            <p:ph type="title"/>
          </p:nvPr>
        </p:nvSpPr>
        <p:spPr/>
        <p:txBody>
          <a:bodyPr/>
          <a:lstStyle/>
          <a:p>
            <a:r>
              <a:rPr lang="en-GB" dirty="0"/>
              <a:t>Moodboard – Night Market</a:t>
            </a:r>
          </a:p>
        </p:txBody>
      </p:sp>
      <p:pic>
        <p:nvPicPr>
          <p:cNvPr id="4" name="Picture 3">
            <a:extLst>
              <a:ext uri="{FF2B5EF4-FFF2-40B4-BE49-F238E27FC236}">
                <a16:creationId xmlns:a16="http://schemas.microsoft.com/office/drawing/2014/main" id="{4CD8FB2E-F44E-953E-A789-5DB788ED15F0}"/>
              </a:ext>
            </a:extLst>
          </p:cNvPr>
          <p:cNvPicPr>
            <a:picLocks noChangeAspect="1"/>
          </p:cNvPicPr>
          <p:nvPr/>
        </p:nvPicPr>
        <p:blipFill>
          <a:blip r:embed="rId2"/>
          <a:stretch>
            <a:fillRect/>
          </a:stretch>
        </p:blipFill>
        <p:spPr>
          <a:xfrm>
            <a:off x="2535608" y="1354502"/>
            <a:ext cx="7120784" cy="5346052"/>
          </a:xfrm>
          <a:prstGeom prst="rect">
            <a:avLst/>
          </a:prstGeom>
        </p:spPr>
      </p:pic>
    </p:spTree>
    <p:extLst>
      <p:ext uri="{BB962C8B-B14F-4D97-AF65-F5344CB8AC3E}">
        <p14:creationId xmlns:p14="http://schemas.microsoft.com/office/powerpoint/2010/main" val="2297292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56AE065-439C-1980-2ECE-BF14E8F24500}"/>
              </a:ext>
            </a:extLst>
          </p:cNvPr>
          <p:cNvSpPr/>
          <p:nvPr/>
        </p:nvSpPr>
        <p:spPr>
          <a:xfrm>
            <a:off x="1005234" y="1578764"/>
            <a:ext cx="9573950" cy="4567700"/>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B8F924-0834-A2F7-FB7F-E3A1265E4A10}"/>
              </a:ext>
            </a:extLst>
          </p:cNvPr>
          <p:cNvSpPr>
            <a:spLocks noGrp="1"/>
          </p:cNvSpPr>
          <p:nvPr>
            <p:ph type="title"/>
          </p:nvPr>
        </p:nvSpPr>
        <p:spPr/>
        <p:txBody>
          <a:bodyPr/>
          <a:lstStyle/>
          <a:p>
            <a:r>
              <a:rPr lang="en-GB" dirty="0"/>
              <a:t>Early Blockout</a:t>
            </a:r>
          </a:p>
        </p:txBody>
      </p:sp>
      <p:pic>
        <p:nvPicPr>
          <p:cNvPr id="5" name="Picture 4">
            <a:extLst>
              <a:ext uri="{FF2B5EF4-FFF2-40B4-BE49-F238E27FC236}">
                <a16:creationId xmlns:a16="http://schemas.microsoft.com/office/drawing/2014/main" id="{3BD6AAAF-1FA3-0C9A-C969-D2A90E4BAA9E}"/>
              </a:ext>
            </a:extLst>
          </p:cNvPr>
          <p:cNvPicPr>
            <a:picLocks noChangeAspect="1"/>
          </p:cNvPicPr>
          <p:nvPr/>
        </p:nvPicPr>
        <p:blipFill>
          <a:blip r:embed="rId2"/>
          <a:stretch>
            <a:fillRect/>
          </a:stretch>
        </p:blipFill>
        <p:spPr>
          <a:xfrm>
            <a:off x="1114235" y="1690688"/>
            <a:ext cx="9364021" cy="4362298"/>
          </a:xfrm>
          <a:prstGeom prst="rect">
            <a:avLst/>
          </a:prstGeom>
        </p:spPr>
      </p:pic>
    </p:spTree>
    <p:extLst>
      <p:ext uri="{BB962C8B-B14F-4D97-AF65-F5344CB8AC3E}">
        <p14:creationId xmlns:p14="http://schemas.microsoft.com/office/powerpoint/2010/main" val="3616866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824D95B-A23E-0F5F-EFEA-7B8AB5FB9D6C}"/>
              </a:ext>
            </a:extLst>
          </p:cNvPr>
          <p:cNvSpPr/>
          <p:nvPr/>
        </p:nvSpPr>
        <p:spPr>
          <a:xfrm>
            <a:off x="1162681" y="1435184"/>
            <a:ext cx="9858564" cy="4674946"/>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B8F924-0834-A2F7-FB7F-E3A1265E4A10}"/>
              </a:ext>
            </a:extLst>
          </p:cNvPr>
          <p:cNvSpPr>
            <a:spLocks noGrp="1"/>
          </p:cNvSpPr>
          <p:nvPr>
            <p:ph type="title"/>
          </p:nvPr>
        </p:nvSpPr>
        <p:spPr/>
        <p:txBody>
          <a:bodyPr/>
          <a:lstStyle/>
          <a:p>
            <a:r>
              <a:rPr lang="en-GB" dirty="0"/>
              <a:t>Early Blockout</a:t>
            </a:r>
          </a:p>
        </p:txBody>
      </p:sp>
      <p:pic>
        <p:nvPicPr>
          <p:cNvPr id="4" name="Picture 3">
            <a:extLst>
              <a:ext uri="{FF2B5EF4-FFF2-40B4-BE49-F238E27FC236}">
                <a16:creationId xmlns:a16="http://schemas.microsoft.com/office/drawing/2014/main" id="{E51577BF-851E-001C-F4FB-9B8A4F7F4E71}"/>
              </a:ext>
            </a:extLst>
          </p:cNvPr>
          <p:cNvPicPr>
            <a:picLocks noChangeAspect="1"/>
          </p:cNvPicPr>
          <p:nvPr/>
        </p:nvPicPr>
        <p:blipFill>
          <a:blip r:embed="rId2"/>
          <a:stretch>
            <a:fillRect/>
          </a:stretch>
        </p:blipFill>
        <p:spPr>
          <a:xfrm>
            <a:off x="1244432" y="1525621"/>
            <a:ext cx="9703136" cy="4484766"/>
          </a:xfrm>
          <a:prstGeom prst="rect">
            <a:avLst/>
          </a:prstGeom>
        </p:spPr>
      </p:pic>
    </p:spTree>
    <p:extLst>
      <p:ext uri="{BB962C8B-B14F-4D97-AF65-F5344CB8AC3E}">
        <p14:creationId xmlns:p14="http://schemas.microsoft.com/office/powerpoint/2010/main" val="3622496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2B770D9A-5EC4-5FC0-8C04-4FFC9748F3AB}"/>
              </a:ext>
            </a:extLst>
          </p:cNvPr>
          <p:cNvSpPr/>
          <p:nvPr/>
        </p:nvSpPr>
        <p:spPr>
          <a:xfrm>
            <a:off x="950734" y="1475182"/>
            <a:ext cx="10306681" cy="4846895"/>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B8F924-0834-A2F7-FB7F-E3A1265E4A10}"/>
              </a:ext>
            </a:extLst>
          </p:cNvPr>
          <p:cNvSpPr>
            <a:spLocks noGrp="1"/>
          </p:cNvSpPr>
          <p:nvPr>
            <p:ph type="title"/>
          </p:nvPr>
        </p:nvSpPr>
        <p:spPr/>
        <p:txBody>
          <a:bodyPr/>
          <a:lstStyle/>
          <a:p>
            <a:r>
              <a:rPr lang="en-GB" dirty="0"/>
              <a:t>Early Blockout</a:t>
            </a:r>
          </a:p>
        </p:txBody>
      </p:sp>
      <p:pic>
        <p:nvPicPr>
          <p:cNvPr id="5" name="Picture 4">
            <a:extLst>
              <a:ext uri="{FF2B5EF4-FFF2-40B4-BE49-F238E27FC236}">
                <a16:creationId xmlns:a16="http://schemas.microsoft.com/office/drawing/2014/main" id="{6132B3AF-E075-EDF5-B445-7F5C793F9B51}"/>
              </a:ext>
            </a:extLst>
          </p:cNvPr>
          <p:cNvPicPr>
            <a:picLocks noChangeAspect="1"/>
          </p:cNvPicPr>
          <p:nvPr/>
        </p:nvPicPr>
        <p:blipFill>
          <a:blip r:embed="rId2"/>
          <a:stretch>
            <a:fillRect/>
          </a:stretch>
        </p:blipFill>
        <p:spPr>
          <a:xfrm>
            <a:off x="1024368" y="1562352"/>
            <a:ext cx="10155376" cy="4695000"/>
          </a:xfrm>
          <a:prstGeom prst="rect">
            <a:avLst/>
          </a:prstGeom>
        </p:spPr>
      </p:pic>
    </p:spTree>
    <p:extLst>
      <p:ext uri="{BB962C8B-B14F-4D97-AF65-F5344CB8AC3E}">
        <p14:creationId xmlns:p14="http://schemas.microsoft.com/office/powerpoint/2010/main" val="827583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454A88B7-F652-C5E8-7EB2-FB18AF8B7289}"/>
              </a:ext>
            </a:extLst>
          </p:cNvPr>
          <p:cNvSpPr/>
          <p:nvPr/>
        </p:nvSpPr>
        <p:spPr>
          <a:xfrm>
            <a:off x="8470318" y="1580223"/>
            <a:ext cx="2273554" cy="4978021"/>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6A39F66A-4261-748F-2970-632DDF50D4F3}"/>
              </a:ext>
            </a:extLst>
          </p:cNvPr>
          <p:cNvSpPr/>
          <p:nvPr/>
        </p:nvSpPr>
        <p:spPr>
          <a:xfrm>
            <a:off x="6093059" y="1580224"/>
            <a:ext cx="2273554" cy="4978021"/>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0EC2D7B9-6FF6-C2B2-CBFF-950AE94171CE}"/>
              </a:ext>
            </a:extLst>
          </p:cNvPr>
          <p:cNvSpPr/>
          <p:nvPr/>
        </p:nvSpPr>
        <p:spPr>
          <a:xfrm>
            <a:off x="3715800" y="1580224"/>
            <a:ext cx="2273554" cy="4978021"/>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07E6ADF0-68EC-BE6C-5766-A58F2B2AE474}"/>
              </a:ext>
            </a:extLst>
          </p:cNvPr>
          <p:cNvSpPr/>
          <p:nvPr/>
        </p:nvSpPr>
        <p:spPr>
          <a:xfrm>
            <a:off x="1335602" y="1580225"/>
            <a:ext cx="2273554" cy="4978021"/>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AB325C7-1706-3E99-61FF-3DB15C1A2C68}"/>
              </a:ext>
            </a:extLst>
          </p:cNvPr>
          <p:cNvSpPr>
            <a:spLocks noGrp="1"/>
          </p:cNvSpPr>
          <p:nvPr>
            <p:ph type="title"/>
          </p:nvPr>
        </p:nvSpPr>
        <p:spPr/>
        <p:txBody>
          <a:bodyPr/>
          <a:lstStyle/>
          <a:p>
            <a:r>
              <a:rPr lang="en-GB" dirty="0"/>
              <a:t>Next Steps (Research)</a:t>
            </a:r>
          </a:p>
        </p:txBody>
      </p:sp>
      <p:grpSp>
        <p:nvGrpSpPr>
          <p:cNvPr id="10" name="Group 9">
            <a:extLst>
              <a:ext uri="{FF2B5EF4-FFF2-40B4-BE49-F238E27FC236}">
                <a16:creationId xmlns:a16="http://schemas.microsoft.com/office/drawing/2014/main" id="{05A6778C-888E-4881-2E42-C41AD061B366}"/>
              </a:ext>
            </a:extLst>
          </p:cNvPr>
          <p:cNvGrpSpPr/>
          <p:nvPr/>
        </p:nvGrpSpPr>
        <p:grpSpPr>
          <a:xfrm>
            <a:off x="1338541" y="1636187"/>
            <a:ext cx="9514918" cy="4413062"/>
            <a:chOff x="1338541" y="1636187"/>
            <a:chExt cx="9514918" cy="4413062"/>
          </a:xfrm>
        </p:grpSpPr>
        <p:grpSp>
          <p:nvGrpSpPr>
            <p:cNvPr id="4" name="Group 3">
              <a:extLst>
                <a:ext uri="{FF2B5EF4-FFF2-40B4-BE49-F238E27FC236}">
                  <a16:creationId xmlns:a16="http://schemas.microsoft.com/office/drawing/2014/main" id="{0FB4A1C2-E601-93E2-2193-1602948D7AED}"/>
                </a:ext>
              </a:extLst>
            </p:cNvPr>
            <p:cNvGrpSpPr/>
            <p:nvPr/>
          </p:nvGrpSpPr>
          <p:grpSpPr>
            <a:xfrm>
              <a:off x="3718739" y="1636187"/>
              <a:ext cx="7134720" cy="4354219"/>
              <a:chOff x="3310461" y="1813806"/>
              <a:chExt cx="7178878" cy="4354219"/>
            </a:xfrm>
          </p:grpSpPr>
          <p:sp>
            <p:nvSpPr>
              <p:cNvPr id="5" name="Content Placeholder 2">
                <a:extLst>
                  <a:ext uri="{FF2B5EF4-FFF2-40B4-BE49-F238E27FC236}">
                    <a16:creationId xmlns:a16="http://schemas.microsoft.com/office/drawing/2014/main" id="{AEBA28F0-F4C2-3C28-90FF-D2E877B6B7D0}"/>
                  </a:ext>
                </a:extLst>
              </p:cNvPr>
              <p:cNvSpPr txBox="1">
                <a:spLocks/>
              </p:cNvSpPr>
              <p:nvPr/>
            </p:nvSpPr>
            <p:spPr>
              <a:xfrm>
                <a:off x="3310461" y="1816687"/>
                <a:ext cx="239197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Games:</a:t>
                </a:r>
              </a:p>
              <a:p>
                <a:r>
                  <a:rPr lang="en-GB" sz="1400" dirty="0"/>
                  <a:t>Starfield (2023)</a:t>
                </a:r>
              </a:p>
              <a:p>
                <a:r>
                  <a:rPr lang="en-GB" sz="1400" dirty="0"/>
                  <a:t>Alien Isolation (2014)</a:t>
                </a:r>
              </a:p>
            </p:txBody>
          </p:sp>
          <p:sp>
            <p:nvSpPr>
              <p:cNvPr id="6" name="Content Placeholder 2">
                <a:extLst>
                  <a:ext uri="{FF2B5EF4-FFF2-40B4-BE49-F238E27FC236}">
                    <a16:creationId xmlns:a16="http://schemas.microsoft.com/office/drawing/2014/main" id="{F8390ADE-23DD-B0BF-9AF1-D41B563F0540}"/>
                  </a:ext>
                </a:extLst>
              </p:cNvPr>
              <p:cNvSpPr txBox="1">
                <a:spLocks/>
              </p:cNvSpPr>
              <p:nvPr/>
            </p:nvSpPr>
            <p:spPr>
              <a:xfrm>
                <a:off x="5705392" y="1816687"/>
                <a:ext cx="239197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Shows:</a:t>
                </a:r>
              </a:p>
              <a:p>
                <a:r>
                  <a:rPr lang="en-GB" sz="1400" dirty="0"/>
                  <a:t>Star Trek: The Next Generation (1987-1994)</a:t>
                </a:r>
              </a:p>
              <a:p>
                <a:r>
                  <a:rPr lang="en-GB" sz="1400" dirty="0"/>
                  <a:t>Red Dwarf (1988-2020)</a:t>
                </a:r>
              </a:p>
              <a:p>
                <a:r>
                  <a:rPr lang="en-GB" sz="1400" dirty="0"/>
                  <a:t>Altered Carbon (2018-2020)</a:t>
                </a:r>
              </a:p>
              <a:p>
                <a:r>
                  <a:rPr lang="en-GB" sz="1400" dirty="0"/>
                  <a:t>Loki (2021-Present)</a:t>
                </a:r>
              </a:p>
              <a:p>
                <a:endParaRPr lang="en-GB" sz="1400" dirty="0"/>
              </a:p>
            </p:txBody>
          </p:sp>
          <p:sp>
            <p:nvSpPr>
              <p:cNvPr id="7" name="Content Placeholder 2">
                <a:extLst>
                  <a:ext uri="{FF2B5EF4-FFF2-40B4-BE49-F238E27FC236}">
                    <a16:creationId xmlns:a16="http://schemas.microsoft.com/office/drawing/2014/main" id="{B57D82EA-D194-4DAC-31C0-33810282C697}"/>
                  </a:ext>
                </a:extLst>
              </p:cNvPr>
              <p:cNvSpPr txBox="1">
                <a:spLocks/>
              </p:cNvSpPr>
              <p:nvPr/>
            </p:nvSpPr>
            <p:spPr>
              <a:xfrm>
                <a:off x="8097365" y="1813806"/>
                <a:ext cx="239197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Other:</a:t>
                </a:r>
              </a:p>
              <a:p>
                <a:r>
                  <a:rPr lang="en-GB" sz="1400" dirty="0"/>
                  <a:t>General Visual Representations of computer systems and hacking throughout media over time.</a:t>
                </a:r>
              </a:p>
              <a:p>
                <a:r>
                  <a:rPr lang="en-GB" sz="1400" dirty="0"/>
                  <a:t>Death Star (Star Wars)</a:t>
                </a:r>
              </a:p>
              <a:p>
                <a:r>
                  <a:rPr lang="en-GB" sz="1400" dirty="0"/>
                  <a:t>Tardis (Doctor Who)</a:t>
                </a:r>
              </a:p>
            </p:txBody>
          </p:sp>
        </p:grpSp>
        <p:sp>
          <p:nvSpPr>
            <p:cNvPr id="9" name="Content Placeholder 2">
              <a:extLst>
                <a:ext uri="{FF2B5EF4-FFF2-40B4-BE49-F238E27FC236}">
                  <a16:creationId xmlns:a16="http://schemas.microsoft.com/office/drawing/2014/main" id="{6F0F8468-9C61-E63B-09DA-28BB16A96C1E}"/>
                </a:ext>
              </a:extLst>
            </p:cNvPr>
            <p:cNvSpPr txBox="1">
              <a:spLocks/>
            </p:cNvSpPr>
            <p:nvPr/>
          </p:nvSpPr>
          <p:spPr>
            <a:xfrm>
              <a:off x="1338541" y="1697911"/>
              <a:ext cx="2377261" cy="4351338"/>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1200" dirty="0"/>
                <a:t>Films:</a:t>
              </a:r>
            </a:p>
            <a:p>
              <a:pPr marL="285750" indent="-285750">
                <a:buFont typeface="Arial" panose="020B0604020202020204" pitchFamily="34" charset="0"/>
                <a:buChar char="•"/>
              </a:pPr>
              <a:r>
                <a:rPr lang="en-GB" sz="5600" dirty="0"/>
                <a:t>Total Recall (1990)</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2001 A Space Odyssey (1968)</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Back to the Future Trilogy (1985-1990)</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Terminator Franchise (1984-Present)</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Alien Franchise (1979-Present)</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Star Trek Reboots (2009-2016)</a:t>
              </a:r>
            </a:p>
            <a:p>
              <a:pPr marL="285750" indent="-285750">
                <a:buFont typeface="Arial" panose="020B0604020202020204" pitchFamily="34" charset="0"/>
                <a:buChar char="•"/>
              </a:pPr>
              <a:endParaRPr lang="en-GB" sz="5600" dirty="0"/>
            </a:p>
            <a:p>
              <a:pPr marL="285750" indent="-285750">
                <a:buFont typeface="Arial" panose="020B0604020202020204" pitchFamily="34" charset="0"/>
                <a:buChar char="•"/>
              </a:pPr>
              <a:r>
                <a:rPr lang="en-GB" sz="5600" dirty="0"/>
                <a:t>Minority Report (2002)</a:t>
              </a:r>
            </a:p>
            <a:p>
              <a:pPr marL="285750" indent="-285750">
                <a:buFont typeface="Arial" panose="020B0604020202020204" pitchFamily="34" charset="0"/>
                <a:buChar char="•"/>
              </a:pPr>
              <a:endParaRPr lang="en-GB" sz="2800" dirty="0"/>
            </a:p>
          </p:txBody>
        </p:sp>
      </p:grpSp>
    </p:spTree>
    <p:extLst>
      <p:ext uri="{BB962C8B-B14F-4D97-AF65-F5344CB8AC3E}">
        <p14:creationId xmlns:p14="http://schemas.microsoft.com/office/powerpoint/2010/main" val="4148719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E507AB2-7B4B-0B87-C417-CB0A7B6297A6}"/>
              </a:ext>
            </a:extLst>
          </p:cNvPr>
          <p:cNvSpPr/>
          <p:nvPr/>
        </p:nvSpPr>
        <p:spPr>
          <a:xfrm>
            <a:off x="730375" y="1690688"/>
            <a:ext cx="10163702" cy="4177217"/>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EC280F8-B416-6AB1-62E1-26198467990B}"/>
              </a:ext>
            </a:extLst>
          </p:cNvPr>
          <p:cNvSpPr>
            <a:spLocks noGrp="1"/>
          </p:cNvSpPr>
          <p:nvPr>
            <p:ph type="title"/>
          </p:nvPr>
        </p:nvSpPr>
        <p:spPr/>
        <p:txBody>
          <a:bodyPr/>
          <a:lstStyle/>
          <a:p>
            <a:r>
              <a:rPr lang="en-GB" dirty="0"/>
              <a:t>Next Steps (Practical)</a:t>
            </a:r>
          </a:p>
        </p:txBody>
      </p:sp>
      <p:sp>
        <p:nvSpPr>
          <p:cNvPr id="3" name="Content Placeholder 2">
            <a:extLst>
              <a:ext uri="{FF2B5EF4-FFF2-40B4-BE49-F238E27FC236}">
                <a16:creationId xmlns:a16="http://schemas.microsoft.com/office/drawing/2014/main" id="{512F29D2-A44F-62A9-36D5-1E1939DD7F03}"/>
              </a:ext>
            </a:extLst>
          </p:cNvPr>
          <p:cNvSpPr>
            <a:spLocks noGrp="1"/>
          </p:cNvSpPr>
          <p:nvPr>
            <p:ph idx="1"/>
          </p:nvPr>
        </p:nvSpPr>
        <p:spPr/>
        <p:txBody>
          <a:bodyPr/>
          <a:lstStyle/>
          <a:p>
            <a:r>
              <a:rPr lang="en-GB" dirty="0"/>
              <a:t>Adjust Layout of Platform</a:t>
            </a:r>
          </a:p>
          <a:p>
            <a:endParaRPr lang="en-GB" dirty="0"/>
          </a:p>
          <a:p>
            <a:r>
              <a:rPr lang="en-GB" dirty="0"/>
              <a:t>Scale Back Styling to Refit for Other Style</a:t>
            </a:r>
          </a:p>
          <a:p>
            <a:endParaRPr lang="en-GB" dirty="0"/>
          </a:p>
          <a:p>
            <a:r>
              <a:rPr lang="en-GB" dirty="0"/>
              <a:t>Create Blockout Version of Other Style</a:t>
            </a:r>
          </a:p>
          <a:p>
            <a:endParaRPr lang="en-GB" dirty="0"/>
          </a:p>
          <a:p>
            <a:r>
              <a:rPr lang="en-GB" dirty="0"/>
              <a:t>Begin Finalising Models, Settling on the Final Visual Styles for both Versions</a:t>
            </a:r>
          </a:p>
        </p:txBody>
      </p:sp>
    </p:spTree>
    <p:extLst>
      <p:ext uri="{BB962C8B-B14F-4D97-AF65-F5344CB8AC3E}">
        <p14:creationId xmlns:p14="http://schemas.microsoft.com/office/powerpoint/2010/main" val="3279621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A411D57-176D-6DA5-BF75-ADC08D00BC72}"/>
              </a:ext>
            </a:extLst>
          </p:cNvPr>
          <p:cNvSpPr/>
          <p:nvPr/>
        </p:nvSpPr>
        <p:spPr>
          <a:xfrm>
            <a:off x="838200" y="1744969"/>
            <a:ext cx="10515600" cy="1258623"/>
          </a:xfrm>
          <a:prstGeom prst="roundRect">
            <a:avLst>
              <a:gd name="adj" fmla="val 2399"/>
            </a:avLst>
          </a:prstGeom>
          <a:solidFill>
            <a:schemeClr val="bg1">
              <a:lumMod val="75000"/>
              <a:lumOff val="25000"/>
            </a:schemeClr>
          </a:soli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AB325C7-1706-3E99-61FF-3DB15C1A2C6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F0FBD12-D4D8-D0D3-D16B-8548FBFCDECE}"/>
              </a:ext>
            </a:extLst>
          </p:cNvPr>
          <p:cNvSpPr>
            <a:spLocks noGrp="1"/>
          </p:cNvSpPr>
          <p:nvPr>
            <p:ph idx="1"/>
          </p:nvPr>
        </p:nvSpPr>
        <p:spPr/>
        <p:txBody>
          <a:bodyPr/>
          <a:lstStyle/>
          <a:p>
            <a:pPr marL="0" indent="0">
              <a:buNone/>
            </a:pPr>
            <a:r>
              <a:rPr lang="en-GB" sz="1400" dirty="0"/>
              <a:t>[1] R. Scott, Director, Blade Runner. [Film]. United States of America, United Kingdom: The Ladd Company; Shaw Brothers; Warner Bros., 1982. </a:t>
            </a:r>
          </a:p>
          <a:p>
            <a:pPr marL="0" indent="0">
              <a:buNone/>
            </a:pPr>
            <a:r>
              <a:rPr lang="en-GB" sz="1400" dirty="0"/>
              <a:t>[2] D. Villeneuve, Director, Blade Runner 2049. [Film]. United States of America: Alcon Media Group; Columbia Pictures; Bud Yorkin Productions; Torridon Films; 16:14 Entertainment; Thunderbird Entertainment; Scott Free Productions, 2017. </a:t>
            </a:r>
          </a:p>
          <a:p>
            <a:pPr marL="0" indent="0">
              <a:buNone/>
            </a:pPr>
            <a:r>
              <a:rPr lang="en-GB" sz="1400" dirty="0"/>
              <a:t>[3] CD Projekt Red, Cyberpunk 2077, Warsaw: CD Projekt, 2020. </a:t>
            </a:r>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3318406545"/>
      </p:ext>
    </p:extLst>
  </p:cSld>
  <p:clrMapOvr>
    <a:masterClrMapping/>
  </p:clrMapOvr>
</p:sld>
</file>

<file path=ppt/theme/theme1.xml><?xml version="1.0" encoding="utf-8"?>
<a:theme xmlns:a="http://schemas.openxmlformats.org/drawingml/2006/main" name="Office Theme">
  <a:themeElements>
    <a:clrScheme name="Custom 1">
      <a:dk1>
        <a:srgbClr val="262626"/>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7" ma:contentTypeDescription="Create a new document." ma:contentTypeScope="" ma:versionID="f8d1e79b77ab290f5819f510fabf4b6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ae7ea04bee525c181bfba13bc1396ff9"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6546E8-93A7-4585-A810-6A2EC83AC5C6}">
  <ds:schemaRefs>
    <ds:schemaRef ds:uri="http://schemas.microsoft.com/office/infopath/2007/PartnerControls"/>
    <ds:schemaRef ds:uri="f54e4810-f1f5-4bce-aa8e-e4722dc561be"/>
    <ds:schemaRef ds:uri="7b23fa32-4003-4364-bee1-595462966394"/>
    <ds:schemaRef ds:uri="http://www.w3.org/XML/1998/namespace"/>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B26FC3D3-1FAB-4C4D-B826-6EAB023CFF2B}">
  <ds:schemaRefs>
    <ds:schemaRef ds:uri="http://schemas.microsoft.com/sharepoint/v3/contenttype/forms"/>
  </ds:schemaRefs>
</ds:datastoreItem>
</file>

<file path=customXml/itemProps3.xml><?xml version="1.0" encoding="utf-8"?>
<ds:datastoreItem xmlns:ds="http://schemas.openxmlformats.org/officeDocument/2006/customXml" ds:itemID="{59A0F6EE-1470-486C-A1EE-40E6920DC7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751</TotalTime>
  <Words>786</Words>
  <Application>Microsoft Office PowerPoint</Application>
  <PresentationFormat>Widescreen</PresentationFormat>
  <Paragraphs>166</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Interim Viva</vt:lpstr>
      <vt:lpstr>Project Title</vt:lpstr>
      <vt:lpstr>Project Overview</vt:lpstr>
      <vt:lpstr>Current Progress - Research</vt:lpstr>
      <vt:lpstr>Blade Runner (1982)</vt:lpstr>
      <vt:lpstr>Blade Runner 2049 (2017)</vt:lpstr>
      <vt:lpstr>Blade Runner 2049 (2017)</vt:lpstr>
      <vt:lpstr>Blade Runner 2049 (2017)</vt:lpstr>
      <vt:lpstr>Cyberpunk 2077 (2020)</vt:lpstr>
      <vt:lpstr>Cyberpunk 2077 (2020)</vt:lpstr>
      <vt:lpstr>Practical Concept</vt:lpstr>
      <vt:lpstr>Moodboard</vt:lpstr>
      <vt:lpstr>Moodboard – Night Market</vt:lpstr>
      <vt:lpstr>Early Blockout</vt:lpstr>
      <vt:lpstr>Early Blockout</vt:lpstr>
      <vt:lpstr>Early Blockout</vt:lpstr>
      <vt:lpstr>Next Steps (Research)</vt:lpstr>
      <vt:lpstr>Next Steps (Practical)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dc:title>
  <dc:creator>Thomas</dc:creator>
  <cp:lastModifiedBy>Thomas</cp:lastModifiedBy>
  <cp:revision>3</cp:revision>
  <dcterms:created xsi:type="dcterms:W3CDTF">2024-01-20T13:46:04Z</dcterms:created>
  <dcterms:modified xsi:type="dcterms:W3CDTF">2024-01-23T14:43:58Z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