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324" r:id="rId9"/>
    <p:sldId id="327" r:id="rId10"/>
    <p:sldId id="360" r:id="rId11"/>
    <p:sldId id="330" r:id="rId12"/>
    <p:sldId id="331" r:id="rId13"/>
    <p:sldId id="332" r:id="rId14"/>
    <p:sldId id="364" r:id="rId15"/>
    <p:sldId id="337" r:id="rId16"/>
    <p:sldId id="366" r:id="rId17"/>
    <p:sldId id="368" r:id="rId18"/>
    <p:sldId id="369" r:id="rId19"/>
    <p:sldId id="342" r:id="rId20"/>
    <p:sldId id="3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C4754D-C3B7-4F19-8241-ECA6F1FFC594}" type="doc">
      <dgm:prSet loTypeId="urn:microsoft.com/office/officeart/2005/8/layout/arrow5" loCatId="relationship" qsTypeId="urn:microsoft.com/office/officeart/2005/8/quickstyle/simple4" qsCatId="simple" csTypeId="urn:microsoft.com/office/officeart/2005/8/colors/accent1_2" csCatId="accent1"/>
      <dgm:spPr/>
      <dgm:t>
        <a:bodyPr/>
        <a:lstStyle/>
        <a:p>
          <a:endParaRPr lang="en-US"/>
        </a:p>
      </dgm:t>
    </dgm:pt>
    <dgm:pt modelId="{BFD2AEC4-D1A1-4295-975A-1CB67EAFFE42}">
      <dgm:prSet/>
      <dgm:spPr/>
      <dgm:t>
        <a:bodyPr/>
        <a:lstStyle/>
        <a:p>
          <a:r>
            <a:rPr lang="en-US"/>
            <a:t>It is estimated that approximately 45% of mortality in children aged under 5 years of age is linked to any form of malnutrition.</a:t>
          </a:r>
        </a:p>
      </dgm:t>
    </dgm:pt>
    <dgm:pt modelId="{65D5374A-F0F1-47B2-8600-AC801C2BFCB5}" type="parTrans" cxnId="{5506CD20-42E6-492B-AA1A-FED6A4293A85}">
      <dgm:prSet/>
      <dgm:spPr/>
      <dgm:t>
        <a:bodyPr/>
        <a:lstStyle/>
        <a:p>
          <a:endParaRPr lang="en-US"/>
        </a:p>
      </dgm:t>
    </dgm:pt>
    <dgm:pt modelId="{12778A09-CD3A-4D11-ADF0-99CA8E0E5EBA}" type="sibTrans" cxnId="{5506CD20-42E6-492B-AA1A-FED6A4293A85}">
      <dgm:prSet/>
      <dgm:spPr/>
      <dgm:t>
        <a:bodyPr/>
        <a:lstStyle/>
        <a:p>
          <a:endParaRPr lang="en-US"/>
        </a:p>
      </dgm:t>
    </dgm:pt>
    <dgm:pt modelId="{C07BFDEA-724D-4BB6-B410-7588D2F6FFAA}">
      <dgm:prSet/>
      <dgm:spPr/>
      <dgm:t>
        <a:bodyPr/>
        <a:lstStyle/>
        <a:p>
          <a:r>
            <a:rPr lang="en-US"/>
            <a:t>In order to help understand the relevance of nutrition it is essential that have a common understanding of what we mean when we speak about nutrition, and what is its role in Health Care</a:t>
          </a:r>
        </a:p>
      </dgm:t>
    </dgm:pt>
    <dgm:pt modelId="{4D57C756-622D-425B-9F2A-96C6945064C5}" type="parTrans" cxnId="{3500B637-3625-41EF-8FCC-82FA039E5CEB}">
      <dgm:prSet/>
      <dgm:spPr/>
      <dgm:t>
        <a:bodyPr/>
        <a:lstStyle/>
        <a:p>
          <a:endParaRPr lang="en-US"/>
        </a:p>
      </dgm:t>
    </dgm:pt>
    <dgm:pt modelId="{361D628F-BFFD-4268-854E-3E99F320C813}" type="sibTrans" cxnId="{3500B637-3625-41EF-8FCC-82FA039E5CEB}">
      <dgm:prSet/>
      <dgm:spPr/>
      <dgm:t>
        <a:bodyPr/>
        <a:lstStyle/>
        <a:p>
          <a:endParaRPr lang="en-US"/>
        </a:p>
      </dgm:t>
    </dgm:pt>
    <dgm:pt modelId="{69750CED-3CEC-4874-B87D-0D59BD26C310}" type="pres">
      <dgm:prSet presAssocID="{0EC4754D-C3B7-4F19-8241-ECA6F1FFC594}" presName="diagram" presStyleCnt="0">
        <dgm:presLayoutVars>
          <dgm:dir/>
          <dgm:resizeHandles val="exact"/>
        </dgm:presLayoutVars>
      </dgm:prSet>
      <dgm:spPr/>
    </dgm:pt>
    <dgm:pt modelId="{E49F314E-311D-42DB-9713-87CB39A8DDCA}" type="pres">
      <dgm:prSet presAssocID="{BFD2AEC4-D1A1-4295-975A-1CB67EAFFE42}" presName="arrow" presStyleLbl="node1" presStyleIdx="0" presStyleCnt="2">
        <dgm:presLayoutVars>
          <dgm:bulletEnabled val="1"/>
        </dgm:presLayoutVars>
      </dgm:prSet>
      <dgm:spPr/>
    </dgm:pt>
    <dgm:pt modelId="{D54E582E-8B36-450B-BA6B-E249593A232B}" type="pres">
      <dgm:prSet presAssocID="{C07BFDEA-724D-4BB6-B410-7588D2F6FFAA}" presName="arrow" presStyleLbl="node1" presStyleIdx="1" presStyleCnt="2">
        <dgm:presLayoutVars>
          <dgm:bulletEnabled val="1"/>
        </dgm:presLayoutVars>
      </dgm:prSet>
      <dgm:spPr/>
    </dgm:pt>
  </dgm:ptLst>
  <dgm:cxnLst>
    <dgm:cxn modelId="{5506CD20-42E6-492B-AA1A-FED6A4293A85}" srcId="{0EC4754D-C3B7-4F19-8241-ECA6F1FFC594}" destId="{BFD2AEC4-D1A1-4295-975A-1CB67EAFFE42}" srcOrd="0" destOrd="0" parTransId="{65D5374A-F0F1-47B2-8600-AC801C2BFCB5}" sibTransId="{12778A09-CD3A-4D11-ADF0-99CA8E0E5EBA}"/>
    <dgm:cxn modelId="{3500B637-3625-41EF-8FCC-82FA039E5CEB}" srcId="{0EC4754D-C3B7-4F19-8241-ECA6F1FFC594}" destId="{C07BFDEA-724D-4BB6-B410-7588D2F6FFAA}" srcOrd="1" destOrd="0" parTransId="{4D57C756-622D-425B-9F2A-96C6945064C5}" sibTransId="{361D628F-BFFD-4268-854E-3E99F320C813}"/>
    <dgm:cxn modelId="{D4A67948-1C5A-4FDB-AD6B-50560CA20559}" type="presOf" srcId="{0EC4754D-C3B7-4F19-8241-ECA6F1FFC594}" destId="{69750CED-3CEC-4874-B87D-0D59BD26C310}" srcOrd="0" destOrd="0" presId="urn:microsoft.com/office/officeart/2005/8/layout/arrow5"/>
    <dgm:cxn modelId="{CB23C2A0-A02C-474A-9204-F967E3027F28}" type="presOf" srcId="{C07BFDEA-724D-4BB6-B410-7588D2F6FFAA}" destId="{D54E582E-8B36-450B-BA6B-E249593A232B}" srcOrd="0" destOrd="0" presId="urn:microsoft.com/office/officeart/2005/8/layout/arrow5"/>
    <dgm:cxn modelId="{D36256BB-D30A-4231-8D7B-537B191E9A89}" type="presOf" srcId="{BFD2AEC4-D1A1-4295-975A-1CB67EAFFE42}" destId="{E49F314E-311D-42DB-9713-87CB39A8DDCA}" srcOrd="0" destOrd="0" presId="urn:microsoft.com/office/officeart/2005/8/layout/arrow5"/>
    <dgm:cxn modelId="{17232CB1-4E4D-470C-A22A-5C268F812FBF}" type="presParOf" srcId="{69750CED-3CEC-4874-B87D-0D59BD26C310}" destId="{E49F314E-311D-42DB-9713-87CB39A8DDCA}" srcOrd="0" destOrd="0" presId="urn:microsoft.com/office/officeart/2005/8/layout/arrow5"/>
    <dgm:cxn modelId="{A93E11B0-13E5-4DC5-8B5B-3CDFBE1565E3}" type="presParOf" srcId="{69750CED-3CEC-4874-B87D-0D59BD26C310}" destId="{D54E582E-8B36-450B-BA6B-E249593A232B}"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F38A0B-8E4B-479F-8738-DBDD0360943E}" type="doc">
      <dgm:prSet loTypeId="urn:microsoft.com/office/officeart/2005/8/layout/hList1" loCatId="list" qsTypeId="urn:microsoft.com/office/officeart/2005/8/quickstyle/simple5" qsCatId="simple" csTypeId="urn:microsoft.com/office/officeart/2005/8/colors/colorful2" csCatId="colorful"/>
      <dgm:spPr/>
      <dgm:t>
        <a:bodyPr/>
        <a:lstStyle/>
        <a:p>
          <a:endParaRPr lang="en-US"/>
        </a:p>
      </dgm:t>
    </dgm:pt>
    <dgm:pt modelId="{30785197-316B-4B26-B24D-CA9C9C27D39A}">
      <dgm:prSet/>
      <dgm:spPr/>
      <dgm:t>
        <a:bodyPr/>
        <a:lstStyle/>
        <a:p>
          <a:r>
            <a:rPr lang="en-US" b="1"/>
            <a:t>Offers many health protections</a:t>
          </a:r>
          <a:endParaRPr lang="en-US"/>
        </a:p>
      </dgm:t>
    </dgm:pt>
    <dgm:pt modelId="{CF526E42-EAFE-49EC-819E-F0893E0D3B47}" type="parTrans" cxnId="{37C42185-8668-4723-A1D8-2362CD60671D}">
      <dgm:prSet/>
      <dgm:spPr/>
      <dgm:t>
        <a:bodyPr/>
        <a:lstStyle/>
        <a:p>
          <a:endParaRPr lang="en-US"/>
        </a:p>
      </dgm:t>
    </dgm:pt>
    <dgm:pt modelId="{AD2C20FE-D363-4FB7-BE46-9F86D70CDBC5}" type="sibTrans" cxnId="{37C42185-8668-4723-A1D8-2362CD60671D}">
      <dgm:prSet/>
      <dgm:spPr/>
      <dgm:t>
        <a:bodyPr/>
        <a:lstStyle/>
        <a:p>
          <a:endParaRPr lang="en-US"/>
        </a:p>
      </dgm:t>
    </dgm:pt>
    <dgm:pt modelId="{DBC785C4-DD5C-443E-8B80-06BC7D34D4A9}">
      <dgm:prSet/>
      <dgm:spPr/>
      <dgm:t>
        <a:bodyPr/>
        <a:lstStyle/>
        <a:p>
          <a:r>
            <a:rPr lang="en-US"/>
            <a:t>Colon and rectal cancer</a:t>
          </a:r>
        </a:p>
      </dgm:t>
    </dgm:pt>
    <dgm:pt modelId="{7D4ADF80-4ADC-4348-B943-1A5D627C1F8A}" type="parTrans" cxnId="{C85FB507-A5F5-49C1-AB70-762CC54E431C}">
      <dgm:prSet/>
      <dgm:spPr/>
      <dgm:t>
        <a:bodyPr/>
        <a:lstStyle/>
        <a:p>
          <a:endParaRPr lang="en-US"/>
        </a:p>
      </dgm:t>
    </dgm:pt>
    <dgm:pt modelId="{5A302500-DE17-468D-ABF2-6A1452FF9ED3}" type="sibTrans" cxnId="{C85FB507-A5F5-49C1-AB70-762CC54E431C}">
      <dgm:prSet/>
      <dgm:spPr/>
      <dgm:t>
        <a:bodyPr/>
        <a:lstStyle/>
        <a:p>
          <a:endParaRPr lang="en-US"/>
        </a:p>
      </dgm:t>
    </dgm:pt>
    <dgm:pt modelId="{E8688122-B144-45AF-8363-65F7C7276C10}">
      <dgm:prSet/>
      <dgm:spPr/>
      <dgm:t>
        <a:bodyPr/>
        <a:lstStyle/>
        <a:p>
          <a:r>
            <a:rPr lang="en-US"/>
            <a:t>Breast cancer</a:t>
          </a:r>
        </a:p>
      </dgm:t>
    </dgm:pt>
    <dgm:pt modelId="{82FA0B90-6F46-40ED-9615-69DA109356AE}" type="parTrans" cxnId="{C649E01E-D79E-4039-A99A-A3FC8F854CF9}">
      <dgm:prSet/>
      <dgm:spPr/>
      <dgm:t>
        <a:bodyPr/>
        <a:lstStyle/>
        <a:p>
          <a:endParaRPr lang="en-US"/>
        </a:p>
      </dgm:t>
    </dgm:pt>
    <dgm:pt modelId="{E679A398-3DDC-48DE-A414-7104E5270B5E}" type="sibTrans" cxnId="{C649E01E-D79E-4039-A99A-A3FC8F854CF9}">
      <dgm:prSet/>
      <dgm:spPr/>
      <dgm:t>
        <a:bodyPr/>
        <a:lstStyle/>
        <a:p>
          <a:endParaRPr lang="en-US"/>
        </a:p>
      </dgm:t>
    </dgm:pt>
    <dgm:pt modelId="{D6530B0F-14EC-4B8A-978B-0CA1030E2FC0}">
      <dgm:prSet/>
      <dgm:spPr/>
      <dgm:t>
        <a:bodyPr/>
        <a:lstStyle/>
        <a:p>
          <a:r>
            <a:rPr lang="en-US"/>
            <a:t>Constipation</a:t>
          </a:r>
        </a:p>
      </dgm:t>
    </dgm:pt>
    <dgm:pt modelId="{81CDFA49-8BB4-4BD5-AD03-0BFB4E21700D}" type="parTrans" cxnId="{419263E6-B8B5-4014-86D9-6D06304E15FE}">
      <dgm:prSet/>
      <dgm:spPr/>
      <dgm:t>
        <a:bodyPr/>
        <a:lstStyle/>
        <a:p>
          <a:endParaRPr lang="en-US"/>
        </a:p>
      </dgm:t>
    </dgm:pt>
    <dgm:pt modelId="{F4457F93-F78D-48AF-9905-10F4A66529F4}" type="sibTrans" cxnId="{419263E6-B8B5-4014-86D9-6D06304E15FE}">
      <dgm:prSet/>
      <dgm:spPr/>
      <dgm:t>
        <a:bodyPr/>
        <a:lstStyle/>
        <a:p>
          <a:endParaRPr lang="en-US"/>
        </a:p>
      </dgm:t>
    </dgm:pt>
    <dgm:pt modelId="{16CAFE5A-F3A6-4A75-AED2-DBBF6E9FAEE3}">
      <dgm:prSet/>
      <dgm:spPr/>
      <dgm:t>
        <a:bodyPr/>
        <a:lstStyle/>
        <a:p>
          <a:r>
            <a:rPr lang="en-US"/>
            <a:t>Diverticulosis</a:t>
          </a:r>
        </a:p>
      </dgm:t>
    </dgm:pt>
    <dgm:pt modelId="{243C807A-EF13-4C1C-92A1-BE7CB5E762CD}" type="parTrans" cxnId="{4995FD68-E01A-418E-9721-23EBED4EA876}">
      <dgm:prSet/>
      <dgm:spPr/>
      <dgm:t>
        <a:bodyPr/>
        <a:lstStyle/>
        <a:p>
          <a:endParaRPr lang="en-US"/>
        </a:p>
      </dgm:t>
    </dgm:pt>
    <dgm:pt modelId="{9DEA20C1-7E2B-4FD2-BB47-3111340AA623}" type="sibTrans" cxnId="{4995FD68-E01A-418E-9721-23EBED4EA876}">
      <dgm:prSet/>
      <dgm:spPr/>
      <dgm:t>
        <a:bodyPr/>
        <a:lstStyle/>
        <a:p>
          <a:endParaRPr lang="en-US"/>
        </a:p>
      </dgm:t>
    </dgm:pt>
    <dgm:pt modelId="{390EFFA1-DA44-4532-9221-C521AEE76CBA}">
      <dgm:prSet/>
      <dgm:spPr/>
      <dgm:t>
        <a:bodyPr/>
        <a:lstStyle/>
        <a:p>
          <a:r>
            <a:rPr lang="en-US"/>
            <a:t>Heart Disease</a:t>
          </a:r>
        </a:p>
      </dgm:t>
    </dgm:pt>
    <dgm:pt modelId="{2D20DFD1-16EA-414C-9AFB-CE47DEB78AE3}" type="parTrans" cxnId="{BAD48983-2C2E-4D56-9156-4592E121A585}">
      <dgm:prSet/>
      <dgm:spPr/>
      <dgm:t>
        <a:bodyPr/>
        <a:lstStyle/>
        <a:p>
          <a:endParaRPr lang="en-US"/>
        </a:p>
      </dgm:t>
    </dgm:pt>
    <dgm:pt modelId="{89AEE33A-3F77-4483-B03D-3FE61B52C02D}" type="sibTrans" cxnId="{BAD48983-2C2E-4D56-9156-4592E121A585}">
      <dgm:prSet/>
      <dgm:spPr/>
      <dgm:t>
        <a:bodyPr/>
        <a:lstStyle/>
        <a:p>
          <a:endParaRPr lang="en-US"/>
        </a:p>
      </dgm:t>
    </dgm:pt>
    <dgm:pt modelId="{54208FE4-9B51-4821-A2D1-8B2777F949E8}">
      <dgm:prSet/>
      <dgm:spPr/>
      <dgm:t>
        <a:bodyPr/>
        <a:lstStyle/>
        <a:p>
          <a:r>
            <a:rPr lang="en-US"/>
            <a:t>Diabetes</a:t>
          </a:r>
        </a:p>
      </dgm:t>
    </dgm:pt>
    <dgm:pt modelId="{E80B4482-7E7B-4B7D-89D5-36E6B43B3962}" type="parTrans" cxnId="{7C69B95F-B1B2-492A-A1C0-0AB49446849C}">
      <dgm:prSet/>
      <dgm:spPr/>
      <dgm:t>
        <a:bodyPr/>
        <a:lstStyle/>
        <a:p>
          <a:endParaRPr lang="en-US"/>
        </a:p>
      </dgm:t>
    </dgm:pt>
    <dgm:pt modelId="{5F3CF710-A59B-4453-A050-FD03607981DD}" type="sibTrans" cxnId="{7C69B95F-B1B2-492A-A1C0-0AB49446849C}">
      <dgm:prSet/>
      <dgm:spPr/>
      <dgm:t>
        <a:bodyPr/>
        <a:lstStyle/>
        <a:p>
          <a:endParaRPr lang="en-US"/>
        </a:p>
      </dgm:t>
    </dgm:pt>
    <dgm:pt modelId="{9B6F5D9B-7F65-4C50-A8A6-D1D039C4EE94}">
      <dgm:prSet/>
      <dgm:spPr/>
      <dgm:t>
        <a:bodyPr/>
        <a:lstStyle/>
        <a:p>
          <a:r>
            <a:rPr lang="en-US"/>
            <a:t>Obesity</a:t>
          </a:r>
        </a:p>
      </dgm:t>
    </dgm:pt>
    <dgm:pt modelId="{7058ADCA-D4F8-4B4A-947C-5F79968AFF13}" type="parTrans" cxnId="{83F445CE-D70B-4689-A06B-D9630DEF1745}">
      <dgm:prSet/>
      <dgm:spPr/>
      <dgm:t>
        <a:bodyPr/>
        <a:lstStyle/>
        <a:p>
          <a:endParaRPr lang="en-US"/>
        </a:p>
      </dgm:t>
    </dgm:pt>
    <dgm:pt modelId="{CF58930F-69D2-45A2-924D-F08D4B80F523}" type="sibTrans" cxnId="{83F445CE-D70B-4689-A06B-D9630DEF1745}">
      <dgm:prSet/>
      <dgm:spPr/>
      <dgm:t>
        <a:bodyPr/>
        <a:lstStyle/>
        <a:p>
          <a:endParaRPr lang="en-US"/>
        </a:p>
      </dgm:t>
    </dgm:pt>
    <dgm:pt modelId="{F1BF125A-F3BA-4143-AECB-9FE1BAFBCF27}">
      <dgm:prSet/>
      <dgm:spPr/>
      <dgm:t>
        <a:bodyPr/>
        <a:lstStyle/>
        <a:p>
          <a:r>
            <a:rPr lang="en-US" b="1"/>
            <a:t>Most people eat far less than recommended</a:t>
          </a:r>
          <a:endParaRPr lang="en-US"/>
        </a:p>
      </dgm:t>
    </dgm:pt>
    <dgm:pt modelId="{8AD0364C-C2BE-4068-9FA2-209B46AEAF6D}" type="parTrans" cxnId="{CEA8AF3E-4F74-43AD-86AF-A998DB14DB0F}">
      <dgm:prSet/>
      <dgm:spPr/>
      <dgm:t>
        <a:bodyPr/>
        <a:lstStyle/>
        <a:p>
          <a:endParaRPr lang="en-US"/>
        </a:p>
      </dgm:t>
    </dgm:pt>
    <dgm:pt modelId="{C2309806-FD20-49E9-8066-78AB1028C502}" type="sibTrans" cxnId="{CEA8AF3E-4F74-43AD-86AF-A998DB14DB0F}">
      <dgm:prSet/>
      <dgm:spPr/>
      <dgm:t>
        <a:bodyPr/>
        <a:lstStyle/>
        <a:p>
          <a:endParaRPr lang="en-US"/>
        </a:p>
      </dgm:t>
    </dgm:pt>
    <dgm:pt modelId="{FA3F3474-A4FA-4B28-9A1E-D8E75970AC40}">
      <dgm:prSet/>
      <dgm:spPr/>
      <dgm:t>
        <a:bodyPr/>
        <a:lstStyle/>
        <a:p>
          <a:r>
            <a:rPr lang="en-US"/>
            <a:t>Recommended is 20-30 grams and average is 12 grams</a:t>
          </a:r>
        </a:p>
      </dgm:t>
    </dgm:pt>
    <dgm:pt modelId="{C5E54D34-3580-41BD-948A-3D845FFD73A5}" type="parTrans" cxnId="{CBE68566-D466-4653-BAA4-AEB5ADB248E3}">
      <dgm:prSet/>
      <dgm:spPr/>
      <dgm:t>
        <a:bodyPr/>
        <a:lstStyle/>
        <a:p>
          <a:endParaRPr lang="en-US"/>
        </a:p>
      </dgm:t>
    </dgm:pt>
    <dgm:pt modelId="{EE7796F0-A105-4FE0-9491-6C35D6CB0A32}" type="sibTrans" cxnId="{CBE68566-D466-4653-BAA4-AEB5ADB248E3}">
      <dgm:prSet/>
      <dgm:spPr/>
      <dgm:t>
        <a:bodyPr/>
        <a:lstStyle/>
        <a:p>
          <a:endParaRPr lang="en-US"/>
        </a:p>
      </dgm:t>
    </dgm:pt>
    <dgm:pt modelId="{95CB023E-DF23-4C2D-B228-660ED7E55AF5}" type="pres">
      <dgm:prSet presAssocID="{12F38A0B-8E4B-479F-8738-DBDD0360943E}" presName="Name0" presStyleCnt="0">
        <dgm:presLayoutVars>
          <dgm:dir/>
          <dgm:animLvl val="lvl"/>
          <dgm:resizeHandles val="exact"/>
        </dgm:presLayoutVars>
      </dgm:prSet>
      <dgm:spPr/>
    </dgm:pt>
    <dgm:pt modelId="{33EC5F1D-3D69-4CC0-821F-EF90C78B80CC}" type="pres">
      <dgm:prSet presAssocID="{30785197-316B-4B26-B24D-CA9C9C27D39A}" presName="composite" presStyleCnt="0"/>
      <dgm:spPr/>
    </dgm:pt>
    <dgm:pt modelId="{EEBA8DAD-1AEC-4517-ABC3-69E04BF7BFCE}" type="pres">
      <dgm:prSet presAssocID="{30785197-316B-4B26-B24D-CA9C9C27D39A}" presName="parTx" presStyleLbl="alignNode1" presStyleIdx="0" presStyleCnt="2">
        <dgm:presLayoutVars>
          <dgm:chMax val="0"/>
          <dgm:chPref val="0"/>
          <dgm:bulletEnabled val="1"/>
        </dgm:presLayoutVars>
      </dgm:prSet>
      <dgm:spPr/>
    </dgm:pt>
    <dgm:pt modelId="{DEF5F0BF-A82F-43E3-A1DA-E0158393C061}" type="pres">
      <dgm:prSet presAssocID="{30785197-316B-4B26-B24D-CA9C9C27D39A}" presName="desTx" presStyleLbl="alignAccFollowNode1" presStyleIdx="0" presStyleCnt="2">
        <dgm:presLayoutVars>
          <dgm:bulletEnabled val="1"/>
        </dgm:presLayoutVars>
      </dgm:prSet>
      <dgm:spPr/>
    </dgm:pt>
    <dgm:pt modelId="{37E746BA-2E0C-47FB-8BF5-4E6EBB597598}" type="pres">
      <dgm:prSet presAssocID="{AD2C20FE-D363-4FB7-BE46-9F86D70CDBC5}" presName="space" presStyleCnt="0"/>
      <dgm:spPr/>
    </dgm:pt>
    <dgm:pt modelId="{DCEC6D49-6859-44CF-9CF8-CD80CCAF0114}" type="pres">
      <dgm:prSet presAssocID="{F1BF125A-F3BA-4143-AECB-9FE1BAFBCF27}" presName="composite" presStyleCnt="0"/>
      <dgm:spPr/>
    </dgm:pt>
    <dgm:pt modelId="{44A5AD83-5160-45F5-B287-390A685BA0F2}" type="pres">
      <dgm:prSet presAssocID="{F1BF125A-F3BA-4143-AECB-9FE1BAFBCF27}" presName="parTx" presStyleLbl="alignNode1" presStyleIdx="1" presStyleCnt="2">
        <dgm:presLayoutVars>
          <dgm:chMax val="0"/>
          <dgm:chPref val="0"/>
          <dgm:bulletEnabled val="1"/>
        </dgm:presLayoutVars>
      </dgm:prSet>
      <dgm:spPr/>
    </dgm:pt>
    <dgm:pt modelId="{B03B92AC-4641-4A50-B2FC-5C1B272AFBFD}" type="pres">
      <dgm:prSet presAssocID="{F1BF125A-F3BA-4143-AECB-9FE1BAFBCF27}" presName="desTx" presStyleLbl="alignAccFollowNode1" presStyleIdx="1" presStyleCnt="2">
        <dgm:presLayoutVars>
          <dgm:bulletEnabled val="1"/>
        </dgm:presLayoutVars>
      </dgm:prSet>
      <dgm:spPr/>
    </dgm:pt>
  </dgm:ptLst>
  <dgm:cxnLst>
    <dgm:cxn modelId="{048F8A05-540F-4545-86D9-6ADD76DA86B1}" type="presOf" srcId="{54208FE4-9B51-4821-A2D1-8B2777F949E8}" destId="{DEF5F0BF-A82F-43E3-A1DA-E0158393C061}" srcOrd="0" destOrd="5" presId="urn:microsoft.com/office/officeart/2005/8/layout/hList1"/>
    <dgm:cxn modelId="{C85FB507-A5F5-49C1-AB70-762CC54E431C}" srcId="{30785197-316B-4B26-B24D-CA9C9C27D39A}" destId="{DBC785C4-DD5C-443E-8B80-06BC7D34D4A9}" srcOrd="0" destOrd="0" parTransId="{7D4ADF80-4ADC-4348-B943-1A5D627C1F8A}" sibTransId="{5A302500-DE17-468D-ABF2-6A1452FF9ED3}"/>
    <dgm:cxn modelId="{1A0C6C1B-FC35-4FA6-B45F-1EC8CCA9A84E}" type="presOf" srcId="{DBC785C4-DD5C-443E-8B80-06BC7D34D4A9}" destId="{DEF5F0BF-A82F-43E3-A1DA-E0158393C061}" srcOrd="0" destOrd="0" presId="urn:microsoft.com/office/officeart/2005/8/layout/hList1"/>
    <dgm:cxn modelId="{C649E01E-D79E-4039-A99A-A3FC8F854CF9}" srcId="{30785197-316B-4B26-B24D-CA9C9C27D39A}" destId="{E8688122-B144-45AF-8363-65F7C7276C10}" srcOrd="1" destOrd="0" parTransId="{82FA0B90-6F46-40ED-9615-69DA109356AE}" sibTransId="{E679A398-3DDC-48DE-A414-7104E5270B5E}"/>
    <dgm:cxn modelId="{899DF72E-235E-49E9-91E4-7595B48E3BB8}" type="presOf" srcId="{FA3F3474-A4FA-4B28-9A1E-D8E75970AC40}" destId="{B03B92AC-4641-4A50-B2FC-5C1B272AFBFD}" srcOrd="0" destOrd="0" presId="urn:microsoft.com/office/officeart/2005/8/layout/hList1"/>
    <dgm:cxn modelId="{5A291632-5C4B-4BE5-8886-0DB2EFAACAE2}" type="presOf" srcId="{D6530B0F-14EC-4B8A-978B-0CA1030E2FC0}" destId="{DEF5F0BF-A82F-43E3-A1DA-E0158393C061}" srcOrd="0" destOrd="2" presId="urn:microsoft.com/office/officeart/2005/8/layout/hList1"/>
    <dgm:cxn modelId="{CEA8AF3E-4F74-43AD-86AF-A998DB14DB0F}" srcId="{12F38A0B-8E4B-479F-8738-DBDD0360943E}" destId="{F1BF125A-F3BA-4143-AECB-9FE1BAFBCF27}" srcOrd="1" destOrd="0" parTransId="{8AD0364C-C2BE-4068-9FA2-209B46AEAF6D}" sibTransId="{C2309806-FD20-49E9-8066-78AB1028C502}"/>
    <dgm:cxn modelId="{7C69B95F-B1B2-492A-A1C0-0AB49446849C}" srcId="{30785197-316B-4B26-B24D-CA9C9C27D39A}" destId="{54208FE4-9B51-4821-A2D1-8B2777F949E8}" srcOrd="5" destOrd="0" parTransId="{E80B4482-7E7B-4B7D-89D5-36E6B43B3962}" sibTransId="{5F3CF710-A59B-4453-A050-FD03607981DD}"/>
    <dgm:cxn modelId="{F8A25265-AF0A-47E9-AE6A-6C7D60CFBF3E}" type="presOf" srcId="{F1BF125A-F3BA-4143-AECB-9FE1BAFBCF27}" destId="{44A5AD83-5160-45F5-B287-390A685BA0F2}" srcOrd="0" destOrd="0" presId="urn:microsoft.com/office/officeart/2005/8/layout/hList1"/>
    <dgm:cxn modelId="{CBE68566-D466-4653-BAA4-AEB5ADB248E3}" srcId="{F1BF125A-F3BA-4143-AECB-9FE1BAFBCF27}" destId="{FA3F3474-A4FA-4B28-9A1E-D8E75970AC40}" srcOrd="0" destOrd="0" parTransId="{C5E54D34-3580-41BD-948A-3D845FFD73A5}" sibTransId="{EE7796F0-A105-4FE0-9491-6C35D6CB0A32}"/>
    <dgm:cxn modelId="{4995FD68-E01A-418E-9721-23EBED4EA876}" srcId="{30785197-316B-4B26-B24D-CA9C9C27D39A}" destId="{16CAFE5A-F3A6-4A75-AED2-DBBF6E9FAEE3}" srcOrd="3" destOrd="0" parTransId="{243C807A-EF13-4C1C-92A1-BE7CB5E762CD}" sibTransId="{9DEA20C1-7E2B-4FD2-BB47-3111340AA623}"/>
    <dgm:cxn modelId="{3EE17449-AF4F-4156-8A9A-B595D6F97FC3}" type="presOf" srcId="{30785197-316B-4B26-B24D-CA9C9C27D39A}" destId="{EEBA8DAD-1AEC-4517-ABC3-69E04BF7BFCE}" srcOrd="0" destOrd="0" presId="urn:microsoft.com/office/officeart/2005/8/layout/hList1"/>
    <dgm:cxn modelId="{5880666B-7D65-4AF9-ABD9-6C8D8DBA7ACB}" type="presOf" srcId="{16CAFE5A-F3A6-4A75-AED2-DBBF6E9FAEE3}" destId="{DEF5F0BF-A82F-43E3-A1DA-E0158393C061}" srcOrd="0" destOrd="3" presId="urn:microsoft.com/office/officeart/2005/8/layout/hList1"/>
    <dgm:cxn modelId="{0E77AF57-CDA6-4900-8B65-77C273BF83CD}" type="presOf" srcId="{E8688122-B144-45AF-8363-65F7C7276C10}" destId="{DEF5F0BF-A82F-43E3-A1DA-E0158393C061}" srcOrd="0" destOrd="1" presId="urn:microsoft.com/office/officeart/2005/8/layout/hList1"/>
    <dgm:cxn modelId="{BAD48983-2C2E-4D56-9156-4592E121A585}" srcId="{30785197-316B-4B26-B24D-CA9C9C27D39A}" destId="{390EFFA1-DA44-4532-9221-C521AEE76CBA}" srcOrd="4" destOrd="0" parTransId="{2D20DFD1-16EA-414C-9AFB-CE47DEB78AE3}" sibTransId="{89AEE33A-3F77-4483-B03D-3FE61B52C02D}"/>
    <dgm:cxn modelId="{37C42185-8668-4723-A1D8-2362CD60671D}" srcId="{12F38A0B-8E4B-479F-8738-DBDD0360943E}" destId="{30785197-316B-4B26-B24D-CA9C9C27D39A}" srcOrd="0" destOrd="0" parTransId="{CF526E42-EAFE-49EC-819E-F0893E0D3B47}" sibTransId="{AD2C20FE-D363-4FB7-BE46-9F86D70CDBC5}"/>
    <dgm:cxn modelId="{FAB010A6-973C-4F17-BE1C-AB9E0F641B72}" type="presOf" srcId="{390EFFA1-DA44-4532-9221-C521AEE76CBA}" destId="{DEF5F0BF-A82F-43E3-A1DA-E0158393C061}" srcOrd="0" destOrd="4" presId="urn:microsoft.com/office/officeart/2005/8/layout/hList1"/>
    <dgm:cxn modelId="{2F81C0B1-3375-4C8C-A9B4-862C3C294FE7}" type="presOf" srcId="{9B6F5D9B-7F65-4C50-A8A6-D1D039C4EE94}" destId="{DEF5F0BF-A82F-43E3-A1DA-E0158393C061}" srcOrd="0" destOrd="6" presId="urn:microsoft.com/office/officeart/2005/8/layout/hList1"/>
    <dgm:cxn modelId="{83F445CE-D70B-4689-A06B-D9630DEF1745}" srcId="{30785197-316B-4B26-B24D-CA9C9C27D39A}" destId="{9B6F5D9B-7F65-4C50-A8A6-D1D039C4EE94}" srcOrd="6" destOrd="0" parTransId="{7058ADCA-D4F8-4B4A-947C-5F79968AFF13}" sibTransId="{CF58930F-69D2-45A2-924D-F08D4B80F523}"/>
    <dgm:cxn modelId="{419263E6-B8B5-4014-86D9-6D06304E15FE}" srcId="{30785197-316B-4B26-B24D-CA9C9C27D39A}" destId="{D6530B0F-14EC-4B8A-978B-0CA1030E2FC0}" srcOrd="2" destOrd="0" parTransId="{81CDFA49-8BB4-4BD5-AD03-0BFB4E21700D}" sibTransId="{F4457F93-F78D-48AF-9905-10F4A66529F4}"/>
    <dgm:cxn modelId="{2B46FBF4-ECA1-4CF2-BEC7-A7DCF1D626EC}" type="presOf" srcId="{12F38A0B-8E4B-479F-8738-DBDD0360943E}" destId="{95CB023E-DF23-4C2D-B228-660ED7E55AF5}" srcOrd="0" destOrd="0" presId="urn:microsoft.com/office/officeart/2005/8/layout/hList1"/>
    <dgm:cxn modelId="{C1FCC8C7-B08D-4AC5-89A4-F28671F68C0C}" type="presParOf" srcId="{95CB023E-DF23-4C2D-B228-660ED7E55AF5}" destId="{33EC5F1D-3D69-4CC0-821F-EF90C78B80CC}" srcOrd="0" destOrd="0" presId="urn:microsoft.com/office/officeart/2005/8/layout/hList1"/>
    <dgm:cxn modelId="{39F6C462-304E-4AF9-ABDC-B9B16B9D0FEE}" type="presParOf" srcId="{33EC5F1D-3D69-4CC0-821F-EF90C78B80CC}" destId="{EEBA8DAD-1AEC-4517-ABC3-69E04BF7BFCE}" srcOrd="0" destOrd="0" presId="urn:microsoft.com/office/officeart/2005/8/layout/hList1"/>
    <dgm:cxn modelId="{93D6F16E-C68E-4D6C-A7C4-684017B84A64}" type="presParOf" srcId="{33EC5F1D-3D69-4CC0-821F-EF90C78B80CC}" destId="{DEF5F0BF-A82F-43E3-A1DA-E0158393C061}" srcOrd="1" destOrd="0" presId="urn:microsoft.com/office/officeart/2005/8/layout/hList1"/>
    <dgm:cxn modelId="{59B6B260-79D7-4DD0-AB1D-1E4A21562715}" type="presParOf" srcId="{95CB023E-DF23-4C2D-B228-660ED7E55AF5}" destId="{37E746BA-2E0C-47FB-8BF5-4E6EBB597598}" srcOrd="1" destOrd="0" presId="urn:microsoft.com/office/officeart/2005/8/layout/hList1"/>
    <dgm:cxn modelId="{0E6F7400-3ABB-43F6-91C7-C50B92931320}" type="presParOf" srcId="{95CB023E-DF23-4C2D-B228-660ED7E55AF5}" destId="{DCEC6D49-6859-44CF-9CF8-CD80CCAF0114}" srcOrd="2" destOrd="0" presId="urn:microsoft.com/office/officeart/2005/8/layout/hList1"/>
    <dgm:cxn modelId="{51272A24-5C47-4F32-91A0-79C7235A267C}" type="presParOf" srcId="{DCEC6D49-6859-44CF-9CF8-CD80CCAF0114}" destId="{44A5AD83-5160-45F5-B287-390A685BA0F2}" srcOrd="0" destOrd="0" presId="urn:microsoft.com/office/officeart/2005/8/layout/hList1"/>
    <dgm:cxn modelId="{87B9EC08-9966-443C-936E-2B8B77C32A23}" type="presParOf" srcId="{DCEC6D49-6859-44CF-9CF8-CD80CCAF0114}" destId="{B03B92AC-4641-4A50-B2FC-5C1B272AFBF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77E2F2-E186-43F6-8B41-9C6B21E96DE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CD89EE3-9B8C-4396-A2FE-757089463FA7}">
      <dgm:prSet/>
      <dgm:spPr/>
      <dgm:t>
        <a:bodyPr/>
        <a:lstStyle/>
        <a:p>
          <a:r>
            <a:rPr lang="en-US" b="1"/>
            <a:t>Also called lipids</a:t>
          </a:r>
          <a:endParaRPr lang="en-US"/>
        </a:p>
      </dgm:t>
    </dgm:pt>
    <dgm:pt modelId="{37C4D1F5-800B-4674-A3BE-97316A40B2DD}" type="parTrans" cxnId="{DBB95601-AF5E-4714-9FB6-08B68B985D09}">
      <dgm:prSet/>
      <dgm:spPr/>
      <dgm:t>
        <a:bodyPr/>
        <a:lstStyle/>
        <a:p>
          <a:endParaRPr lang="en-US"/>
        </a:p>
      </dgm:t>
    </dgm:pt>
    <dgm:pt modelId="{C81F45B3-7340-4D56-8BD9-1F760DE08E70}" type="sibTrans" cxnId="{DBB95601-AF5E-4714-9FB6-08B68B985D09}">
      <dgm:prSet/>
      <dgm:spPr/>
      <dgm:t>
        <a:bodyPr/>
        <a:lstStyle/>
        <a:p>
          <a:endParaRPr lang="en-US"/>
        </a:p>
      </dgm:t>
    </dgm:pt>
    <dgm:pt modelId="{79DF5670-255D-490D-A014-3EAA4BF01078}">
      <dgm:prSet/>
      <dgm:spPr/>
      <dgm:t>
        <a:bodyPr/>
        <a:lstStyle/>
        <a:p>
          <a:r>
            <a:rPr lang="en-US" b="1"/>
            <a:t>Misunderstood but vital group of basic nutrients</a:t>
          </a:r>
          <a:endParaRPr lang="en-US"/>
        </a:p>
      </dgm:t>
    </dgm:pt>
    <dgm:pt modelId="{CFEC30B7-74B5-4A6C-A34F-DC479D9160B8}" type="parTrans" cxnId="{C11BE10E-9885-45B6-AFEC-27ECD6EC8568}">
      <dgm:prSet/>
      <dgm:spPr/>
      <dgm:t>
        <a:bodyPr/>
        <a:lstStyle/>
        <a:p>
          <a:endParaRPr lang="en-US"/>
        </a:p>
      </dgm:t>
    </dgm:pt>
    <dgm:pt modelId="{890883E7-D6CD-445C-9D6D-464D00253125}" type="sibTrans" cxnId="{C11BE10E-9885-45B6-AFEC-27ECD6EC8568}">
      <dgm:prSet/>
      <dgm:spPr/>
      <dgm:t>
        <a:bodyPr/>
        <a:lstStyle/>
        <a:p>
          <a:endParaRPr lang="en-US"/>
        </a:p>
      </dgm:t>
    </dgm:pt>
    <dgm:pt modelId="{AF6230BF-F1AD-49C8-A3EE-16213AE70B07}">
      <dgm:prSet/>
      <dgm:spPr/>
      <dgm:t>
        <a:bodyPr/>
        <a:lstStyle/>
        <a:p>
          <a:r>
            <a:rPr lang="en-US"/>
            <a:t>Maintain healthy skin</a:t>
          </a:r>
        </a:p>
      </dgm:t>
    </dgm:pt>
    <dgm:pt modelId="{D3088323-0B14-47C7-A948-E0412354ADA3}" type="parTrans" cxnId="{566C5A69-358E-4789-829A-D82E633F5C38}">
      <dgm:prSet/>
      <dgm:spPr/>
      <dgm:t>
        <a:bodyPr/>
        <a:lstStyle/>
        <a:p>
          <a:endParaRPr lang="en-US"/>
        </a:p>
      </dgm:t>
    </dgm:pt>
    <dgm:pt modelId="{2210226B-9A79-41B9-866E-A0903AD16CAE}" type="sibTrans" cxnId="{566C5A69-358E-4789-829A-D82E633F5C38}">
      <dgm:prSet/>
      <dgm:spPr/>
      <dgm:t>
        <a:bodyPr/>
        <a:lstStyle/>
        <a:p>
          <a:endParaRPr lang="en-US"/>
        </a:p>
      </dgm:t>
    </dgm:pt>
    <dgm:pt modelId="{1BF52643-E9CA-4376-9888-DD161F56C0C5}">
      <dgm:prSet/>
      <dgm:spPr/>
      <dgm:t>
        <a:bodyPr/>
        <a:lstStyle/>
        <a:p>
          <a:r>
            <a:rPr lang="en-US"/>
            <a:t>Insulate body organs</a:t>
          </a:r>
        </a:p>
      </dgm:t>
    </dgm:pt>
    <dgm:pt modelId="{66616BD5-FA12-400E-9C5C-735F4B4B96F4}" type="parTrans" cxnId="{25A69BE0-3C51-42BB-9636-384A600D2C32}">
      <dgm:prSet/>
      <dgm:spPr/>
      <dgm:t>
        <a:bodyPr/>
        <a:lstStyle/>
        <a:p>
          <a:endParaRPr lang="en-US"/>
        </a:p>
      </dgm:t>
    </dgm:pt>
    <dgm:pt modelId="{F65B7BAE-4B08-4D31-87A6-DDCE2E917ABE}" type="sibTrans" cxnId="{25A69BE0-3C51-42BB-9636-384A600D2C32}">
      <dgm:prSet/>
      <dgm:spPr/>
      <dgm:t>
        <a:bodyPr/>
        <a:lstStyle/>
        <a:p>
          <a:endParaRPr lang="en-US"/>
        </a:p>
      </dgm:t>
    </dgm:pt>
    <dgm:pt modelId="{D2493FD5-816A-46A5-A742-9A31200616C0}">
      <dgm:prSet/>
      <dgm:spPr/>
      <dgm:t>
        <a:bodyPr/>
        <a:lstStyle/>
        <a:p>
          <a:r>
            <a:rPr lang="en-US"/>
            <a:t>Maintain body temperature</a:t>
          </a:r>
        </a:p>
      </dgm:t>
    </dgm:pt>
    <dgm:pt modelId="{AEA6C80F-2DC4-4A07-BB46-A66A504F4EA0}" type="parTrans" cxnId="{6846864C-2EE8-4569-8281-670BCA941C07}">
      <dgm:prSet/>
      <dgm:spPr/>
      <dgm:t>
        <a:bodyPr/>
        <a:lstStyle/>
        <a:p>
          <a:endParaRPr lang="en-US"/>
        </a:p>
      </dgm:t>
    </dgm:pt>
    <dgm:pt modelId="{65819219-9BE0-4AF6-A165-A45E5663A437}" type="sibTrans" cxnId="{6846864C-2EE8-4569-8281-670BCA941C07}">
      <dgm:prSet/>
      <dgm:spPr/>
      <dgm:t>
        <a:bodyPr/>
        <a:lstStyle/>
        <a:p>
          <a:endParaRPr lang="en-US"/>
        </a:p>
      </dgm:t>
    </dgm:pt>
    <dgm:pt modelId="{6AA25E5E-9D62-411F-838A-0EA7A9A6D8B4}">
      <dgm:prSet/>
      <dgm:spPr/>
      <dgm:t>
        <a:bodyPr/>
        <a:lstStyle/>
        <a:p>
          <a:r>
            <a:rPr lang="en-US"/>
            <a:t>Promote healthy cell function</a:t>
          </a:r>
        </a:p>
      </dgm:t>
    </dgm:pt>
    <dgm:pt modelId="{D62DE81F-5AAC-4127-A137-D2554FAA874F}" type="parTrans" cxnId="{72539AC1-2B80-400D-8EA4-89C6E4CB65BB}">
      <dgm:prSet/>
      <dgm:spPr/>
      <dgm:t>
        <a:bodyPr/>
        <a:lstStyle/>
        <a:p>
          <a:endParaRPr lang="en-US"/>
        </a:p>
      </dgm:t>
    </dgm:pt>
    <dgm:pt modelId="{5B3AD80F-6B75-4366-A3D5-E69490A32C89}" type="sibTrans" cxnId="{72539AC1-2B80-400D-8EA4-89C6E4CB65BB}">
      <dgm:prSet/>
      <dgm:spPr/>
      <dgm:t>
        <a:bodyPr/>
        <a:lstStyle/>
        <a:p>
          <a:endParaRPr lang="en-US"/>
        </a:p>
      </dgm:t>
    </dgm:pt>
    <dgm:pt modelId="{C8249CFB-40B8-42C1-92AB-763E771321BE}">
      <dgm:prSet/>
      <dgm:spPr/>
      <dgm:t>
        <a:bodyPr/>
        <a:lstStyle/>
        <a:p>
          <a:r>
            <a:rPr lang="en-US"/>
            <a:t>Carry fat-soluble vitamins A, D, E, and K</a:t>
          </a:r>
        </a:p>
      </dgm:t>
    </dgm:pt>
    <dgm:pt modelId="{5F0B7F81-D8EA-4ADF-BED0-647E9729B795}" type="parTrans" cxnId="{7ED69CA5-AF3A-47BE-99BB-4BBC07F1E4C9}">
      <dgm:prSet/>
      <dgm:spPr/>
      <dgm:t>
        <a:bodyPr/>
        <a:lstStyle/>
        <a:p>
          <a:endParaRPr lang="en-US"/>
        </a:p>
      </dgm:t>
    </dgm:pt>
    <dgm:pt modelId="{3C5A33F2-F8B6-4019-ABC2-36803AAF8FAD}" type="sibTrans" cxnId="{7ED69CA5-AF3A-47BE-99BB-4BBC07F1E4C9}">
      <dgm:prSet/>
      <dgm:spPr/>
      <dgm:t>
        <a:bodyPr/>
        <a:lstStyle/>
        <a:p>
          <a:endParaRPr lang="en-US"/>
        </a:p>
      </dgm:t>
    </dgm:pt>
    <dgm:pt modelId="{EDECAB98-C8CF-45ED-821C-D6AFFC473430}">
      <dgm:prSet/>
      <dgm:spPr/>
      <dgm:t>
        <a:bodyPr/>
        <a:lstStyle/>
        <a:p>
          <a:r>
            <a:rPr lang="en-US"/>
            <a:t>Are a concentrated form of energy</a:t>
          </a:r>
        </a:p>
      </dgm:t>
    </dgm:pt>
    <dgm:pt modelId="{3EA03F1B-AADD-4B3E-BC85-2997CE195971}" type="parTrans" cxnId="{AC3B9E11-0F25-4438-A3B3-DEC51077C6FD}">
      <dgm:prSet/>
      <dgm:spPr/>
      <dgm:t>
        <a:bodyPr/>
        <a:lstStyle/>
        <a:p>
          <a:endParaRPr lang="en-US"/>
        </a:p>
      </dgm:t>
    </dgm:pt>
    <dgm:pt modelId="{DF8B3F8F-093E-4DDB-ACEA-DEC15867BAA3}" type="sibTrans" cxnId="{AC3B9E11-0F25-4438-A3B3-DEC51077C6FD}">
      <dgm:prSet/>
      <dgm:spPr/>
      <dgm:t>
        <a:bodyPr/>
        <a:lstStyle/>
        <a:p>
          <a:endParaRPr lang="en-US"/>
        </a:p>
      </dgm:t>
    </dgm:pt>
    <dgm:pt modelId="{53D9D179-C329-411C-BB6A-226E0C1D7CE0}" type="pres">
      <dgm:prSet presAssocID="{C177E2F2-E186-43F6-8B41-9C6B21E96DE8}" presName="linear" presStyleCnt="0">
        <dgm:presLayoutVars>
          <dgm:animLvl val="lvl"/>
          <dgm:resizeHandles val="exact"/>
        </dgm:presLayoutVars>
      </dgm:prSet>
      <dgm:spPr/>
    </dgm:pt>
    <dgm:pt modelId="{9EF8275A-2ADF-4AE6-934C-67D9D1D0A919}" type="pres">
      <dgm:prSet presAssocID="{5CD89EE3-9B8C-4396-A2FE-757089463FA7}" presName="parentText" presStyleLbl="node1" presStyleIdx="0" presStyleCnt="2">
        <dgm:presLayoutVars>
          <dgm:chMax val="0"/>
          <dgm:bulletEnabled val="1"/>
        </dgm:presLayoutVars>
      </dgm:prSet>
      <dgm:spPr/>
    </dgm:pt>
    <dgm:pt modelId="{F15827C1-D770-48AC-AA30-3441EB783F30}" type="pres">
      <dgm:prSet presAssocID="{C81F45B3-7340-4D56-8BD9-1F760DE08E70}" presName="spacer" presStyleCnt="0"/>
      <dgm:spPr/>
    </dgm:pt>
    <dgm:pt modelId="{23A892BC-53EC-4D78-80A1-BAA144F9478C}" type="pres">
      <dgm:prSet presAssocID="{79DF5670-255D-490D-A014-3EAA4BF01078}" presName="parentText" presStyleLbl="node1" presStyleIdx="1" presStyleCnt="2">
        <dgm:presLayoutVars>
          <dgm:chMax val="0"/>
          <dgm:bulletEnabled val="1"/>
        </dgm:presLayoutVars>
      </dgm:prSet>
      <dgm:spPr/>
    </dgm:pt>
    <dgm:pt modelId="{3E83A5E5-22B8-4F8D-9755-57C3CA05E5DD}" type="pres">
      <dgm:prSet presAssocID="{79DF5670-255D-490D-A014-3EAA4BF01078}" presName="childText" presStyleLbl="revTx" presStyleIdx="0" presStyleCnt="1">
        <dgm:presLayoutVars>
          <dgm:bulletEnabled val="1"/>
        </dgm:presLayoutVars>
      </dgm:prSet>
      <dgm:spPr/>
    </dgm:pt>
  </dgm:ptLst>
  <dgm:cxnLst>
    <dgm:cxn modelId="{41C42500-B7C0-437C-96E2-0CA66C94D20E}" type="presOf" srcId="{1BF52643-E9CA-4376-9888-DD161F56C0C5}" destId="{3E83A5E5-22B8-4F8D-9755-57C3CA05E5DD}" srcOrd="0" destOrd="1" presId="urn:microsoft.com/office/officeart/2005/8/layout/vList2"/>
    <dgm:cxn modelId="{DBB95601-AF5E-4714-9FB6-08B68B985D09}" srcId="{C177E2F2-E186-43F6-8B41-9C6B21E96DE8}" destId="{5CD89EE3-9B8C-4396-A2FE-757089463FA7}" srcOrd="0" destOrd="0" parTransId="{37C4D1F5-800B-4674-A3BE-97316A40B2DD}" sibTransId="{C81F45B3-7340-4D56-8BD9-1F760DE08E70}"/>
    <dgm:cxn modelId="{FD13A704-1843-4720-99B1-0A6D276BCBBF}" type="presOf" srcId="{5CD89EE3-9B8C-4396-A2FE-757089463FA7}" destId="{9EF8275A-2ADF-4AE6-934C-67D9D1D0A919}" srcOrd="0" destOrd="0" presId="urn:microsoft.com/office/officeart/2005/8/layout/vList2"/>
    <dgm:cxn modelId="{C11BE10E-9885-45B6-AFEC-27ECD6EC8568}" srcId="{C177E2F2-E186-43F6-8B41-9C6B21E96DE8}" destId="{79DF5670-255D-490D-A014-3EAA4BF01078}" srcOrd="1" destOrd="0" parTransId="{CFEC30B7-74B5-4A6C-A34F-DC479D9160B8}" sibTransId="{890883E7-D6CD-445C-9D6D-464D00253125}"/>
    <dgm:cxn modelId="{AC3B9E11-0F25-4438-A3B3-DEC51077C6FD}" srcId="{79DF5670-255D-490D-A014-3EAA4BF01078}" destId="{EDECAB98-C8CF-45ED-821C-D6AFFC473430}" srcOrd="5" destOrd="0" parTransId="{3EA03F1B-AADD-4B3E-BC85-2997CE195971}" sibTransId="{DF8B3F8F-093E-4DDB-ACEA-DEC15867BAA3}"/>
    <dgm:cxn modelId="{8817FB44-4047-4CD4-86EC-3E04B37A9925}" type="presOf" srcId="{6AA25E5E-9D62-411F-838A-0EA7A9A6D8B4}" destId="{3E83A5E5-22B8-4F8D-9755-57C3CA05E5DD}" srcOrd="0" destOrd="3" presId="urn:microsoft.com/office/officeart/2005/8/layout/vList2"/>
    <dgm:cxn modelId="{566C5A69-358E-4789-829A-D82E633F5C38}" srcId="{79DF5670-255D-490D-A014-3EAA4BF01078}" destId="{AF6230BF-F1AD-49C8-A3EE-16213AE70B07}" srcOrd="0" destOrd="0" parTransId="{D3088323-0B14-47C7-A948-E0412354ADA3}" sibTransId="{2210226B-9A79-41B9-866E-A0903AD16CAE}"/>
    <dgm:cxn modelId="{6846864C-2EE8-4569-8281-670BCA941C07}" srcId="{79DF5670-255D-490D-A014-3EAA4BF01078}" destId="{D2493FD5-816A-46A5-A742-9A31200616C0}" srcOrd="2" destOrd="0" parTransId="{AEA6C80F-2DC4-4A07-BB46-A66A504F4EA0}" sibTransId="{65819219-9BE0-4AF6-A165-A45E5663A437}"/>
    <dgm:cxn modelId="{9CA8B857-F607-48EE-8D06-800FC10ACF33}" type="presOf" srcId="{C8249CFB-40B8-42C1-92AB-763E771321BE}" destId="{3E83A5E5-22B8-4F8D-9755-57C3CA05E5DD}" srcOrd="0" destOrd="4" presId="urn:microsoft.com/office/officeart/2005/8/layout/vList2"/>
    <dgm:cxn modelId="{9625277B-9545-4B94-88FA-7102D593B223}" type="presOf" srcId="{79DF5670-255D-490D-A014-3EAA4BF01078}" destId="{23A892BC-53EC-4D78-80A1-BAA144F9478C}" srcOrd="0" destOrd="0" presId="urn:microsoft.com/office/officeart/2005/8/layout/vList2"/>
    <dgm:cxn modelId="{1B9A488A-EBB4-4E4D-AB59-1B61CE94FBAA}" type="presOf" srcId="{C177E2F2-E186-43F6-8B41-9C6B21E96DE8}" destId="{53D9D179-C329-411C-BB6A-226E0C1D7CE0}" srcOrd="0" destOrd="0" presId="urn:microsoft.com/office/officeart/2005/8/layout/vList2"/>
    <dgm:cxn modelId="{1280E49F-8492-4F89-911F-CE6D6896F79B}" type="presOf" srcId="{AF6230BF-F1AD-49C8-A3EE-16213AE70B07}" destId="{3E83A5E5-22B8-4F8D-9755-57C3CA05E5DD}" srcOrd="0" destOrd="0" presId="urn:microsoft.com/office/officeart/2005/8/layout/vList2"/>
    <dgm:cxn modelId="{7ED69CA5-AF3A-47BE-99BB-4BBC07F1E4C9}" srcId="{79DF5670-255D-490D-A014-3EAA4BF01078}" destId="{C8249CFB-40B8-42C1-92AB-763E771321BE}" srcOrd="4" destOrd="0" parTransId="{5F0B7F81-D8EA-4ADF-BED0-647E9729B795}" sibTransId="{3C5A33F2-F8B6-4019-ABC2-36803AAF8FAD}"/>
    <dgm:cxn modelId="{E02629B0-A71A-48C7-9D67-5D65A58C3085}" type="presOf" srcId="{D2493FD5-816A-46A5-A742-9A31200616C0}" destId="{3E83A5E5-22B8-4F8D-9755-57C3CA05E5DD}" srcOrd="0" destOrd="2" presId="urn:microsoft.com/office/officeart/2005/8/layout/vList2"/>
    <dgm:cxn modelId="{72539AC1-2B80-400D-8EA4-89C6E4CB65BB}" srcId="{79DF5670-255D-490D-A014-3EAA4BF01078}" destId="{6AA25E5E-9D62-411F-838A-0EA7A9A6D8B4}" srcOrd="3" destOrd="0" parTransId="{D62DE81F-5AAC-4127-A137-D2554FAA874F}" sibTransId="{5B3AD80F-6B75-4366-A3D5-E69490A32C89}"/>
    <dgm:cxn modelId="{7833D9DD-4BE1-47F4-B969-D2AB115FE952}" type="presOf" srcId="{EDECAB98-C8CF-45ED-821C-D6AFFC473430}" destId="{3E83A5E5-22B8-4F8D-9755-57C3CA05E5DD}" srcOrd="0" destOrd="5" presId="urn:microsoft.com/office/officeart/2005/8/layout/vList2"/>
    <dgm:cxn modelId="{25A69BE0-3C51-42BB-9636-384A600D2C32}" srcId="{79DF5670-255D-490D-A014-3EAA4BF01078}" destId="{1BF52643-E9CA-4376-9888-DD161F56C0C5}" srcOrd="1" destOrd="0" parTransId="{66616BD5-FA12-400E-9C5C-735F4B4B96F4}" sibTransId="{F65B7BAE-4B08-4D31-87A6-DDCE2E917ABE}"/>
    <dgm:cxn modelId="{762922EF-50DE-4C68-9BDD-10DC9C0E3A88}" type="presParOf" srcId="{53D9D179-C329-411C-BB6A-226E0C1D7CE0}" destId="{9EF8275A-2ADF-4AE6-934C-67D9D1D0A919}" srcOrd="0" destOrd="0" presId="urn:microsoft.com/office/officeart/2005/8/layout/vList2"/>
    <dgm:cxn modelId="{EFFA73D3-FC4A-4711-BF25-F0DF29E9E283}" type="presParOf" srcId="{53D9D179-C329-411C-BB6A-226E0C1D7CE0}" destId="{F15827C1-D770-48AC-AA30-3441EB783F30}" srcOrd="1" destOrd="0" presId="urn:microsoft.com/office/officeart/2005/8/layout/vList2"/>
    <dgm:cxn modelId="{1BD9113C-50DE-4B8F-B066-358A43B7FD44}" type="presParOf" srcId="{53D9D179-C329-411C-BB6A-226E0C1D7CE0}" destId="{23A892BC-53EC-4D78-80A1-BAA144F9478C}" srcOrd="2" destOrd="0" presId="urn:microsoft.com/office/officeart/2005/8/layout/vList2"/>
    <dgm:cxn modelId="{A9243D59-4EB0-4A9A-853F-A862919391C9}" type="presParOf" srcId="{53D9D179-C329-411C-BB6A-226E0C1D7CE0}" destId="{3E83A5E5-22B8-4F8D-9755-57C3CA05E5DD}"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9F314E-311D-42DB-9713-87CB39A8DDCA}">
      <dsp:nvSpPr>
        <dsp:cNvPr id="0" name=""/>
        <dsp:cNvSpPr/>
      </dsp:nvSpPr>
      <dsp:spPr>
        <a:xfrm rot="16200000">
          <a:off x="2338" y="1178"/>
          <a:ext cx="4348981" cy="4348981"/>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It is estimated that approximately 45% of mortality in children aged under 5 years of age is linked to any form of malnutrition.</a:t>
          </a:r>
        </a:p>
      </dsp:txBody>
      <dsp:txXfrm rot="5400000">
        <a:off x="2338" y="1088423"/>
        <a:ext cx="3587909" cy="2174491"/>
      </dsp:txXfrm>
    </dsp:sp>
    <dsp:sp modelId="{D54E582E-8B36-450B-BA6B-E249593A232B}">
      <dsp:nvSpPr>
        <dsp:cNvPr id="0" name=""/>
        <dsp:cNvSpPr/>
      </dsp:nvSpPr>
      <dsp:spPr>
        <a:xfrm rot="5400000">
          <a:off x="6164280" y="1178"/>
          <a:ext cx="4348981" cy="4348981"/>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In order to help understand the relevance of nutrition it is essential that have a common understanding of what we mean when we speak about nutrition, and what is its role in Health Care</a:t>
          </a:r>
        </a:p>
      </dsp:txBody>
      <dsp:txXfrm rot="-5400000">
        <a:off x="6925352" y="1088423"/>
        <a:ext cx="3587909" cy="2174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BA8DAD-1AEC-4517-ABC3-69E04BF7BFCE}">
      <dsp:nvSpPr>
        <dsp:cNvPr id="0" name=""/>
        <dsp:cNvSpPr/>
      </dsp:nvSpPr>
      <dsp:spPr>
        <a:xfrm>
          <a:off x="51" y="64703"/>
          <a:ext cx="4913783" cy="93891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US" sz="2600" b="1" kern="1200"/>
            <a:t>Offers many health protections</a:t>
          </a:r>
          <a:endParaRPr lang="en-US" sz="2600" kern="1200"/>
        </a:p>
      </dsp:txBody>
      <dsp:txXfrm>
        <a:off x="51" y="64703"/>
        <a:ext cx="4913783" cy="938911"/>
      </dsp:txXfrm>
    </dsp:sp>
    <dsp:sp modelId="{DEF5F0BF-A82F-43E3-A1DA-E0158393C061}">
      <dsp:nvSpPr>
        <dsp:cNvPr id="0" name=""/>
        <dsp:cNvSpPr/>
      </dsp:nvSpPr>
      <dsp:spPr>
        <a:xfrm>
          <a:off x="51" y="1003614"/>
          <a:ext cx="4913783" cy="3283019"/>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US" sz="2600" kern="1200"/>
            <a:t>Colon and rectal cancer</a:t>
          </a:r>
        </a:p>
        <a:p>
          <a:pPr marL="228600" lvl="1" indent="-228600" algn="l" defTabSz="1155700">
            <a:lnSpc>
              <a:spcPct val="90000"/>
            </a:lnSpc>
            <a:spcBef>
              <a:spcPct val="0"/>
            </a:spcBef>
            <a:spcAft>
              <a:spcPct val="15000"/>
            </a:spcAft>
            <a:buChar char="•"/>
          </a:pPr>
          <a:r>
            <a:rPr lang="en-US" sz="2600" kern="1200"/>
            <a:t>Breast cancer</a:t>
          </a:r>
        </a:p>
        <a:p>
          <a:pPr marL="228600" lvl="1" indent="-228600" algn="l" defTabSz="1155700">
            <a:lnSpc>
              <a:spcPct val="90000"/>
            </a:lnSpc>
            <a:spcBef>
              <a:spcPct val="0"/>
            </a:spcBef>
            <a:spcAft>
              <a:spcPct val="15000"/>
            </a:spcAft>
            <a:buChar char="•"/>
          </a:pPr>
          <a:r>
            <a:rPr lang="en-US" sz="2600" kern="1200"/>
            <a:t>Constipation</a:t>
          </a:r>
        </a:p>
        <a:p>
          <a:pPr marL="228600" lvl="1" indent="-228600" algn="l" defTabSz="1155700">
            <a:lnSpc>
              <a:spcPct val="90000"/>
            </a:lnSpc>
            <a:spcBef>
              <a:spcPct val="0"/>
            </a:spcBef>
            <a:spcAft>
              <a:spcPct val="15000"/>
            </a:spcAft>
            <a:buChar char="•"/>
          </a:pPr>
          <a:r>
            <a:rPr lang="en-US" sz="2600" kern="1200"/>
            <a:t>Diverticulosis</a:t>
          </a:r>
        </a:p>
        <a:p>
          <a:pPr marL="228600" lvl="1" indent="-228600" algn="l" defTabSz="1155700">
            <a:lnSpc>
              <a:spcPct val="90000"/>
            </a:lnSpc>
            <a:spcBef>
              <a:spcPct val="0"/>
            </a:spcBef>
            <a:spcAft>
              <a:spcPct val="15000"/>
            </a:spcAft>
            <a:buChar char="•"/>
          </a:pPr>
          <a:r>
            <a:rPr lang="en-US" sz="2600" kern="1200"/>
            <a:t>Heart Disease</a:t>
          </a:r>
        </a:p>
        <a:p>
          <a:pPr marL="228600" lvl="1" indent="-228600" algn="l" defTabSz="1155700">
            <a:lnSpc>
              <a:spcPct val="90000"/>
            </a:lnSpc>
            <a:spcBef>
              <a:spcPct val="0"/>
            </a:spcBef>
            <a:spcAft>
              <a:spcPct val="15000"/>
            </a:spcAft>
            <a:buChar char="•"/>
          </a:pPr>
          <a:r>
            <a:rPr lang="en-US" sz="2600" kern="1200"/>
            <a:t>Diabetes</a:t>
          </a:r>
        </a:p>
        <a:p>
          <a:pPr marL="228600" lvl="1" indent="-228600" algn="l" defTabSz="1155700">
            <a:lnSpc>
              <a:spcPct val="90000"/>
            </a:lnSpc>
            <a:spcBef>
              <a:spcPct val="0"/>
            </a:spcBef>
            <a:spcAft>
              <a:spcPct val="15000"/>
            </a:spcAft>
            <a:buChar char="•"/>
          </a:pPr>
          <a:r>
            <a:rPr lang="en-US" sz="2600" kern="1200"/>
            <a:t>Obesity</a:t>
          </a:r>
        </a:p>
      </dsp:txBody>
      <dsp:txXfrm>
        <a:off x="51" y="1003614"/>
        <a:ext cx="4913783" cy="3283019"/>
      </dsp:txXfrm>
    </dsp:sp>
    <dsp:sp modelId="{44A5AD83-5160-45F5-B287-390A685BA0F2}">
      <dsp:nvSpPr>
        <dsp:cNvPr id="0" name=""/>
        <dsp:cNvSpPr/>
      </dsp:nvSpPr>
      <dsp:spPr>
        <a:xfrm>
          <a:off x="5601764" y="64703"/>
          <a:ext cx="4913783" cy="938911"/>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US" sz="2600" b="1" kern="1200"/>
            <a:t>Most people eat far less than recommended</a:t>
          </a:r>
          <a:endParaRPr lang="en-US" sz="2600" kern="1200"/>
        </a:p>
      </dsp:txBody>
      <dsp:txXfrm>
        <a:off x="5601764" y="64703"/>
        <a:ext cx="4913783" cy="938911"/>
      </dsp:txXfrm>
    </dsp:sp>
    <dsp:sp modelId="{B03B92AC-4641-4A50-B2FC-5C1B272AFBFD}">
      <dsp:nvSpPr>
        <dsp:cNvPr id="0" name=""/>
        <dsp:cNvSpPr/>
      </dsp:nvSpPr>
      <dsp:spPr>
        <a:xfrm>
          <a:off x="5601764" y="1003614"/>
          <a:ext cx="4913783" cy="3283019"/>
        </a:xfrm>
        <a:prstGeom prst="rect">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US" sz="2600" kern="1200"/>
            <a:t>Recommended is 20-30 grams and average is 12 grams</a:t>
          </a:r>
        </a:p>
      </dsp:txBody>
      <dsp:txXfrm>
        <a:off x="5601764" y="1003614"/>
        <a:ext cx="4913783" cy="32830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8275A-2ADF-4AE6-934C-67D9D1D0A919}">
      <dsp:nvSpPr>
        <dsp:cNvPr id="0" name=""/>
        <dsp:cNvSpPr/>
      </dsp:nvSpPr>
      <dsp:spPr>
        <a:xfrm>
          <a:off x="0" y="36464"/>
          <a:ext cx="6666833" cy="131093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b="1" kern="1200"/>
            <a:t>Also called lipids</a:t>
          </a:r>
          <a:endParaRPr lang="en-US" sz="3300" kern="1200"/>
        </a:p>
      </dsp:txBody>
      <dsp:txXfrm>
        <a:off x="63994" y="100458"/>
        <a:ext cx="6538845" cy="1182942"/>
      </dsp:txXfrm>
    </dsp:sp>
    <dsp:sp modelId="{23A892BC-53EC-4D78-80A1-BAA144F9478C}">
      <dsp:nvSpPr>
        <dsp:cNvPr id="0" name=""/>
        <dsp:cNvSpPr/>
      </dsp:nvSpPr>
      <dsp:spPr>
        <a:xfrm>
          <a:off x="0" y="1442435"/>
          <a:ext cx="6666833" cy="131093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b="1" kern="1200"/>
            <a:t>Misunderstood but vital group of basic nutrients</a:t>
          </a:r>
          <a:endParaRPr lang="en-US" sz="3300" kern="1200"/>
        </a:p>
      </dsp:txBody>
      <dsp:txXfrm>
        <a:off x="63994" y="1506429"/>
        <a:ext cx="6538845" cy="1182942"/>
      </dsp:txXfrm>
    </dsp:sp>
    <dsp:sp modelId="{3E83A5E5-22B8-4F8D-9755-57C3CA05E5DD}">
      <dsp:nvSpPr>
        <dsp:cNvPr id="0" name=""/>
        <dsp:cNvSpPr/>
      </dsp:nvSpPr>
      <dsp:spPr>
        <a:xfrm>
          <a:off x="0" y="2753365"/>
          <a:ext cx="6666833" cy="2664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US" sz="2600" kern="1200"/>
            <a:t>Maintain healthy skin</a:t>
          </a:r>
        </a:p>
        <a:p>
          <a:pPr marL="228600" lvl="1" indent="-228600" algn="l" defTabSz="1155700">
            <a:lnSpc>
              <a:spcPct val="90000"/>
            </a:lnSpc>
            <a:spcBef>
              <a:spcPct val="0"/>
            </a:spcBef>
            <a:spcAft>
              <a:spcPct val="20000"/>
            </a:spcAft>
            <a:buChar char="•"/>
          </a:pPr>
          <a:r>
            <a:rPr lang="en-US" sz="2600" kern="1200"/>
            <a:t>Insulate body organs</a:t>
          </a:r>
        </a:p>
        <a:p>
          <a:pPr marL="228600" lvl="1" indent="-228600" algn="l" defTabSz="1155700">
            <a:lnSpc>
              <a:spcPct val="90000"/>
            </a:lnSpc>
            <a:spcBef>
              <a:spcPct val="0"/>
            </a:spcBef>
            <a:spcAft>
              <a:spcPct val="20000"/>
            </a:spcAft>
            <a:buChar char="•"/>
          </a:pPr>
          <a:r>
            <a:rPr lang="en-US" sz="2600" kern="1200"/>
            <a:t>Maintain body temperature</a:t>
          </a:r>
        </a:p>
        <a:p>
          <a:pPr marL="228600" lvl="1" indent="-228600" algn="l" defTabSz="1155700">
            <a:lnSpc>
              <a:spcPct val="90000"/>
            </a:lnSpc>
            <a:spcBef>
              <a:spcPct val="0"/>
            </a:spcBef>
            <a:spcAft>
              <a:spcPct val="20000"/>
            </a:spcAft>
            <a:buChar char="•"/>
          </a:pPr>
          <a:r>
            <a:rPr lang="en-US" sz="2600" kern="1200"/>
            <a:t>Promote healthy cell function</a:t>
          </a:r>
        </a:p>
        <a:p>
          <a:pPr marL="228600" lvl="1" indent="-228600" algn="l" defTabSz="1155700">
            <a:lnSpc>
              <a:spcPct val="90000"/>
            </a:lnSpc>
            <a:spcBef>
              <a:spcPct val="0"/>
            </a:spcBef>
            <a:spcAft>
              <a:spcPct val="20000"/>
            </a:spcAft>
            <a:buChar char="•"/>
          </a:pPr>
          <a:r>
            <a:rPr lang="en-US" sz="2600" kern="1200"/>
            <a:t>Carry fat-soluble vitamins A, D, E, and K</a:t>
          </a:r>
        </a:p>
        <a:p>
          <a:pPr marL="228600" lvl="1" indent="-228600" algn="l" defTabSz="1155700">
            <a:lnSpc>
              <a:spcPct val="90000"/>
            </a:lnSpc>
            <a:spcBef>
              <a:spcPct val="0"/>
            </a:spcBef>
            <a:spcAft>
              <a:spcPct val="20000"/>
            </a:spcAft>
            <a:buChar char="•"/>
          </a:pPr>
          <a:r>
            <a:rPr lang="en-US" sz="2600" kern="1200"/>
            <a:t>Are a concentrated form of energy</a:t>
          </a:r>
        </a:p>
      </dsp:txBody>
      <dsp:txXfrm>
        <a:off x="0" y="2753365"/>
        <a:ext cx="6666833" cy="2664090"/>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1053BF-E6F8-45B1-8ED2-13EBEE89235C}" type="datetimeFigureOut">
              <a:rPr lang="en-GB" smtClean="0"/>
              <a:t>11/10/2024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F687F0-78EF-4663-9DAF-E9ECB9031AB4}" type="slidenum">
              <a:rPr lang="en-GB" smtClean="0"/>
              <a:t>‹#›</a:t>
            </a:fld>
            <a:endParaRPr lang="en-GB"/>
          </a:p>
        </p:txBody>
      </p:sp>
    </p:spTree>
    <p:extLst>
      <p:ext uri="{BB962C8B-B14F-4D97-AF65-F5344CB8AC3E}">
        <p14:creationId xmlns:p14="http://schemas.microsoft.com/office/powerpoint/2010/main" val="259900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8F475-C897-04AF-8720-C7F3449A30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376E3B-703E-4B62-337A-EE222F06ED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39985D-B6D1-9542-D242-3C42D254CBB0}"/>
              </a:ext>
            </a:extLst>
          </p:cNvPr>
          <p:cNvSpPr>
            <a:spLocks noGrp="1"/>
          </p:cNvSpPr>
          <p:nvPr>
            <p:ph type="dt" sz="half" idx="10"/>
          </p:nvPr>
        </p:nvSpPr>
        <p:spPr/>
        <p:txBody>
          <a:bodyPr/>
          <a:lstStyle/>
          <a:p>
            <a:fld id="{BE4E8D7E-297A-48E8-B7E4-943CD2C4CDBE}" type="datetimeFigureOut">
              <a:rPr lang="en-GB" smtClean="0"/>
              <a:t>11/10/2024</a:t>
            </a:fld>
            <a:endParaRPr lang="en-GB"/>
          </a:p>
        </p:txBody>
      </p:sp>
      <p:sp>
        <p:nvSpPr>
          <p:cNvPr id="5" name="Footer Placeholder 4">
            <a:extLst>
              <a:ext uri="{FF2B5EF4-FFF2-40B4-BE49-F238E27FC236}">
                <a16:creationId xmlns:a16="http://schemas.microsoft.com/office/drawing/2014/main" id="{7D4342D9-2788-1D01-D63C-6720A05C11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4B73CB-4F34-02F4-F62A-06FFED60CFFD}"/>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1965792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21F02-83DC-9753-D915-5DE828F0AC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48945D-2B9C-F81D-B65B-4750E90B91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48910D-C98F-4013-CC16-5749B565C263}"/>
              </a:ext>
            </a:extLst>
          </p:cNvPr>
          <p:cNvSpPr>
            <a:spLocks noGrp="1"/>
          </p:cNvSpPr>
          <p:nvPr>
            <p:ph type="dt" sz="half" idx="10"/>
          </p:nvPr>
        </p:nvSpPr>
        <p:spPr/>
        <p:txBody>
          <a:bodyPr/>
          <a:lstStyle/>
          <a:p>
            <a:fld id="{BE4E8D7E-297A-48E8-B7E4-943CD2C4CDBE}" type="datetimeFigureOut">
              <a:rPr lang="en-GB" smtClean="0"/>
              <a:t>11/10/2024</a:t>
            </a:fld>
            <a:endParaRPr lang="en-GB"/>
          </a:p>
        </p:txBody>
      </p:sp>
      <p:sp>
        <p:nvSpPr>
          <p:cNvPr id="5" name="Footer Placeholder 4">
            <a:extLst>
              <a:ext uri="{FF2B5EF4-FFF2-40B4-BE49-F238E27FC236}">
                <a16:creationId xmlns:a16="http://schemas.microsoft.com/office/drawing/2014/main" id="{D8563A24-FF7A-5B60-FDCF-4F2A6FB58C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3DAF0E-B8F4-9791-F57C-5298506D36EB}"/>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3028127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D197-7286-4F55-574D-92539AA9C0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5DA029-3879-DA2F-2772-AD44CB3CCE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2F7767-FB3D-9D02-851F-8A71DEBD69E4}"/>
              </a:ext>
            </a:extLst>
          </p:cNvPr>
          <p:cNvSpPr>
            <a:spLocks noGrp="1"/>
          </p:cNvSpPr>
          <p:nvPr>
            <p:ph type="dt" sz="half" idx="10"/>
          </p:nvPr>
        </p:nvSpPr>
        <p:spPr/>
        <p:txBody>
          <a:bodyPr/>
          <a:lstStyle/>
          <a:p>
            <a:fld id="{BE4E8D7E-297A-48E8-B7E4-943CD2C4CDBE}" type="datetimeFigureOut">
              <a:rPr lang="en-GB" smtClean="0"/>
              <a:t>11/10/2024</a:t>
            </a:fld>
            <a:endParaRPr lang="en-GB"/>
          </a:p>
        </p:txBody>
      </p:sp>
      <p:sp>
        <p:nvSpPr>
          <p:cNvPr id="5" name="Footer Placeholder 4">
            <a:extLst>
              <a:ext uri="{FF2B5EF4-FFF2-40B4-BE49-F238E27FC236}">
                <a16:creationId xmlns:a16="http://schemas.microsoft.com/office/drawing/2014/main" id="{4E7E8DA0-88CD-6097-007D-4A8884B92D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9F45AC-91C2-67CA-A983-0A74963A9666}"/>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2571472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19771-48EE-F4C1-9089-11FD05709A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9BD003-6081-748D-0C82-CA3B565688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B236AC-74FF-9A04-6D0F-A89DA0CB04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505C3E-6240-3E0A-3728-B554A73D91D1}"/>
              </a:ext>
            </a:extLst>
          </p:cNvPr>
          <p:cNvSpPr>
            <a:spLocks noGrp="1"/>
          </p:cNvSpPr>
          <p:nvPr>
            <p:ph type="dt" sz="half" idx="10"/>
          </p:nvPr>
        </p:nvSpPr>
        <p:spPr/>
        <p:txBody>
          <a:bodyPr/>
          <a:lstStyle/>
          <a:p>
            <a:fld id="{BE4E8D7E-297A-48E8-B7E4-943CD2C4CDBE}" type="datetimeFigureOut">
              <a:rPr lang="en-GB" smtClean="0"/>
              <a:t>11/10/2024</a:t>
            </a:fld>
            <a:endParaRPr lang="en-GB"/>
          </a:p>
        </p:txBody>
      </p:sp>
      <p:sp>
        <p:nvSpPr>
          <p:cNvPr id="6" name="Footer Placeholder 5">
            <a:extLst>
              <a:ext uri="{FF2B5EF4-FFF2-40B4-BE49-F238E27FC236}">
                <a16:creationId xmlns:a16="http://schemas.microsoft.com/office/drawing/2014/main" id="{7CF96C3F-6233-CD8D-19A3-3C59B5C123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A057D0-3CD1-EA8B-1967-20CA776E0264}"/>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3121331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06D21-7B32-887D-7F0E-A66883D254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EE46C4-2730-7E27-221C-BB4915A5C3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4EB03A-FF41-DE7E-877A-54F55B685E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FE5403-378C-F2CF-92CA-647DF7A9A4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E67018-13C8-0954-CA55-384E4FD738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692BE2-8438-C12D-014D-77D669E65888}"/>
              </a:ext>
            </a:extLst>
          </p:cNvPr>
          <p:cNvSpPr>
            <a:spLocks noGrp="1"/>
          </p:cNvSpPr>
          <p:nvPr>
            <p:ph type="dt" sz="half" idx="10"/>
          </p:nvPr>
        </p:nvSpPr>
        <p:spPr/>
        <p:txBody>
          <a:bodyPr/>
          <a:lstStyle/>
          <a:p>
            <a:fld id="{BE4E8D7E-297A-48E8-B7E4-943CD2C4CDBE}" type="datetimeFigureOut">
              <a:rPr lang="en-GB" smtClean="0"/>
              <a:t>11/10/2024</a:t>
            </a:fld>
            <a:endParaRPr lang="en-GB"/>
          </a:p>
        </p:txBody>
      </p:sp>
      <p:sp>
        <p:nvSpPr>
          <p:cNvPr id="8" name="Footer Placeholder 7">
            <a:extLst>
              <a:ext uri="{FF2B5EF4-FFF2-40B4-BE49-F238E27FC236}">
                <a16:creationId xmlns:a16="http://schemas.microsoft.com/office/drawing/2014/main" id="{8EBB86E6-ADA2-8B9C-FF13-222F4442B7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DBC167-91CE-5EEF-B157-805B403F0EC1}"/>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3213678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A1BB8-60CB-1DC6-8D6D-84F41DFDBD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C3FC2D-04EB-CBC4-DB1C-421997B060F0}"/>
              </a:ext>
            </a:extLst>
          </p:cNvPr>
          <p:cNvSpPr>
            <a:spLocks noGrp="1"/>
          </p:cNvSpPr>
          <p:nvPr>
            <p:ph type="dt" sz="half" idx="10"/>
          </p:nvPr>
        </p:nvSpPr>
        <p:spPr/>
        <p:txBody>
          <a:bodyPr/>
          <a:lstStyle/>
          <a:p>
            <a:fld id="{BE4E8D7E-297A-48E8-B7E4-943CD2C4CDBE}" type="datetimeFigureOut">
              <a:rPr lang="en-GB" smtClean="0"/>
              <a:t>11/10/2024</a:t>
            </a:fld>
            <a:endParaRPr lang="en-GB"/>
          </a:p>
        </p:txBody>
      </p:sp>
      <p:sp>
        <p:nvSpPr>
          <p:cNvPr id="4" name="Footer Placeholder 3">
            <a:extLst>
              <a:ext uri="{FF2B5EF4-FFF2-40B4-BE49-F238E27FC236}">
                <a16:creationId xmlns:a16="http://schemas.microsoft.com/office/drawing/2014/main" id="{265E74DC-B6A7-D329-90D5-AE9E38B4555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AA64A4C-39C8-6130-A66E-14CF68C820F3}"/>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2365873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0DEF3D-7C87-077B-4FE2-8ED7DEE441ED}"/>
              </a:ext>
            </a:extLst>
          </p:cNvPr>
          <p:cNvSpPr>
            <a:spLocks noGrp="1"/>
          </p:cNvSpPr>
          <p:nvPr>
            <p:ph type="dt" sz="half" idx="10"/>
          </p:nvPr>
        </p:nvSpPr>
        <p:spPr/>
        <p:txBody>
          <a:bodyPr/>
          <a:lstStyle/>
          <a:p>
            <a:fld id="{BE4E8D7E-297A-48E8-B7E4-943CD2C4CDBE}" type="datetimeFigureOut">
              <a:rPr lang="en-GB" smtClean="0"/>
              <a:t>11/10/2024</a:t>
            </a:fld>
            <a:endParaRPr lang="en-GB"/>
          </a:p>
        </p:txBody>
      </p:sp>
      <p:sp>
        <p:nvSpPr>
          <p:cNvPr id="3" name="Footer Placeholder 2">
            <a:extLst>
              <a:ext uri="{FF2B5EF4-FFF2-40B4-BE49-F238E27FC236}">
                <a16:creationId xmlns:a16="http://schemas.microsoft.com/office/drawing/2014/main" id="{D5DEF38C-220D-CCEF-CF2D-C0DFF011AD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566FC4-CF1A-B4F8-A542-798A9907C176}"/>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2920657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B31F2-214C-8417-98FD-F657E5ECCC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4764043-70BE-6ABA-138F-B80830E7CE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DE13B4-37A8-F482-C524-2E4E8AA319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AE1782-FDE7-709A-4F3A-D0AD4CAA3E5B}"/>
              </a:ext>
            </a:extLst>
          </p:cNvPr>
          <p:cNvSpPr>
            <a:spLocks noGrp="1"/>
          </p:cNvSpPr>
          <p:nvPr>
            <p:ph type="dt" sz="half" idx="10"/>
          </p:nvPr>
        </p:nvSpPr>
        <p:spPr/>
        <p:txBody>
          <a:bodyPr/>
          <a:lstStyle/>
          <a:p>
            <a:fld id="{BE4E8D7E-297A-48E8-B7E4-943CD2C4CDBE}" type="datetimeFigureOut">
              <a:rPr lang="en-GB" smtClean="0"/>
              <a:t>11/10/2024</a:t>
            </a:fld>
            <a:endParaRPr lang="en-GB"/>
          </a:p>
        </p:txBody>
      </p:sp>
      <p:sp>
        <p:nvSpPr>
          <p:cNvPr id="6" name="Footer Placeholder 5">
            <a:extLst>
              <a:ext uri="{FF2B5EF4-FFF2-40B4-BE49-F238E27FC236}">
                <a16:creationId xmlns:a16="http://schemas.microsoft.com/office/drawing/2014/main" id="{27485D21-BEDE-A615-6263-669A327438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1B68C7-B75F-6DC2-42E2-3B238A85F521}"/>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1809064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F411-692C-4D67-2C99-5AD03E0DA6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E340B1-3DE8-A2FA-4ACB-4936260162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9B97B1-66B1-CC17-8EDE-1E00B0E648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ACDD82-4090-8B52-6CD4-E211B58ACCE5}"/>
              </a:ext>
            </a:extLst>
          </p:cNvPr>
          <p:cNvSpPr>
            <a:spLocks noGrp="1"/>
          </p:cNvSpPr>
          <p:nvPr>
            <p:ph type="dt" sz="half" idx="10"/>
          </p:nvPr>
        </p:nvSpPr>
        <p:spPr/>
        <p:txBody>
          <a:bodyPr/>
          <a:lstStyle/>
          <a:p>
            <a:fld id="{BE4E8D7E-297A-48E8-B7E4-943CD2C4CDBE}" type="datetimeFigureOut">
              <a:rPr lang="en-GB" smtClean="0"/>
              <a:t>11/10/2024</a:t>
            </a:fld>
            <a:endParaRPr lang="en-GB"/>
          </a:p>
        </p:txBody>
      </p:sp>
      <p:sp>
        <p:nvSpPr>
          <p:cNvPr id="6" name="Footer Placeholder 5">
            <a:extLst>
              <a:ext uri="{FF2B5EF4-FFF2-40B4-BE49-F238E27FC236}">
                <a16:creationId xmlns:a16="http://schemas.microsoft.com/office/drawing/2014/main" id="{042B5379-5D7B-AF4A-18C9-41CBEC97D3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28F48C-D9D2-F26D-653A-8FA623DE0026}"/>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258722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EC1BC-08EE-273E-FFAF-A4264ABADAA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6A7FF7-8BBB-E7B5-D609-8DB7115DB4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3C94E6-28AB-E8AB-0017-ECE2A0EB8310}"/>
              </a:ext>
            </a:extLst>
          </p:cNvPr>
          <p:cNvSpPr>
            <a:spLocks noGrp="1"/>
          </p:cNvSpPr>
          <p:nvPr>
            <p:ph type="dt" sz="half" idx="10"/>
          </p:nvPr>
        </p:nvSpPr>
        <p:spPr/>
        <p:txBody>
          <a:bodyPr/>
          <a:lstStyle/>
          <a:p>
            <a:fld id="{BE4E8D7E-297A-48E8-B7E4-943CD2C4CDBE}" type="datetimeFigureOut">
              <a:rPr lang="en-GB" smtClean="0"/>
              <a:t>11/10/2024</a:t>
            </a:fld>
            <a:endParaRPr lang="en-GB"/>
          </a:p>
        </p:txBody>
      </p:sp>
      <p:sp>
        <p:nvSpPr>
          <p:cNvPr id="5" name="Footer Placeholder 4">
            <a:extLst>
              <a:ext uri="{FF2B5EF4-FFF2-40B4-BE49-F238E27FC236}">
                <a16:creationId xmlns:a16="http://schemas.microsoft.com/office/drawing/2014/main" id="{0BD21D89-5C17-F564-1098-D18E889F32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D4E8D6-637C-1559-1021-A1273C400FD1}"/>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1889931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AAEA87-24E7-E923-55E0-25A3C30019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4926FA-0F05-426E-5371-ED5F13B299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ABEAB1-805A-F9A0-94DF-5CE6993B0E99}"/>
              </a:ext>
            </a:extLst>
          </p:cNvPr>
          <p:cNvSpPr>
            <a:spLocks noGrp="1"/>
          </p:cNvSpPr>
          <p:nvPr>
            <p:ph type="dt" sz="half" idx="10"/>
          </p:nvPr>
        </p:nvSpPr>
        <p:spPr/>
        <p:txBody>
          <a:bodyPr/>
          <a:lstStyle/>
          <a:p>
            <a:fld id="{BE4E8D7E-297A-48E8-B7E4-943CD2C4CDBE}" type="datetimeFigureOut">
              <a:rPr lang="en-GB" smtClean="0"/>
              <a:t>11/10/2024</a:t>
            </a:fld>
            <a:endParaRPr lang="en-GB"/>
          </a:p>
        </p:txBody>
      </p:sp>
      <p:sp>
        <p:nvSpPr>
          <p:cNvPr id="5" name="Footer Placeholder 4">
            <a:extLst>
              <a:ext uri="{FF2B5EF4-FFF2-40B4-BE49-F238E27FC236}">
                <a16:creationId xmlns:a16="http://schemas.microsoft.com/office/drawing/2014/main" id="{36E29B58-63BF-9820-67EF-98D1392C6F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6D1169-94D7-5021-EB65-E373265F1D7F}"/>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809187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B7A97D-70F9-BC0F-FB5A-29297C8463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E52D44-BC41-811B-9000-8D7ADA9346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4AA4B0-3904-1707-9BA9-CBE18F9A9F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4E8D7E-297A-48E8-B7E4-943CD2C4CDBE}" type="datetimeFigureOut">
              <a:rPr lang="en-GB" smtClean="0"/>
              <a:t>11/10/2024</a:t>
            </a:fld>
            <a:endParaRPr lang="en-GB"/>
          </a:p>
        </p:txBody>
      </p:sp>
      <p:sp>
        <p:nvSpPr>
          <p:cNvPr id="5" name="Footer Placeholder 4">
            <a:extLst>
              <a:ext uri="{FF2B5EF4-FFF2-40B4-BE49-F238E27FC236}">
                <a16:creationId xmlns:a16="http://schemas.microsoft.com/office/drawing/2014/main" id="{4FDBE1D5-621E-F472-8C39-D74041D574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670751-77F4-DD2C-EC17-0273879B1E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ABE832-D1DF-4A80-96CD-1F69CE755375}" type="slidenum">
              <a:rPr lang="en-GB" smtClean="0"/>
              <a:t>‹#›</a:t>
            </a:fld>
            <a:endParaRPr lang="en-GB"/>
          </a:p>
        </p:txBody>
      </p:sp>
    </p:spTree>
    <p:extLst>
      <p:ext uri="{BB962C8B-B14F-4D97-AF65-F5344CB8AC3E}">
        <p14:creationId xmlns:p14="http://schemas.microsoft.com/office/powerpoint/2010/main" val="24771250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egetables and fruits in a row">
            <a:extLst>
              <a:ext uri="{FF2B5EF4-FFF2-40B4-BE49-F238E27FC236}">
                <a16:creationId xmlns:a16="http://schemas.microsoft.com/office/drawing/2014/main" id="{0F74FDD5-AED4-635D-53BB-4DBD7FE998FE}"/>
              </a:ext>
            </a:extLst>
          </p:cNvPr>
          <p:cNvPicPr>
            <a:picLocks noChangeAspect="1"/>
          </p:cNvPicPr>
          <p:nvPr/>
        </p:nvPicPr>
        <p:blipFill rotWithShape="1">
          <a:blip r:embed="rId2"/>
          <a:srcRect t="1573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DD00A-4D99-4CAE-A0DE-599EDED2FF0E}"/>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Nutrition </a:t>
            </a:r>
            <a:endParaRPr lang="en-GB" sz="5200">
              <a:solidFill>
                <a:srgbClr val="FFFFFF"/>
              </a:solidFill>
            </a:endParaRPr>
          </a:p>
        </p:txBody>
      </p:sp>
      <p:sp>
        <p:nvSpPr>
          <p:cNvPr id="3" name="Subtitle 2">
            <a:extLst>
              <a:ext uri="{FF2B5EF4-FFF2-40B4-BE49-F238E27FC236}">
                <a16:creationId xmlns:a16="http://schemas.microsoft.com/office/drawing/2014/main" id="{6A12BBDC-B3D4-5047-6B93-040ED09B0E8E}"/>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a:solidFill>
                  <a:srgbClr val="FFFFFF"/>
                </a:solidFill>
              </a:rPr>
              <a:t>Role of nutrition in health and well-being.</a:t>
            </a:r>
            <a:endParaRPr lang="en-GB">
              <a:solidFill>
                <a:srgbClr val="FFFFFF"/>
              </a:solidFill>
            </a:endParaRPr>
          </a:p>
        </p:txBody>
      </p:sp>
    </p:spTree>
    <p:extLst>
      <p:ext uri="{BB962C8B-B14F-4D97-AF65-F5344CB8AC3E}">
        <p14:creationId xmlns:p14="http://schemas.microsoft.com/office/powerpoint/2010/main" val="2715829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3A67A9-28A7-8205-3951-7E9EFDD6C633}"/>
              </a:ext>
            </a:extLst>
          </p:cNvPr>
          <p:cNvSpPr>
            <a:spLocks noGrp="1"/>
          </p:cNvSpPr>
          <p:nvPr>
            <p:ph type="title"/>
          </p:nvPr>
        </p:nvSpPr>
        <p:spPr>
          <a:xfrm>
            <a:off x="838200" y="365125"/>
            <a:ext cx="10515600" cy="1325563"/>
          </a:xfrm>
        </p:spPr>
        <p:txBody>
          <a:bodyPr>
            <a:normAutofit/>
          </a:bodyPr>
          <a:lstStyle/>
          <a:p>
            <a:r>
              <a:rPr lang="en-US" sz="5400"/>
              <a:t>Key determinant of health </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94E55B-2AED-CE74-AC28-9BF55A85F94A}"/>
              </a:ext>
            </a:extLst>
          </p:cNvPr>
          <p:cNvSpPr>
            <a:spLocks noGrp="1"/>
          </p:cNvSpPr>
          <p:nvPr>
            <p:ph idx="1"/>
          </p:nvPr>
        </p:nvSpPr>
        <p:spPr>
          <a:xfrm>
            <a:off x="838200" y="1929384"/>
            <a:ext cx="10515600" cy="4251960"/>
          </a:xfrm>
        </p:spPr>
        <p:txBody>
          <a:bodyPr>
            <a:normAutofit/>
          </a:bodyPr>
          <a:lstStyle/>
          <a:p>
            <a:r>
              <a:rPr lang="en-US" sz="2200">
                <a:latin typeface="Arial" panose="020B0604020202020204" pitchFamily="34" charset="0"/>
                <a:cs typeface="Arial" panose="020B0604020202020204" pitchFamily="34" charset="0"/>
              </a:rPr>
              <a:t>Nutrition is a key determinant of healthier populations, and malnutrition in all its forms is a key risk factor, with serious impact on morbidity and human capital across the life-course.  Malnutrition involves undernutrition (including wasting, stunting and micronutrient deficiencies, as well as overweight, obesity and diet-related non-communicable diseases. </a:t>
            </a:r>
          </a:p>
          <a:p>
            <a:endParaRPr lang="en-GB" sz="2200"/>
          </a:p>
        </p:txBody>
      </p:sp>
    </p:spTree>
    <p:extLst>
      <p:ext uri="{BB962C8B-B14F-4D97-AF65-F5344CB8AC3E}">
        <p14:creationId xmlns:p14="http://schemas.microsoft.com/office/powerpoint/2010/main" val="1298349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2330A7-6749-5F05-8F67-2301551BA05E}"/>
              </a:ext>
            </a:extLst>
          </p:cNvPr>
          <p:cNvSpPr>
            <a:spLocks noGrp="1"/>
          </p:cNvSpPr>
          <p:nvPr>
            <p:ph type="title"/>
          </p:nvPr>
        </p:nvSpPr>
        <p:spPr>
          <a:xfrm>
            <a:off x="5297762" y="329184"/>
            <a:ext cx="6251110" cy="1783080"/>
          </a:xfrm>
        </p:spPr>
        <p:txBody>
          <a:bodyPr anchor="b">
            <a:normAutofit/>
          </a:bodyPr>
          <a:lstStyle/>
          <a:p>
            <a:r>
              <a:rPr lang="en-US" sz="5400"/>
              <a:t>Global Burden of disease. </a:t>
            </a:r>
            <a:endParaRPr lang="en-GB" sz="5400"/>
          </a:p>
        </p:txBody>
      </p:sp>
      <p:pic>
        <p:nvPicPr>
          <p:cNvPr id="5" name="Picture 4" descr="Graph on document with pen">
            <a:extLst>
              <a:ext uri="{FF2B5EF4-FFF2-40B4-BE49-F238E27FC236}">
                <a16:creationId xmlns:a16="http://schemas.microsoft.com/office/drawing/2014/main" id="{DDE196D5-2F7E-6109-56BB-55D5543BD4F1}"/>
              </a:ext>
            </a:extLst>
          </p:cNvPr>
          <p:cNvPicPr>
            <a:picLocks noChangeAspect="1"/>
          </p:cNvPicPr>
          <p:nvPr/>
        </p:nvPicPr>
        <p:blipFill rotWithShape="1">
          <a:blip r:embed="rId2"/>
          <a:srcRect l="34196" r="2047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1BFDDF-54E7-FF97-24CD-13ED531E7DD4}"/>
              </a:ext>
            </a:extLst>
          </p:cNvPr>
          <p:cNvSpPr>
            <a:spLocks noGrp="1"/>
          </p:cNvSpPr>
          <p:nvPr>
            <p:ph idx="1"/>
          </p:nvPr>
        </p:nvSpPr>
        <p:spPr>
          <a:xfrm>
            <a:off x="5297762" y="2706624"/>
            <a:ext cx="6251110" cy="3483864"/>
          </a:xfrm>
        </p:spPr>
        <p:txBody>
          <a:bodyPr>
            <a:normAutofit/>
          </a:bodyPr>
          <a:lstStyle/>
          <a:p>
            <a:r>
              <a:rPr lang="en-US" sz="2200">
                <a:latin typeface="Arial" panose="020B0604020202020204" pitchFamily="34" charset="0"/>
                <a:cs typeface="Arial" panose="020B0604020202020204" pitchFamily="34" charset="0"/>
              </a:rPr>
              <a:t>The Global Burden of Disease Study 2013 identified “dietary risks” as the largest risk factor responsible for disease with child and maternal malnutrition, and high body mass index not far behind.  To illustrate these dietary risks are responsible for 11.3 million deaths, while maternal malnutrition is responsible for 1.7 million deaths and high body mass index is responsible for 4.4 million deaths.</a:t>
            </a:r>
          </a:p>
          <a:p>
            <a:endParaRPr lang="en-GB" sz="2200"/>
          </a:p>
        </p:txBody>
      </p:sp>
    </p:spTree>
    <p:extLst>
      <p:ext uri="{BB962C8B-B14F-4D97-AF65-F5344CB8AC3E}">
        <p14:creationId xmlns:p14="http://schemas.microsoft.com/office/powerpoint/2010/main" val="4032701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6E0B4FF-5B2A-798B-EE41-54846048F443}"/>
              </a:ext>
            </a:extLst>
          </p:cNvPr>
          <p:cNvPicPr>
            <a:picLocks noChangeAspect="1"/>
          </p:cNvPicPr>
          <p:nvPr/>
        </p:nvPicPr>
        <p:blipFill rotWithShape="1">
          <a:blip r:embed="rId2">
            <a:duotone>
              <a:schemeClr val="bg2">
                <a:shade val="45000"/>
                <a:satMod val="135000"/>
              </a:schemeClr>
              <a:prstClr val="white"/>
            </a:duotone>
          </a:blip>
          <a:srcRect t="625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868E46-47E7-8115-2D0A-0FC527B5A9E7}"/>
              </a:ext>
            </a:extLst>
          </p:cNvPr>
          <p:cNvSpPr>
            <a:spLocks noGrp="1"/>
          </p:cNvSpPr>
          <p:nvPr>
            <p:ph type="title"/>
          </p:nvPr>
        </p:nvSpPr>
        <p:spPr>
          <a:xfrm>
            <a:off x="838200" y="365125"/>
            <a:ext cx="10515600" cy="1325563"/>
          </a:xfrm>
        </p:spPr>
        <p:txBody>
          <a:bodyPr>
            <a:normAutofit/>
          </a:bodyPr>
          <a:lstStyle/>
          <a:p>
            <a:r>
              <a:rPr lang="en-US"/>
              <a:t>Mortality and nutrition </a:t>
            </a:r>
            <a:endParaRPr lang="en-GB" dirty="0"/>
          </a:p>
        </p:txBody>
      </p:sp>
      <p:graphicFrame>
        <p:nvGraphicFramePr>
          <p:cNvPr id="13" name="Content Placeholder 2">
            <a:extLst>
              <a:ext uri="{FF2B5EF4-FFF2-40B4-BE49-F238E27FC236}">
                <a16:creationId xmlns:a16="http://schemas.microsoft.com/office/drawing/2014/main" id="{DC7FF890-C1AA-2111-2ED2-12C5B61C2782}"/>
              </a:ext>
            </a:extLst>
          </p:cNvPr>
          <p:cNvGraphicFramePr>
            <a:graphicFrameLocks noGrp="1"/>
          </p:cNvGraphicFramePr>
          <p:nvPr>
            <p:ph idx="1"/>
            <p:extLst>
              <p:ext uri="{D42A27DB-BD31-4B8C-83A1-F6EECF244321}">
                <p14:modId xmlns:p14="http://schemas.microsoft.com/office/powerpoint/2010/main" val="5881242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4257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228926-A6B7-658B-BBF8-67FEB0083537}"/>
              </a:ext>
            </a:extLst>
          </p:cNvPr>
          <p:cNvSpPr>
            <a:spLocks noGrp="1"/>
          </p:cNvSpPr>
          <p:nvPr>
            <p:ph type="title"/>
          </p:nvPr>
        </p:nvSpPr>
        <p:spPr>
          <a:xfrm>
            <a:off x="6739128" y="638089"/>
            <a:ext cx="4818888" cy="1476801"/>
          </a:xfrm>
        </p:spPr>
        <p:txBody>
          <a:bodyPr anchor="b">
            <a:normAutofit/>
          </a:bodyPr>
          <a:lstStyle/>
          <a:p>
            <a:r>
              <a:rPr lang="en-US" sz="5000"/>
              <a:t>What is nutrition </a:t>
            </a:r>
            <a:endParaRPr lang="en-GB" sz="5000"/>
          </a:p>
        </p:txBody>
      </p:sp>
      <p:pic>
        <p:nvPicPr>
          <p:cNvPr id="7" name="Graphic 6" descr="Apple">
            <a:extLst>
              <a:ext uri="{FF2B5EF4-FFF2-40B4-BE49-F238E27FC236}">
                <a16:creationId xmlns:a16="http://schemas.microsoft.com/office/drawing/2014/main" id="{B3EA3409-813F-41A8-9E4E-26387E0E5E2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936" y="699516"/>
            <a:ext cx="5458968" cy="5458968"/>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9DAC3D-FC66-D1B6-6925-6223875BC843}"/>
              </a:ext>
            </a:extLst>
          </p:cNvPr>
          <p:cNvSpPr>
            <a:spLocks noGrp="1"/>
          </p:cNvSpPr>
          <p:nvPr>
            <p:ph idx="1"/>
          </p:nvPr>
        </p:nvSpPr>
        <p:spPr>
          <a:xfrm>
            <a:off x="6739128" y="2664886"/>
            <a:ext cx="4818888" cy="3550789"/>
          </a:xfrm>
        </p:spPr>
        <p:txBody>
          <a:bodyPr anchor="t">
            <a:normAutofit/>
          </a:bodyPr>
          <a:lstStyle/>
          <a:p>
            <a:r>
              <a:rPr lang="en-US" sz="1500"/>
              <a:t>Nutrition is the intake of food, considered in relation to the body’s dietary needs. Good nutrition – an adequate, well-balanced diet combined with regular physical activity – is a cornerstone of good health. </a:t>
            </a:r>
          </a:p>
          <a:p>
            <a:endParaRPr lang="en-US" sz="1500"/>
          </a:p>
          <a:p>
            <a:r>
              <a:rPr lang="en-US" sz="1500"/>
              <a:t>Poor nutrition can lead to reduced immunity, increased susceptibility to disease, impaired physical and mental development, and reduced productivity.</a:t>
            </a:r>
          </a:p>
          <a:p>
            <a:endParaRPr lang="en-US" sz="1500"/>
          </a:p>
          <a:p>
            <a:r>
              <a:rPr lang="en-US" sz="1500"/>
              <a:t>Thus, the field of nutrition addresses the role of nutrients such as carbohydrates, proteins, fats, water vitamins, minerals, trace elements and other substances in food in relation to essential functions in our bodies. </a:t>
            </a:r>
          </a:p>
          <a:p>
            <a:endParaRPr lang="en-US" sz="1500"/>
          </a:p>
          <a:p>
            <a:endParaRPr lang="en-GB" sz="1500"/>
          </a:p>
        </p:txBody>
      </p:sp>
    </p:spTree>
    <p:extLst>
      <p:ext uri="{BB962C8B-B14F-4D97-AF65-F5344CB8AC3E}">
        <p14:creationId xmlns:p14="http://schemas.microsoft.com/office/powerpoint/2010/main" val="1049301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4" name="Title 3">
            <a:extLst>
              <a:ext uri="{FF2B5EF4-FFF2-40B4-BE49-F238E27FC236}">
                <a16:creationId xmlns:a16="http://schemas.microsoft.com/office/drawing/2014/main" id="{EF4CAA27-F7B1-D817-FC48-FB6A1ADCD8B9}"/>
              </a:ext>
            </a:extLst>
          </p:cNvPr>
          <p:cNvSpPr>
            <a:spLocks noGrp="1"/>
          </p:cNvSpPr>
          <p:nvPr>
            <p:ph type="title"/>
          </p:nvPr>
        </p:nvSpPr>
        <p:spPr>
          <a:xfrm>
            <a:off x="838200" y="401221"/>
            <a:ext cx="10515600" cy="1348065"/>
          </a:xfrm>
        </p:spPr>
        <p:txBody>
          <a:bodyPr>
            <a:normAutofit/>
          </a:bodyPr>
          <a:lstStyle/>
          <a:p>
            <a:r>
              <a:rPr lang="en-US" sz="5400">
                <a:solidFill>
                  <a:srgbClr val="FFFFFF"/>
                </a:solidFill>
              </a:rPr>
              <a:t>Nutrition </a:t>
            </a:r>
            <a:endParaRPr lang="en-GB" sz="5400">
              <a:solidFill>
                <a:srgbClr val="FFFFFF"/>
              </a:solidFill>
            </a:endParaRPr>
          </a:p>
        </p:txBody>
      </p:sp>
      <p:sp>
        <p:nvSpPr>
          <p:cNvPr id="3" name="Content Placeholder 2">
            <a:extLst>
              <a:ext uri="{FF2B5EF4-FFF2-40B4-BE49-F238E27FC236}">
                <a16:creationId xmlns:a16="http://schemas.microsoft.com/office/drawing/2014/main" id="{EF24A2FB-3523-0F4F-CADE-DAED356182C2}"/>
              </a:ext>
            </a:extLst>
          </p:cNvPr>
          <p:cNvSpPr>
            <a:spLocks noGrp="1"/>
          </p:cNvSpPr>
          <p:nvPr>
            <p:ph idx="1"/>
          </p:nvPr>
        </p:nvSpPr>
        <p:spPr>
          <a:xfrm>
            <a:off x="838200" y="2586789"/>
            <a:ext cx="10515600" cy="3590174"/>
          </a:xfrm>
        </p:spPr>
        <p:txBody>
          <a:bodyPr>
            <a:normAutofit/>
          </a:bodyPr>
          <a:lstStyle/>
          <a:p>
            <a:r>
              <a:rPr lang="en-US" sz="2000"/>
              <a:t>Our bodies consist of several biological systems that carry out specific functions necessary for everyday living. These functions in our bodies are essential for life, health and wellbeing and include and include the circulatory system to move blood, nutrients, oxygen, hormones and enzymes around the body; the digestive system, the endocrine system, the immune system, the lymphatic system, the nervous system, the muscular system, the reproductive system, the skeletal system, the respiratory system, even the integumentary system that include the skin, hair, and nails. Nutrition plays a role in all them. </a:t>
            </a:r>
          </a:p>
          <a:p>
            <a:endParaRPr lang="en-US" sz="2000"/>
          </a:p>
          <a:p>
            <a:r>
              <a:rPr lang="en-US" sz="2000"/>
              <a:t>The diets we eat, are mostly determined by the availability and palatability of foods in our environment, but also to what we have access to. </a:t>
            </a:r>
          </a:p>
          <a:p>
            <a:endParaRPr lang="en-GB" sz="2000"/>
          </a:p>
        </p:txBody>
      </p:sp>
    </p:spTree>
    <p:extLst>
      <p:ext uri="{BB962C8B-B14F-4D97-AF65-F5344CB8AC3E}">
        <p14:creationId xmlns:p14="http://schemas.microsoft.com/office/powerpoint/2010/main" val="3033080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337AE73-5CCF-2E77-3608-EF939287C6F4}"/>
              </a:ext>
            </a:extLst>
          </p:cNvPr>
          <p:cNvSpPr>
            <a:spLocks noGrp="1"/>
          </p:cNvSpPr>
          <p:nvPr>
            <p:ph type="title"/>
          </p:nvPr>
        </p:nvSpPr>
        <p:spPr>
          <a:xfrm>
            <a:off x="838200" y="365125"/>
            <a:ext cx="5393361" cy="1325563"/>
          </a:xfrm>
        </p:spPr>
        <p:txBody>
          <a:bodyPr>
            <a:normAutofit/>
          </a:bodyPr>
          <a:lstStyle/>
          <a:p>
            <a:r>
              <a:rPr lang="en-US"/>
              <a:t>Prevention and primary health care </a:t>
            </a:r>
            <a:endParaRPr lang="en-GB" dirty="0"/>
          </a:p>
        </p:txBody>
      </p:sp>
      <p:sp>
        <p:nvSpPr>
          <p:cNvPr id="38" name="Freeform: Shape 3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D7C808F-46D5-0711-B6CD-6F4894DA0DCF}"/>
              </a:ext>
            </a:extLst>
          </p:cNvPr>
          <p:cNvSpPr>
            <a:spLocks noGrp="1"/>
          </p:cNvSpPr>
          <p:nvPr>
            <p:ph idx="1"/>
          </p:nvPr>
        </p:nvSpPr>
        <p:spPr>
          <a:xfrm>
            <a:off x="838200" y="1825625"/>
            <a:ext cx="5393361" cy="4351338"/>
          </a:xfrm>
        </p:spPr>
        <p:txBody>
          <a:bodyPr>
            <a:normAutofit lnSpcReduction="10000"/>
          </a:bodyPr>
          <a:lstStyle/>
          <a:p>
            <a:r>
              <a:rPr lang="en-US" sz="1800" dirty="0"/>
              <a:t>Primary health care is the foundation of universal health coverage and its mean for achieving this target.  Primary health care is a whole-of-society approach to health and well-being, </a:t>
            </a:r>
            <a:r>
              <a:rPr lang="en-US" sz="1800" dirty="0" err="1"/>
              <a:t>centred</a:t>
            </a:r>
            <a:r>
              <a:rPr lang="en-US" sz="1800" dirty="0"/>
              <a:t> on the needs and preferences of individuals, families and communities. It addresses the broader determinants of health and focuses on the comprehensive and interrelated aspects of physical, mental and social health and well-being.</a:t>
            </a:r>
          </a:p>
          <a:p>
            <a:endParaRPr lang="en-US" sz="1800" dirty="0"/>
          </a:p>
          <a:p>
            <a:r>
              <a:rPr lang="en-US" sz="1800" dirty="0"/>
              <a:t>Nutrition and healthy diets have an important role in all domains of primary health care.  With health promotion and prevention services we expect we are not only dealing with “patients” but with empowered individuals and communities that we as primary health care practitioners, and other important stakeholders, will accompany and support.  </a:t>
            </a:r>
          </a:p>
          <a:p>
            <a:endParaRPr lang="en-US" sz="1800" dirty="0"/>
          </a:p>
          <a:p>
            <a:endParaRPr lang="en-GB" sz="1100" dirty="0"/>
          </a:p>
        </p:txBody>
      </p:sp>
      <p:sp>
        <p:nvSpPr>
          <p:cNvPr id="40" name="Oval 3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agram of health care&#10;&#10;Description automatically generated">
            <a:extLst>
              <a:ext uri="{FF2B5EF4-FFF2-40B4-BE49-F238E27FC236}">
                <a16:creationId xmlns:a16="http://schemas.microsoft.com/office/drawing/2014/main" id="{EF745067-809E-782A-0B89-D403BDBD77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7184" y="1769464"/>
            <a:ext cx="3781051" cy="267509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5" name="Freeform: Shape 3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7" name="Straight Connector 3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9" name="Freeform: Shape 3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4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691726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4">
            <a:extLst>
              <a:ext uri="{FF2B5EF4-FFF2-40B4-BE49-F238E27FC236}">
                <a16:creationId xmlns:a16="http://schemas.microsoft.com/office/drawing/2014/main" id="{326BBD2B-C43B-DCEB-E4AE-444892D4BC09}"/>
              </a:ext>
            </a:extLst>
          </p:cNvPr>
          <p:cNvSpPr>
            <a:spLocks noGrp="1" noChangeArrowheads="1"/>
          </p:cNvSpPr>
          <p:nvPr>
            <p:ph type="title"/>
          </p:nvPr>
        </p:nvSpPr>
        <p:spPr>
          <a:xfrm>
            <a:off x="836679" y="723898"/>
            <a:ext cx="6002110" cy="1495425"/>
          </a:xfrm>
        </p:spPr>
        <p:txBody>
          <a:bodyPr>
            <a:normAutofit/>
          </a:bodyPr>
          <a:lstStyle/>
          <a:p>
            <a:r>
              <a:rPr lang="en-US" altLang="en-US" sz="4000">
                <a:ln>
                  <a:noFill/>
                </a:ln>
              </a:rPr>
              <a:t>Assessing Eating Behaviors</a:t>
            </a:r>
          </a:p>
        </p:txBody>
      </p:sp>
      <p:sp>
        <p:nvSpPr>
          <p:cNvPr id="20483" name="Rectangle 5">
            <a:extLst>
              <a:ext uri="{FF2B5EF4-FFF2-40B4-BE49-F238E27FC236}">
                <a16:creationId xmlns:a16="http://schemas.microsoft.com/office/drawing/2014/main" id="{7A6FFD0F-CACB-FDB1-EE0F-D25BC67968A8}"/>
              </a:ext>
            </a:extLst>
          </p:cNvPr>
          <p:cNvSpPr>
            <a:spLocks noGrp="1" noChangeArrowheads="1"/>
          </p:cNvSpPr>
          <p:nvPr>
            <p:ph idx="1"/>
          </p:nvPr>
        </p:nvSpPr>
        <p:spPr>
          <a:xfrm>
            <a:off x="836680" y="2405067"/>
            <a:ext cx="6002110" cy="3729034"/>
          </a:xfrm>
        </p:spPr>
        <p:txBody>
          <a:bodyPr>
            <a:normAutofit/>
          </a:bodyPr>
          <a:lstStyle/>
          <a:p>
            <a:r>
              <a:rPr lang="en-US" altLang="en-US" sz="2000" b="1"/>
              <a:t>What drives us to eat?</a:t>
            </a:r>
          </a:p>
          <a:p>
            <a:pPr lvl="1"/>
            <a:r>
              <a:rPr lang="en-US" altLang="en-US" sz="2000"/>
              <a:t>Hunger</a:t>
            </a:r>
          </a:p>
          <a:p>
            <a:pPr lvl="1"/>
            <a:r>
              <a:rPr lang="en-US" altLang="en-US" sz="2000"/>
              <a:t>Appetite</a:t>
            </a:r>
          </a:p>
          <a:p>
            <a:pPr lvl="1"/>
            <a:r>
              <a:rPr lang="en-US" altLang="en-US" sz="2000"/>
              <a:t>Cultural and social meaning of food</a:t>
            </a:r>
          </a:p>
          <a:p>
            <a:pPr lvl="1"/>
            <a:r>
              <a:rPr lang="en-US" altLang="en-US" sz="2000"/>
              <a:t>Habit or custom</a:t>
            </a:r>
          </a:p>
          <a:p>
            <a:pPr lvl="1"/>
            <a:r>
              <a:rPr lang="en-US" altLang="en-US" sz="2000"/>
              <a:t>Emotional Comfort</a:t>
            </a:r>
          </a:p>
          <a:p>
            <a:pPr lvl="1"/>
            <a:r>
              <a:rPr lang="en-US" altLang="en-US" sz="2000"/>
              <a:t>Convenience and advertising</a:t>
            </a:r>
          </a:p>
          <a:p>
            <a:pPr lvl="1"/>
            <a:r>
              <a:rPr lang="en-US" altLang="en-US" sz="2000"/>
              <a:t>Nutritional value</a:t>
            </a:r>
          </a:p>
          <a:p>
            <a:pPr lvl="1"/>
            <a:r>
              <a:rPr lang="en-US" altLang="en-US" sz="2000"/>
              <a:t>Social interactions</a:t>
            </a:r>
          </a:p>
        </p:txBody>
      </p:sp>
      <p:pic>
        <p:nvPicPr>
          <p:cNvPr id="20485" name="Picture 20484" descr="Spoonful of capsules">
            <a:extLst>
              <a:ext uri="{FF2B5EF4-FFF2-40B4-BE49-F238E27FC236}">
                <a16:creationId xmlns:a16="http://schemas.microsoft.com/office/drawing/2014/main" id="{931AF33C-8AF4-959E-D822-C6F85707A6F6}"/>
              </a:ext>
            </a:extLst>
          </p:cNvPr>
          <p:cNvPicPr>
            <a:picLocks noChangeAspect="1"/>
          </p:cNvPicPr>
          <p:nvPr/>
        </p:nvPicPr>
        <p:blipFill rotWithShape="1">
          <a:blip r:embed="rId2"/>
          <a:srcRect l="28268" r="23321"/>
          <a:stretch/>
        </p:blipFill>
        <p:spPr>
          <a:xfrm>
            <a:off x="7199440" y="10"/>
            <a:ext cx="4992560" cy="6857990"/>
          </a:xfrm>
          <a:prstGeom prst="rect">
            <a:avLst/>
          </a:prstGeom>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6" name="Rectangle 215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8" name="Rectangle 215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5" name="Rectangle 215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7" name="Rectangle 215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6" name="Picture 1">
            <a:extLst>
              <a:ext uri="{FF2B5EF4-FFF2-40B4-BE49-F238E27FC236}">
                <a16:creationId xmlns:a16="http://schemas.microsoft.com/office/drawing/2014/main" id="{CED29450-FED8-E148-CFEE-78A957BAFD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214942" y="457200"/>
            <a:ext cx="5762116"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5" name="Rectangle 2253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537" name="Rectangle 2253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9" name="Rectangle 2253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1" name="Rectangle 2254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3" name="Rectangle 2254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545" name="Freeform: Shape 2254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547" name="Rectangle 2254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Rectangle 4">
            <a:extLst>
              <a:ext uri="{FF2B5EF4-FFF2-40B4-BE49-F238E27FC236}">
                <a16:creationId xmlns:a16="http://schemas.microsoft.com/office/drawing/2014/main" id="{395AA823-EEB0-0865-79AF-D2E3DFA41C16}"/>
              </a:ext>
            </a:extLst>
          </p:cNvPr>
          <p:cNvSpPr>
            <a:spLocks noGrp="1" noChangeArrowheads="1"/>
          </p:cNvSpPr>
          <p:nvPr>
            <p:ph type="title"/>
          </p:nvPr>
        </p:nvSpPr>
        <p:spPr>
          <a:xfrm>
            <a:off x="466722" y="586855"/>
            <a:ext cx="3201366" cy="3387497"/>
          </a:xfrm>
        </p:spPr>
        <p:txBody>
          <a:bodyPr anchor="b">
            <a:normAutofit/>
          </a:bodyPr>
          <a:lstStyle/>
          <a:p>
            <a:pPr algn="r"/>
            <a:r>
              <a:rPr lang="en-US" altLang="en-US" sz="4000">
                <a:ln>
                  <a:noFill/>
                </a:ln>
                <a:solidFill>
                  <a:srgbClr val="FFFFFF"/>
                </a:solidFill>
              </a:rPr>
              <a:t>Water</a:t>
            </a:r>
          </a:p>
        </p:txBody>
      </p:sp>
      <p:sp>
        <p:nvSpPr>
          <p:cNvPr id="12291" name="Rectangle 5">
            <a:extLst>
              <a:ext uri="{FF2B5EF4-FFF2-40B4-BE49-F238E27FC236}">
                <a16:creationId xmlns:a16="http://schemas.microsoft.com/office/drawing/2014/main" id="{2DE0E4E7-B602-9D25-038F-C7CDD82002EC}"/>
              </a:ext>
            </a:extLst>
          </p:cNvPr>
          <p:cNvSpPr>
            <a:spLocks noGrp="1" noChangeArrowheads="1"/>
          </p:cNvSpPr>
          <p:nvPr>
            <p:ph idx="1"/>
          </p:nvPr>
        </p:nvSpPr>
        <p:spPr>
          <a:xfrm>
            <a:off x="4810259" y="649480"/>
            <a:ext cx="6555347" cy="5546047"/>
          </a:xfrm>
        </p:spPr>
        <p:txBody>
          <a:bodyPr rtlCol="0" anchor="ctr">
            <a:normAutofit/>
          </a:bodyPr>
          <a:lstStyle/>
          <a:p>
            <a:pPr fontAlgn="auto">
              <a:buFont typeface="Arial"/>
              <a:buChar char="•"/>
              <a:defRPr/>
            </a:pPr>
            <a:r>
              <a:rPr lang="en-US" sz="2000" b="1"/>
              <a:t>Dehydration</a:t>
            </a:r>
            <a:r>
              <a:rPr lang="en-US" sz="2000"/>
              <a:t> – abnormal depletion of body fluids</a:t>
            </a:r>
          </a:p>
          <a:p>
            <a:pPr fontAlgn="auto">
              <a:buFont typeface="Arial"/>
              <a:buChar char="•"/>
              <a:defRPr/>
            </a:pPr>
            <a:r>
              <a:rPr lang="en-US" sz="2000"/>
              <a:t>The major component of blood</a:t>
            </a:r>
          </a:p>
          <a:p>
            <a:pPr fontAlgn="auto">
              <a:buFont typeface="Arial"/>
              <a:buChar char="•"/>
              <a:defRPr/>
            </a:pPr>
            <a:r>
              <a:rPr lang="en-US" sz="2000"/>
              <a:t>Necessary for</a:t>
            </a:r>
          </a:p>
          <a:p>
            <a:pPr lvl="1" fontAlgn="auto">
              <a:buFont typeface="Arial"/>
              <a:buChar char="•"/>
              <a:defRPr/>
            </a:pPr>
            <a:r>
              <a:rPr lang="en-US" sz="2000"/>
              <a:t>Electrolyte and pH balance </a:t>
            </a:r>
          </a:p>
          <a:p>
            <a:pPr lvl="1" fontAlgn="auto">
              <a:buFont typeface="Arial"/>
              <a:buChar char="•"/>
              <a:defRPr/>
            </a:pPr>
            <a:r>
              <a:rPr lang="en-US" sz="2000"/>
              <a:t>Transporting cells and O2</a:t>
            </a:r>
          </a:p>
          <a:p>
            <a:pPr fontAlgn="auto">
              <a:buFont typeface="Arial"/>
              <a:buChar char="•"/>
              <a:defRPr/>
            </a:pPr>
            <a:r>
              <a:rPr lang="en-US" sz="2000"/>
              <a:t>Recommended amount – 8 glasses/day (64 ounces)</a:t>
            </a:r>
          </a:p>
          <a:p>
            <a:pPr fontAlgn="auto">
              <a:buFont typeface="Arial"/>
              <a:buChar char="•"/>
              <a:defRPr/>
            </a:pPr>
            <a:r>
              <a:rPr lang="en-US" sz="2000"/>
              <a:t>50-60% of body is water</a:t>
            </a:r>
          </a:p>
          <a:p>
            <a:pPr lvl="1" fontAlgn="auto">
              <a:buFont typeface="Arial"/>
              <a:buChar char="•"/>
              <a:defRPr/>
            </a:pPr>
            <a:endParaRPr lang="en-US" sz="2000"/>
          </a:p>
          <a:p>
            <a:pPr fontAlgn="auto">
              <a:buFont typeface="Arial"/>
              <a:buChar char="•"/>
              <a:defRPr/>
            </a:pPr>
            <a:r>
              <a:rPr lang="en-US" sz="2000" b="1" i="1"/>
              <a:t>Is bottled water better?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9" name="Rectangle 2355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561" name="Rectangle 2356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3" name="Rectangle 2356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5" name="Rectangle 2356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7" name="Rectangle 2356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69" name="Freeform: Shape 2356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571" name="Rectangle 2357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4">
            <a:extLst>
              <a:ext uri="{FF2B5EF4-FFF2-40B4-BE49-F238E27FC236}">
                <a16:creationId xmlns:a16="http://schemas.microsoft.com/office/drawing/2014/main" id="{02C54655-7821-A3E5-C9D8-C1F0ED3FD863}"/>
              </a:ext>
            </a:extLst>
          </p:cNvPr>
          <p:cNvSpPr>
            <a:spLocks noGrp="1" noChangeArrowheads="1"/>
          </p:cNvSpPr>
          <p:nvPr>
            <p:ph type="title"/>
          </p:nvPr>
        </p:nvSpPr>
        <p:spPr>
          <a:xfrm>
            <a:off x="466722" y="586855"/>
            <a:ext cx="3201366" cy="3387497"/>
          </a:xfrm>
        </p:spPr>
        <p:txBody>
          <a:bodyPr anchor="b">
            <a:normAutofit/>
          </a:bodyPr>
          <a:lstStyle/>
          <a:p>
            <a:pPr algn="r"/>
            <a:r>
              <a:rPr lang="en-US" altLang="en-US" sz="4000">
                <a:ln>
                  <a:noFill/>
                </a:ln>
                <a:solidFill>
                  <a:srgbClr val="FFFFFF"/>
                </a:solidFill>
              </a:rPr>
              <a:t>Protein</a:t>
            </a:r>
          </a:p>
        </p:txBody>
      </p:sp>
      <p:sp>
        <p:nvSpPr>
          <p:cNvPr id="13315" name="Rectangle 5">
            <a:extLst>
              <a:ext uri="{FF2B5EF4-FFF2-40B4-BE49-F238E27FC236}">
                <a16:creationId xmlns:a16="http://schemas.microsoft.com/office/drawing/2014/main" id="{A6315096-D1BD-DAA1-4402-91A54BAE0C33}"/>
              </a:ext>
            </a:extLst>
          </p:cNvPr>
          <p:cNvSpPr>
            <a:spLocks noGrp="1" noChangeArrowheads="1"/>
          </p:cNvSpPr>
          <p:nvPr>
            <p:ph idx="1"/>
          </p:nvPr>
        </p:nvSpPr>
        <p:spPr>
          <a:xfrm>
            <a:off x="4810259" y="649480"/>
            <a:ext cx="6555347" cy="5546047"/>
          </a:xfrm>
        </p:spPr>
        <p:txBody>
          <a:bodyPr rtlCol="0" anchor="ctr">
            <a:normAutofit/>
          </a:bodyPr>
          <a:lstStyle/>
          <a:p>
            <a:pPr fontAlgn="auto">
              <a:buFont typeface="Arial"/>
              <a:buChar char="•"/>
              <a:defRPr/>
            </a:pPr>
            <a:r>
              <a:rPr lang="en-US" sz="2000"/>
              <a:t>Second most abundant substance in humans</a:t>
            </a:r>
          </a:p>
          <a:p>
            <a:pPr fontAlgn="auto">
              <a:buFont typeface="Arial"/>
              <a:buChar char="•"/>
              <a:defRPr/>
            </a:pPr>
            <a:r>
              <a:rPr lang="en-US" sz="2000"/>
              <a:t>Key to every cell, antibodies, enzymes, and hormones</a:t>
            </a:r>
          </a:p>
          <a:p>
            <a:pPr fontAlgn="auto">
              <a:buFont typeface="Arial"/>
              <a:buChar char="•"/>
              <a:defRPr/>
            </a:pPr>
            <a:r>
              <a:rPr lang="en-US" sz="2000"/>
              <a:t>Transport oxygen and nutrients</a:t>
            </a:r>
          </a:p>
          <a:p>
            <a:pPr fontAlgn="auto">
              <a:buFont typeface="Arial"/>
              <a:buChar char="•"/>
              <a:defRPr/>
            </a:pPr>
            <a:r>
              <a:rPr lang="en-US" sz="2000"/>
              <a:t>Role in developing/repairing bone, muscle, skin</a:t>
            </a:r>
          </a:p>
          <a:p>
            <a:pPr fontAlgn="auto">
              <a:buFont typeface="Arial"/>
              <a:buChar char="•"/>
              <a:defRPr/>
            </a:pPr>
            <a:r>
              <a:rPr lang="en-US" sz="2000"/>
              <a:t>Vital for human life</a:t>
            </a:r>
          </a:p>
          <a:p>
            <a:pPr lvl="1" fontAlgn="auto">
              <a:buFont typeface="Arial"/>
              <a:buChar char="•"/>
              <a:defRPr/>
            </a:pPr>
            <a:r>
              <a:rPr lang="en-US" sz="2000"/>
              <a:t>May need additional protein if fighting off infection, recovering from surgery or blood loss, recovering from burns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4" name="Rectangle 2458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586" name="Rectangle 2458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8" name="Rectangle 2458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90" name="Rectangle 2458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92" name="Rectangle 2459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94" name="Freeform: Shape 2459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596" name="Rectangle 2459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4">
            <a:extLst>
              <a:ext uri="{FF2B5EF4-FFF2-40B4-BE49-F238E27FC236}">
                <a16:creationId xmlns:a16="http://schemas.microsoft.com/office/drawing/2014/main" id="{D4D47916-D332-9FDA-119B-08A86B172F36}"/>
              </a:ext>
            </a:extLst>
          </p:cNvPr>
          <p:cNvSpPr>
            <a:spLocks noGrp="1" noChangeArrowheads="1"/>
          </p:cNvSpPr>
          <p:nvPr>
            <p:ph type="title"/>
          </p:nvPr>
        </p:nvSpPr>
        <p:spPr>
          <a:xfrm>
            <a:off x="466722" y="586855"/>
            <a:ext cx="3201366" cy="3387497"/>
          </a:xfrm>
        </p:spPr>
        <p:txBody>
          <a:bodyPr anchor="b">
            <a:normAutofit/>
          </a:bodyPr>
          <a:lstStyle/>
          <a:p>
            <a:pPr algn="r"/>
            <a:r>
              <a:rPr lang="en-US" altLang="en-US" sz="4000">
                <a:ln>
                  <a:noFill/>
                </a:ln>
                <a:solidFill>
                  <a:srgbClr val="FFFFFF"/>
                </a:solidFill>
              </a:rPr>
              <a:t>Proteins</a:t>
            </a:r>
          </a:p>
        </p:txBody>
      </p:sp>
      <p:sp>
        <p:nvSpPr>
          <p:cNvPr id="24579" name="Rectangle 5">
            <a:extLst>
              <a:ext uri="{FF2B5EF4-FFF2-40B4-BE49-F238E27FC236}">
                <a16:creationId xmlns:a16="http://schemas.microsoft.com/office/drawing/2014/main" id="{12E6B6CB-28D2-B81F-4D1A-BE86D223C092}"/>
              </a:ext>
            </a:extLst>
          </p:cNvPr>
          <p:cNvSpPr>
            <a:spLocks noGrp="1" noChangeArrowheads="1"/>
          </p:cNvSpPr>
          <p:nvPr>
            <p:ph idx="1"/>
          </p:nvPr>
        </p:nvSpPr>
        <p:spPr>
          <a:xfrm>
            <a:off x="4810259" y="649480"/>
            <a:ext cx="6555347" cy="5546047"/>
          </a:xfrm>
        </p:spPr>
        <p:txBody>
          <a:bodyPr anchor="ctr">
            <a:normAutofit/>
          </a:bodyPr>
          <a:lstStyle/>
          <a:p>
            <a:r>
              <a:rPr lang="en-US" altLang="en-US" sz="2000" b="1" dirty="0"/>
              <a:t>Amino acids </a:t>
            </a:r>
          </a:p>
          <a:p>
            <a:r>
              <a:rPr lang="en-US" altLang="en-US" sz="2000" dirty="0"/>
              <a:t>Building blocks of protein </a:t>
            </a:r>
          </a:p>
          <a:p>
            <a:pPr lvl="1"/>
            <a:r>
              <a:rPr lang="en-US" altLang="en-US" sz="2000" dirty="0"/>
              <a:t>20 essential amino acids must be obtained from food</a:t>
            </a:r>
          </a:p>
          <a:p>
            <a:pPr lvl="1"/>
            <a:r>
              <a:rPr lang="en-US" altLang="en-US" sz="2000" dirty="0"/>
              <a:t>11 non-essential amino acids produced by the body</a:t>
            </a:r>
          </a:p>
          <a:p>
            <a:pPr lvl="1"/>
            <a:r>
              <a:rPr lang="en-US" altLang="en-US" sz="2000" dirty="0"/>
              <a:t>Link together to form</a:t>
            </a:r>
          </a:p>
          <a:p>
            <a:pPr lvl="2"/>
            <a:r>
              <a:rPr lang="en-US" altLang="en-US" b="1" dirty="0"/>
              <a:t>Complete protein</a:t>
            </a:r>
            <a:r>
              <a:rPr lang="en-US" altLang="en-US" dirty="0"/>
              <a:t> – supplies all essential amino acids</a:t>
            </a:r>
          </a:p>
          <a:p>
            <a:pPr lvl="2"/>
            <a:r>
              <a:rPr lang="en-US" altLang="en-US" b="1" dirty="0"/>
              <a:t>Incomplete protein</a:t>
            </a:r>
            <a:r>
              <a:rPr lang="en-US" altLang="en-US" dirty="0"/>
              <a:t> – may lack some amino acids, but these can be easily obtained from different sources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16" name="Rectangle 256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4">
            <a:extLst>
              <a:ext uri="{FF2B5EF4-FFF2-40B4-BE49-F238E27FC236}">
                <a16:creationId xmlns:a16="http://schemas.microsoft.com/office/drawing/2014/main" id="{486CA414-1AC6-5296-2EAF-6FDDDEDC7AE4}"/>
              </a:ext>
            </a:extLst>
          </p:cNvPr>
          <p:cNvSpPr>
            <a:spLocks noGrp="1" noChangeArrowheads="1"/>
          </p:cNvSpPr>
          <p:nvPr>
            <p:ph type="title"/>
          </p:nvPr>
        </p:nvSpPr>
        <p:spPr>
          <a:xfrm>
            <a:off x="572493" y="238539"/>
            <a:ext cx="11018520" cy="1434415"/>
          </a:xfrm>
        </p:spPr>
        <p:txBody>
          <a:bodyPr anchor="b">
            <a:normAutofit/>
          </a:bodyPr>
          <a:lstStyle/>
          <a:p>
            <a:r>
              <a:rPr lang="en-US" altLang="en-US" sz="5400">
                <a:ln>
                  <a:noFill/>
                </a:ln>
              </a:rPr>
              <a:t>Carbohydrates</a:t>
            </a:r>
          </a:p>
        </p:txBody>
      </p:sp>
      <p:sp>
        <p:nvSpPr>
          <p:cNvPr id="256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Rectangle 5">
            <a:extLst>
              <a:ext uri="{FF2B5EF4-FFF2-40B4-BE49-F238E27FC236}">
                <a16:creationId xmlns:a16="http://schemas.microsoft.com/office/drawing/2014/main" id="{A1C39123-5C83-106F-BB75-822654358AD5}"/>
              </a:ext>
            </a:extLst>
          </p:cNvPr>
          <p:cNvSpPr>
            <a:spLocks noGrp="1" noChangeArrowheads="1"/>
          </p:cNvSpPr>
          <p:nvPr>
            <p:ph idx="1"/>
          </p:nvPr>
        </p:nvSpPr>
        <p:spPr>
          <a:xfrm>
            <a:off x="572493" y="2071316"/>
            <a:ext cx="6713552" cy="4119172"/>
          </a:xfrm>
        </p:spPr>
        <p:txBody>
          <a:bodyPr anchor="t">
            <a:normAutofit/>
          </a:bodyPr>
          <a:lstStyle/>
          <a:p>
            <a:r>
              <a:rPr lang="en-US" altLang="en-US" sz="2000" b="1"/>
              <a:t>Best fuel</a:t>
            </a:r>
            <a:r>
              <a:rPr lang="en-US" altLang="en-US" sz="2000"/>
              <a:t> – provide energy quickly and efficiently</a:t>
            </a:r>
          </a:p>
          <a:p>
            <a:r>
              <a:rPr lang="en-US" altLang="en-US" sz="2000" b="1"/>
              <a:t>Two types</a:t>
            </a:r>
          </a:p>
          <a:p>
            <a:pPr lvl="1"/>
            <a:r>
              <a:rPr lang="en-US" altLang="en-US" sz="2000" b="1"/>
              <a:t>Simple sugars</a:t>
            </a:r>
          </a:p>
          <a:p>
            <a:pPr lvl="2"/>
            <a:r>
              <a:rPr lang="en-US" altLang="en-US"/>
              <a:t>Glucose (monosaccharide) – most common form</a:t>
            </a:r>
          </a:p>
          <a:p>
            <a:pPr lvl="2"/>
            <a:r>
              <a:rPr lang="en-US" altLang="en-US"/>
              <a:t>Fructose (monosaccharide) – found in fruits and berries</a:t>
            </a:r>
          </a:p>
          <a:p>
            <a:pPr lvl="2"/>
            <a:r>
              <a:rPr lang="en-US" altLang="en-US"/>
              <a:t>Sucrose (disaccharide) – sources include granulated sugar, milk and milk products</a:t>
            </a:r>
          </a:p>
          <a:p>
            <a:pPr lvl="1"/>
            <a:r>
              <a:rPr lang="en-US" altLang="en-US" sz="2000" b="1"/>
              <a:t>Complex carbohydrates (polysaccharides)</a:t>
            </a:r>
          </a:p>
          <a:p>
            <a:pPr lvl="2"/>
            <a:r>
              <a:rPr lang="en-US" altLang="en-US"/>
              <a:t>Starches – from flour, pasta, potatoes</a:t>
            </a:r>
          </a:p>
          <a:p>
            <a:pPr lvl="3"/>
            <a:r>
              <a:rPr lang="en-US" altLang="en-US" sz="2000"/>
              <a:t>Stored in the body as glycogen </a:t>
            </a:r>
          </a:p>
          <a:p>
            <a:pPr lvl="2"/>
            <a:r>
              <a:rPr lang="en-US" altLang="en-US"/>
              <a:t>Fibre</a:t>
            </a:r>
          </a:p>
        </p:txBody>
      </p:sp>
      <p:pic>
        <p:nvPicPr>
          <p:cNvPr id="25605" name="Picture 25604" descr="Piles of various wholegrain foods">
            <a:extLst>
              <a:ext uri="{FF2B5EF4-FFF2-40B4-BE49-F238E27FC236}">
                <a16:creationId xmlns:a16="http://schemas.microsoft.com/office/drawing/2014/main" id="{D63CB9D7-6410-D634-7695-48D4E03B8C67}"/>
              </a:ext>
            </a:extLst>
          </p:cNvPr>
          <p:cNvPicPr>
            <a:picLocks noChangeAspect="1"/>
          </p:cNvPicPr>
          <p:nvPr/>
        </p:nvPicPr>
        <p:blipFill rotWithShape="1">
          <a:blip r:embed="rId2"/>
          <a:srcRect l="12470" r="23314" b="2"/>
          <a:stretch/>
        </p:blipFill>
        <p:spPr>
          <a:xfrm>
            <a:off x="7675658" y="2093976"/>
            <a:ext cx="3941064" cy="4096512"/>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644" name="Picture 26643">
            <a:extLst>
              <a:ext uri="{FF2B5EF4-FFF2-40B4-BE49-F238E27FC236}">
                <a16:creationId xmlns:a16="http://schemas.microsoft.com/office/drawing/2014/main" id="{5BD1CBD0-E129-5899-91FE-89CDF98929AA}"/>
              </a:ext>
            </a:extLst>
          </p:cNvPr>
          <p:cNvPicPr>
            <a:picLocks noChangeAspect="1"/>
          </p:cNvPicPr>
          <p:nvPr/>
        </p:nvPicPr>
        <p:blipFill>
          <a:blip r:embed="rId2"/>
          <a:srcRect b="15730"/>
          <a:stretch/>
        </p:blipFill>
        <p:spPr>
          <a:xfrm>
            <a:off x="20" y="10"/>
            <a:ext cx="12191980" cy="6857990"/>
          </a:xfrm>
          <a:prstGeom prst="rect">
            <a:avLst/>
          </a:prstGeom>
        </p:spPr>
      </p:pic>
      <p:sp>
        <p:nvSpPr>
          <p:cNvPr id="26648" name="Rectangle 2664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26" name="Rectangle 4">
            <a:extLst>
              <a:ext uri="{FF2B5EF4-FFF2-40B4-BE49-F238E27FC236}">
                <a16:creationId xmlns:a16="http://schemas.microsoft.com/office/drawing/2014/main" id="{43FDF347-5BB1-A397-53A9-EA7E1CB5658B}"/>
              </a:ext>
            </a:extLst>
          </p:cNvPr>
          <p:cNvSpPr>
            <a:spLocks noGrp="1" noChangeArrowheads="1"/>
          </p:cNvSpPr>
          <p:nvPr>
            <p:ph type="title"/>
          </p:nvPr>
        </p:nvSpPr>
        <p:spPr>
          <a:xfrm>
            <a:off x="838200" y="365125"/>
            <a:ext cx="10515600" cy="1325563"/>
          </a:xfrm>
        </p:spPr>
        <p:txBody>
          <a:bodyPr>
            <a:normAutofit/>
          </a:bodyPr>
          <a:lstStyle/>
          <a:p>
            <a:r>
              <a:rPr lang="en-US" altLang="en-US">
                <a:ln>
                  <a:noFill/>
                </a:ln>
              </a:rPr>
              <a:t>Fibre</a:t>
            </a:r>
          </a:p>
        </p:txBody>
      </p:sp>
      <p:graphicFrame>
        <p:nvGraphicFramePr>
          <p:cNvPr id="26628" name="Rectangle 5">
            <a:extLst>
              <a:ext uri="{FF2B5EF4-FFF2-40B4-BE49-F238E27FC236}">
                <a16:creationId xmlns:a16="http://schemas.microsoft.com/office/drawing/2014/main" id="{4FC8B96D-1E12-9886-83B3-AEA548ABC379}"/>
              </a:ext>
            </a:extLst>
          </p:cNvPr>
          <p:cNvGraphicFramePr>
            <a:graphicFrameLocks noGrp="1"/>
          </p:cNvGraphicFramePr>
          <p:nvPr>
            <p:ph idx="1"/>
            <p:extLst>
              <p:ext uri="{D42A27DB-BD31-4B8C-83A1-F6EECF244321}">
                <p14:modId xmlns:p14="http://schemas.microsoft.com/office/powerpoint/2010/main" val="3249749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69" name="Rectangle 2765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70" name="Rectangle 27658">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71" name="Rectangle 27660">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72" name="Rectangle 27662">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673" name="Freeform: Shape 27664">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674" name="Rectangle 27666">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4">
            <a:extLst>
              <a:ext uri="{FF2B5EF4-FFF2-40B4-BE49-F238E27FC236}">
                <a16:creationId xmlns:a16="http://schemas.microsoft.com/office/drawing/2014/main" id="{2E43CDF9-E5CA-AF4F-BE34-4585BF1CF7B5}"/>
              </a:ext>
            </a:extLst>
          </p:cNvPr>
          <p:cNvSpPr>
            <a:spLocks noGrp="1" noChangeArrowheads="1"/>
          </p:cNvSpPr>
          <p:nvPr>
            <p:ph type="title"/>
          </p:nvPr>
        </p:nvSpPr>
        <p:spPr>
          <a:xfrm>
            <a:off x="586478" y="1683756"/>
            <a:ext cx="3115265" cy="2396359"/>
          </a:xfrm>
        </p:spPr>
        <p:txBody>
          <a:bodyPr anchor="b">
            <a:normAutofit/>
          </a:bodyPr>
          <a:lstStyle/>
          <a:p>
            <a:pPr algn="r"/>
            <a:r>
              <a:rPr lang="en-US" altLang="en-US" sz="4000">
                <a:ln>
                  <a:noFill/>
                </a:ln>
                <a:solidFill>
                  <a:srgbClr val="FFFFFF"/>
                </a:solidFill>
              </a:rPr>
              <a:t>Fats</a:t>
            </a:r>
          </a:p>
        </p:txBody>
      </p:sp>
      <p:graphicFrame>
        <p:nvGraphicFramePr>
          <p:cNvPr id="27675" name="Rectangle 5">
            <a:extLst>
              <a:ext uri="{FF2B5EF4-FFF2-40B4-BE49-F238E27FC236}">
                <a16:creationId xmlns:a16="http://schemas.microsoft.com/office/drawing/2014/main" id="{38241774-1EBB-9DFF-5E5C-F0524F4FBC2A}"/>
              </a:ext>
            </a:extLst>
          </p:cNvPr>
          <p:cNvGraphicFramePr>
            <a:graphicFrameLocks noGrp="1"/>
          </p:cNvGraphicFramePr>
          <p:nvPr>
            <p:ph idx="1"/>
            <p:extLst>
              <p:ext uri="{D42A27DB-BD31-4B8C-83A1-F6EECF244321}">
                <p14:modId xmlns:p14="http://schemas.microsoft.com/office/powerpoint/2010/main" val="267230699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682" name="Rectangle 2868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4" name="Rectangle 2868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6" name="Rectangle 2868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8" name="Rectangle 2868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0" name="Freeform: Shape 2868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692" name="Rectangle 2869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Rectangle 4">
            <a:extLst>
              <a:ext uri="{FF2B5EF4-FFF2-40B4-BE49-F238E27FC236}">
                <a16:creationId xmlns:a16="http://schemas.microsoft.com/office/drawing/2014/main" id="{19DFF4EE-F7E4-C6C7-CA4C-19FA1F14443A}"/>
              </a:ext>
            </a:extLst>
          </p:cNvPr>
          <p:cNvSpPr>
            <a:spLocks noGrp="1" noChangeArrowheads="1"/>
          </p:cNvSpPr>
          <p:nvPr>
            <p:ph type="title"/>
          </p:nvPr>
        </p:nvSpPr>
        <p:spPr>
          <a:xfrm>
            <a:off x="466722" y="586855"/>
            <a:ext cx="3201366" cy="3387497"/>
          </a:xfrm>
        </p:spPr>
        <p:txBody>
          <a:bodyPr anchor="b">
            <a:normAutofit/>
          </a:bodyPr>
          <a:lstStyle/>
          <a:p>
            <a:pPr algn="r"/>
            <a:r>
              <a:rPr lang="en-US" altLang="en-US" sz="4000">
                <a:ln>
                  <a:noFill/>
                </a:ln>
                <a:solidFill>
                  <a:srgbClr val="FFFFFF"/>
                </a:solidFill>
              </a:rPr>
              <a:t>Obtaining Essential Nutrients</a:t>
            </a:r>
          </a:p>
        </p:txBody>
      </p:sp>
      <p:sp>
        <p:nvSpPr>
          <p:cNvPr id="28675" name="Rectangle 5">
            <a:extLst>
              <a:ext uri="{FF2B5EF4-FFF2-40B4-BE49-F238E27FC236}">
                <a16:creationId xmlns:a16="http://schemas.microsoft.com/office/drawing/2014/main" id="{7374212C-CD5A-5D16-29FE-B881C6BFCE98}"/>
              </a:ext>
            </a:extLst>
          </p:cNvPr>
          <p:cNvSpPr>
            <a:spLocks noGrp="1" noChangeArrowheads="1"/>
          </p:cNvSpPr>
          <p:nvPr>
            <p:ph idx="1"/>
          </p:nvPr>
        </p:nvSpPr>
        <p:spPr>
          <a:xfrm>
            <a:off x="4810259" y="649480"/>
            <a:ext cx="6555347" cy="5546047"/>
          </a:xfrm>
        </p:spPr>
        <p:txBody>
          <a:bodyPr anchor="ctr">
            <a:normAutofit/>
          </a:bodyPr>
          <a:lstStyle/>
          <a:p>
            <a:r>
              <a:rPr lang="en-US" altLang="en-US" sz="2400" b="1" dirty="0"/>
              <a:t>Avoiding </a:t>
            </a:r>
            <a:r>
              <a:rPr lang="en-US" altLang="en-US" sz="2400" b="1" i="1" dirty="0"/>
              <a:t>trans</a:t>
            </a:r>
            <a:r>
              <a:rPr lang="en-US" altLang="en-US" sz="2400" b="1" dirty="0"/>
              <a:t> fatty acids</a:t>
            </a:r>
          </a:p>
          <a:p>
            <a:pPr lvl="1"/>
            <a:r>
              <a:rPr lang="en-US" altLang="en-US" dirty="0"/>
              <a:t>Created by process of making liquid oil into a solid</a:t>
            </a:r>
          </a:p>
          <a:p>
            <a:pPr lvl="1"/>
            <a:r>
              <a:rPr lang="en-US" altLang="en-US" dirty="0"/>
              <a:t>Increase LDL levels while lowering HDL levels</a:t>
            </a:r>
          </a:p>
          <a:p>
            <a:pPr lvl="2"/>
            <a:r>
              <a:rPr lang="en-US" altLang="en-US" sz="2400" dirty="0"/>
              <a:t>Higher risk of coronary and heart disease, sudden cardiac death </a:t>
            </a:r>
          </a:p>
          <a:p>
            <a:pPr lvl="1"/>
            <a:r>
              <a:rPr lang="en-US" altLang="en-US" dirty="0"/>
              <a:t>Found in many margarines, baked goods and restaurant deep-fried foods</a:t>
            </a:r>
          </a:p>
          <a:p>
            <a:pPr lvl="1"/>
            <a:r>
              <a:rPr lang="en-US" altLang="en-US" dirty="0"/>
              <a:t>Food labels listing no </a:t>
            </a:r>
            <a:r>
              <a:rPr lang="en-US" altLang="en-US" i="1" dirty="0"/>
              <a:t>trans</a:t>
            </a:r>
            <a:r>
              <a:rPr lang="en-US" altLang="en-US" dirty="0"/>
              <a:t> fasts can still contain less than 500 milligrams/serving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3" name="Rectangle 2970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5" name="Rectangle 2970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7" name="Rectangle 2970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9" name="Rectangle 2970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698" name="Picture 8">
            <a:extLst>
              <a:ext uri="{FF2B5EF4-FFF2-40B4-BE49-F238E27FC236}">
                <a16:creationId xmlns:a16="http://schemas.microsoft.com/office/drawing/2014/main" id="{C6F118E6-57CB-818D-0F5B-244D203FBF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4816"/>
          <a:stretch>
            <a:fillRect/>
          </a:stretch>
        </p:blipFill>
        <p:spPr bwMode="auto">
          <a:xfrm>
            <a:off x="2636537" y="457200"/>
            <a:ext cx="6918926"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6">
            <a:extLst>
              <a:ext uri="{FF2B5EF4-FFF2-40B4-BE49-F238E27FC236}">
                <a16:creationId xmlns:a16="http://schemas.microsoft.com/office/drawing/2014/main" id="{D05C3FEE-122A-90F9-0224-BE98B0A4FD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4716"/>
          <a:stretch>
            <a:fillRect/>
          </a:stretch>
        </p:blipFill>
        <p:spPr bwMode="auto">
          <a:xfrm>
            <a:off x="2271713" y="606426"/>
            <a:ext cx="7594600" cy="542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3" name="Rectangle 3175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5" name="Rectangle 3175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7" name="Rectangle 3175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9" name="Rectangle 3175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761" name="Freeform: Shape 3176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763" name="Rectangle 3176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7" name="Rectangle 6">
            <a:extLst>
              <a:ext uri="{FF2B5EF4-FFF2-40B4-BE49-F238E27FC236}">
                <a16:creationId xmlns:a16="http://schemas.microsoft.com/office/drawing/2014/main" id="{C25E4F3E-C737-D5BB-D772-78E2C9E1AA45}"/>
              </a:ext>
            </a:extLst>
          </p:cNvPr>
          <p:cNvSpPr>
            <a:spLocks noGrp="1" noChangeArrowheads="1"/>
          </p:cNvSpPr>
          <p:nvPr>
            <p:ph type="title"/>
          </p:nvPr>
        </p:nvSpPr>
        <p:spPr>
          <a:xfrm>
            <a:off x="466722" y="586855"/>
            <a:ext cx="3201366" cy="3387497"/>
          </a:xfrm>
        </p:spPr>
        <p:txBody>
          <a:bodyPr vert="horz" lIns="91440" tIns="45720" rIns="91440" bIns="45720" rtlCol="0" anchor="b">
            <a:normAutofit/>
          </a:bodyPr>
          <a:lstStyle/>
          <a:p>
            <a:pPr algn="r"/>
            <a:r>
              <a:rPr lang="en-US" altLang="en-US" sz="4000" kern="1200">
                <a:ln>
                  <a:noFill/>
                </a:ln>
                <a:solidFill>
                  <a:srgbClr val="FFFFFF"/>
                </a:solidFill>
                <a:latin typeface="+mj-lt"/>
                <a:ea typeface="+mj-ea"/>
                <a:cs typeface="+mj-cs"/>
              </a:rPr>
              <a:t>Reading a Food Label</a:t>
            </a:r>
          </a:p>
        </p:txBody>
      </p:sp>
      <p:sp>
        <p:nvSpPr>
          <p:cNvPr id="31746" name="Text Box 5">
            <a:extLst>
              <a:ext uri="{FF2B5EF4-FFF2-40B4-BE49-F238E27FC236}">
                <a16:creationId xmlns:a16="http://schemas.microsoft.com/office/drawing/2014/main" id="{3F0A3739-4868-12AA-07D1-D88115C28824}"/>
              </a:ext>
            </a:extLst>
          </p:cNvPr>
          <p:cNvSpPr txBox="1">
            <a:spLocks noChangeArrowheads="1"/>
          </p:cNvSpPr>
          <p:nvPr/>
        </p:nvSpPr>
        <p:spPr bwMode="auto">
          <a:xfrm>
            <a:off x="4581727" y="649480"/>
            <a:ext cx="3025303"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indent="-228600">
              <a:lnSpc>
                <a:spcPct val="90000"/>
              </a:lnSpc>
              <a:spcAft>
                <a:spcPts val="600"/>
              </a:spcAft>
              <a:buFont typeface="Arial" panose="020B0604020202020204" pitchFamily="34" charset="0"/>
              <a:buChar char="•"/>
            </a:pPr>
            <a:r>
              <a:rPr lang="en-US" altLang="en-US" sz="2000">
                <a:latin typeface="+mn-lt"/>
              </a:rPr>
              <a:t>Figure 9.6</a:t>
            </a:r>
          </a:p>
        </p:txBody>
      </p:sp>
      <p:pic>
        <p:nvPicPr>
          <p:cNvPr id="31748" name="Picture 8">
            <a:extLst>
              <a:ext uri="{FF2B5EF4-FFF2-40B4-BE49-F238E27FC236}">
                <a16:creationId xmlns:a16="http://schemas.microsoft.com/office/drawing/2014/main" id="{375B53A5-ABE4-662C-43CE-49D38F0B0F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3546"/>
          <a:stretch>
            <a:fillRect/>
          </a:stretch>
        </p:blipFill>
        <p:spPr bwMode="auto">
          <a:xfrm>
            <a:off x="8109502" y="1054353"/>
            <a:ext cx="3615776" cy="47611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4">
            <a:extLst>
              <a:ext uri="{FF2B5EF4-FFF2-40B4-BE49-F238E27FC236}">
                <a16:creationId xmlns:a16="http://schemas.microsoft.com/office/drawing/2014/main" id="{8484415B-E865-9976-C49E-E928C1D729F9}"/>
              </a:ext>
            </a:extLst>
          </p:cNvPr>
          <p:cNvSpPr txBox="1">
            <a:spLocks noChangeArrowheads="1"/>
          </p:cNvSpPr>
          <p:nvPr/>
        </p:nvSpPr>
        <p:spPr bwMode="auto">
          <a:xfrm>
            <a:off x="9220200" y="6477000"/>
            <a:ext cx="12192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200">
                <a:ea typeface="ＭＳ Ｐゴシック" panose="020B0600070205080204" pitchFamily="34" charset="-128"/>
              </a:rPr>
              <a:t>Figure 9.8</a:t>
            </a:r>
          </a:p>
        </p:txBody>
      </p:sp>
      <p:sp>
        <p:nvSpPr>
          <p:cNvPr id="32771" name="Rectangle 5">
            <a:extLst>
              <a:ext uri="{FF2B5EF4-FFF2-40B4-BE49-F238E27FC236}">
                <a16:creationId xmlns:a16="http://schemas.microsoft.com/office/drawing/2014/main" id="{EA721134-3472-CD0B-DADD-846AC086C648}"/>
              </a:ext>
            </a:extLst>
          </p:cNvPr>
          <p:cNvSpPr>
            <a:spLocks noGrp="1" noChangeArrowheads="1"/>
          </p:cNvSpPr>
          <p:nvPr>
            <p:ph type="title"/>
          </p:nvPr>
        </p:nvSpPr>
        <p:spPr/>
        <p:txBody>
          <a:bodyPr/>
          <a:lstStyle/>
          <a:p>
            <a:r>
              <a:rPr lang="en-US" altLang="en-US">
                <a:ln>
                  <a:noFill/>
                </a:ln>
              </a:rPr>
              <a:t>Serving Size Card</a:t>
            </a:r>
          </a:p>
        </p:txBody>
      </p:sp>
      <p:pic>
        <p:nvPicPr>
          <p:cNvPr id="32772" name="Picture 7">
            <a:extLst>
              <a:ext uri="{FF2B5EF4-FFF2-40B4-BE49-F238E27FC236}">
                <a16:creationId xmlns:a16="http://schemas.microsoft.com/office/drawing/2014/main" id="{C3D27A3E-F7CB-703C-033C-6805639E43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51205"/>
          <a:stretch>
            <a:fillRect/>
          </a:stretch>
        </p:blipFill>
        <p:spPr bwMode="auto">
          <a:xfrm>
            <a:off x="2163763" y="2427289"/>
            <a:ext cx="4240212" cy="360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8">
            <a:extLst>
              <a:ext uri="{FF2B5EF4-FFF2-40B4-BE49-F238E27FC236}">
                <a16:creationId xmlns:a16="http://schemas.microsoft.com/office/drawing/2014/main" id="{C38F49ED-DD43-55A1-5588-045E4A35A4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8526" b="3322"/>
          <a:stretch>
            <a:fillRect/>
          </a:stretch>
        </p:blipFill>
        <p:spPr bwMode="auto">
          <a:xfrm>
            <a:off x="6334126" y="2427289"/>
            <a:ext cx="3832225" cy="3665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971</Words>
  <Application>Microsoft Office PowerPoint</Application>
  <PresentationFormat>Widescreen</PresentationFormat>
  <Paragraphs>100</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ＭＳ Ｐゴシック</vt:lpstr>
      <vt:lpstr>Arial</vt:lpstr>
      <vt:lpstr>Calibri</vt:lpstr>
      <vt:lpstr>Calibri Light</vt:lpstr>
      <vt:lpstr>Office Theme</vt:lpstr>
      <vt:lpstr>Nutrition </vt:lpstr>
      <vt:lpstr>Key determinant of health </vt:lpstr>
      <vt:lpstr>Global Burden of disease. </vt:lpstr>
      <vt:lpstr>Mortality and nutrition </vt:lpstr>
      <vt:lpstr>What is nutrition </vt:lpstr>
      <vt:lpstr>Nutrition </vt:lpstr>
      <vt:lpstr>Prevention and primary health care </vt:lpstr>
      <vt:lpstr>Assessing Eating Behaviors</vt:lpstr>
      <vt:lpstr>PowerPoint Presentation</vt:lpstr>
      <vt:lpstr>Water</vt:lpstr>
      <vt:lpstr>Protein</vt:lpstr>
      <vt:lpstr>Proteins</vt:lpstr>
      <vt:lpstr>Carbohydrates</vt:lpstr>
      <vt:lpstr>Fibre</vt:lpstr>
      <vt:lpstr>Fats</vt:lpstr>
      <vt:lpstr>Obtaining Essential Nutrients</vt:lpstr>
      <vt:lpstr>PowerPoint Presentation</vt:lpstr>
      <vt:lpstr>PowerPoint Presentation</vt:lpstr>
      <vt:lpstr>Reading a Food Label</vt:lpstr>
      <vt:lpstr>Serving Size Card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dc:title>
  <dc:creator>Felicity Peacock</dc:creator>
  <cp:lastModifiedBy>Felicity Peacock</cp:lastModifiedBy>
  <cp:revision>2</cp:revision>
  <dcterms:created xsi:type="dcterms:W3CDTF">2023-09-08T12:04:56Z</dcterms:created>
  <dcterms:modified xsi:type="dcterms:W3CDTF">2024-10-11T08:45:37Z</dcterms:modified>
</cp:coreProperties>
</file>