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568FFB"/>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B54643-5FE2-BA6F-864A-B407BC07D25E}" v="256" dt="2024-01-11T12:39:01.347"/>
    <p1510:client id="{A8A4E17A-6D6A-C902-D869-56B68692BD2A}" v="10" dt="2024-01-15T13:11:55.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790"/>
    <p:restoredTop sz="94694"/>
  </p:normalViewPr>
  <p:slideViewPr>
    <p:cSldViewPr snapToGrid="0">
      <p:cViewPr>
        <p:scale>
          <a:sx n="15" d="100"/>
          <a:sy n="15" d="100"/>
        </p:scale>
        <p:origin x="720"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Morgan (2304864)" userId="a53f9976-0ada-4652-8566-14a1b2ebbda8" providerId="ADAL" clId="{3CB1F93F-3B97-F540-9FA3-FEA8E29ED627}"/>
    <pc:docChg chg="modSld">
      <pc:chgData name="Amelia Morgan (2304864)" userId="a53f9976-0ada-4652-8566-14a1b2ebbda8" providerId="ADAL" clId="{3CB1F93F-3B97-F540-9FA3-FEA8E29ED627}" dt="2024-01-09T09:04:10.423" v="7" actId="1076"/>
      <pc:docMkLst>
        <pc:docMk/>
      </pc:docMkLst>
      <pc:sldChg chg="modSp mod">
        <pc:chgData name="Amelia Morgan (2304864)" userId="a53f9976-0ada-4652-8566-14a1b2ebbda8" providerId="ADAL" clId="{3CB1F93F-3B97-F540-9FA3-FEA8E29ED627}" dt="2024-01-09T09:04:10.423" v="7" actId="1076"/>
        <pc:sldMkLst>
          <pc:docMk/>
          <pc:sldMk cId="2546901269" sldId="256"/>
        </pc:sldMkLst>
        <pc:spChg chg="mod">
          <ac:chgData name="Amelia Morgan (2304864)" userId="a53f9976-0ada-4652-8566-14a1b2ebbda8" providerId="ADAL" clId="{3CB1F93F-3B97-F540-9FA3-FEA8E29ED627}" dt="2024-01-02T13:57:21.143" v="6" actId="1076"/>
          <ac:spMkLst>
            <pc:docMk/>
            <pc:sldMk cId="2546901269" sldId="256"/>
            <ac:spMk id="8" creationId="{A7F3A4FD-DAA5-13FF-8DB5-891FDA817BBA}"/>
          </ac:spMkLst>
        </pc:spChg>
        <pc:spChg chg="mod">
          <ac:chgData name="Amelia Morgan (2304864)" userId="a53f9976-0ada-4652-8566-14a1b2ebbda8" providerId="ADAL" clId="{3CB1F93F-3B97-F540-9FA3-FEA8E29ED627}" dt="2024-01-09T09:04:10.423" v="7" actId="1076"/>
          <ac:spMkLst>
            <pc:docMk/>
            <pc:sldMk cId="2546901269" sldId="256"/>
            <ac:spMk id="9" creationId="{62BABC77-79B5-7D78-83A8-05E9E470E461}"/>
          </ac:spMkLst>
        </pc:spChg>
        <pc:spChg chg="mod">
          <ac:chgData name="Amelia Morgan (2304864)" userId="a53f9976-0ada-4652-8566-14a1b2ebbda8" providerId="ADAL" clId="{3CB1F93F-3B97-F540-9FA3-FEA8E29ED627}" dt="2024-01-02T13:57:16.762" v="5" actId="1076"/>
          <ac:spMkLst>
            <pc:docMk/>
            <pc:sldMk cId="2546901269" sldId="256"/>
            <ac:spMk id="10" creationId="{38793E2C-FFFB-8B67-36B8-467C05575898}"/>
          </ac:spMkLst>
        </pc:spChg>
      </pc:sldChg>
    </pc:docChg>
  </pc:docChgLst>
  <pc:docChgLst>
    <pc:chgData name="Amelia Morgan (2304864)" userId="S::2304864@student.uwtsd.ac.uk::a53f9976-0ada-4652-8566-14a1b2ebbda8" providerId="AD" clId="Web-{A8A4E17A-6D6A-C902-D869-56B68692BD2A}"/>
    <pc:docChg chg="modSld">
      <pc:chgData name="Amelia Morgan (2304864)" userId="S::2304864@student.uwtsd.ac.uk::a53f9976-0ada-4652-8566-14a1b2ebbda8" providerId="AD" clId="Web-{A8A4E17A-6D6A-C902-D869-56B68692BD2A}" dt="2024-01-15T13:11:55.512" v="9" actId="1076"/>
      <pc:docMkLst>
        <pc:docMk/>
      </pc:docMkLst>
      <pc:sldChg chg="modSp">
        <pc:chgData name="Amelia Morgan (2304864)" userId="S::2304864@student.uwtsd.ac.uk::a53f9976-0ada-4652-8566-14a1b2ebbda8" providerId="AD" clId="Web-{A8A4E17A-6D6A-C902-D869-56B68692BD2A}" dt="2024-01-15T13:11:55.512" v="9" actId="1076"/>
        <pc:sldMkLst>
          <pc:docMk/>
          <pc:sldMk cId="2546901269" sldId="256"/>
        </pc:sldMkLst>
        <pc:spChg chg="mod">
          <ac:chgData name="Amelia Morgan (2304864)" userId="S::2304864@student.uwtsd.ac.uk::a53f9976-0ada-4652-8566-14a1b2ebbda8" providerId="AD" clId="Web-{A8A4E17A-6D6A-C902-D869-56B68692BD2A}" dt="2024-01-15T13:11:49.809" v="8" actId="1076"/>
          <ac:spMkLst>
            <pc:docMk/>
            <pc:sldMk cId="2546901269" sldId="256"/>
            <ac:spMk id="2" creationId="{4FAAA4CA-0C2C-5644-BA33-D68ED0BD5122}"/>
          </ac:spMkLst>
        </pc:spChg>
        <pc:spChg chg="mod">
          <ac:chgData name="Amelia Morgan (2304864)" userId="S::2304864@student.uwtsd.ac.uk::a53f9976-0ada-4652-8566-14a1b2ebbda8" providerId="AD" clId="Web-{A8A4E17A-6D6A-C902-D869-56B68692BD2A}" dt="2024-01-15T13:11:55.512" v="9" actId="1076"/>
          <ac:spMkLst>
            <pc:docMk/>
            <pc:sldMk cId="2546901269" sldId="256"/>
            <ac:spMk id="3" creationId="{CB4CA83A-9244-8718-9B1F-5F44FE081050}"/>
          </ac:spMkLst>
        </pc:spChg>
        <pc:spChg chg="mod">
          <ac:chgData name="Amelia Morgan (2304864)" userId="S::2304864@student.uwtsd.ac.uk::a53f9976-0ada-4652-8566-14a1b2ebbda8" providerId="AD" clId="Web-{A8A4E17A-6D6A-C902-D869-56B68692BD2A}" dt="2024-01-15T13:11:06.761" v="2" actId="1076"/>
          <ac:spMkLst>
            <pc:docMk/>
            <pc:sldMk cId="2546901269" sldId="256"/>
            <ac:spMk id="8" creationId="{A7F3A4FD-DAA5-13FF-8DB5-891FDA817BBA}"/>
          </ac:spMkLst>
        </pc:spChg>
        <pc:spChg chg="mod">
          <ac:chgData name="Amelia Morgan (2304864)" userId="S::2304864@student.uwtsd.ac.uk::a53f9976-0ada-4652-8566-14a1b2ebbda8" providerId="AD" clId="Web-{A8A4E17A-6D6A-C902-D869-56B68692BD2A}" dt="2024-01-15T13:10:53.964" v="0" actId="1076"/>
          <ac:spMkLst>
            <pc:docMk/>
            <pc:sldMk cId="2546901269" sldId="256"/>
            <ac:spMk id="16" creationId="{5A432E96-2A13-EEE2-D3F8-FDE5FDB87C41}"/>
          </ac:spMkLst>
        </pc:spChg>
        <pc:picChg chg="mod">
          <ac:chgData name="Amelia Morgan (2304864)" userId="S::2304864@student.uwtsd.ac.uk::a53f9976-0ada-4652-8566-14a1b2ebbda8" providerId="AD" clId="Web-{A8A4E17A-6D6A-C902-D869-56B68692BD2A}" dt="2024-01-15T13:11:38.309" v="7" actId="14100"/>
          <ac:picMkLst>
            <pc:docMk/>
            <pc:sldMk cId="2546901269" sldId="256"/>
            <ac:picMk id="1030" creationId="{884ED6C9-F7C6-402F-728A-3A760EE0C7D1}"/>
          </ac:picMkLst>
        </pc:picChg>
      </pc:sldChg>
    </pc:docChg>
  </pc:docChgLst>
  <pc:docChgLst>
    <pc:chgData name="Amelia Morgan (2304864)" userId="S::2304864@student.uwtsd.ac.uk::a53f9976-0ada-4652-8566-14a1b2ebbda8" providerId="AD" clId="Web-{63B54643-5FE2-BA6F-864A-B407BC07D25E}"/>
    <pc:docChg chg="addSld delSld modSld">
      <pc:chgData name="Amelia Morgan (2304864)" userId="S::2304864@student.uwtsd.ac.uk::a53f9976-0ada-4652-8566-14a1b2ebbda8" providerId="AD" clId="Web-{63B54643-5FE2-BA6F-864A-B407BC07D25E}" dt="2024-01-11T12:39:01.347" v="174" actId="1076"/>
      <pc:docMkLst>
        <pc:docMk/>
      </pc:docMkLst>
      <pc:sldChg chg="addSp delSp modSp">
        <pc:chgData name="Amelia Morgan (2304864)" userId="S::2304864@student.uwtsd.ac.uk::a53f9976-0ada-4652-8566-14a1b2ebbda8" providerId="AD" clId="Web-{63B54643-5FE2-BA6F-864A-B407BC07D25E}" dt="2024-01-11T12:39:01.347" v="174" actId="1076"/>
        <pc:sldMkLst>
          <pc:docMk/>
          <pc:sldMk cId="2546901269" sldId="256"/>
        </pc:sldMkLst>
        <pc:spChg chg="mod">
          <ac:chgData name="Amelia Morgan (2304864)" userId="S::2304864@student.uwtsd.ac.uk::a53f9976-0ada-4652-8566-14a1b2ebbda8" providerId="AD" clId="Web-{63B54643-5FE2-BA6F-864A-B407BC07D25E}" dt="2024-01-11T12:39:01.347" v="174" actId="1076"/>
          <ac:spMkLst>
            <pc:docMk/>
            <pc:sldMk cId="2546901269" sldId="256"/>
            <ac:spMk id="2" creationId="{4FAAA4CA-0C2C-5644-BA33-D68ED0BD5122}"/>
          </ac:spMkLst>
        </pc:spChg>
        <pc:spChg chg="mod">
          <ac:chgData name="Amelia Morgan (2304864)" userId="S::2304864@student.uwtsd.ac.uk::a53f9976-0ada-4652-8566-14a1b2ebbda8" providerId="AD" clId="Web-{63B54643-5FE2-BA6F-864A-B407BC07D25E}" dt="2024-01-11T12:14:33.310" v="26" actId="14100"/>
          <ac:spMkLst>
            <pc:docMk/>
            <pc:sldMk cId="2546901269" sldId="256"/>
            <ac:spMk id="4" creationId="{88F4831A-1008-DC59-556C-102637A6E555}"/>
          </ac:spMkLst>
        </pc:spChg>
        <pc:spChg chg="mod">
          <ac:chgData name="Amelia Morgan (2304864)" userId="S::2304864@student.uwtsd.ac.uk::a53f9976-0ada-4652-8566-14a1b2ebbda8" providerId="AD" clId="Web-{63B54643-5FE2-BA6F-864A-B407BC07D25E}" dt="2024-01-11T12:34:54.830" v="116" actId="1076"/>
          <ac:spMkLst>
            <pc:docMk/>
            <pc:sldMk cId="2546901269" sldId="256"/>
            <ac:spMk id="6" creationId="{84AEF2A8-1BFD-D5EE-777E-3D8C8244CECA}"/>
          </ac:spMkLst>
        </pc:spChg>
        <pc:spChg chg="mod">
          <ac:chgData name="Amelia Morgan (2304864)" userId="S::2304864@student.uwtsd.ac.uk::a53f9976-0ada-4652-8566-14a1b2ebbda8" providerId="AD" clId="Web-{63B54643-5FE2-BA6F-864A-B407BC07D25E}" dt="2024-01-11T12:38:52.815" v="173" actId="20577"/>
          <ac:spMkLst>
            <pc:docMk/>
            <pc:sldMk cId="2546901269" sldId="256"/>
            <ac:spMk id="7" creationId="{879710E8-010C-21C8-C131-7EF9E7F1113F}"/>
          </ac:spMkLst>
        </pc:spChg>
        <pc:spChg chg="mod">
          <ac:chgData name="Amelia Morgan (2304864)" userId="S::2304864@student.uwtsd.ac.uk::a53f9976-0ada-4652-8566-14a1b2ebbda8" providerId="AD" clId="Web-{63B54643-5FE2-BA6F-864A-B407BC07D25E}" dt="2024-01-11T12:38:43.549" v="171" actId="20577"/>
          <ac:spMkLst>
            <pc:docMk/>
            <pc:sldMk cId="2546901269" sldId="256"/>
            <ac:spMk id="8" creationId="{A7F3A4FD-DAA5-13FF-8DB5-891FDA817BBA}"/>
          </ac:spMkLst>
        </pc:spChg>
        <pc:spChg chg="mod">
          <ac:chgData name="Amelia Morgan (2304864)" userId="S::2304864@student.uwtsd.ac.uk::a53f9976-0ada-4652-8566-14a1b2ebbda8" providerId="AD" clId="Web-{63B54643-5FE2-BA6F-864A-B407BC07D25E}" dt="2024-01-11T12:14:42.107" v="27" actId="1076"/>
          <ac:spMkLst>
            <pc:docMk/>
            <pc:sldMk cId="2546901269" sldId="256"/>
            <ac:spMk id="9" creationId="{62BABC77-79B5-7D78-83A8-05E9E470E461}"/>
          </ac:spMkLst>
        </pc:spChg>
        <pc:spChg chg="mod">
          <ac:chgData name="Amelia Morgan (2304864)" userId="S::2304864@student.uwtsd.ac.uk::a53f9976-0ada-4652-8566-14a1b2ebbda8" providerId="AD" clId="Web-{63B54643-5FE2-BA6F-864A-B407BC07D25E}" dt="2024-01-11T12:37:53.420" v="163" actId="14100"/>
          <ac:spMkLst>
            <pc:docMk/>
            <pc:sldMk cId="2546901269" sldId="256"/>
            <ac:spMk id="10" creationId="{38793E2C-FFFB-8B67-36B8-467C05575898}"/>
          </ac:spMkLst>
        </pc:spChg>
        <pc:picChg chg="add mod">
          <ac:chgData name="Amelia Morgan (2304864)" userId="S::2304864@student.uwtsd.ac.uk::a53f9976-0ada-4652-8566-14a1b2ebbda8" providerId="AD" clId="Web-{63B54643-5FE2-BA6F-864A-B407BC07D25E}" dt="2024-01-11T12:19:19.329" v="49"/>
          <ac:picMkLst>
            <pc:docMk/>
            <pc:sldMk cId="2546901269" sldId="256"/>
            <ac:picMk id="11" creationId="{8F9D2E07-6558-8ECC-3D61-2FB89FF1E530}"/>
          </ac:picMkLst>
        </pc:picChg>
        <pc:picChg chg="add del mod">
          <ac:chgData name="Amelia Morgan (2304864)" userId="S::2304864@student.uwtsd.ac.uk::a53f9976-0ada-4652-8566-14a1b2ebbda8" providerId="AD" clId="Web-{63B54643-5FE2-BA6F-864A-B407BC07D25E}" dt="2024-01-11T12:22:18.060" v="53"/>
          <ac:picMkLst>
            <pc:docMk/>
            <pc:sldMk cId="2546901269" sldId="256"/>
            <ac:picMk id="12" creationId="{0131009C-C2C7-76B3-E3E6-F7E4A14F329D}"/>
          </ac:picMkLst>
        </pc:picChg>
        <pc:picChg chg="add del mod">
          <ac:chgData name="Amelia Morgan (2304864)" userId="S::2304864@student.uwtsd.ac.uk::a53f9976-0ada-4652-8566-14a1b2ebbda8" providerId="AD" clId="Web-{63B54643-5FE2-BA6F-864A-B407BC07D25E}" dt="2024-01-11T12:22:18.060" v="52"/>
          <ac:picMkLst>
            <pc:docMk/>
            <pc:sldMk cId="2546901269" sldId="256"/>
            <ac:picMk id="13" creationId="{DBF4EE35-54F6-156F-F3F0-8FBA942882A1}"/>
          </ac:picMkLst>
        </pc:picChg>
        <pc:picChg chg="add mod">
          <ac:chgData name="Amelia Morgan (2304864)" userId="S::2304864@student.uwtsd.ac.uk::a53f9976-0ada-4652-8566-14a1b2ebbda8" providerId="AD" clId="Web-{63B54643-5FE2-BA6F-864A-B407BC07D25E}" dt="2024-01-11T12:28:39.805" v="61" actId="1076"/>
          <ac:picMkLst>
            <pc:docMk/>
            <pc:sldMk cId="2546901269" sldId="256"/>
            <ac:picMk id="14" creationId="{544DC5FD-ACB0-6B74-8757-B235CDBEA56A}"/>
          </ac:picMkLst>
        </pc:picChg>
      </pc:sldChg>
      <pc:sldChg chg="delSp new del mod modClrScheme chgLayout">
        <pc:chgData name="Amelia Morgan (2304864)" userId="S::2304864@student.uwtsd.ac.uk::a53f9976-0ada-4652-8566-14a1b2ebbda8" providerId="AD" clId="Web-{63B54643-5FE2-BA6F-864A-B407BC07D25E}" dt="2024-01-11T12:26:48.453" v="56"/>
        <pc:sldMkLst>
          <pc:docMk/>
          <pc:sldMk cId="2957964917" sldId="257"/>
        </pc:sldMkLst>
        <pc:spChg chg="del">
          <ac:chgData name="Amelia Morgan (2304864)" userId="S::2304864@student.uwtsd.ac.uk::a53f9976-0ada-4652-8566-14a1b2ebbda8" providerId="AD" clId="Web-{63B54643-5FE2-BA6F-864A-B407BC07D25E}" dt="2024-01-11T12:25:27.104" v="55"/>
          <ac:spMkLst>
            <pc:docMk/>
            <pc:sldMk cId="2957964917" sldId="257"/>
            <ac:spMk id="2" creationId="{3C39E698-0D17-8E86-CAE4-510A5CEB2B83}"/>
          </ac:spMkLst>
        </pc:spChg>
        <pc:spChg chg="del">
          <ac:chgData name="Amelia Morgan (2304864)" userId="S::2304864@student.uwtsd.ac.uk::a53f9976-0ada-4652-8566-14a1b2ebbda8" providerId="AD" clId="Web-{63B54643-5FE2-BA6F-864A-B407BC07D25E}" dt="2024-01-11T12:25:27.104" v="55"/>
          <ac:spMkLst>
            <pc:docMk/>
            <pc:sldMk cId="2957964917" sldId="257"/>
            <ac:spMk id="3" creationId="{ECCA5167-80EE-00A9-F74E-D75F6BD96B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802C8A-F54A-8642-8DA0-AC04467CAF86}" type="datetimeFigureOut">
              <a:rPr lang="en-US" smtClean="0"/>
              <a:t>1/15/2024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6CE3A-C4CE-254A-9389-1C872291B761}" type="slidenum">
              <a:rPr lang="en-US" smtClean="0"/>
              <a:t>‹#›</a:t>
            </a:fld>
            <a:endParaRPr lang="en-US"/>
          </a:p>
        </p:txBody>
      </p:sp>
    </p:spTree>
    <p:extLst>
      <p:ext uri="{BB962C8B-B14F-4D97-AF65-F5344CB8AC3E}">
        <p14:creationId xmlns:p14="http://schemas.microsoft.com/office/powerpoint/2010/main" val="2006304833"/>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96CE3A-C4CE-254A-9389-1C872291B761}" type="slidenum">
              <a:rPr lang="en-US" smtClean="0"/>
              <a:t>1</a:t>
            </a:fld>
            <a:endParaRPr lang="en-US"/>
          </a:p>
        </p:txBody>
      </p:sp>
    </p:spTree>
    <p:extLst>
      <p:ext uri="{BB962C8B-B14F-4D97-AF65-F5344CB8AC3E}">
        <p14:creationId xmlns:p14="http://schemas.microsoft.com/office/powerpoint/2010/main" val="2093923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741574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1432366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EC0C0E-45D0-9548-A9D5-567EBEB98972}"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805996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EC0C0E-45D0-9548-A9D5-567EBEB98972}"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506792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EC0C0E-45D0-9548-A9D5-567EBEB98972}"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52851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EC0C0E-45D0-9548-A9D5-567EBEB98972}"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408291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EC0C0E-45D0-9548-A9D5-567EBEB98972}"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1301460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17EC0C0E-45D0-9548-A9D5-567EBEB98972}"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813896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17EC0C0E-45D0-9548-A9D5-567EBEB98972}"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454054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48458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08526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17EC0C0E-45D0-9548-A9D5-567EBEB98972}" type="datetimeFigureOut">
              <a:rPr lang="en-US" smtClean="0"/>
              <a:t>1/15/2024</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5518BE4-5ECE-5840-9F3A-B1A45F4AA980}" type="slidenum">
              <a:rPr lang="en-US" smtClean="0"/>
              <a:t>‹#›</a:t>
            </a:fld>
            <a:endParaRPr lang="en-US"/>
          </a:p>
        </p:txBody>
      </p:sp>
    </p:spTree>
    <p:extLst>
      <p:ext uri="{BB962C8B-B14F-4D97-AF65-F5344CB8AC3E}">
        <p14:creationId xmlns:p14="http://schemas.microsoft.com/office/powerpoint/2010/main" val="11853720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568FFB"/>
        </a:solidFill>
        <a:effectLst/>
      </p:bgPr>
    </p:bg>
    <p:spTree>
      <p:nvGrpSpPr>
        <p:cNvPr id="1" name=""/>
        <p:cNvGrpSpPr/>
        <p:nvPr/>
      </p:nvGrpSpPr>
      <p:grpSpPr>
        <a:xfrm>
          <a:off x="0" y="0"/>
          <a:ext cx="0" cy="0"/>
          <a:chOff x="0" y="0"/>
          <a:chExt cx="0" cy="0"/>
        </a:xfrm>
      </p:grpSpPr>
      <p:pic>
        <p:nvPicPr>
          <p:cNvPr id="1030" name="Picture 6" descr="Kids standing on an earth Stock Illustration by ©wenpei #65779579">
            <a:extLst>
              <a:ext uri="{FF2B5EF4-FFF2-40B4-BE49-F238E27FC236}">
                <a16:creationId xmlns:a16="http://schemas.microsoft.com/office/drawing/2014/main" id="{884ED6C9-F7C6-402F-728A-3A760EE0C7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7897" y="680414"/>
            <a:ext cx="2438495" cy="1188617"/>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5A432E96-2A13-EEE2-D3F8-FDE5FDB87C41}"/>
              </a:ext>
            </a:extLst>
          </p:cNvPr>
          <p:cNvSpPr/>
          <p:nvPr/>
        </p:nvSpPr>
        <p:spPr>
          <a:xfrm>
            <a:off x="4482483" y="377501"/>
            <a:ext cx="4870439" cy="1795248"/>
          </a:xfrm>
          <a:prstGeom prst="rect">
            <a:avLst/>
          </a:prstGeom>
          <a:noFill/>
        </p:spPr>
        <p:txBody>
          <a:bodyPr spcFirstLastPara="1" wrap="none" lIns="96012" tIns="48006" rIns="96012" bIns="48006" numCol="1">
            <a:prstTxWarp prst="textArchUp">
              <a:avLst>
                <a:gd name="adj" fmla="val 12839370"/>
              </a:avLst>
            </a:prstTxWarp>
            <a:spAutoFit/>
          </a:bodyPr>
          <a:lstStyle/>
          <a:p>
            <a:pPr algn="ctr"/>
            <a:r>
              <a:rPr lang="en-GB" sz="5670" dirty="0">
                <a:ln w="0"/>
                <a:effectLst>
                  <a:outerShdw blurRad="38100" dist="19050" dir="2700000" algn="tl" rotWithShape="0">
                    <a:schemeClr val="dk1">
                      <a:alpha val="40000"/>
                    </a:schemeClr>
                  </a:outerShdw>
                </a:effectLst>
              </a:rPr>
              <a:t>Start at my feet </a:t>
            </a:r>
          </a:p>
        </p:txBody>
      </p:sp>
      <p:sp>
        <p:nvSpPr>
          <p:cNvPr id="3" name="TextBox 2">
            <a:extLst>
              <a:ext uri="{FF2B5EF4-FFF2-40B4-BE49-F238E27FC236}">
                <a16:creationId xmlns:a16="http://schemas.microsoft.com/office/drawing/2014/main" id="{CB4CA83A-9244-8718-9B1F-5F44FE081050}"/>
              </a:ext>
            </a:extLst>
          </p:cNvPr>
          <p:cNvSpPr txBox="1"/>
          <p:nvPr/>
        </p:nvSpPr>
        <p:spPr>
          <a:xfrm>
            <a:off x="9858032" y="512188"/>
            <a:ext cx="2841908" cy="348480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About Bridging School X</a:t>
            </a:r>
          </a:p>
          <a:p>
            <a:pPr>
              <a:lnSpc>
                <a:spcPct val="150000"/>
              </a:lnSpc>
            </a:pPr>
            <a:r>
              <a:rPr lang="en-US" sz="1000" dirty="0"/>
              <a:t>School X is a community school </a:t>
            </a:r>
          </a:p>
          <a:p>
            <a:pPr>
              <a:lnSpc>
                <a:spcPct val="150000"/>
              </a:lnSpc>
            </a:pPr>
            <a:r>
              <a:rPr lang="en-US" sz="1000" dirty="0"/>
              <a:t>and is located in a large town with a  </a:t>
            </a:r>
          </a:p>
          <a:p>
            <a:pPr>
              <a:lnSpc>
                <a:spcPct val="150000"/>
              </a:lnSpc>
            </a:pPr>
            <a:r>
              <a:rPr lang="en-US" sz="1000" dirty="0"/>
              <a:t>population of approximately 10,000</a:t>
            </a:r>
          </a:p>
          <a:p>
            <a:pPr>
              <a:lnSpc>
                <a:spcPct val="150000"/>
              </a:lnSpc>
            </a:pPr>
            <a:r>
              <a:rPr lang="en-US" sz="1000" dirty="0"/>
              <a:t>people. The school opened its doors </a:t>
            </a:r>
          </a:p>
          <a:p>
            <a:pPr>
              <a:lnSpc>
                <a:spcPct val="150000"/>
              </a:lnSpc>
            </a:pPr>
            <a:r>
              <a:rPr lang="en-US" sz="1000" dirty="0"/>
              <a:t>in 2001 and currently has around 700 </a:t>
            </a:r>
          </a:p>
          <a:p>
            <a:pPr>
              <a:lnSpc>
                <a:spcPct val="150000"/>
              </a:lnSpc>
            </a:pPr>
            <a:r>
              <a:rPr lang="en-US" sz="1000" dirty="0"/>
              <a:t>pupils ranging from nursery to Year 6,</a:t>
            </a:r>
          </a:p>
          <a:p>
            <a:pPr>
              <a:lnSpc>
                <a:spcPct val="150000"/>
              </a:lnSpc>
            </a:pPr>
            <a:r>
              <a:rPr lang="en-US" sz="1000" dirty="0"/>
              <a:t>there is a 21.1 PTR (Pupil-teacher ratio), </a:t>
            </a:r>
          </a:p>
          <a:p>
            <a:pPr>
              <a:lnSpc>
                <a:spcPct val="150000"/>
              </a:lnSpc>
            </a:pPr>
            <a:r>
              <a:rPr lang="en-US" sz="1000" dirty="0"/>
              <a:t>29.3% of the pupils are EFSM, 25% of </a:t>
            </a:r>
          </a:p>
          <a:p>
            <a:pPr>
              <a:lnSpc>
                <a:spcPct val="150000"/>
              </a:lnSpc>
            </a:pPr>
            <a:r>
              <a:rPr lang="en-US" sz="1000" dirty="0"/>
              <a:t>the children have ALN and 2.1% of pupils</a:t>
            </a:r>
          </a:p>
          <a:p>
            <a:pPr>
              <a:lnSpc>
                <a:spcPct val="150000"/>
              </a:lnSpc>
            </a:pPr>
            <a:r>
              <a:rPr lang="en-US" sz="1000" dirty="0"/>
              <a:t>have EAL. The school prides itself on their values and ensures to promote children's rights throughout the school. The school believes that </a:t>
            </a:r>
          </a:p>
          <a:p>
            <a:pPr>
              <a:lnSpc>
                <a:spcPct val="150000"/>
              </a:lnSpc>
            </a:pPr>
            <a:r>
              <a:rPr lang="en-US" sz="1000" dirty="0"/>
              <a:t>it is vital to build relationships with the pupils, parents and communities.  </a:t>
            </a:r>
          </a:p>
        </p:txBody>
      </p:sp>
      <p:sp>
        <p:nvSpPr>
          <p:cNvPr id="4" name="TextBox 3">
            <a:extLst>
              <a:ext uri="{FF2B5EF4-FFF2-40B4-BE49-F238E27FC236}">
                <a16:creationId xmlns:a16="http://schemas.microsoft.com/office/drawing/2014/main" id="{88F4831A-1008-DC59-556C-102637A6E555}"/>
              </a:ext>
            </a:extLst>
          </p:cNvPr>
          <p:cNvSpPr txBox="1"/>
          <p:nvPr/>
        </p:nvSpPr>
        <p:spPr>
          <a:xfrm>
            <a:off x="96491" y="32592"/>
            <a:ext cx="4201428" cy="2739211"/>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200" b="1" u="sng" dirty="0"/>
              <a:t>How School X works with parents, carers and the community </a:t>
            </a:r>
          </a:p>
          <a:p>
            <a:pPr marL="342900" indent="-342900">
              <a:buFont typeface="Arial" panose="020B0604020202020204" pitchFamily="34" charset="0"/>
              <a:buChar char="•"/>
            </a:pPr>
            <a:r>
              <a:rPr lang="en-US" sz="1000" dirty="0"/>
              <a:t>School X has its own FSO, parents can voice concerns, share experiences and receive guidance.  </a:t>
            </a:r>
          </a:p>
          <a:p>
            <a:pPr marL="342900" indent="-342900">
              <a:buFont typeface="Arial" panose="020B0604020202020204" pitchFamily="34" charset="0"/>
              <a:buChar char="•"/>
            </a:pPr>
            <a:r>
              <a:rPr lang="en-US" sz="1000" dirty="0"/>
              <a:t>Multi-family days </a:t>
            </a:r>
          </a:p>
          <a:p>
            <a:pPr marL="342900" indent="-342900">
              <a:buFont typeface="Arial" panose="020B0604020202020204" pitchFamily="34" charset="0"/>
              <a:buChar char="•"/>
            </a:pPr>
            <a:r>
              <a:rPr lang="en-US" sz="1000" dirty="0"/>
              <a:t> School X holds a range of sessions such as mother and toddler groups, stay and play.</a:t>
            </a:r>
          </a:p>
          <a:p>
            <a:pPr marL="342900" indent="-342900">
              <a:buFont typeface="Arial" panose="020B0604020202020204" pitchFamily="34" charset="0"/>
              <a:buChar char="•"/>
            </a:pPr>
            <a:r>
              <a:rPr lang="en-US" sz="1000" dirty="0"/>
              <a:t>Sleep sessions are held by the local health visitor in the school hall, as well as Breastfeeding, nappy changing and baby weaning. GP appointments are also often held in the hall e.g. Vaccinations.</a:t>
            </a:r>
          </a:p>
          <a:p>
            <a:pPr marL="342900" indent="-342900">
              <a:buFont typeface="Arial" panose="020B0604020202020204" pitchFamily="34" charset="0"/>
              <a:buChar char="•"/>
            </a:pPr>
            <a:r>
              <a:rPr lang="en-US" sz="1000" dirty="0"/>
              <a:t>Family ELSA. </a:t>
            </a:r>
          </a:p>
          <a:p>
            <a:pPr marL="342900" indent="-342900">
              <a:buFont typeface="Arial" panose="020B0604020202020204" pitchFamily="34" charset="0"/>
              <a:buChar char="•"/>
            </a:pPr>
            <a:r>
              <a:rPr lang="en-US" sz="1000" dirty="0"/>
              <a:t>Eco committee </a:t>
            </a:r>
          </a:p>
          <a:p>
            <a:pPr marL="342900" indent="-342900">
              <a:buFont typeface="Arial" panose="020B0604020202020204" pitchFamily="34" charset="0"/>
              <a:buChar char="•"/>
            </a:pPr>
            <a:r>
              <a:rPr lang="en-US" sz="1000" dirty="0"/>
              <a:t>The school offer the ‘Dock leaf project’ to unemployed members of the community where they can gain accreditation and qualifications through volunteering at the school. </a:t>
            </a:r>
          </a:p>
          <a:p>
            <a:pPr marL="342900" indent="-342900">
              <a:buFont typeface="Arial" panose="020B0604020202020204" pitchFamily="34" charset="0"/>
              <a:buChar char="•"/>
            </a:pPr>
            <a:r>
              <a:rPr lang="en-US" sz="1000" dirty="0"/>
              <a:t>Multi-generational community choir.</a:t>
            </a:r>
          </a:p>
          <a:p>
            <a:pPr marL="342900" indent="-342900">
              <a:buFont typeface="Arial" panose="020B0604020202020204" pitchFamily="34" charset="0"/>
              <a:buChar char="•"/>
            </a:pPr>
            <a:r>
              <a:rPr lang="en-US" sz="1000" dirty="0"/>
              <a:t>Soup kitchen</a:t>
            </a:r>
          </a:p>
          <a:p>
            <a:pPr marL="342900" indent="-342900">
              <a:buFont typeface="Arial" panose="020B0604020202020204" pitchFamily="34" charset="0"/>
              <a:buChar char="•"/>
            </a:pPr>
            <a:r>
              <a:rPr lang="en-US" sz="1000" dirty="0"/>
              <a:t>Home visits to offer support to families. </a:t>
            </a:r>
          </a:p>
        </p:txBody>
      </p:sp>
      <p:sp>
        <p:nvSpPr>
          <p:cNvPr id="5" name="TextBox 4">
            <a:extLst>
              <a:ext uri="{FF2B5EF4-FFF2-40B4-BE49-F238E27FC236}">
                <a16:creationId xmlns:a16="http://schemas.microsoft.com/office/drawing/2014/main" id="{1DF8210B-1EA5-3CD2-F1F4-B3309F843E1E}"/>
              </a:ext>
            </a:extLst>
          </p:cNvPr>
          <p:cNvSpPr txBox="1"/>
          <p:nvPr/>
        </p:nvSpPr>
        <p:spPr>
          <a:xfrm>
            <a:off x="6213638" y="5083730"/>
            <a:ext cx="6489112" cy="438261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How School X works with families </a:t>
            </a:r>
          </a:p>
          <a:p>
            <a:r>
              <a:rPr lang="en-US" sz="1200" b="1" u="sng" dirty="0"/>
              <a:t>before a child starts school.</a:t>
            </a:r>
          </a:p>
          <a:p>
            <a:pPr>
              <a:lnSpc>
                <a:spcPct val="150000"/>
              </a:lnSpc>
            </a:pPr>
            <a:r>
              <a:rPr lang="en-US" sz="1000" dirty="0"/>
              <a:t>School X believes that family involvement is just as important as the child's.</a:t>
            </a:r>
          </a:p>
          <a:p>
            <a:pPr marL="342900" indent="-342900">
              <a:lnSpc>
                <a:spcPct val="150000"/>
              </a:lnSpc>
              <a:buFont typeface="Arial" panose="020B0604020202020204" pitchFamily="34" charset="0"/>
              <a:buChar char="•"/>
            </a:pPr>
            <a:r>
              <a:rPr lang="en-US" sz="1000" dirty="0"/>
              <a:t>The school website is easily accessible and offers a range of information that </a:t>
            </a:r>
          </a:p>
          <a:p>
            <a:pPr>
              <a:lnSpc>
                <a:spcPct val="150000"/>
              </a:lnSpc>
            </a:pPr>
            <a:r>
              <a:rPr lang="en-US" sz="1000" dirty="0"/>
              <a:t>Parents can educate themselves on this. </a:t>
            </a:r>
          </a:p>
          <a:p>
            <a:pPr marL="342900" indent="-342900">
              <a:lnSpc>
                <a:spcPct val="150000"/>
              </a:lnSpc>
              <a:buFont typeface="Arial" panose="020B0604020202020204" pitchFamily="34" charset="0"/>
              <a:buChar char="•"/>
            </a:pPr>
            <a:r>
              <a:rPr lang="en-US" sz="1000" dirty="0"/>
              <a:t>The school will gather as much information on the child as they can so that the </a:t>
            </a:r>
          </a:p>
          <a:p>
            <a:pPr>
              <a:lnSpc>
                <a:spcPct val="150000"/>
              </a:lnSpc>
            </a:pPr>
            <a:r>
              <a:rPr lang="en-US" sz="1000" dirty="0"/>
              <a:t>tour of the school will be targeted to meet the specific needs of the child. </a:t>
            </a:r>
          </a:p>
          <a:p>
            <a:pPr marL="342900" indent="-342900">
              <a:lnSpc>
                <a:spcPct val="150000"/>
              </a:lnSpc>
              <a:buFont typeface="Arial" panose="020B0604020202020204" pitchFamily="34" charset="0"/>
              <a:buChar char="•"/>
            </a:pPr>
            <a:r>
              <a:rPr lang="en-US" sz="1000" dirty="0"/>
              <a:t>During the school tour, staff will be building relationships with the families and children.</a:t>
            </a:r>
          </a:p>
          <a:p>
            <a:pPr marL="342900" indent="-342900">
              <a:lnSpc>
                <a:spcPct val="150000"/>
              </a:lnSpc>
              <a:buFont typeface="Arial" panose="020B0604020202020204" pitchFamily="34" charset="0"/>
              <a:buChar char="•"/>
            </a:pPr>
            <a:r>
              <a:rPr lang="en-US" sz="1000" dirty="0"/>
              <a:t>On the child's first day, families will be met by teachers at reception and staff will give </a:t>
            </a:r>
          </a:p>
          <a:p>
            <a:pPr>
              <a:lnSpc>
                <a:spcPct val="150000"/>
              </a:lnSpc>
            </a:pPr>
            <a:r>
              <a:rPr lang="en-US" sz="1000" dirty="0"/>
              <a:t>updates throughout the day and discuss the child's first day with families at the end of the day.</a:t>
            </a:r>
          </a:p>
          <a:p>
            <a:pPr marL="342900" indent="-342900">
              <a:lnSpc>
                <a:spcPct val="150000"/>
              </a:lnSpc>
              <a:buFont typeface="Arial" panose="020B0604020202020204" pitchFamily="34" charset="0"/>
              <a:buChar char="•"/>
            </a:pPr>
            <a:r>
              <a:rPr lang="en-US" sz="1000" dirty="0"/>
              <a:t>School X offers a seamless transition with the child's best interests at heart. </a:t>
            </a:r>
          </a:p>
          <a:p>
            <a:pPr marL="342900" indent="-342900">
              <a:lnSpc>
                <a:spcPct val="150000"/>
              </a:lnSpc>
              <a:buFont typeface="Arial" panose="020B0604020202020204" pitchFamily="34" charset="0"/>
              <a:buChar char="•"/>
            </a:pPr>
            <a:r>
              <a:rPr lang="en-US" sz="1000" dirty="0"/>
              <a:t>Staff will communicate with parents through the school APP where they can view class charts, </a:t>
            </a:r>
          </a:p>
          <a:p>
            <a:pPr>
              <a:lnSpc>
                <a:spcPct val="150000"/>
              </a:lnSpc>
            </a:pPr>
            <a:r>
              <a:rPr lang="en-US" sz="1000" dirty="0"/>
              <a:t>send and receive messages and view upcoming events. </a:t>
            </a:r>
          </a:p>
          <a:p>
            <a:pPr marL="342900" indent="-342900">
              <a:lnSpc>
                <a:spcPct val="150000"/>
              </a:lnSpc>
              <a:buFont typeface="Arial" panose="020B0604020202020204" pitchFamily="34" charset="0"/>
              <a:buChar char="•"/>
            </a:pPr>
            <a:r>
              <a:rPr lang="en-US" sz="1000" dirty="0"/>
              <a:t>A member of staff will visit the family's homes, this helps them understand what home life a child is</a:t>
            </a:r>
          </a:p>
          <a:p>
            <a:pPr>
              <a:lnSpc>
                <a:spcPct val="150000"/>
              </a:lnSpc>
            </a:pPr>
            <a:r>
              <a:rPr lang="en-US" sz="1000" dirty="0"/>
              <a:t> coming from and seeing the bigger picture. </a:t>
            </a:r>
          </a:p>
          <a:p>
            <a:pPr marL="342900" indent="-342900">
              <a:lnSpc>
                <a:spcPct val="150000"/>
              </a:lnSpc>
              <a:buFont typeface="Arial" panose="020B0604020202020204" pitchFamily="34" charset="0"/>
              <a:buChar char="•"/>
            </a:pPr>
            <a:r>
              <a:rPr lang="en-US" sz="1000" dirty="0"/>
              <a:t>Before a child begins at flying start, the school offers a mother and toddler group so that children</a:t>
            </a:r>
          </a:p>
          <a:p>
            <a:pPr>
              <a:lnSpc>
                <a:spcPct val="150000"/>
              </a:lnSpc>
            </a:pPr>
            <a:r>
              <a:rPr lang="en-US" sz="1000" dirty="0"/>
              <a:t>can get familiar with the setting and begin to build relationships with children and staff. </a:t>
            </a:r>
          </a:p>
          <a:p>
            <a:pPr marL="342900" indent="-342900">
              <a:lnSpc>
                <a:spcPct val="150000"/>
              </a:lnSpc>
              <a:buFont typeface="Arial" panose="020B0604020202020204" pitchFamily="34" charset="0"/>
              <a:buChar char="•"/>
            </a:pPr>
            <a:r>
              <a:rPr lang="en-US" sz="1000" dirty="0"/>
              <a:t>School X has a toy library where families can borrow toys before and whilst they are in school. </a:t>
            </a:r>
          </a:p>
          <a:p>
            <a:pPr marL="342900" indent="-342900">
              <a:lnSpc>
                <a:spcPct val="150000"/>
              </a:lnSpc>
              <a:buFont typeface="Arial" panose="020B0604020202020204" pitchFamily="34" charset="0"/>
              <a:buChar char="•"/>
            </a:pPr>
            <a:r>
              <a:rPr lang="en-US" sz="1000" dirty="0"/>
              <a:t>Flying Start offers a ‘stay and play’ where parents/</a:t>
            </a:r>
            <a:r>
              <a:rPr lang="en-US" sz="1000" dirty="0" err="1"/>
              <a:t>carers</a:t>
            </a:r>
            <a:r>
              <a:rPr lang="en-US" sz="1000" dirty="0"/>
              <a:t> will help with a Child's transition into preschool</a:t>
            </a:r>
            <a:r>
              <a:rPr lang="en-US" sz="1100" dirty="0"/>
              <a:t>.</a:t>
            </a:r>
          </a:p>
        </p:txBody>
      </p:sp>
      <p:sp>
        <p:nvSpPr>
          <p:cNvPr id="6" name="TextBox 5">
            <a:extLst>
              <a:ext uri="{FF2B5EF4-FFF2-40B4-BE49-F238E27FC236}">
                <a16:creationId xmlns:a16="http://schemas.microsoft.com/office/drawing/2014/main" id="{84AEF2A8-1BFD-D5EE-777E-3D8C8244CECA}"/>
              </a:ext>
            </a:extLst>
          </p:cNvPr>
          <p:cNvSpPr txBox="1"/>
          <p:nvPr/>
        </p:nvSpPr>
        <p:spPr>
          <a:xfrm>
            <a:off x="4393495" y="5384672"/>
            <a:ext cx="1687226" cy="4031873"/>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How School X engages with the community to support learning </a:t>
            </a:r>
          </a:p>
          <a:p>
            <a:pPr marL="342900" indent="-342900">
              <a:buFont typeface="Arial" panose="020B0604020202020204" pitchFamily="34" charset="0"/>
              <a:buChar char="•"/>
            </a:pPr>
            <a:r>
              <a:rPr lang="en-US" sz="1000" dirty="0"/>
              <a:t>Soup kitchen every week.</a:t>
            </a:r>
          </a:p>
          <a:p>
            <a:pPr marL="342900" indent="-342900">
              <a:buFont typeface="Arial" panose="020B0604020202020204" pitchFamily="34" charset="0"/>
              <a:buChar char="•"/>
            </a:pPr>
            <a:r>
              <a:rPr lang="en-US" sz="1000" dirty="0"/>
              <a:t>Multi-generational community choir. </a:t>
            </a:r>
          </a:p>
          <a:p>
            <a:pPr marL="342900" indent="-342900">
              <a:buFont typeface="Arial" panose="020B0604020202020204" pitchFamily="34" charset="0"/>
              <a:buChar char="•"/>
            </a:pPr>
            <a:r>
              <a:rPr lang="en-US" sz="1000" dirty="0"/>
              <a:t>Dock leaf project.</a:t>
            </a:r>
          </a:p>
          <a:p>
            <a:pPr marL="342900" indent="-342900">
              <a:buFont typeface="Arial" panose="020B0604020202020204" pitchFamily="34" charset="0"/>
              <a:buChar char="•"/>
            </a:pPr>
            <a:r>
              <a:rPr lang="en-US" sz="1000" dirty="0"/>
              <a:t>Take what you need trolley.</a:t>
            </a:r>
          </a:p>
          <a:p>
            <a:pPr marL="342900" indent="-342900">
              <a:buFont typeface="Arial" panose="020B0604020202020204" pitchFamily="34" charset="0"/>
              <a:buChar char="•"/>
            </a:pPr>
            <a:r>
              <a:rPr lang="en-US" sz="1000" dirty="0"/>
              <a:t>Lending library. </a:t>
            </a:r>
          </a:p>
          <a:p>
            <a:pPr marL="342900" indent="-342900">
              <a:buFont typeface="Arial" panose="020B0604020202020204" pitchFamily="34" charset="0"/>
              <a:buChar char="•"/>
            </a:pPr>
            <a:r>
              <a:rPr lang="en-US" sz="1000" dirty="0"/>
              <a:t>Involvement with outside professionals e.g. police and fire service. </a:t>
            </a:r>
          </a:p>
          <a:p>
            <a:pPr marL="342900" indent="-342900">
              <a:buFont typeface="Arial" panose="020B0604020202020204" pitchFamily="34" charset="0"/>
              <a:buChar char="•"/>
            </a:pPr>
            <a:r>
              <a:rPr lang="en-US" sz="1000" dirty="0"/>
              <a:t>GP/health visitor appointments held in the school. </a:t>
            </a:r>
          </a:p>
          <a:p>
            <a:pPr marL="342900" indent="-342900">
              <a:buFont typeface="Arial" panose="020B0604020202020204" pitchFamily="34" charset="0"/>
              <a:buChar char="•"/>
            </a:pPr>
            <a:r>
              <a:rPr lang="en-US" sz="1000" dirty="0"/>
              <a:t>Find out on Fridays.</a:t>
            </a:r>
          </a:p>
          <a:p>
            <a:pPr marL="342900" indent="-342900">
              <a:buFont typeface="Arial" panose="020B0604020202020204" pitchFamily="34" charset="0"/>
              <a:buChar char="•"/>
            </a:pPr>
            <a:r>
              <a:rPr lang="en-US" sz="1000" dirty="0"/>
              <a:t>Community projects. </a:t>
            </a:r>
          </a:p>
          <a:p>
            <a:pPr marL="342900" indent="-342900">
              <a:buFont typeface="Arial" panose="020B0604020202020204" pitchFamily="34" charset="0"/>
              <a:buChar char="•"/>
            </a:pPr>
            <a:r>
              <a:rPr lang="en-US" sz="1000" dirty="0"/>
              <a:t>Visitors from the community are involved in class topics.  </a:t>
            </a:r>
          </a:p>
        </p:txBody>
      </p:sp>
      <p:sp>
        <p:nvSpPr>
          <p:cNvPr id="7" name="TextBox 6">
            <a:extLst>
              <a:ext uri="{FF2B5EF4-FFF2-40B4-BE49-F238E27FC236}">
                <a16:creationId xmlns:a16="http://schemas.microsoft.com/office/drawing/2014/main" id="{879710E8-010C-21C8-C131-7EF9E7F1113F}"/>
              </a:ext>
            </a:extLst>
          </p:cNvPr>
          <p:cNvSpPr txBox="1"/>
          <p:nvPr/>
        </p:nvSpPr>
        <p:spPr>
          <a:xfrm>
            <a:off x="152991" y="5385840"/>
            <a:ext cx="4096922" cy="4084964"/>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pPr>
              <a:lnSpc>
                <a:spcPct val="150000"/>
              </a:lnSpc>
            </a:pPr>
            <a:r>
              <a:rPr lang="en-US" sz="1200" b="1" u="sng" dirty="0"/>
              <a:t>How school X encourages families</a:t>
            </a:r>
          </a:p>
          <a:p>
            <a:pPr>
              <a:lnSpc>
                <a:spcPct val="150000"/>
              </a:lnSpc>
            </a:pPr>
            <a:r>
              <a:rPr lang="en-US" sz="1200" b="1" u="sng" dirty="0"/>
              <a:t>to support the different areas of learning</a:t>
            </a:r>
          </a:p>
          <a:p>
            <a:pPr>
              <a:lnSpc>
                <a:spcPct val="150000"/>
              </a:lnSpc>
            </a:pPr>
            <a:r>
              <a:rPr lang="en-US" sz="1000" dirty="0"/>
              <a:t>School X believes that it is extremely important</a:t>
            </a:r>
          </a:p>
          <a:p>
            <a:pPr>
              <a:lnSpc>
                <a:spcPct val="150000"/>
              </a:lnSpc>
            </a:pPr>
            <a:r>
              <a:rPr lang="en-US" sz="1000" dirty="0"/>
              <a:t>that families engage in their children's learning.</a:t>
            </a:r>
          </a:p>
          <a:p>
            <a:pPr>
              <a:lnSpc>
                <a:spcPct val="150000"/>
              </a:lnSpc>
            </a:pPr>
            <a:r>
              <a:rPr lang="en-US" sz="1000" dirty="0"/>
              <a:t>However, they understand that often resources aren’t easily </a:t>
            </a:r>
          </a:p>
          <a:p>
            <a:pPr>
              <a:lnSpc>
                <a:spcPct val="150000"/>
              </a:lnSpc>
            </a:pPr>
            <a:r>
              <a:rPr lang="en-US" sz="1000" dirty="0"/>
              <a:t>accessible.</a:t>
            </a:r>
          </a:p>
          <a:p>
            <a:pPr marL="342900" indent="-342900">
              <a:lnSpc>
                <a:spcPct val="150000"/>
              </a:lnSpc>
              <a:buFont typeface="Arial" panose="020B0604020202020204" pitchFamily="34" charset="0"/>
              <a:buChar char="•"/>
            </a:pPr>
            <a:r>
              <a:rPr lang="en-US" sz="1000" dirty="0"/>
              <a:t>Devices are available for families so that they can access home learning, the school app and other important information. </a:t>
            </a:r>
          </a:p>
          <a:p>
            <a:pPr marL="342900" indent="-342900">
              <a:lnSpc>
                <a:spcPct val="150000"/>
              </a:lnSpc>
              <a:buFont typeface="Arial" panose="020B0604020202020204" pitchFamily="34" charset="0"/>
              <a:buChar char="•"/>
            </a:pPr>
            <a:r>
              <a:rPr lang="en-US" sz="1000" dirty="0"/>
              <a:t>There is a school lending library where families can find anything that they may need to support their Child's learning e.g. books, resources, toys etc. </a:t>
            </a:r>
          </a:p>
          <a:p>
            <a:pPr marL="342900" indent="-342900">
              <a:lnSpc>
                <a:spcPct val="150000"/>
              </a:lnSpc>
              <a:buFont typeface="Arial" panose="020B0604020202020204" pitchFamily="34" charset="0"/>
              <a:buChar char="•"/>
            </a:pPr>
            <a:r>
              <a:rPr lang="en-US" sz="1000" dirty="0"/>
              <a:t>One Friday per term the school holds ‘find out Fridays’ where the families can get involved in what their children have been learning that term. </a:t>
            </a:r>
          </a:p>
          <a:p>
            <a:pPr marL="342900" indent="-342900">
              <a:lnSpc>
                <a:spcPct val="150000"/>
              </a:lnSpc>
              <a:buFont typeface="Arial" panose="020B0604020202020204" pitchFamily="34" charset="0"/>
              <a:buChar char="•"/>
            </a:pPr>
            <a:r>
              <a:rPr lang="en-US" sz="1000" dirty="0"/>
              <a:t>For school trips, parents can volunteer to join.</a:t>
            </a:r>
          </a:p>
          <a:p>
            <a:pPr marL="342900" indent="-342900">
              <a:lnSpc>
                <a:spcPct val="150000"/>
              </a:lnSpc>
              <a:buFont typeface="Arial" panose="020B0604020202020204" pitchFamily="34" charset="0"/>
              <a:buChar char="•"/>
            </a:pPr>
            <a:r>
              <a:rPr lang="en-US" sz="1000" dirty="0"/>
              <a:t>Multi-family days </a:t>
            </a:r>
          </a:p>
          <a:p>
            <a:pPr marL="342900" indent="-342900">
              <a:lnSpc>
                <a:spcPct val="150000"/>
              </a:lnSpc>
              <a:buFont typeface="Arial" panose="020B0604020202020204" pitchFamily="34" charset="0"/>
              <a:buChar char="•"/>
            </a:pPr>
            <a:r>
              <a:rPr lang="en-US" sz="1000" dirty="0"/>
              <a:t>Working with vulnerable learners and their families e.g. cymbrogi.</a:t>
            </a:r>
          </a:p>
        </p:txBody>
      </p:sp>
      <p:sp>
        <p:nvSpPr>
          <p:cNvPr id="2" name="TextBox 1">
            <a:extLst>
              <a:ext uri="{FF2B5EF4-FFF2-40B4-BE49-F238E27FC236}">
                <a16:creationId xmlns:a16="http://schemas.microsoft.com/office/drawing/2014/main" id="{4FAAA4CA-0C2C-5644-BA33-D68ED0BD5122}"/>
              </a:ext>
            </a:extLst>
          </p:cNvPr>
          <p:cNvSpPr txBox="1"/>
          <p:nvPr/>
        </p:nvSpPr>
        <p:spPr>
          <a:xfrm>
            <a:off x="7673307" y="1953500"/>
            <a:ext cx="2145687" cy="2043356"/>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200" b="1" u="sng" dirty="0"/>
              <a:t>How school X Build relationships</a:t>
            </a:r>
          </a:p>
          <a:p>
            <a:r>
              <a:rPr lang="en-US" sz="1200" b="1" u="sng" dirty="0"/>
              <a:t> with Parents/Carers.</a:t>
            </a:r>
          </a:p>
          <a:p>
            <a:pPr marL="285750" indent="-285750">
              <a:buFont typeface="Arial" panose="020B0604020202020204" pitchFamily="34" charset="0"/>
              <a:buChar char="•"/>
            </a:pPr>
            <a:r>
              <a:rPr lang="en-US" sz="1000" dirty="0"/>
              <a:t>Open door policy </a:t>
            </a:r>
          </a:p>
          <a:p>
            <a:pPr marL="285750" indent="-285750">
              <a:buFont typeface="Arial" panose="020B0604020202020204" pitchFamily="34" charset="0"/>
              <a:buChar char="•"/>
            </a:pPr>
            <a:r>
              <a:rPr lang="en-US" sz="1000" dirty="0"/>
              <a:t>Class charts are visible to parents.</a:t>
            </a:r>
          </a:p>
          <a:p>
            <a:pPr marL="285750" indent="-285750">
              <a:buFont typeface="Arial" panose="020B0604020202020204" pitchFamily="34" charset="0"/>
              <a:buChar char="•"/>
            </a:pPr>
            <a:r>
              <a:rPr lang="en-US" sz="1000" dirty="0"/>
              <a:t>Chat and Cuppa sessions.</a:t>
            </a:r>
          </a:p>
          <a:p>
            <a:pPr marL="285750" indent="-285750">
              <a:buFont typeface="Arial" panose="020B0604020202020204" pitchFamily="34" charset="0"/>
              <a:buChar char="•"/>
            </a:pPr>
            <a:r>
              <a:rPr lang="en-US" sz="1000" dirty="0"/>
              <a:t>School open days.</a:t>
            </a:r>
          </a:p>
          <a:p>
            <a:pPr marL="285750" indent="-285750">
              <a:buFont typeface="Arial" panose="020B0604020202020204" pitchFamily="34" charset="0"/>
              <a:buChar char="•"/>
            </a:pPr>
            <a:r>
              <a:rPr lang="en-US" sz="1000" dirty="0"/>
              <a:t>Family ELSA/ FSO </a:t>
            </a:r>
          </a:p>
          <a:p>
            <a:pPr marL="285750" indent="-285750">
              <a:buFont typeface="Arial" panose="020B0604020202020204" pitchFamily="34" charset="0"/>
              <a:buChar char="•"/>
            </a:pPr>
            <a:r>
              <a:rPr lang="en-US" sz="1000" dirty="0"/>
              <a:t>Home visits</a:t>
            </a:r>
          </a:p>
          <a:p>
            <a:pPr marL="285750" indent="-285750">
              <a:buFont typeface="Arial" panose="020B0604020202020204" pitchFamily="34" charset="0"/>
              <a:buChar char="•"/>
            </a:pPr>
            <a:r>
              <a:rPr lang="en-US" sz="1000" dirty="0"/>
              <a:t>Can contact all hours of the </a:t>
            </a:r>
          </a:p>
          <a:p>
            <a:r>
              <a:rPr lang="en-US" sz="1000" dirty="0"/>
              <a:t>School day through the school APP. </a:t>
            </a:r>
            <a:endParaRPr lang="en-US" sz="1000" dirty="0">
              <a:ea typeface="Calibri"/>
              <a:cs typeface="Calibri"/>
            </a:endParaRPr>
          </a:p>
        </p:txBody>
      </p:sp>
      <p:sp>
        <p:nvSpPr>
          <p:cNvPr id="8" name="TextBox 7">
            <a:extLst>
              <a:ext uri="{FF2B5EF4-FFF2-40B4-BE49-F238E27FC236}">
                <a16:creationId xmlns:a16="http://schemas.microsoft.com/office/drawing/2014/main" id="{A7F3A4FD-DAA5-13FF-8DB5-891FDA817BBA}"/>
              </a:ext>
            </a:extLst>
          </p:cNvPr>
          <p:cNvSpPr txBox="1"/>
          <p:nvPr/>
        </p:nvSpPr>
        <p:spPr>
          <a:xfrm>
            <a:off x="7716347" y="4102758"/>
            <a:ext cx="4981331" cy="861774"/>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000" dirty="0"/>
              <a:t>School X has an Additional learning needs unit that is fully equipped for all children who have ALN. School X has considered everything in this unit, down to the neutral colour of the walls so that they aren’t over-stimulating and amazing sensory extras including a soft play area and an immersive room. Alongside this is the nurture rooms, which are calm space for children and where interventions are carried out. </a:t>
            </a:r>
          </a:p>
        </p:txBody>
      </p:sp>
      <p:sp>
        <p:nvSpPr>
          <p:cNvPr id="9" name="TextBox 8">
            <a:extLst>
              <a:ext uri="{FF2B5EF4-FFF2-40B4-BE49-F238E27FC236}">
                <a16:creationId xmlns:a16="http://schemas.microsoft.com/office/drawing/2014/main" id="{62BABC77-79B5-7D78-83A8-05E9E470E461}"/>
              </a:ext>
            </a:extLst>
          </p:cNvPr>
          <p:cNvSpPr txBox="1"/>
          <p:nvPr/>
        </p:nvSpPr>
        <p:spPr>
          <a:xfrm>
            <a:off x="153837" y="3028947"/>
            <a:ext cx="3930606" cy="1938992"/>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000" dirty="0"/>
              <a:t>School X works with a range of vulnerable learners such as refugees, EAL pupils, young </a:t>
            </a:r>
            <a:r>
              <a:rPr lang="en-US" sz="1000" dirty="0" err="1"/>
              <a:t>carers</a:t>
            </a:r>
            <a:r>
              <a:rPr lang="en-US" sz="1000" dirty="0"/>
              <a:t>, service children and traveler children. The School believe that is fundamental to build positive relationships with these pupils to increase their overall wellbeing, attendance </a:t>
            </a:r>
          </a:p>
          <a:p>
            <a:r>
              <a:rPr lang="en-US" sz="1000" dirty="0"/>
              <a:t>and engagement. To support them in this the school:</a:t>
            </a:r>
          </a:p>
          <a:p>
            <a:pPr marL="285750" indent="-285750">
              <a:buFont typeface="Arial" panose="020B0604020202020204" pitchFamily="34" charset="0"/>
              <a:buChar char="•"/>
            </a:pPr>
            <a:r>
              <a:rPr lang="en-US" sz="1000" dirty="0"/>
              <a:t>Works closely with outside agencies.</a:t>
            </a:r>
          </a:p>
          <a:p>
            <a:pPr marL="285750" indent="-285750">
              <a:buFont typeface="Arial" panose="020B0604020202020204" pitchFamily="34" charset="0"/>
              <a:buChar char="•"/>
            </a:pPr>
            <a:r>
              <a:rPr lang="en-US" sz="1000" dirty="0"/>
              <a:t>Visits the home so that the staff get the whole picture. </a:t>
            </a:r>
          </a:p>
          <a:p>
            <a:pPr marL="285750" indent="-285750">
              <a:buFont typeface="Arial" panose="020B0604020202020204" pitchFamily="34" charset="0"/>
              <a:buChar char="•"/>
            </a:pPr>
            <a:r>
              <a:rPr lang="en-US" sz="1000" dirty="0"/>
              <a:t>Arranges multi-family days </a:t>
            </a:r>
          </a:p>
          <a:p>
            <a:pPr marL="285750" indent="-285750">
              <a:buFont typeface="Arial" panose="020B0604020202020204" pitchFamily="34" charset="0"/>
              <a:buChar char="•"/>
            </a:pPr>
            <a:r>
              <a:rPr lang="en-US" sz="1000" dirty="0"/>
              <a:t>Prioritize reading and writing </a:t>
            </a:r>
          </a:p>
          <a:p>
            <a:pPr marL="285750" indent="-285750">
              <a:buFont typeface="Arial" panose="020B0604020202020204" pitchFamily="34" charset="0"/>
              <a:buChar char="•"/>
            </a:pPr>
            <a:r>
              <a:rPr lang="en-US" sz="1000" dirty="0"/>
              <a:t>Takes part in outdoor learning </a:t>
            </a:r>
          </a:p>
          <a:p>
            <a:pPr marL="285750" indent="-285750">
              <a:buFont typeface="Arial" panose="020B0604020202020204" pitchFamily="34" charset="0"/>
              <a:buChar char="•"/>
            </a:pPr>
            <a:r>
              <a:rPr lang="en-US" sz="1000" dirty="0"/>
              <a:t>Works with action for children</a:t>
            </a:r>
          </a:p>
          <a:p>
            <a:pPr marL="285750" indent="-285750">
              <a:buFont typeface="Arial" panose="020B0604020202020204" pitchFamily="34" charset="0"/>
              <a:buChar char="•"/>
            </a:pPr>
            <a:r>
              <a:rPr lang="en-US" sz="1000" dirty="0"/>
              <a:t>Also works closely with the families.</a:t>
            </a:r>
          </a:p>
        </p:txBody>
      </p:sp>
      <p:sp>
        <p:nvSpPr>
          <p:cNvPr id="10" name="TextBox 9">
            <a:extLst>
              <a:ext uri="{FF2B5EF4-FFF2-40B4-BE49-F238E27FC236}">
                <a16:creationId xmlns:a16="http://schemas.microsoft.com/office/drawing/2014/main" id="{38793E2C-FFFB-8B67-36B8-467C05575898}"/>
              </a:ext>
            </a:extLst>
          </p:cNvPr>
          <p:cNvSpPr txBox="1"/>
          <p:nvPr/>
        </p:nvSpPr>
        <p:spPr>
          <a:xfrm>
            <a:off x="4300687" y="2169747"/>
            <a:ext cx="3329973" cy="285050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pPr>
              <a:lnSpc>
                <a:spcPct val="150000"/>
              </a:lnSpc>
            </a:pPr>
            <a:r>
              <a:rPr lang="en-US" sz="1000" dirty="0"/>
              <a:t>Maslow's hierarchy of need involves different stages of a pyramid, and we can only move on to the next once we have accomplished our current stage. Therefore, School X ensures everything has been met in the child's current stage to help them progress towards the next. E.g. stage 1: Physiological needs, which includes necessities such as food, water and clothing. Some children may have access to this at home. However, some will not and that is where school X plays a vital role in offering FSM, take what you need trolley and the lending library. This also relates to the parents are the community as they have access to these as well as the soup kitchen once e a week. </a:t>
            </a:r>
            <a:endParaRPr lang="en-US">
              <a:ea typeface="Calibri" panose="020F0502020204030204"/>
              <a:cs typeface="Calibri" panose="020F0502020204030204"/>
            </a:endParaRPr>
          </a:p>
        </p:txBody>
      </p:sp>
      <p:pic>
        <p:nvPicPr>
          <p:cNvPr id="11" name="Picture 10" descr="Maslow's Hierarchy of Needs">
            <a:extLst>
              <a:ext uri="{FF2B5EF4-FFF2-40B4-BE49-F238E27FC236}">
                <a16:creationId xmlns:a16="http://schemas.microsoft.com/office/drawing/2014/main" id="{8F9D2E07-6558-8ECC-3D61-2FB89FF1E530}"/>
              </a:ext>
            </a:extLst>
          </p:cNvPr>
          <p:cNvPicPr>
            <a:picLocks noChangeAspect="1"/>
          </p:cNvPicPr>
          <p:nvPr/>
        </p:nvPicPr>
        <p:blipFill>
          <a:blip r:embed="rId4"/>
          <a:stretch>
            <a:fillRect/>
          </a:stretch>
        </p:blipFill>
        <p:spPr>
          <a:xfrm>
            <a:off x="3093119" y="4446671"/>
            <a:ext cx="1261310" cy="1273342"/>
          </a:xfrm>
          <a:prstGeom prst="rect">
            <a:avLst/>
          </a:prstGeom>
          <a:ln>
            <a:noFill/>
          </a:ln>
          <a:effectLst>
            <a:softEdge rad="112500"/>
          </a:effectLst>
        </p:spPr>
      </p:pic>
      <p:pic>
        <p:nvPicPr>
          <p:cNvPr id="14" name="Picture 13" descr="6 Ways to Wellbeing - West Kent Mind">
            <a:extLst>
              <a:ext uri="{FF2B5EF4-FFF2-40B4-BE49-F238E27FC236}">
                <a16:creationId xmlns:a16="http://schemas.microsoft.com/office/drawing/2014/main" id="{544DC5FD-ACB0-6B74-8757-B235CDBEA56A}"/>
              </a:ext>
            </a:extLst>
          </p:cNvPr>
          <p:cNvPicPr>
            <a:picLocks noChangeAspect="1"/>
          </p:cNvPicPr>
          <p:nvPr/>
        </p:nvPicPr>
        <p:blipFill>
          <a:blip r:embed="rId5"/>
          <a:stretch>
            <a:fillRect/>
          </a:stretch>
        </p:blipFill>
        <p:spPr>
          <a:xfrm>
            <a:off x="11363825" y="5086230"/>
            <a:ext cx="1341522" cy="1341762"/>
          </a:xfrm>
          <a:prstGeom prst="rect">
            <a:avLst/>
          </a:prstGeom>
        </p:spPr>
      </p:pic>
    </p:spTree>
    <p:extLst>
      <p:ext uri="{BB962C8B-B14F-4D97-AF65-F5344CB8AC3E}">
        <p14:creationId xmlns:p14="http://schemas.microsoft.com/office/powerpoint/2010/main" val="25469012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209</TotalTime>
  <Words>1102</Words>
  <Application>Microsoft Office PowerPoint</Application>
  <PresentationFormat>A3 Paper (297x420 mm)</PresentationFormat>
  <Paragraphs>90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Amelia Morgan (2304864)</dc:creator>
  <cp:lastModifiedBy>Amelia Morgan (2304864)</cp:lastModifiedBy>
  <cp:revision>98</cp:revision>
  <dcterms:created xsi:type="dcterms:W3CDTF">2023-12-14T12:43:24Z</dcterms:created>
  <dcterms:modified xsi:type="dcterms:W3CDTF">2024-01-15T13:11:55Z</dcterms:modified>
</cp:coreProperties>
</file>