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60" r:id="rId2"/>
    <p:sldId id="257" r:id="rId3"/>
    <p:sldId id="258" r:id="rId4"/>
    <p:sldId id="256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-28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FC01E9-FA9D-424F-B398-2B0E7E160D2A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56EC3-8657-E145-B15C-1D2D21C83B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8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So there</a:t>
            </a:r>
            <a:r>
              <a:rPr lang="en-US" baseline="0" dirty="0" smtClean="0"/>
              <a:t> are two preconceptions we make – that we (EE people) are developing education for the </a:t>
            </a:r>
            <a:r>
              <a:rPr lang="en-US" b="1" baseline="0" dirty="0" smtClean="0"/>
              <a:t>creative societies, it is not just knowledge based societies its for the </a:t>
            </a:r>
            <a:r>
              <a:rPr lang="en-US" b="1" baseline="0" smtClean="0"/>
              <a:t>creative societies </a:t>
            </a:r>
            <a:r>
              <a:rPr lang="en-US" baseline="0" dirty="0" smtClean="0"/>
              <a:t>– and that EE carries the potential or even the promise of a Emancipatory Pedagogy.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38DCE-4778-454C-B444-658B68EA75F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737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latin typeface="Calibri" charset="0"/>
                <a:ea typeface="ＭＳ Ｐゴシック" charset="0"/>
                <a:cs typeface="ＭＳ Ｐゴシック" charset="0"/>
              </a:rPr>
              <a:t>Another factor we found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challenging – in both </a:t>
            </a:r>
            <a:r>
              <a:rPr lang="en-US" baseline="0" dirty="0" err="1" smtClean="0">
                <a:latin typeface="Calibri" charset="0"/>
                <a:ea typeface="ＭＳ Ｐゴシック" charset="0"/>
                <a:cs typeface="ＭＳ Ｐゴシック" charset="0"/>
              </a:rPr>
              <a:t>EntreComp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and 5 habits there is not a timeline. We think the importance of innovation preceding entrepreneurship is paramount in planning EE and progression in EE. </a:t>
            </a:r>
          </a:p>
          <a:p>
            <a:r>
              <a:rPr lang="en-US" b="1" baseline="0" dirty="0" smtClean="0">
                <a:latin typeface="Calibri" charset="0"/>
                <a:ea typeface="ＭＳ Ｐゴシック" charset="0"/>
                <a:cs typeface="ＭＳ Ｐゴシック" charset="0"/>
              </a:rPr>
              <a:t>Would we think useful to make some kind of a framework built on time?</a:t>
            </a:r>
            <a:endParaRPr lang="en-US" b="1" dirty="0" smtClean="0">
              <a:latin typeface="Calibri" charset="0"/>
              <a:ea typeface="ＭＳ Ｐゴシック" charset="0"/>
              <a:cs typeface="ＭＳ Ｐゴシック" charset="0"/>
            </a:endParaRPr>
          </a:p>
          <a:p>
            <a:endParaRPr lang="en-US" dirty="0" smtClean="0">
              <a:latin typeface="Calibri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B46490B1-5466-494E-88D8-38863C95F0B6}" type="slidenum">
              <a:rPr lang="is-IS" sz="1200"/>
              <a:pPr eaLnBrk="1" hangingPunct="1"/>
              <a:t>2</a:t>
            </a:fld>
            <a:endParaRPr lang="is-I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latin typeface="Calibri" charset="0"/>
                <a:ea typeface="ＭＳ Ｐゴシック" charset="0"/>
                <a:cs typeface="ＭＳ Ｐゴシック" charset="0"/>
              </a:rPr>
              <a:t>As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I have presented earlier I can see how </a:t>
            </a:r>
            <a:r>
              <a:rPr lang="en-US" baseline="0" dirty="0" err="1" smtClean="0">
                <a:latin typeface="Calibri" charset="0"/>
                <a:ea typeface="ＭＳ Ｐゴシック" charset="0"/>
                <a:cs typeface="ＭＳ Ｐゴシック" charset="0"/>
              </a:rPr>
              <a:t>EntreComp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framework can be mapped into the ski-slope-model – as the </a:t>
            </a:r>
            <a:r>
              <a:rPr lang="en-US" baseline="0" dirty="0" err="1" smtClean="0">
                <a:latin typeface="Calibri" charset="0"/>
                <a:ea typeface="ＭＳ Ｐゴシック" charset="0"/>
                <a:cs typeface="ＭＳ Ｐゴシック" charset="0"/>
              </a:rPr>
              <a:t>SkiMo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builds on a two sided view of EE – but the resource part of EC can be seen as across the two main veins of EE – although it seems to me that the resource part is actually of two different natures, a personal emotionally related part belonging to the innovation part -  versus a technical know how part belonging to the into action part</a:t>
            </a:r>
          </a:p>
          <a:p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SO IF WE TEAR THE RESOURCE PART IN TWO – </a:t>
            </a:r>
            <a:r>
              <a:rPr lang="en-US" baseline="0" dirty="0" err="1" smtClean="0">
                <a:latin typeface="Calibri" charset="0"/>
                <a:ea typeface="ＭＳ Ｐゴシック" charset="0"/>
                <a:cs typeface="ＭＳ Ｐゴシック" charset="0"/>
              </a:rPr>
              <a:t>EntreComp</a:t>
            </a:r>
            <a:r>
              <a:rPr lang="en-US" baseline="0" dirty="0" smtClean="0">
                <a:latin typeface="Calibri" charset="0"/>
                <a:ea typeface="ＭＳ Ｐゴシック" charset="0"/>
                <a:cs typeface="ＭＳ Ｐゴシック" charset="0"/>
              </a:rPr>
              <a:t> fits perfectly with our thinking about a two sided EE progression in a time line (can also be a timeline within a shorter time span, like a course – a line of studies or even a lesson)</a:t>
            </a:r>
            <a:endParaRPr lang="en-US" dirty="0">
              <a:latin typeface="Calibri" charset="0"/>
              <a:ea typeface="ＭＳ Ｐゴシック" charset="0"/>
              <a:cs typeface="ＭＳ Ｐゴシック" charset="0"/>
            </a:endParaRPr>
          </a:p>
          <a:p>
            <a:endParaRPr lang="en-US" dirty="0">
              <a:latin typeface="Calibri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B46490B1-5466-494E-88D8-38863C95F0B6}" type="slidenum">
              <a:rPr lang="is-IS" sz="1200"/>
              <a:pPr eaLnBrk="1" hangingPunct="1"/>
              <a:t>3</a:t>
            </a:fld>
            <a:endParaRPr lang="is-I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To understand </a:t>
            </a:r>
          </a:p>
          <a:p>
            <a:r>
              <a:rPr lang="en-US" dirty="0" smtClean="0"/>
              <a:t>Both can be used for teacher led</a:t>
            </a:r>
            <a:r>
              <a:rPr lang="en-US" baseline="0" dirty="0" smtClean="0"/>
              <a:t> teaching</a:t>
            </a:r>
          </a:p>
          <a:p>
            <a:r>
              <a:rPr lang="en-US" baseline="0" dirty="0" smtClean="0"/>
              <a:t>Evidence based evaluation – for the teacher or the teacher student to evaluate himself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38DCE-4778-454C-B444-658B68EA75F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745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61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473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40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987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77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807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562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049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648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59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290F7-0E21-E249-BF38-F20879845115}" type="datetimeFigureOut">
              <a:rPr lang="en-US" smtClean="0"/>
              <a:t>24/10/2017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2B852-DE30-174B-BB18-2D0E55454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410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F2FA78C4-ECB0-4D1C-991D-58CE943B98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9144000" cy="810768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="" xmlns:a16="http://schemas.microsoft.com/office/drawing/2014/main" id="{B2E07221-39C1-4A23-9BB1-45EA444F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61" y="441223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is-IS" dirty="0"/>
              <a:t>The Icelandic point of view</a:t>
            </a:r>
            <a:br>
              <a:rPr lang="is-IS" dirty="0"/>
            </a:br>
            <a:r>
              <a:rPr lang="is-IS" dirty="0">
                <a:solidFill>
                  <a:schemeClr val="accent1">
                    <a:lumMod val="75000"/>
                  </a:schemeClr>
                </a:solidFill>
              </a:rPr>
              <a:t>Emancipatory Pedagogy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4F234EBC-92BD-471D-A840-6D7D5B8C3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53" y="1855393"/>
            <a:ext cx="7886700" cy="1765738"/>
          </a:xfrm>
        </p:spPr>
        <p:txBody>
          <a:bodyPr vert="horz" lIns="91440" tIns="45721" rIns="91440" bIns="45721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is-IS" dirty="0"/>
              <a:t>How we came to the conclusion that we CAN and SHOULD use the </a:t>
            </a:r>
            <a:r>
              <a:rPr lang="is-IS" b="1" i="1" dirty="0" smtClean="0">
                <a:solidFill>
                  <a:schemeClr val="accent1">
                    <a:lumMod val="75000"/>
                  </a:schemeClr>
                </a:solidFill>
              </a:rPr>
              <a:t>EntreComp framework </a:t>
            </a:r>
            <a:r>
              <a:rPr lang="is-IS" dirty="0" smtClean="0"/>
              <a:t>and </a:t>
            </a:r>
            <a:r>
              <a:rPr lang="is-IS" dirty="0"/>
              <a:t>other tools provided from the one pagers to construct an instrument that would serve both teachers and students on their path to participation in </a:t>
            </a:r>
            <a:r>
              <a:rPr lang="is-IS" b="1" i="1" dirty="0">
                <a:solidFill>
                  <a:schemeClr val="accent1">
                    <a:lumMod val="75000"/>
                  </a:schemeClr>
                </a:solidFill>
              </a:rPr>
              <a:t>Creative Societies</a:t>
            </a:r>
            <a:r>
              <a:rPr lang="is-I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779711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115888"/>
            <a:ext cx="9144000" cy="1143001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is-IS" sz="3200" dirty="0">
                <a:ea typeface="Arial" charset="0"/>
                <a:cs typeface="Arial" charset="0"/>
              </a:rPr>
              <a:t>Innovation and entrepreneurial education</a:t>
            </a:r>
            <a:br>
              <a:rPr lang="is-IS" sz="3200" dirty="0">
                <a:ea typeface="Arial" charset="0"/>
                <a:cs typeface="Arial" charset="0"/>
              </a:rPr>
            </a:br>
            <a:r>
              <a:rPr lang="is-IS" sz="3200" dirty="0">
                <a:ea typeface="Arial" charset="0"/>
                <a:cs typeface="Arial" charset="0"/>
              </a:rPr>
              <a:t>Entrepreneurship education -Enterprise education</a:t>
            </a:r>
          </a:p>
        </p:txBody>
      </p:sp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3" y="1412875"/>
            <a:ext cx="7140575" cy="540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Box 2"/>
          <p:cNvSpPr txBox="1">
            <a:spLocks noChangeArrowheads="1"/>
          </p:cNvSpPr>
          <p:nvPr/>
        </p:nvSpPr>
        <p:spPr bwMode="auto">
          <a:xfrm>
            <a:off x="5910264" y="6556376"/>
            <a:ext cx="338454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200" dirty="0"/>
              <a:t>(Jónsdóttir &amp; Macdonald, 2013)</a:t>
            </a:r>
          </a:p>
        </p:txBody>
      </p:sp>
    </p:spTree>
    <p:extLst>
      <p:ext uri="{BB962C8B-B14F-4D97-AF65-F5344CB8AC3E}">
        <p14:creationId xmlns:p14="http://schemas.microsoft.com/office/powerpoint/2010/main" val="22239644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71438" y="-135478"/>
            <a:ext cx="9144000" cy="114300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is-IS" sz="2000" dirty="0">
                <a:solidFill>
                  <a:srgbClr val="800000"/>
                </a:solidFill>
                <a:ea typeface="Arial" charset="0"/>
                <a:cs typeface="Arial" charset="0"/>
              </a:rPr>
              <a:t>EntreComp mapped onto IEE</a:t>
            </a:r>
          </a:p>
        </p:txBody>
      </p:sp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238" y="666753"/>
            <a:ext cx="7140575" cy="5464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6324011" y="2415593"/>
            <a:ext cx="4205348" cy="15096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-1452628" y="2451598"/>
            <a:ext cx="4430557" cy="1525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2577" y="4677364"/>
            <a:ext cx="5747151" cy="1894887"/>
          </a:xfrm>
          <a:prstGeom prst="rect">
            <a:avLst/>
          </a:prstGeom>
        </p:spPr>
      </p:pic>
      <p:sp>
        <p:nvSpPr>
          <p:cNvPr id="8" name="Left Brace 7"/>
          <p:cNvSpPr/>
          <p:nvPr/>
        </p:nvSpPr>
        <p:spPr>
          <a:xfrm>
            <a:off x="1692576" y="4762980"/>
            <a:ext cx="304886" cy="1021625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srgbClr val="FF0000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124399" y="4265974"/>
            <a:ext cx="852962" cy="155514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0" y="5429525"/>
            <a:ext cx="15253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Heart - more related to creativity - personal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" y="5998923"/>
            <a:ext cx="15736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Technology/ administration – more related to enterprise </a:t>
            </a:r>
            <a:r>
              <a:rPr lang="en-US" sz="1100" dirty="0" smtClean="0">
                <a:solidFill>
                  <a:srgbClr val="FF0000"/>
                </a:solidFill>
              </a:rPr>
              <a:t>– knowledge – into action</a:t>
            </a:r>
            <a:endParaRPr lang="en-US" sz="1100" dirty="0">
              <a:solidFill>
                <a:srgbClr val="FF0000"/>
              </a:solidFill>
            </a:endParaRPr>
          </a:p>
        </p:txBody>
      </p:sp>
      <p:sp>
        <p:nvSpPr>
          <p:cNvPr id="17" name="Left Brace 16"/>
          <p:cNvSpPr/>
          <p:nvPr/>
        </p:nvSpPr>
        <p:spPr>
          <a:xfrm>
            <a:off x="1692532" y="5588252"/>
            <a:ext cx="304886" cy="938405"/>
          </a:xfrm>
          <a:prstGeom prst="leftBrace">
            <a:avLst>
              <a:gd name="adj1" fmla="val 0"/>
              <a:gd name="adj2" fmla="val 5000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srgbClr val="FF0000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1601043" y="4307391"/>
            <a:ext cx="5645829" cy="224596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80824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Figure-1-Pedagogies-analysed-with-classification-and-framing-adapted-from-Jonsdottir.p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6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009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943" y="188914"/>
            <a:ext cx="8817429" cy="1143001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  <a:defRPr/>
            </a:pPr>
            <a:r>
              <a:rPr lang="en-US" sz="2200" dirty="0">
                <a:latin typeface="+mn-lt"/>
              </a:rPr>
              <a:t>Emancipatory pedagogy: Criteria for assessing pedagogy adopted by teachers working with IEE</a:t>
            </a:r>
            <a:r>
              <a:rPr lang="en-US" sz="2400" dirty="0">
                <a:solidFill>
                  <a:srgbClr val="800000"/>
                </a:solidFill>
              </a:rPr>
              <a:t/>
            </a:r>
            <a:br>
              <a:rPr lang="en-US" sz="2400" dirty="0">
                <a:solidFill>
                  <a:srgbClr val="800000"/>
                </a:solidFill>
              </a:rPr>
            </a:br>
            <a:r>
              <a:rPr lang="en-US" sz="1801" dirty="0">
                <a:solidFill>
                  <a:srgbClr val="800000"/>
                </a:solidFill>
              </a:rPr>
              <a:t>From controlling -----------------&gt; supportive =</a:t>
            </a:r>
            <a:r>
              <a:rPr lang="en-US" sz="1801" dirty="0">
                <a:solidFill>
                  <a:srgbClr val="800000"/>
                </a:solidFill>
                <a:sym typeface="Wingdings"/>
              </a:rPr>
              <a:t> progressive----- </a:t>
            </a:r>
            <a:r>
              <a:rPr lang="en-US" sz="1801" dirty="0">
                <a:solidFill>
                  <a:srgbClr val="800000"/>
                </a:solidFill>
              </a:rPr>
              <a:t>emancipatory = </a:t>
            </a:r>
            <a:r>
              <a:rPr lang="en-US" sz="1801" dirty="0">
                <a:solidFill>
                  <a:srgbClr val="800000"/>
                </a:solidFill>
                <a:sym typeface="Wingdings"/>
              </a:rPr>
              <a:t>Independent learners </a:t>
            </a:r>
            <a:r>
              <a:rPr lang="is-IS" sz="1801" dirty="0">
                <a:solidFill>
                  <a:srgbClr val="800000"/>
                </a:solidFill>
              </a:rPr>
              <a:t> </a:t>
            </a:r>
            <a:endParaRPr lang="en-US" sz="1801" dirty="0">
              <a:solidFill>
                <a:srgbClr val="80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648939"/>
              </p:ext>
            </p:extLst>
          </p:nvPr>
        </p:nvGraphicFramePr>
        <p:xfrm>
          <a:off x="468314" y="1492251"/>
          <a:ext cx="8229600" cy="5184774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20574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422185">
                <a:tc gridSpan="4"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Classification – strength of boundaries between learners and teachers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rgbClr val="8D222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4221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 + +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ZA" sz="1600" dirty="0">
                          <a:effectLst/>
                        </a:rPr>
                        <a:t>C +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ZA" sz="1600" dirty="0">
                          <a:effectLst/>
                        </a:rPr>
                        <a:t>C -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ZA" sz="1600" dirty="0">
                          <a:effectLst/>
                        </a:rPr>
                        <a:t>C - -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303218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Learners have very limited agency and are receivers. The teacher is the specialist and sets criteria of roles. The control in lessons is with the teacher. 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ZA" sz="1600" dirty="0">
                          <a:effectLst/>
                        </a:rPr>
                        <a:t>Teacher controls most aspects of lessons and is the specialist. Learners have agency within certain well-defined areas.</a:t>
                      </a:r>
                      <a:endParaRPr lang="is-IS" sz="1600" dirty="0">
                        <a:effectLst/>
                      </a:endParaRP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ZA" sz="1600" dirty="0">
                          <a:effectLst/>
                        </a:rPr>
                        <a:t>Learners have agency in defined areas and are aspiring innovators. Learner and teacher communication is often on equal footing though the teacher has the power to decree.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ZA" sz="1600" dirty="0">
                          <a:effectLst/>
                        </a:rPr>
                        <a:t>Learners have ample agency and are innovative i.e. creative and active.  Learner and teacher roles are often interchanged; learners are experts and teachers learners.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422185">
                <a:tc gridSpan="4"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GB" sz="1600" dirty="0" smtClean="0">
                          <a:solidFill>
                            <a:schemeClr val="bg1"/>
                          </a:solidFill>
                          <a:effectLst/>
                        </a:rPr>
                        <a:t>Framing – nature of interaction between teacher and learners</a:t>
                      </a:r>
                      <a:endParaRPr lang="is-IS" sz="1600" dirty="0">
                        <a:solidFill>
                          <a:schemeClr val="bg1"/>
                        </a:solidFill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rgbClr val="8D222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4221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 + +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 +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 -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 - -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119281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Teacher takes/ makes decisions in developing solutions. 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Teacher suggests choices in development of ideas or influences learner choice.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Learner with teacher’s support develops his or her idea and learner makes final choices.</a:t>
                      </a:r>
                      <a:endParaRPr lang="is-IS" sz="160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Learner controls the development of his or her ideas and teacher supports. </a:t>
                      </a:r>
                      <a:endParaRPr lang="is-IS" sz="1600" dirty="0">
                        <a:effectLst/>
                        <a:latin typeface="+mj-lt"/>
                        <a:ea typeface="ＭＳ 明朝"/>
                        <a:cs typeface="Times New Roman"/>
                      </a:endParaRPr>
                    </a:p>
                  </a:txBody>
                  <a:tcPr marL="36195" marR="36195" marT="36196" marB="36196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6655593" y="1763891"/>
            <a:ext cx="1976438" cy="46566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rgbClr val="FF0000"/>
                </a:solidFill>
              </a:rPr>
              <a:t>Emancipatory</a:t>
            </a:r>
          </a:p>
        </p:txBody>
      </p:sp>
    </p:spTree>
    <p:extLst>
      <p:ext uri="{BB962C8B-B14F-4D97-AF65-F5344CB8AC3E}">
        <p14:creationId xmlns:p14="http://schemas.microsoft.com/office/powerpoint/2010/main" val="13365301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563</Words>
  <Application>Microsoft Macintosh PowerPoint</Application>
  <PresentationFormat>On-screen Show (4:3)</PresentationFormat>
  <Paragraphs>41</Paragraphs>
  <Slides>5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The Icelandic point of view Emancipatory Pedagogy</vt:lpstr>
      <vt:lpstr>Innovation and entrepreneurial education Entrepreneurship education -Enterprise education</vt:lpstr>
      <vt:lpstr>EntreComp mapped onto IEE</vt:lpstr>
      <vt:lpstr>PowerPoint Presentation</vt:lpstr>
      <vt:lpstr>Emancipatory pedagogy: Criteria for assessing pedagogy adopted by teachers working with IEE From controlling -----------------&gt; supportive = progressive----- emancipatory = Independent learners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art-ap</dc:creator>
  <cp:lastModifiedBy>art-ap</cp:lastModifiedBy>
  <cp:revision>3</cp:revision>
  <dcterms:created xsi:type="dcterms:W3CDTF">2017-10-24T08:53:23Z</dcterms:created>
  <dcterms:modified xsi:type="dcterms:W3CDTF">2017-10-24T09:37:53Z</dcterms:modified>
</cp:coreProperties>
</file>