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75" r:id="rId5"/>
    <p:sldId id="276" r:id="rId6"/>
    <p:sldId id="289" r:id="rId7"/>
    <p:sldId id="282" r:id="rId8"/>
    <p:sldId id="290" r:id="rId9"/>
    <p:sldId id="295" r:id="rId10"/>
    <p:sldId id="278" r:id="rId11"/>
    <p:sldId id="291" r:id="rId12"/>
    <p:sldId id="292" r:id="rId13"/>
    <p:sldId id="296" r:id="rId14"/>
    <p:sldId id="288" r:id="rId15"/>
    <p:sldId id="293" r:id="rId16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6" userDrawn="1">
          <p15:clr>
            <a:srgbClr val="A4A3A4"/>
          </p15:clr>
        </p15:guide>
        <p15:guide id="2" pos="2178" userDrawn="1">
          <p15:clr>
            <a:srgbClr val="A4A3A4"/>
          </p15:clr>
        </p15:guide>
        <p15:guide id="3" orient="horz" pos="3079" userDrawn="1">
          <p15:clr>
            <a:srgbClr val="A4A3A4"/>
          </p15:clr>
        </p15:guide>
        <p15:guide id="4" pos="2119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A78A259-1BDE-41B8-B250-053E3FDC204A}" v="1" dt="2021-04-19T19:28:08.2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1429" autoAdjust="0"/>
  </p:normalViewPr>
  <p:slideViewPr>
    <p:cSldViewPr>
      <p:cViewPr varScale="1">
        <p:scale>
          <a:sx n="84" d="100"/>
          <a:sy n="84" d="100"/>
        </p:scale>
        <p:origin x="1584" y="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6"/>
        <p:guide pos="2178"/>
        <p:guide orient="horz" pos="3079"/>
        <p:guide pos="2119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14015" cy="488712"/>
          </a:xfrm>
          <a:prstGeom prst="rect">
            <a:avLst/>
          </a:prstGeom>
        </p:spPr>
        <p:txBody>
          <a:bodyPr vert="horz" lIns="90195" tIns="45097" rIns="90195" bIns="4509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09079" y="0"/>
            <a:ext cx="2914015" cy="488712"/>
          </a:xfrm>
          <a:prstGeom prst="rect">
            <a:avLst/>
          </a:prstGeom>
        </p:spPr>
        <p:txBody>
          <a:bodyPr vert="horz" lIns="90195" tIns="45097" rIns="90195" bIns="45097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83829"/>
            <a:ext cx="2914015" cy="488712"/>
          </a:xfrm>
          <a:prstGeom prst="rect">
            <a:avLst/>
          </a:prstGeom>
        </p:spPr>
        <p:txBody>
          <a:bodyPr vert="horz" lIns="90195" tIns="45097" rIns="90195" bIns="4509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09079" y="9283829"/>
            <a:ext cx="2914015" cy="488712"/>
          </a:xfrm>
          <a:prstGeom prst="rect">
            <a:avLst/>
          </a:prstGeom>
        </p:spPr>
        <p:txBody>
          <a:bodyPr vert="horz" lIns="90195" tIns="45097" rIns="90195" bIns="45097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1"/>
            <a:ext cx="2914015" cy="490410"/>
          </a:xfrm>
          <a:prstGeom prst="rect">
            <a:avLst/>
          </a:prstGeom>
        </p:spPr>
        <p:txBody>
          <a:bodyPr vert="horz" lIns="90195" tIns="45097" rIns="90195" bIns="4509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1"/>
            <a:ext cx="2914015" cy="490410"/>
          </a:xfrm>
          <a:prstGeom prst="rect">
            <a:avLst/>
          </a:prstGeom>
        </p:spPr>
        <p:txBody>
          <a:bodyPr vert="horz" lIns="90195" tIns="45097" rIns="90195" bIns="45097" rtlCol="0"/>
          <a:lstStyle>
            <a:lvl1pPr algn="r">
              <a:defRPr sz="1200"/>
            </a:lvl1pPr>
          </a:lstStyle>
          <a:p>
            <a:fld id="{D2F2D24A-E70E-4022-AFA1-425396AAEA9F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3638" y="1222375"/>
            <a:ext cx="439737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0195" tIns="45097" rIns="90195" bIns="4509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0195" tIns="45097" rIns="90195" bIns="45097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83832"/>
            <a:ext cx="2914015" cy="490409"/>
          </a:xfrm>
          <a:prstGeom prst="rect">
            <a:avLst/>
          </a:prstGeom>
        </p:spPr>
        <p:txBody>
          <a:bodyPr vert="horz" lIns="90195" tIns="45097" rIns="90195" bIns="4509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2"/>
            <a:ext cx="2914015" cy="490409"/>
          </a:xfrm>
          <a:prstGeom prst="rect">
            <a:avLst/>
          </a:prstGeom>
        </p:spPr>
        <p:txBody>
          <a:bodyPr vert="horz" lIns="90195" tIns="45097" rIns="90195" bIns="45097" rtlCol="0" anchor="b"/>
          <a:lstStyle>
            <a:lvl1pPr algn="r">
              <a:defRPr sz="1200"/>
            </a:lvl1pPr>
          </a:lstStyle>
          <a:p>
            <a:fld id="{827A5C87-9A89-413F-90CC-3D311D1D1B8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51348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170AD2-8F92-4DBF-96F1-C35DC263A186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06527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7A5C87-9A89-413F-90CC-3D311D1D1B8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32632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7A5C87-9A89-413F-90CC-3D311D1D1B8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1894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170AD2-8F92-4DBF-96F1-C35DC263A186}" type="slidenum">
              <a:rPr lang="en-GB" smtClean="0"/>
              <a:t>7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68902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20/03/2024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20/03/2024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07Tfb-vXBv0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5erVqthMd4c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88840"/>
            <a:ext cx="7772400" cy="1470025"/>
          </a:xfrm>
        </p:spPr>
        <p:txBody>
          <a:bodyPr/>
          <a:lstStyle/>
          <a:p>
            <a:br>
              <a:rPr lang="en-US" dirty="0"/>
            </a:br>
            <a:endParaRPr lang="en-US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943600"/>
            <a:ext cx="91440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Subtitle 2"/>
          <p:cNvSpPr>
            <a:spLocks noGrp="1"/>
          </p:cNvSpPr>
          <p:nvPr>
            <p:ph type="subTitle" idx="1"/>
          </p:nvPr>
        </p:nvSpPr>
        <p:spPr>
          <a:xfrm>
            <a:off x="1475656" y="2072368"/>
            <a:ext cx="6400800" cy="2580768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BMPF7046</a:t>
            </a:r>
          </a:p>
          <a:p>
            <a:r>
              <a:rPr lang="en-US" dirty="0">
                <a:solidFill>
                  <a:schemeClr val="bg1"/>
                </a:solidFill>
              </a:rPr>
              <a:t>The Wellbeing of Future Generations (Wales) Act</a:t>
            </a:r>
          </a:p>
          <a:p>
            <a:r>
              <a:rPr lang="en-US" dirty="0">
                <a:solidFill>
                  <a:schemeClr val="bg1"/>
                </a:solidFill>
              </a:rPr>
              <a:t>Day 2</a:t>
            </a:r>
          </a:p>
          <a:p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81729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Recap Day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Discussed what you already knew about the Act</a:t>
            </a:r>
          </a:p>
          <a:p>
            <a:pPr marL="0" indent="0">
              <a:buNone/>
            </a:pPr>
            <a:r>
              <a:rPr lang="en-GB" sz="2400" dirty="0"/>
              <a:t>Overview of the reasons for the Act</a:t>
            </a:r>
          </a:p>
          <a:p>
            <a:pPr marL="0" indent="0">
              <a:buNone/>
            </a:pPr>
            <a:r>
              <a:rPr lang="en-GB" sz="2400" dirty="0"/>
              <a:t>Overview of the Well being Goals</a:t>
            </a:r>
          </a:p>
          <a:p>
            <a:pPr marL="0" indent="0">
              <a:buNone/>
            </a:pPr>
            <a:r>
              <a:rPr lang="en-GB" sz="2400" dirty="0"/>
              <a:t>Explored the importance of the Act to you role and your organisation</a:t>
            </a:r>
          </a:p>
          <a:p>
            <a:pPr marL="0" indent="0">
              <a:buNone/>
            </a:pPr>
            <a:r>
              <a:rPr lang="en-GB" sz="2400" dirty="0"/>
              <a:t>Developed a plan to tackle this module</a:t>
            </a:r>
          </a:p>
        </p:txBody>
      </p:sp>
    </p:spTree>
    <p:extLst>
      <p:ext uri="{BB962C8B-B14F-4D97-AF65-F5344CB8AC3E}">
        <p14:creationId xmlns:p14="http://schemas.microsoft.com/office/powerpoint/2010/main" val="3352606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99F4A-B4DD-4471-8317-63B150F0B2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2119D6-B63E-481C-8125-5D2EFCCF1A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1. Expand on your ‘thoughts’ from this today’s session</a:t>
            </a:r>
          </a:p>
          <a:p>
            <a:pPr marL="0" indent="0">
              <a:buNone/>
            </a:pPr>
            <a:r>
              <a:rPr lang="en-GB" dirty="0"/>
              <a:t>2. Research the act; what’s available in your workplace and in the public domain? Refine your plan and start working on it.</a:t>
            </a:r>
          </a:p>
          <a:p>
            <a:pPr marL="0" indent="0">
              <a:buNone/>
            </a:pPr>
            <a:r>
              <a:rPr lang="en-GB" dirty="0"/>
              <a:t>3. Watch the video below:</a:t>
            </a:r>
          </a:p>
          <a:p>
            <a:pPr marL="0" indent="0">
              <a:buNone/>
            </a:pPr>
            <a:r>
              <a:rPr lang="en-GB" dirty="0">
                <a:hlinkClick r:id="rId2"/>
              </a:rPr>
              <a:t>Impact of the Act: Going beyond recycling and future-proofing our waste – YouTube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Consider other examples of initiatives that have been instigated from the act in your workplace, bring them to class next time.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65194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Aims and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0785" y="1268760"/>
            <a:ext cx="8229600" cy="3917032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Aim</a:t>
            </a:r>
          </a:p>
          <a:p>
            <a:pPr lvl="1"/>
            <a:r>
              <a:rPr lang="en-GB" dirty="0"/>
              <a:t>Review the actual or potential impact of the Act</a:t>
            </a:r>
          </a:p>
          <a:p>
            <a:pPr lvl="1"/>
            <a:r>
              <a:rPr lang="en-GB" dirty="0"/>
              <a:t>Review the Act’s deployment in your place of work</a:t>
            </a:r>
          </a:p>
          <a:p>
            <a:pPr lvl="1"/>
            <a:r>
              <a:rPr lang="en-GB" dirty="0"/>
              <a:t>Develop an implementation or improvement plan for the act in your place of work</a:t>
            </a:r>
          </a:p>
          <a:p>
            <a:pPr lvl="1"/>
            <a:r>
              <a:rPr lang="en-GB" dirty="0"/>
              <a:t>Consider the use of the 5 ways of working and any other theories/methodologies that might help.</a:t>
            </a:r>
          </a:p>
          <a:p>
            <a:r>
              <a:rPr lang="en-GB" dirty="0"/>
              <a:t>Objective</a:t>
            </a:r>
          </a:p>
          <a:p>
            <a:pPr lvl="1"/>
            <a:r>
              <a:rPr lang="en-GB" dirty="0"/>
              <a:t>Prepare you to address the needs of the assessment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76518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16D69-8240-4EAF-B859-FBB7E0DC43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1 (30 minutes)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802CAF-3C5E-4E72-8C97-D169F708EF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Discuss what you’ve found out about the Act and it’s deployment in</a:t>
            </a:r>
          </a:p>
          <a:p>
            <a:pPr lvl="1"/>
            <a:r>
              <a:rPr lang="en-GB" dirty="0"/>
              <a:t>Your own department/section</a:t>
            </a:r>
          </a:p>
          <a:p>
            <a:pPr lvl="1"/>
            <a:r>
              <a:rPr lang="en-GB" dirty="0"/>
              <a:t>Your organisation</a:t>
            </a:r>
          </a:p>
          <a:p>
            <a:r>
              <a:rPr lang="en-GB" dirty="0"/>
              <a:t>Discuss</a:t>
            </a:r>
          </a:p>
          <a:p>
            <a:pPr lvl="1"/>
            <a:r>
              <a:rPr lang="en-GB" dirty="0"/>
              <a:t>Your ideas as to how to implement/improve deployment of the Act, in your department/section.</a:t>
            </a:r>
          </a:p>
          <a:p>
            <a:r>
              <a:rPr lang="en-GB" dirty="0"/>
              <a:t>Feedback to me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66754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21D558-9CB3-92D8-92C3-FFBA6B535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Role of the Act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6F5FC7-9003-5EE8-5BE8-FD197E3D8F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The Wellbeing of Future Generations: A Welsh Approach - Full Session - WGS 2019 – YouTube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Lets discuss the role of the act in education.</a:t>
            </a:r>
          </a:p>
        </p:txBody>
      </p:sp>
    </p:spTree>
    <p:extLst>
      <p:ext uri="{BB962C8B-B14F-4D97-AF65-F5344CB8AC3E}">
        <p14:creationId xmlns:p14="http://schemas.microsoft.com/office/powerpoint/2010/main" val="19839166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4">
            <a:extLst>
              <a:ext uri="{FF2B5EF4-FFF2-40B4-BE49-F238E27FC236}">
                <a16:creationId xmlns:a16="http://schemas.microsoft.com/office/drawing/2014/main" id="{0BB2B667-854B-E3F3-3493-3521CC21A3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7099" t="9923" r="5871" b="7338"/>
          <a:stretch/>
        </p:blipFill>
        <p:spPr>
          <a:xfrm>
            <a:off x="575556" y="260648"/>
            <a:ext cx="7992888" cy="5065914"/>
          </a:xfrm>
        </p:spPr>
      </p:pic>
    </p:spTree>
    <p:extLst>
      <p:ext uri="{BB962C8B-B14F-4D97-AF65-F5344CB8AC3E}">
        <p14:creationId xmlns:p14="http://schemas.microsoft.com/office/powerpoint/2010/main" val="35232416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extBox 11">
            <a:extLst>
              <a:ext uri="{FF2B5EF4-FFF2-40B4-BE49-F238E27FC236}">
                <a16:creationId xmlns:a16="http://schemas.microsoft.com/office/drawing/2014/main" id="{53B79D12-15A3-8DF9-029E-57EB12D35237}"/>
              </a:ext>
            </a:extLst>
          </p:cNvPr>
          <p:cNvSpPr txBox="1"/>
          <p:nvPr/>
        </p:nvSpPr>
        <p:spPr>
          <a:xfrm>
            <a:off x="107504" y="2308926"/>
            <a:ext cx="4389883" cy="2818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tabLst>
                <a:tab pos="2637155" algn="ctr"/>
                <a:tab pos="5274310" algn="r"/>
                <a:tab pos="457200" algn="l"/>
              </a:tabLst>
            </a:pPr>
            <a:r>
              <a:rPr lang="en-GB" sz="10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 portfolio including the following four elements: </a:t>
            </a:r>
            <a:endParaRPr lang="en-GB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tabLst>
                <a:tab pos="2637155" algn="ctr"/>
                <a:tab pos="5274310" algn="r"/>
                <a:tab pos="457200" algn="l"/>
              </a:tabLst>
            </a:pPr>
            <a:r>
              <a:rPr lang="en-GB" sz="10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 </a:t>
            </a:r>
            <a:endParaRPr lang="en-GB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200000"/>
              </a:lnSpc>
              <a:buFont typeface="+mj-lt"/>
              <a:buAutoNum type="arabicPeriod"/>
              <a:tabLst>
                <a:tab pos="2637155" algn="ctr"/>
                <a:tab pos="5274310" algn="r"/>
                <a:tab pos="457200" algn="l"/>
              </a:tabLst>
            </a:pPr>
            <a:r>
              <a:rPr lang="en-GB" sz="10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Critically evaluate the role and impact of the act in Wales.  You should research and discuss examples of implementation and output. </a:t>
            </a:r>
            <a:endParaRPr lang="en-GB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200000"/>
              </a:lnSpc>
              <a:buFont typeface="+mj-lt"/>
              <a:buAutoNum type="arabicPeriod"/>
              <a:tabLst>
                <a:tab pos="2637155" algn="ctr"/>
                <a:tab pos="5274310" algn="r"/>
                <a:tab pos="457200" algn="l"/>
              </a:tabLst>
            </a:pPr>
            <a:r>
              <a:rPr lang="en-GB" sz="10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Provide a rationale for studying the Act, evidencing its occupational context and its relevance to your developmental needs </a:t>
            </a:r>
            <a:endParaRPr lang="en-GB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200000"/>
              </a:lnSpc>
              <a:buFont typeface="+mj-lt"/>
              <a:buAutoNum type="arabicPeriod"/>
              <a:tabLst>
                <a:tab pos="2637155" algn="ctr"/>
                <a:tab pos="5274310" algn="r"/>
                <a:tab pos="457200" algn="l"/>
              </a:tabLst>
            </a:pPr>
            <a:r>
              <a:rPr lang="en-GB" sz="10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Create a methodological approach to </a:t>
            </a:r>
            <a:r>
              <a:rPr lang="en-GB" sz="1000" dirty="0">
                <a:latin typeface="Calibri" panose="020F0502020204030204" pitchFamily="34" charset="0"/>
                <a:ea typeface="Times New Roman" panose="02020603050405020304" pitchFamily="18" charset="0"/>
              </a:rPr>
              <a:t>collect data for the appraisal of your organisations engagement with the act.</a:t>
            </a:r>
            <a:endParaRPr lang="en-GB" sz="1000" dirty="0">
              <a:effectLst/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 marL="342900" lvl="0" indent="-342900">
              <a:lnSpc>
                <a:spcPct val="200000"/>
              </a:lnSpc>
              <a:buFont typeface="+mj-lt"/>
              <a:buAutoNum type="arabicPeriod"/>
              <a:tabLst>
                <a:tab pos="2637155" algn="ctr"/>
                <a:tab pos="5274310" algn="r"/>
                <a:tab pos="457200" algn="l"/>
              </a:tabLst>
            </a:pPr>
            <a:r>
              <a:rPr lang="en-GB" sz="10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Appraise the organisation you work for in terms of its current engagement with the key principles of the act, goals and ways of working.  .</a:t>
            </a:r>
            <a:endParaRPr lang="en-GB" sz="10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3" name="Content Placeholder 5">
            <a:extLst>
              <a:ext uri="{FF2B5EF4-FFF2-40B4-BE49-F238E27FC236}">
                <a16:creationId xmlns:a16="http://schemas.microsoft.com/office/drawing/2014/main" id="{EB4D3A2E-3E01-62DA-8471-475823F764DF}"/>
              </a:ext>
            </a:extLst>
          </p:cNvPr>
          <p:cNvSpPr txBox="1">
            <a:spLocks/>
          </p:cNvSpPr>
          <p:nvPr/>
        </p:nvSpPr>
        <p:spPr>
          <a:xfrm>
            <a:off x="4645025" y="2308926"/>
            <a:ext cx="4319463" cy="3280314"/>
          </a:xfrm>
          <a:prstGeom prst="rect">
            <a:avLst/>
          </a:prstGeom>
        </p:spPr>
        <p:txBody>
          <a:bodyPr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tabLst>
                <a:tab pos="2637155" algn="ctr"/>
                <a:tab pos="5274310" algn="r"/>
              </a:tabLst>
            </a:pPr>
            <a:r>
              <a:rPr lang="en-US" sz="1800">
                <a:latin typeface="Calibri" panose="020F0502020204030204" pitchFamily="34" charset="0"/>
                <a:ea typeface="Times New Roman" panose="02020603050405020304" pitchFamily="18" charset="0"/>
              </a:rPr>
              <a:t>Prepare a report to your organisation outlining how the act could have an impact. Your report should include:</a:t>
            </a:r>
            <a:endParaRPr lang="en-GB" sz="180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tabLst>
                <a:tab pos="2637155" algn="ctr"/>
                <a:tab pos="5274310" algn="r"/>
                <a:tab pos="457200" algn="l"/>
                <a:tab pos="2637155" algn="ctr"/>
                <a:tab pos="5274310" algn="r"/>
              </a:tabLst>
            </a:pPr>
            <a:r>
              <a:rPr lang="en-US" sz="180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brief introduction and rationale to the act,</a:t>
            </a:r>
            <a:endParaRPr lang="en-GB" sz="180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tabLst>
                <a:tab pos="2637155" algn="ctr"/>
                <a:tab pos="5274310" algn="r"/>
                <a:tab pos="457200" algn="l"/>
                <a:tab pos="2637155" algn="ctr"/>
                <a:tab pos="5274310" algn="r"/>
              </a:tabLst>
            </a:pPr>
            <a:r>
              <a:rPr lang="en-US" sz="180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Benefits and barriers </a:t>
            </a:r>
            <a:endParaRPr lang="en-GB" sz="180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tabLst>
                <a:tab pos="2637155" algn="ctr"/>
                <a:tab pos="5274310" algn="r"/>
                <a:tab pos="457200" algn="l"/>
                <a:tab pos="2637155" algn="ctr"/>
                <a:tab pos="5274310" algn="r"/>
              </a:tabLst>
            </a:pPr>
            <a:r>
              <a:rPr lang="en-US" sz="180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expected measureable output of your proposal</a:t>
            </a:r>
            <a:endParaRPr lang="en-GB" sz="180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tabLst>
                <a:tab pos="2637155" algn="ctr"/>
                <a:tab pos="5274310" algn="r"/>
                <a:tab pos="457200" algn="l"/>
                <a:tab pos="2637155" algn="ctr"/>
                <a:tab pos="5274310" algn="r"/>
              </a:tabLst>
            </a:pPr>
            <a:r>
              <a:rPr lang="en-US" sz="180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Implementation plan </a:t>
            </a:r>
            <a:endParaRPr lang="en-GB" sz="1800">
              <a:latin typeface="Times New Roman" panose="02020603050405020304" pitchFamily="18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tabLst>
                <a:tab pos="2637155" algn="ctr"/>
                <a:tab pos="5274310" algn="r"/>
                <a:tab pos="457200" algn="l"/>
                <a:tab pos="2637155" algn="ctr"/>
                <a:tab pos="5274310" algn="r"/>
              </a:tabLst>
            </a:pPr>
            <a:r>
              <a:rPr lang="en-US" sz="1800"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Recommendations to the organisation to take the plan forward.</a:t>
            </a:r>
          </a:p>
          <a:p>
            <a:pPr marL="0" indent="0">
              <a:buFont typeface="Arial" pitchFamily="34" charset="0"/>
              <a:buNone/>
              <a:tabLst>
                <a:tab pos="2637155" algn="ctr"/>
                <a:tab pos="5274310" algn="r"/>
                <a:tab pos="457200" algn="l"/>
                <a:tab pos="2637155" algn="ctr"/>
                <a:tab pos="5274310" algn="r"/>
              </a:tabLst>
            </a:pPr>
            <a:r>
              <a:rPr lang="en-US" sz="1800">
                <a:latin typeface="Calibri" panose="020F0502020204030204" pitchFamily="34" charset="0"/>
                <a:ea typeface="Times New Roman" panose="02020603050405020304" pitchFamily="18" charset="0"/>
              </a:rPr>
              <a:t>Within your work you should a range of credible sources, theory and frameworks from the course materials aswell as your own independent research.</a:t>
            </a:r>
            <a:endParaRPr lang="en-GB" sz="180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Font typeface="Arial" pitchFamily="34" charset="0"/>
              <a:buNone/>
              <a:tabLst>
                <a:tab pos="2637155" algn="ctr"/>
                <a:tab pos="5274310" algn="r"/>
                <a:tab pos="457200" algn="l"/>
              </a:tabLst>
            </a:pP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17C62FC9-8CCA-FD4F-D5F3-80DBE852BFA5}"/>
              </a:ext>
            </a:extLst>
          </p:cNvPr>
          <p:cNvSpPr txBox="1">
            <a:spLocks/>
          </p:cNvSpPr>
          <p:nvPr/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/>
              <a:t>Assignment 1</a:t>
            </a:r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B2990310-6541-2CAE-E9B4-5E9845518951}"/>
              </a:ext>
            </a:extLst>
          </p:cNvPr>
          <p:cNvSpPr txBox="1">
            <a:spLocks/>
          </p:cNvSpPr>
          <p:nvPr/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dirty="0"/>
              <a:t>Assignment 2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6BEE5F0-0333-F71E-3CA4-6734E1287186}"/>
              </a:ext>
            </a:extLst>
          </p:cNvPr>
          <p:cNvSpPr txBox="1"/>
          <p:nvPr/>
        </p:nvSpPr>
        <p:spPr>
          <a:xfrm>
            <a:off x="2211387" y="314653"/>
            <a:ext cx="457200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dirty="0"/>
              <a:t>Assignments</a:t>
            </a:r>
            <a:br>
              <a:rPr lang="en-GB" sz="2800" b="1" dirty="0"/>
            </a:br>
            <a:r>
              <a:rPr lang="en-GB" sz="2800" b="1" dirty="0"/>
              <a:t>Due date 26</a:t>
            </a:r>
            <a:r>
              <a:rPr lang="en-GB" sz="2800" b="1" baseline="30000" dirty="0"/>
              <a:t>th</a:t>
            </a:r>
            <a:r>
              <a:rPr lang="en-GB" sz="2800" b="1" dirty="0"/>
              <a:t> April 2024</a:t>
            </a:r>
          </a:p>
        </p:txBody>
      </p:sp>
    </p:spTree>
    <p:extLst>
      <p:ext uri="{BB962C8B-B14F-4D97-AF65-F5344CB8AC3E}">
        <p14:creationId xmlns:p14="http://schemas.microsoft.com/office/powerpoint/2010/main" val="6930599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4BB0F-F9EF-4E0E-B690-FA230A1D85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BA345D-97C2-4ED1-A748-83733E4381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dirty="0"/>
              <a:t>Where are you going to start in order to collect the information you need?</a:t>
            </a:r>
          </a:p>
          <a:p>
            <a:r>
              <a:rPr lang="en-GB" sz="2000" dirty="0"/>
              <a:t>Ask for the Well-being policy?</a:t>
            </a:r>
          </a:p>
          <a:p>
            <a:r>
              <a:rPr lang="en-GB" sz="2000" dirty="0"/>
              <a:t>Create some interviews and perhaps interviews selected individuals within your work place.</a:t>
            </a:r>
          </a:p>
          <a:p>
            <a:r>
              <a:rPr lang="en-GB" sz="2000" dirty="0"/>
              <a:t>Questionnaire or survey</a:t>
            </a:r>
          </a:p>
          <a:p>
            <a:r>
              <a:rPr lang="en-GB" sz="2000" dirty="0"/>
              <a:t>Request and review the well-being act returns</a:t>
            </a:r>
          </a:p>
          <a:p>
            <a:r>
              <a:rPr lang="en-GB" sz="2000" dirty="0"/>
              <a:t>Case studies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Do you think you will experience any resistance based upon any of these approaches?  Which do you think will be the best use of your time and why?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56665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A25D3F-82D0-82E6-A6B7-F7ADE937B5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2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6388B6-B8B1-BF10-9BA2-B377FC873B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Looking in more detail at the 5 ways of working, can you provide an example within your workplace of each of </a:t>
            </a:r>
            <a:r>
              <a:rPr lang="en-GB"/>
              <a:t>the five approaches?</a:t>
            </a:r>
          </a:p>
        </p:txBody>
      </p:sp>
    </p:spTree>
    <p:extLst>
      <p:ext uri="{BB962C8B-B14F-4D97-AF65-F5344CB8AC3E}">
        <p14:creationId xmlns:p14="http://schemas.microsoft.com/office/powerpoint/2010/main" val="16387340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B7B359-F97C-410E-8C8F-C8F61C7834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Task 3</a:t>
            </a:r>
            <a:br>
              <a:rPr lang="en-GB" dirty="0"/>
            </a:br>
            <a:r>
              <a:rPr lang="en-GB" dirty="0"/>
              <a:t>(individually or as a group)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A1D34A-9AD1-483E-A836-4B6E60A837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Start thinking about what are/could be the benefits of the Act</a:t>
            </a:r>
          </a:p>
          <a:p>
            <a:r>
              <a:rPr lang="en-GB" dirty="0"/>
              <a:t>Develop a rough plan to implement the Act, or improve its deployment.</a:t>
            </a:r>
          </a:p>
          <a:p>
            <a:r>
              <a:rPr lang="en-GB" dirty="0"/>
              <a:t>Consider what theories/models would be helpful, along with the 5 ways of working.</a:t>
            </a:r>
          </a:p>
        </p:txBody>
      </p:sp>
    </p:spTree>
    <p:extLst>
      <p:ext uri="{BB962C8B-B14F-4D97-AF65-F5344CB8AC3E}">
        <p14:creationId xmlns:p14="http://schemas.microsoft.com/office/powerpoint/2010/main" val="25544723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04F042-EDF3-4D2D-8FA2-763D2997B4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Delivery Day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9D085A-86BE-48A6-AC8A-9016FBE3B6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460395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1dc8cdaca9395c399e5f6b98a06776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4f677559c3a0d52782cbd0887122ddaa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B5D11970-EC57-46CC-8469-43420BC71D3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246</TotalTime>
  <Words>633</Words>
  <Application>Microsoft Office PowerPoint</Application>
  <PresentationFormat>On-screen Show (4:3)</PresentationFormat>
  <Paragraphs>72</Paragraphs>
  <Slides>12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Myriad Pro</vt:lpstr>
      <vt:lpstr>Times New Roman</vt:lpstr>
      <vt:lpstr>20140311PresentationUWTSDTemplate</vt:lpstr>
      <vt:lpstr> </vt:lpstr>
      <vt:lpstr>Recap Day 1</vt:lpstr>
      <vt:lpstr>Homework</vt:lpstr>
      <vt:lpstr>Aims and Objectives</vt:lpstr>
      <vt:lpstr>Activity 1 (30 minutes)</vt:lpstr>
      <vt:lpstr>Role of the Act </vt:lpstr>
      <vt:lpstr>PowerPoint Presentation</vt:lpstr>
      <vt:lpstr>PowerPoint Presentation</vt:lpstr>
      <vt:lpstr>Methodologies</vt:lpstr>
      <vt:lpstr>Task 2 </vt:lpstr>
      <vt:lpstr>Task 3 (individually or as a group)</vt:lpstr>
      <vt:lpstr>Delivery Day 3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Nicholas</dc:creator>
  <cp:lastModifiedBy>Jessica Shore</cp:lastModifiedBy>
  <cp:revision>4</cp:revision>
  <dcterms:created xsi:type="dcterms:W3CDTF">2021-03-12T13:36:20Z</dcterms:created>
  <dcterms:modified xsi:type="dcterms:W3CDTF">2024-03-20T12:27:49Z</dcterms:modified>
</cp:coreProperties>
</file>