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6" r:id="rId7"/>
    <p:sldId id="269" r:id="rId8"/>
    <p:sldId id="267" r:id="rId9"/>
    <p:sldId id="261" r:id="rId10"/>
    <p:sldId id="268" r:id="rId11"/>
    <p:sldId id="262" r:id="rId12"/>
    <p:sldId id="270" r:id="rId13"/>
    <p:sldId id="264" r:id="rId14"/>
    <p:sldId id="271" r:id="rId15"/>
    <p:sldId id="272" r:id="rId16"/>
    <p:sldId id="273" r:id="rId17"/>
    <p:sldId id="274" r:id="rId18"/>
    <p:sldId id="26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78228FB-0000-45DB-B3CE-68067FFB0A82}" v="6" dt="2025-12-07T23:03:14.94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édio 2 - Destaqu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8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Filipa" userId="3fc73a4e8f86ca9e" providerId="LiveId" clId="{8456FD97-9407-4B1B-B755-6CC6C19A864A}"/>
    <pc:docChg chg="custSel addSld modSld">
      <pc:chgData name="Lara Filipa" userId="3fc73a4e8f86ca9e" providerId="LiveId" clId="{8456FD97-9407-4B1B-B755-6CC6C19A864A}" dt="2025-12-07T23:03:14.949" v="26" actId="1076"/>
      <pc:docMkLst>
        <pc:docMk/>
      </pc:docMkLst>
      <pc:sldChg chg="addSp delSp modSp new mod setBg">
        <pc:chgData name="Lara Filipa" userId="3fc73a4e8f86ca9e" providerId="LiveId" clId="{8456FD97-9407-4B1B-B755-6CC6C19A864A}" dt="2025-12-07T23:03:14.949" v="26" actId="1076"/>
        <pc:sldMkLst>
          <pc:docMk/>
          <pc:sldMk cId="1599087744" sldId="274"/>
        </pc:sldMkLst>
        <pc:spChg chg="mod">
          <ac:chgData name="Lara Filipa" userId="3fc73a4e8f86ca9e" providerId="LiveId" clId="{8456FD97-9407-4B1B-B755-6CC6C19A864A}" dt="2025-12-07T23:02:59.305" v="21" actId="255"/>
          <ac:spMkLst>
            <pc:docMk/>
            <pc:sldMk cId="1599087744" sldId="274"/>
            <ac:spMk id="2" creationId="{E19968DE-9576-66AD-CBA2-537AA44E64FD}"/>
          </ac:spMkLst>
        </pc:spChg>
        <pc:spChg chg="del">
          <ac:chgData name="Lara Filipa" userId="3fc73a4e8f86ca9e" providerId="LiveId" clId="{8456FD97-9407-4B1B-B755-6CC6C19A864A}" dt="2025-12-07T23:02:12.948" v="13"/>
          <ac:spMkLst>
            <pc:docMk/>
            <pc:sldMk cId="1599087744" sldId="274"/>
            <ac:spMk id="3" creationId="{2F967C49-7624-B8BA-EA6B-2FCF946E31D0}"/>
          </ac:spMkLst>
        </pc:spChg>
        <pc:spChg chg="add del mod">
          <ac:chgData name="Lara Filipa" userId="3fc73a4e8f86ca9e" providerId="LiveId" clId="{8456FD97-9407-4B1B-B755-6CC6C19A864A}" dt="2025-12-07T23:02:39.543" v="19"/>
          <ac:spMkLst>
            <pc:docMk/>
            <pc:sldMk cId="1599087744" sldId="274"/>
            <ac:spMk id="4" creationId="{0D6A3C26-8F7D-8440-CC62-F7A83DCDCA08}"/>
          </ac:spMkLst>
        </pc:spChg>
        <pc:spChg chg="add mod">
          <ac:chgData name="Lara Filipa" userId="3fc73a4e8f86ca9e" providerId="LiveId" clId="{8456FD97-9407-4B1B-B755-6CC6C19A864A}" dt="2025-12-07T23:03:14.949" v="26" actId="1076"/>
          <ac:spMkLst>
            <pc:docMk/>
            <pc:sldMk cId="1599087744" sldId="274"/>
            <ac:spMk id="5" creationId="{96B6C832-0090-0691-603A-ADF86B2DB015}"/>
          </ac:spMkLst>
        </pc:spChg>
        <pc:spChg chg="add">
          <ac:chgData name="Lara Filipa" userId="3fc73a4e8f86ca9e" providerId="LiveId" clId="{8456FD97-9407-4B1B-B755-6CC6C19A864A}" dt="2025-12-07T23:02:52.032" v="20" actId="26606"/>
          <ac:spMkLst>
            <pc:docMk/>
            <pc:sldMk cId="1599087744" sldId="274"/>
            <ac:spMk id="10" creationId="{B6CDA21F-E7AF-4C75-8395-33F58D5B0E45}"/>
          </ac:spMkLst>
        </pc:spChg>
        <pc:spChg chg="add">
          <ac:chgData name="Lara Filipa" userId="3fc73a4e8f86ca9e" providerId="LiveId" clId="{8456FD97-9407-4B1B-B755-6CC6C19A864A}" dt="2025-12-07T23:02:52.032" v="20" actId="26606"/>
          <ac:spMkLst>
            <pc:docMk/>
            <pc:sldMk cId="1599087744" sldId="274"/>
            <ac:spMk id="17" creationId="{D5B0017B-2ECA-49AF-B397-DC140825DF8D}"/>
          </ac:spMkLst>
        </pc:spChg>
        <pc:grpChg chg="add">
          <ac:chgData name="Lara Filipa" userId="3fc73a4e8f86ca9e" providerId="LiveId" clId="{8456FD97-9407-4B1B-B755-6CC6C19A864A}" dt="2025-12-07T23:02:52.032" v="20" actId="26606"/>
          <ac:grpSpMkLst>
            <pc:docMk/>
            <pc:sldMk cId="1599087744" sldId="274"/>
            <ac:grpSpMk id="12" creationId="{AE1C45F0-260A-458C-96ED-C1F6D2151219}"/>
          </ac:grpSpMkLst>
        </pc:grpChg>
        <pc:cxnChg chg="add">
          <ac:chgData name="Lara Filipa" userId="3fc73a4e8f86ca9e" providerId="LiveId" clId="{8456FD97-9407-4B1B-B755-6CC6C19A864A}" dt="2025-12-07T23:02:52.032" v="20" actId="26606"/>
          <ac:cxnSpMkLst>
            <pc:docMk/>
            <pc:sldMk cId="1599087744" sldId="274"/>
            <ac:cxnSpMk id="19" creationId="{6CF1BAF6-AD41-4082-B212-8A1F9A2E8779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o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032C07D-AB4C-5030-F898-1D3F374944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71DC7044-42C2-CD1C-A44C-EDA492D168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PT"/>
              <a:t>Clique para editar o estilo de subtítulo do Modelo Global</a:t>
            </a:r>
            <a:endParaRPr lang="en-GB"/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74FE0EEA-D917-BBDE-CC7E-240D6788A1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D3992-1895-4EED-B7E8-BB775F4719FA}" type="datetimeFigureOut">
              <a:rPr lang="en-GB" smtClean="0"/>
              <a:t>06/12/2025</a:t>
            </a:fld>
            <a:endParaRPr lang="en-GB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3673796C-4BCC-E564-E679-A66587C764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F7180D32-B8AD-75D5-ED3F-84913E834C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0E4D4-5118-45B9-ADB5-E957147C118A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3865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Obje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4D9491F-CF20-9E5B-90B8-AF2E4F4D42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DEF62FF2-444D-D713-DF72-99F796AEB7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GB"/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213719D5-527B-BE3B-89DB-C66D03BC36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D3992-1895-4EED-B7E8-BB775F4719FA}" type="datetimeFigureOut">
              <a:rPr lang="en-GB" smtClean="0"/>
              <a:t>06/12/2025</a:t>
            </a:fld>
            <a:endParaRPr lang="en-GB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A0A9F443-7523-9960-AC2E-787AB2E8C6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A272AC0F-4D49-A7B6-59D1-DAF142A44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0E4D4-5118-45B9-ADB5-E957147C118A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9959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c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121BE6D-9CFC-62A1-D609-635C366C5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o Texto 2">
            <a:extLst>
              <a:ext uri="{FF2B5EF4-FFF2-40B4-BE49-F238E27FC236}">
                <a16:creationId xmlns:a16="http://schemas.microsoft.com/office/drawing/2014/main" id="{F02861AA-9EC0-F065-21A0-C1294405E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FE38A6DA-F512-FD74-202C-F54D8AB446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D3992-1895-4EED-B7E8-BB775F4719FA}" type="datetimeFigureOut">
              <a:rPr lang="en-GB" smtClean="0"/>
              <a:t>06/12/2025</a:t>
            </a:fld>
            <a:endParaRPr lang="en-GB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60B714BC-5723-A6B7-3448-5AA9AFF4A3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DC735140-BE83-198E-3B94-ED0D7334EB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0E4D4-5118-45B9-ADB5-E957147C118A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961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údo Dup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C10BE9E-778B-9A2D-88BE-367B4472BA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52E99361-50E4-073B-6173-E305794567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GB"/>
          </a:p>
        </p:txBody>
      </p:sp>
      <p:sp>
        <p:nvSpPr>
          <p:cNvPr id="4" name="Marcador de Posição de Conteúdo 3">
            <a:extLst>
              <a:ext uri="{FF2B5EF4-FFF2-40B4-BE49-F238E27FC236}">
                <a16:creationId xmlns:a16="http://schemas.microsoft.com/office/drawing/2014/main" id="{A8E9E1EC-14F8-8055-1DDB-030E1DC132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GB"/>
          </a:p>
        </p:txBody>
      </p:sp>
      <p:sp>
        <p:nvSpPr>
          <p:cNvPr id="5" name="Marcador de Posição da Data 4">
            <a:extLst>
              <a:ext uri="{FF2B5EF4-FFF2-40B4-BE49-F238E27FC236}">
                <a16:creationId xmlns:a16="http://schemas.microsoft.com/office/drawing/2014/main" id="{B5FFAA37-13BE-A5EB-0C68-204FFAA115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D3992-1895-4EED-B7E8-BB775F4719FA}" type="datetimeFigureOut">
              <a:rPr lang="en-GB" smtClean="0"/>
              <a:t>06/12/2025</a:t>
            </a:fld>
            <a:endParaRPr lang="en-GB"/>
          </a:p>
        </p:txBody>
      </p:sp>
      <p:sp>
        <p:nvSpPr>
          <p:cNvPr id="6" name="Marcador de Posição do Rodapé 5">
            <a:extLst>
              <a:ext uri="{FF2B5EF4-FFF2-40B4-BE49-F238E27FC236}">
                <a16:creationId xmlns:a16="http://schemas.microsoft.com/office/drawing/2014/main" id="{4AE96578-B9B9-F00B-F398-F486C6AE41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Marcador de Posição do Número do Diapositivo 6">
            <a:extLst>
              <a:ext uri="{FF2B5EF4-FFF2-40B4-BE49-F238E27FC236}">
                <a16:creationId xmlns:a16="http://schemas.microsoft.com/office/drawing/2014/main" id="{7F0CA356-1E45-1652-6601-2178988BA5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0E4D4-5118-45B9-ADB5-E957147C118A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5926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5E58901-D5B0-DDAE-ADA4-DD4F8DA044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o Texto 2">
            <a:extLst>
              <a:ext uri="{FF2B5EF4-FFF2-40B4-BE49-F238E27FC236}">
                <a16:creationId xmlns:a16="http://schemas.microsoft.com/office/drawing/2014/main" id="{EBEFD832-8CC3-9000-A389-F5BFA959E1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4" name="Marcador de Posição de Conteúdo 3">
            <a:extLst>
              <a:ext uri="{FF2B5EF4-FFF2-40B4-BE49-F238E27FC236}">
                <a16:creationId xmlns:a16="http://schemas.microsoft.com/office/drawing/2014/main" id="{21CFB0F9-B65F-85AA-184A-4DA4E4534D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GB"/>
          </a:p>
        </p:txBody>
      </p:sp>
      <p:sp>
        <p:nvSpPr>
          <p:cNvPr id="5" name="Marcador de Posição do Texto 4">
            <a:extLst>
              <a:ext uri="{FF2B5EF4-FFF2-40B4-BE49-F238E27FC236}">
                <a16:creationId xmlns:a16="http://schemas.microsoft.com/office/drawing/2014/main" id="{293E4750-1D87-464C-28A3-EB648402F6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6" name="Marcador de Posição de Conteúdo 5">
            <a:extLst>
              <a:ext uri="{FF2B5EF4-FFF2-40B4-BE49-F238E27FC236}">
                <a16:creationId xmlns:a16="http://schemas.microsoft.com/office/drawing/2014/main" id="{8EDCFE7F-3715-B081-194B-637513CB35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GB"/>
          </a:p>
        </p:txBody>
      </p:sp>
      <p:sp>
        <p:nvSpPr>
          <p:cNvPr id="7" name="Marcador de Posição da Data 6">
            <a:extLst>
              <a:ext uri="{FF2B5EF4-FFF2-40B4-BE49-F238E27FC236}">
                <a16:creationId xmlns:a16="http://schemas.microsoft.com/office/drawing/2014/main" id="{BD5F190D-CC0E-EFEB-64E9-997EB4A63D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D3992-1895-4EED-B7E8-BB775F4719FA}" type="datetimeFigureOut">
              <a:rPr lang="en-GB" smtClean="0"/>
              <a:t>06/12/2025</a:t>
            </a:fld>
            <a:endParaRPr lang="en-GB"/>
          </a:p>
        </p:txBody>
      </p:sp>
      <p:sp>
        <p:nvSpPr>
          <p:cNvPr id="8" name="Marcador de Posição do Rodapé 7">
            <a:extLst>
              <a:ext uri="{FF2B5EF4-FFF2-40B4-BE49-F238E27FC236}">
                <a16:creationId xmlns:a16="http://schemas.microsoft.com/office/drawing/2014/main" id="{1AC23A00-1061-D6F0-D774-E11F777391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Marcador de Posição do Número do Diapositivo 8">
            <a:extLst>
              <a:ext uri="{FF2B5EF4-FFF2-40B4-BE49-F238E27FC236}">
                <a16:creationId xmlns:a16="http://schemas.microsoft.com/office/drawing/2014/main" id="{62CE1EB3-0CE2-3982-3C0C-0B6D5233B1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0E4D4-5118-45B9-ADB5-E957147C118A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1232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3DA0678-8CA7-26B8-86C7-4DF6732CE2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a Data 2">
            <a:extLst>
              <a:ext uri="{FF2B5EF4-FFF2-40B4-BE49-F238E27FC236}">
                <a16:creationId xmlns:a16="http://schemas.microsoft.com/office/drawing/2014/main" id="{6A428116-154A-8EA3-623B-A19A2D7130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D3992-1895-4EED-B7E8-BB775F4719FA}" type="datetimeFigureOut">
              <a:rPr lang="en-GB" smtClean="0"/>
              <a:t>06/12/2025</a:t>
            </a:fld>
            <a:endParaRPr lang="en-GB"/>
          </a:p>
        </p:txBody>
      </p:sp>
      <p:sp>
        <p:nvSpPr>
          <p:cNvPr id="4" name="Marcador de Posição do Rodapé 3">
            <a:extLst>
              <a:ext uri="{FF2B5EF4-FFF2-40B4-BE49-F238E27FC236}">
                <a16:creationId xmlns:a16="http://schemas.microsoft.com/office/drawing/2014/main" id="{C79CAB2F-1FE4-A21A-4235-78E542CA4B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Marcador de Posição do Número do Diapositivo 4">
            <a:extLst>
              <a:ext uri="{FF2B5EF4-FFF2-40B4-BE49-F238E27FC236}">
                <a16:creationId xmlns:a16="http://schemas.microsoft.com/office/drawing/2014/main" id="{BC13AED2-6F10-B7A8-7190-A9AB904BF1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0E4D4-5118-45B9-ADB5-E957147C118A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0664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Data 1">
            <a:extLst>
              <a:ext uri="{FF2B5EF4-FFF2-40B4-BE49-F238E27FC236}">
                <a16:creationId xmlns:a16="http://schemas.microsoft.com/office/drawing/2014/main" id="{0F4486BC-9383-B36B-7083-F42E7B74AC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D3992-1895-4EED-B7E8-BB775F4719FA}" type="datetimeFigureOut">
              <a:rPr lang="en-GB" smtClean="0"/>
              <a:t>06/12/2025</a:t>
            </a:fld>
            <a:endParaRPr lang="en-GB"/>
          </a:p>
        </p:txBody>
      </p:sp>
      <p:sp>
        <p:nvSpPr>
          <p:cNvPr id="3" name="Marcador de Posição do Rodapé 2">
            <a:extLst>
              <a:ext uri="{FF2B5EF4-FFF2-40B4-BE49-F238E27FC236}">
                <a16:creationId xmlns:a16="http://schemas.microsoft.com/office/drawing/2014/main" id="{BDF10985-F6E7-4B42-77AC-1D513E5E60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Marcador de Posição do Número do Diapositivo 3">
            <a:extLst>
              <a:ext uri="{FF2B5EF4-FFF2-40B4-BE49-F238E27FC236}">
                <a16:creationId xmlns:a16="http://schemas.microsoft.com/office/drawing/2014/main" id="{A1C470E3-B35B-0630-1DB1-A2FF33A10F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0E4D4-5118-45B9-ADB5-E957147C118A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2390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8D5A434-F749-E03F-8310-E706EF96C7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901554F0-07FB-8B7E-9840-B80B4D471F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GB"/>
          </a:p>
        </p:txBody>
      </p:sp>
      <p:sp>
        <p:nvSpPr>
          <p:cNvPr id="4" name="Marcador de Posição do Texto 3">
            <a:extLst>
              <a:ext uri="{FF2B5EF4-FFF2-40B4-BE49-F238E27FC236}">
                <a16:creationId xmlns:a16="http://schemas.microsoft.com/office/drawing/2014/main" id="{3D81F0DF-0664-A7B0-F8EB-06B1F7C7EF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5" name="Marcador de Posição da Data 4">
            <a:extLst>
              <a:ext uri="{FF2B5EF4-FFF2-40B4-BE49-F238E27FC236}">
                <a16:creationId xmlns:a16="http://schemas.microsoft.com/office/drawing/2014/main" id="{2F679745-F53D-FE99-1311-8696DF6790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D3992-1895-4EED-B7E8-BB775F4719FA}" type="datetimeFigureOut">
              <a:rPr lang="en-GB" smtClean="0"/>
              <a:t>06/12/2025</a:t>
            </a:fld>
            <a:endParaRPr lang="en-GB"/>
          </a:p>
        </p:txBody>
      </p:sp>
      <p:sp>
        <p:nvSpPr>
          <p:cNvPr id="6" name="Marcador de Posição do Rodapé 5">
            <a:extLst>
              <a:ext uri="{FF2B5EF4-FFF2-40B4-BE49-F238E27FC236}">
                <a16:creationId xmlns:a16="http://schemas.microsoft.com/office/drawing/2014/main" id="{AC3A671A-7DE6-0888-995D-92E1A97931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Marcador de Posição do Número do Diapositivo 6">
            <a:extLst>
              <a:ext uri="{FF2B5EF4-FFF2-40B4-BE49-F238E27FC236}">
                <a16:creationId xmlns:a16="http://schemas.microsoft.com/office/drawing/2014/main" id="{7613577D-0DDC-AFA6-0579-D68E960ACF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0E4D4-5118-45B9-ADB5-E957147C118A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539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7F4ECED-4FB7-6D28-D6D8-17199EB22D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a Imagem 2">
            <a:extLst>
              <a:ext uri="{FF2B5EF4-FFF2-40B4-BE49-F238E27FC236}">
                <a16:creationId xmlns:a16="http://schemas.microsoft.com/office/drawing/2014/main" id="{96FCC571-FFB7-45D9-2B97-8284DFA7D1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Marcador de Posição do Texto 3">
            <a:extLst>
              <a:ext uri="{FF2B5EF4-FFF2-40B4-BE49-F238E27FC236}">
                <a16:creationId xmlns:a16="http://schemas.microsoft.com/office/drawing/2014/main" id="{F51430CD-F0F9-0D32-DD3B-C94913D8CE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5" name="Marcador de Posição da Data 4">
            <a:extLst>
              <a:ext uri="{FF2B5EF4-FFF2-40B4-BE49-F238E27FC236}">
                <a16:creationId xmlns:a16="http://schemas.microsoft.com/office/drawing/2014/main" id="{317BC397-C5E1-1776-09B8-E886070627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D3992-1895-4EED-B7E8-BB775F4719FA}" type="datetimeFigureOut">
              <a:rPr lang="en-GB" smtClean="0"/>
              <a:t>06/12/2025</a:t>
            </a:fld>
            <a:endParaRPr lang="en-GB"/>
          </a:p>
        </p:txBody>
      </p:sp>
      <p:sp>
        <p:nvSpPr>
          <p:cNvPr id="6" name="Marcador de Posição do Rodapé 5">
            <a:extLst>
              <a:ext uri="{FF2B5EF4-FFF2-40B4-BE49-F238E27FC236}">
                <a16:creationId xmlns:a16="http://schemas.microsoft.com/office/drawing/2014/main" id="{E03757A1-A5A4-E738-2638-5B5BE2B437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Marcador de Posição do Número do Diapositivo 6">
            <a:extLst>
              <a:ext uri="{FF2B5EF4-FFF2-40B4-BE49-F238E27FC236}">
                <a16:creationId xmlns:a16="http://schemas.microsoft.com/office/drawing/2014/main" id="{DF0FB279-147E-3DBA-FA7A-85F02BC249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0E4D4-5118-45B9-ADB5-E957147C118A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609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F92FFD9-8D3A-8659-40B5-15A758A6F3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e Texto Vertical 2">
            <a:extLst>
              <a:ext uri="{FF2B5EF4-FFF2-40B4-BE49-F238E27FC236}">
                <a16:creationId xmlns:a16="http://schemas.microsoft.com/office/drawing/2014/main" id="{639FD413-D091-0566-D56D-B510495C1D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GB"/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1BDAEEF4-CB87-BAC1-DF83-C68DCFECC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D3992-1895-4EED-B7E8-BB775F4719FA}" type="datetimeFigureOut">
              <a:rPr lang="en-GB" smtClean="0"/>
              <a:t>06/12/2025</a:t>
            </a:fld>
            <a:endParaRPr lang="en-GB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6D575437-001E-B16E-1CDF-32BAFE4C78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553EA5AA-E1F2-D753-7AF5-1104E21F2F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0E4D4-5118-45B9-ADB5-E957147C118A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9686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5EF92986-A822-6D78-4E9A-2B631A5321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e Texto Vertical 2">
            <a:extLst>
              <a:ext uri="{FF2B5EF4-FFF2-40B4-BE49-F238E27FC236}">
                <a16:creationId xmlns:a16="http://schemas.microsoft.com/office/drawing/2014/main" id="{4A47FBCA-5C40-BA7B-0546-7D2F3F426D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GB"/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9E1BE9C3-07A5-5050-4C0A-5B36C8284A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D3992-1895-4EED-B7E8-BB775F4719FA}" type="datetimeFigureOut">
              <a:rPr lang="en-GB" smtClean="0"/>
              <a:t>06/12/2025</a:t>
            </a:fld>
            <a:endParaRPr lang="en-GB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F08EE831-2F7C-9CFA-20BA-305E68D399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2DFAB2F1-91DE-ACA9-E977-293CD9DEBA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0E4D4-5118-45B9-ADB5-E957147C118A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9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o Título 1">
            <a:extLst>
              <a:ext uri="{FF2B5EF4-FFF2-40B4-BE49-F238E27FC236}">
                <a16:creationId xmlns:a16="http://schemas.microsoft.com/office/drawing/2014/main" id="{628CFC3F-8E4D-052A-66E0-11A75077B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o Texto 2">
            <a:extLst>
              <a:ext uri="{FF2B5EF4-FFF2-40B4-BE49-F238E27FC236}">
                <a16:creationId xmlns:a16="http://schemas.microsoft.com/office/drawing/2014/main" id="{D070CD41-174B-8718-6271-4553C4878D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GB"/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6E8FFB80-4888-CA4E-6947-776D270174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85D3992-1895-4EED-B7E8-BB775F4719FA}" type="datetimeFigureOut">
              <a:rPr lang="en-GB" smtClean="0"/>
              <a:t>06/12/2025</a:t>
            </a:fld>
            <a:endParaRPr lang="en-GB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21BD1314-26FA-0F65-FFA2-D77FBBF55D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8CF9B279-EAB1-6509-0D40-100C3BDCE8E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D0E4D4-5118-45B9-ADB5-E957147C118A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5844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limited-company-formation" TargetMode="External"/><Relationship Id="rId7" Type="http://schemas.openxmlformats.org/officeDocument/2006/relationships/hyperlink" Target="https://www.local.gov.uk/" TargetMode="External"/><Relationship Id="rId2" Type="http://schemas.openxmlformats.org/officeDocument/2006/relationships/hyperlink" Target="https://britishbeautycouncil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co.org.uk/" TargetMode="External"/><Relationship Id="rId5" Type="http://schemas.openxmlformats.org/officeDocument/2006/relationships/hyperlink" Target="https://www.gov.uk/" TargetMode="External"/><Relationship Id="rId4" Type="http://schemas.openxmlformats.org/officeDocument/2006/relationships/hyperlink" Target="https://www.gov.uk/guidance/cosmetic-products-safety-regulation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ítulo 2">
            <a:extLst>
              <a:ext uri="{FF2B5EF4-FFF2-40B4-BE49-F238E27FC236}">
                <a16:creationId xmlns:a16="http://schemas.microsoft.com/office/drawing/2014/main" id="{99EA6B91-A2EB-C071-A360-E8025871C0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4082143"/>
            <a:ext cx="5584372" cy="2394857"/>
          </a:xfrm>
        </p:spPr>
        <p:txBody>
          <a:bodyPr>
            <a:normAutofit/>
          </a:bodyPr>
          <a:lstStyle/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Lara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Chumbinho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ID:</a:t>
            </a:r>
          </a:p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(LCLM4006_LON)</a:t>
            </a:r>
          </a:p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Enterprise &amp; Entrepreneurship </a:t>
            </a:r>
          </a:p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Shengfeng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Mei</a:t>
            </a:r>
          </a:p>
        </p:txBody>
      </p:sp>
      <p:sp>
        <p:nvSpPr>
          <p:cNvPr id="4" name="AutoShape 2" descr="Image result for university of wales trinity saint david london campus">
            <a:extLst>
              <a:ext uri="{FF2B5EF4-FFF2-40B4-BE49-F238E27FC236}">
                <a16:creationId xmlns:a16="http://schemas.microsoft.com/office/drawing/2014/main" id="{82F79A5C-47F4-3C88-F479-5A7BB45B301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3701143" y="1034143"/>
            <a:ext cx="2547257" cy="2547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8" name="Picture 4" descr="University of Wales, Trinity Saint David, London">
            <a:extLst>
              <a:ext uri="{FF2B5EF4-FFF2-40B4-BE49-F238E27FC236}">
                <a16:creationId xmlns:a16="http://schemas.microsoft.com/office/drawing/2014/main" id="{2BAFDFDA-D96E-4984-A7AB-A585221155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5632" y="830035"/>
            <a:ext cx="451485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02364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2" name="Rectangle 2061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1480F974-358D-4E81-4BBD-3FE54CA2F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Overview of the Business Idea</a:t>
            </a:r>
          </a:p>
        </p:txBody>
      </p:sp>
      <p:sp>
        <p:nvSpPr>
          <p:cNvPr id="2064" name="Rectangle 2063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6" name="Rectangle 206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76353540-47B3-950E-2EBA-AF0D36625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GB" sz="2000" dirty="0" err="1"/>
              <a:t>AfroBrazil</a:t>
            </a:r>
            <a:r>
              <a:rPr lang="en-GB" sz="2000" dirty="0"/>
              <a:t> Beauty will offer natural hair products for afro, curly, and wavy hair textures.</a:t>
            </a:r>
          </a:p>
          <a:p>
            <a:r>
              <a:rPr lang="en-GB" sz="2000" dirty="0"/>
              <a:t>The products will be available in our physical store, we will also ship by mail, and we will organize workshops in small groups.</a:t>
            </a:r>
          </a:p>
          <a:p>
            <a:r>
              <a:rPr lang="en-GB" sz="2000" dirty="0"/>
              <a:t>Our mission is helping our customers gain self-esteem, confidence, and get to know their hair better.</a:t>
            </a:r>
          </a:p>
          <a:p>
            <a:endParaRPr lang="en-GB" sz="2000" dirty="0"/>
          </a:p>
        </p:txBody>
      </p:sp>
      <p:pic>
        <p:nvPicPr>
          <p:cNvPr id="2050" name="Picture 2" descr="Hair Texture Chart">
            <a:extLst>
              <a:ext uri="{FF2B5EF4-FFF2-40B4-BE49-F238E27FC236}">
                <a16:creationId xmlns:a16="http://schemas.microsoft.com/office/drawing/2014/main" id="{2A6D0B03-8C50-3C4C-9D73-5BC9075851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11532" y="2624618"/>
            <a:ext cx="5150277" cy="3433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8" name="Rectangle 2067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65581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70">
            <a:extLst>
              <a:ext uri="{FF2B5EF4-FFF2-40B4-BE49-F238E27FC236}">
                <a16:creationId xmlns:a16="http://schemas.microsoft.com/office/drawing/2014/main" id="{534F758B-EA8B-079D-BA32-BE8A97EC13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3909" y="-4213128"/>
            <a:ext cx="15663295" cy="6075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61" name="Rectangle 84">
            <a:extLst>
              <a:ext uri="{FF2B5EF4-FFF2-40B4-BE49-F238E27FC236}">
                <a16:creationId xmlns:a16="http://schemas.microsoft.com/office/drawing/2014/main" id="{AF3FECC5-62E5-B45D-52EB-464FC36B7F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3909" y="-3843614"/>
            <a:ext cx="15663295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pt-PT" altLang="en-US" sz="12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pt-PT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SALON OWNER</a:t>
            </a:r>
            <a:endParaRPr kumimoji="0" lang="en-GB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4" name="Rectangle 112">
            <a:extLst>
              <a:ext uri="{FF2B5EF4-FFF2-40B4-BE49-F238E27FC236}">
                <a16:creationId xmlns:a16="http://schemas.microsoft.com/office/drawing/2014/main" id="{C369B854-66CC-AD8F-C8C6-47FA6C9FE9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-2256100" y="-3746371"/>
            <a:ext cx="20895053" cy="839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pSp>
        <p:nvGrpSpPr>
          <p:cNvPr id="65" name="Agrupar 64">
            <a:extLst>
              <a:ext uri="{FF2B5EF4-FFF2-40B4-BE49-F238E27FC236}">
                <a16:creationId xmlns:a16="http://schemas.microsoft.com/office/drawing/2014/main" id="{5FE32242-DFAD-D0DD-E410-DB7200106461}"/>
              </a:ext>
            </a:extLst>
          </p:cNvPr>
          <p:cNvGrpSpPr/>
          <p:nvPr/>
        </p:nvGrpSpPr>
        <p:grpSpPr>
          <a:xfrm>
            <a:off x="696267" y="648463"/>
            <a:ext cx="10388045" cy="6229380"/>
            <a:chOff x="-55994" y="55659"/>
            <a:chExt cx="7491678" cy="4586340"/>
          </a:xfrm>
        </p:grpSpPr>
        <p:cxnSp>
          <p:nvCxnSpPr>
            <p:cNvPr id="66" name="Conexão reta unidirecional 65">
              <a:extLst>
                <a:ext uri="{FF2B5EF4-FFF2-40B4-BE49-F238E27FC236}">
                  <a16:creationId xmlns:a16="http://schemas.microsoft.com/office/drawing/2014/main" id="{D138F127-79B1-2437-04EB-531A55353870}"/>
                </a:ext>
              </a:extLst>
            </p:cNvPr>
            <p:cNvCxnSpPr/>
            <p:nvPr/>
          </p:nvCxnSpPr>
          <p:spPr>
            <a:xfrm>
              <a:off x="3741751" y="55659"/>
              <a:ext cx="0" cy="54610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Conexão reta unidirecional 66">
              <a:extLst>
                <a:ext uri="{FF2B5EF4-FFF2-40B4-BE49-F238E27FC236}">
                  <a16:creationId xmlns:a16="http://schemas.microsoft.com/office/drawing/2014/main" id="{5A5D4D23-1241-B000-4936-DA0746BAB5A7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660166" y="72999"/>
              <a:ext cx="1432891" cy="66360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Conexão reta unidirecional 67">
              <a:extLst>
                <a:ext uri="{FF2B5EF4-FFF2-40B4-BE49-F238E27FC236}">
                  <a16:creationId xmlns:a16="http://schemas.microsoft.com/office/drawing/2014/main" id="{4D7C2058-CA91-817D-E362-5C48896DAF14}"/>
                </a:ext>
              </a:extLst>
            </p:cNvPr>
            <p:cNvCxnSpPr>
              <a:cxnSpLocks/>
            </p:cNvCxnSpPr>
            <p:nvPr/>
          </p:nvCxnSpPr>
          <p:spPr>
            <a:xfrm>
              <a:off x="4248537" y="55659"/>
              <a:ext cx="1478279" cy="67945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Conexão reta unidirecional 68">
              <a:extLst>
                <a:ext uri="{FF2B5EF4-FFF2-40B4-BE49-F238E27FC236}">
                  <a16:creationId xmlns:a16="http://schemas.microsoft.com/office/drawing/2014/main" id="{6DA3BE96-6207-1393-8E3F-C4528025809B}"/>
                </a:ext>
              </a:extLst>
            </p:cNvPr>
            <p:cNvCxnSpPr/>
            <p:nvPr/>
          </p:nvCxnSpPr>
          <p:spPr>
            <a:xfrm>
              <a:off x="3725849" y="1550505"/>
              <a:ext cx="0" cy="50800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Conexão reta unidirecional 69">
              <a:extLst>
                <a:ext uri="{FF2B5EF4-FFF2-40B4-BE49-F238E27FC236}">
                  <a16:creationId xmlns:a16="http://schemas.microsoft.com/office/drawing/2014/main" id="{9AAAD8FE-C31E-4ADD-2A5D-C808DD3F890C}"/>
                </a:ext>
              </a:extLst>
            </p:cNvPr>
            <p:cNvCxnSpPr/>
            <p:nvPr/>
          </p:nvCxnSpPr>
          <p:spPr>
            <a:xfrm flipH="1">
              <a:off x="690107" y="1502797"/>
              <a:ext cx="387350" cy="49530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Conexão reta unidirecional 70">
              <a:extLst>
                <a:ext uri="{FF2B5EF4-FFF2-40B4-BE49-F238E27FC236}">
                  <a16:creationId xmlns:a16="http://schemas.microsoft.com/office/drawing/2014/main" id="{6BCF107F-DE49-9BD4-4AFD-924B75183C52}"/>
                </a:ext>
              </a:extLst>
            </p:cNvPr>
            <p:cNvCxnSpPr/>
            <p:nvPr/>
          </p:nvCxnSpPr>
          <p:spPr>
            <a:xfrm>
              <a:off x="1614115" y="1494846"/>
              <a:ext cx="400050" cy="43815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Conexão reta unidirecional 71">
              <a:extLst>
                <a:ext uri="{FF2B5EF4-FFF2-40B4-BE49-F238E27FC236}">
                  <a16:creationId xmlns:a16="http://schemas.microsoft.com/office/drawing/2014/main" id="{CBB97664-30D2-5385-6F16-5E99B39CA43B}"/>
                </a:ext>
              </a:extLst>
            </p:cNvPr>
            <p:cNvCxnSpPr/>
            <p:nvPr/>
          </p:nvCxnSpPr>
          <p:spPr>
            <a:xfrm>
              <a:off x="6313335" y="1550505"/>
              <a:ext cx="514350" cy="45085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Conexão reta unidirecional 72">
              <a:extLst>
                <a:ext uri="{FF2B5EF4-FFF2-40B4-BE49-F238E27FC236}">
                  <a16:creationId xmlns:a16="http://schemas.microsoft.com/office/drawing/2014/main" id="{25F251B6-A4F2-B1F3-9353-5415BAB90496}"/>
                </a:ext>
              </a:extLst>
            </p:cNvPr>
            <p:cNvCxnSpPr/>
            <p:nvPr/>
          </p:nvCxnSpPr>
          <p:spPr>
            <a:xfrm flipH="1">
              <a:off x="5540402" y="1550505"/>
              <a:ext cx="387350" cy="47625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8214190B-4767-C4BD-1956-E5FCF76C1374}"/>
                </a:ext>
              </a:extLst>
            </p:cNvPr>
            <p:cNvSpPr/>
            <p:nvPr/>
          </p:nvSpPr>
          <p:spPr>
            <a:xfrm>
              <a:off x="3180522" y="731520"/>
              <a:ext cx="1079500" cy="69215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07000"/>
                </a:lnSpc>
                <a:spcAft>
                  <a:spcPts val="800"/>
                </a:spcAft>
                <a:buNone/>
              </a:pPr>
              <a:r>
                <a:rPr lang="en-GB" sz="1600" kern="100" dirty="0">
                  <a:effectLst/>
                  <a:ea typeface="Calibri" panose="020F0502020204030204" pitchFamily="34" charset="0"/>
                  <a:cs typeface="Arial" panose="020B0604020202020204" pitchFamily="34" charset="0"/>
                </a:rPr>
                <a:t>Service Manager</a:t>
              </a:r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7F789B13-9A8B-B47A-4C68-513450536037}"/>
                </a:ext>
              </a:extLst>
            </p:cNvPr>
            <p:cNvSpPr/>
            <p:nvPr/>
          </p:nvSpPr>
          <p:spPr>
            <a:xfrm>
              <a:off x="818984" y="779228"/>
              <a:ext cx="1085850" cy="6350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07000"/>
                </a:lnSpc>
                <a:spcAft>
                  <a:spcPts val="800"/>
                </a:spcAft>
                <a:buNone/>
              </a:pPr>
              <a:r>
                <a:rPr lang="en-GB" sz="1600" kern="100" dirty="0">
                  <a:effectLst/>
                  <a:ea typeface="Calibri" panose="020F0502020204030204" pitchFamily="34" charset="0"/>
                  <a:cs typeface="Arial" panose="020B0604020202020204" pitchFamily="34" charset="0"/>
                </a:rPr>
                <a:t>Office Manager</a:t>
              </a:r>
            </a:p>
          </p:txBody>
        </p:sp>
        <p:sp>
          <p:nvSpPr>
            <p:cNvPr id="76" name="Oval 75">
              <a:extLst>
                <a:ext uri="{FF2B5EF4-FFF2-40B4-BE49-F238E27FC236}">
                  <a16:creationId xmlns:a16="http://schemas.microsoft.com/office/drawing/2014/main" id="{53DD9F76-B2C3-86DC-C84C-8752DF092CE0}"/>
                </a:ext>
              </a:extLst>
            </p:cNvPr>
            <p:cNvSpPr/>
            <p:nvPr/>
          </p:nvSpPr>
          <p:spPr>
            <a:xfrm>
              <a:off x="5526156" y="787179"/>
              <a:ext cx="1136650" cy="6731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07000"/>
                </a:lnSpc>
                <a:spcAft>
                  <a:spcPts val="800"/>
                </a:spcAft>
                <a:buNone/>
              </a:pPr>
              <a:r>
                <a:rPr lang="en-GB" sz="1600" kern="100" dirty="0">
                  <a:effectLst/>
                  <a:ea typeface="Calibri" panose="020F0502020204030204" pitchFamily="34" charset="0"/>
                  <a:cs typeface="Arial" panose="020B0604020202020204" pitchFamily="34" charset="0"/>
                </a:rPr>
                <a:t>Marketing</a:t>
              </a:r>
            </a:p>
          </p:txBody>
        </p:sp>
        <p:sp>
          <p:nvSpPr>
            <p:cNvPr id="77" name="Oval 76">
              <a:extLst>
                <a:ext uri="{FF2B5EF4-FFF2-40B4-BE49-F238E27FC236}">
                  <a16:creationId xmlns:a16="http://schemas.microsoft.com/office/drawing/2014/main" id="{18EB48A3-BFFA-1174-6A80-CEE4770D1A14}"/>
                </a:ext>
              </a:extLst>
            </p:cNvPr>
            <p:cNvSpPr/>
            <p:nvPr/>
          </p:nvSpPr>
          <p:spPr>
            <a:xfrm>
              <a:off x="-1492" y="2058505"/>
              <a:ext cx="1352550" cy="77216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07000"/>
                </a:lnSpc>
                <a:spcAft>
                  <a:spcPts val="800"/>
                </a:spcAft>
                <a:buNone/>
              </a:pPr>
              <a:r>
                <a:rPr lang="en-GB" sz="1600" kern="100" dirty="0">
                  <a:effectLst/>
                  <a:ea typeface="Calibri" panose="020F0502020204030204" pitchFamily="34" charset="0"/>
                  <a:cs typeface="Arial" panose="020B0604020202020204" pitchFamily="34" charset="0"/>
                </a:rPr>
                <a:t>Receptionist</a:t>
              </a:r>
            </a:p>
          </p:txBody>
        </p:sp>
        <p:sp>
          <p:nvSpPr>
            <p:cNvPr id="78" name="Oval 77">
              <a:extLst>
                <a:ext uri="{FF2B5EF4-FFF2-40B4-BE49-F238E27FC236}">
                  <a16:creationId xmlns:a16="http://schemas.microsoft.com/office/drawing/2014/main" id="{9DF70606-1D28-8B64-3C5A-E3F143269E20}"/>
                </a:ext>
              </a:extLst>
            </p:cNvPr>
            <p:cNvSpPr/>
            <p:nvPr/>
          </p:nvSpPr>
          <p:spPr>
            <a:xfrm>
              <a:off x="1486894" y="2130950"/>
              <a:ext cx="1270000" cy="6350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07000"/>
                </a:lnSpc>
                <a:spcAft>
                  <a:spcPts val="800"/>
                </a:spcAft>
                <a:buNone/>
              </a:pPr>
              <a:r>
                <a:rPr lang="en-GB" sz="1600" kern="100" dirty="0">
                  <a:effectLst/>
                  <a:ea typeface="Calibri" panose="020F0502020204030204" pitchFamily="34" charset="0"/>
                  <a:cs typeface="Arial" panose="020B0604020202020204" pitchFamily="34" charset="0"/>
                </a:rPr>
                <a:t>Head of Finance</a:t>
              </a:r>
            </a:p>
          </p:txBody>
        </p:sp>
        <p:sp>
          <p:nvSpPr>
            <p:cNvPr id="79" name="Oval 78">
              <a:extLst>
                <a:ext uri="{FF2B5EF4-FFF2-40B4-BE49-F238E27FC236}">
                  <a16:creationId xmlns:a16="http://schemas.microsoft.com/office/drawing/2014/main" id="{A89696DF-1D26-3DE7-8651-F950759C75BD}"/>
                </a:ext>
              </a:extLst>
            </p:cNvPr>
            <p:cNvSpPr/>
            <p:nvPr/>
          </p:nvSpPr>
          <p:spPr>
            <a:xfrm>
              <a:off x="3093057" y="2138901"/>
              <a:ext cx="1257300" cy="64135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07000"/>
                </a:lnSpc>
                <a:spcAft>
                  <a:spcPts val="800"/>
                </a:spcAft>
                <a:buNone/>
              </a:pPr>
              <a:r>
                <a:rPr lang="en-GB" sz="1100" kern="100" dirty="0">
                  <a:effectLst/>
                  <a:ea typeface="Calibri" panose="020F0502020204030204" pitchFamily="34" charset="0"/>
                  <a:cs typeface="Arial" panose="020B0604020202020204" pitchFamily="34" charset="0"/>
                </a:rPr>
                <a:t>Hair Specialist</a:t>
              </a:r>
            </a:p>
          </p:txBody>
        </p:sp>
        <p:sp>
          <p:nvSpPr>
            <p:cNvPr id="80" name="Oval 79">
              <a:extLst>
                <a:ext uri="{FF2B5EF4-FFF2-40B4-BE49-F238E27FC236}">
                  <a16:creationId xmlns:a16="http://schemas.microsoft.com/office/drawing/2014/main" id="{BF81F412-1A2B-E321-67C3-997C3CD7CC58}"/>
                </a:ext>
              </a:extLst>
            </p:cNvPr>
            <p:cNvSpPr/>
            <p:nvPr/>
          </p:nvSpPr>
          <p:spPr>
            <a:xfrm>
              <a:off x="4731026" y="2210463"/>
              <a:ext cx="1225550" cy="6604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07000"/>
                </a:lnSpc>
                <a:spcAft>
                  <a:spcPts val="800"/>
                </a:spcAft>
                <a:buNone/>
              </a:pPr>
              <a:r>
                <a:rPr lang="en-GB" sz="1600" kern="100" dirty="0">
                  <a:effectLst/>
                  <a:ea typeface="Calibri" panose="020F0502020204030204" pitchFamily="34" charset="0"/>
                  <a:cs typeface="Arial" panose="020B0604020202020204" pitchFamily="34" charset="0"/>
                </a:rPr>
                <a:t>Content Creator</a:t>
              </a:r>
            </a:p>
          </p:txBody>
        </p:sp>
        <p:sp>
          <p:nvSpPr>
            <p:cNvPr id="81" name="Oval 80">
              <a:extLst>
                <a:ext uri="{FF2B5EF4-FFF2-40B4-BE49-F238E27FC236}">
                  <a16:creationId xmlns:a16="http://schemas.microsoft.com/office/drawing/2014/main" id="{97EFD9CD-EFD5-A874-47D1-CB4BCAB208C2}"/>
                </a:ext>
              </a:extLst>
            </p:cNvPr>
            <p:cNvSpPr/>
            <p:nvPr/>
          </p:nvSpPr>
          <p:spPr>
            <a:xfrm>
              <a:off x="6305384" y="2218414"/>
              <a:ext cx="1130300" cy="62865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07000"/>
                </a:lnSpc>
                <a:spcAft>
                  <a:spcPts val="800"/>
                </a:spcAft>
                <a:buNone/>
              </a:pPr>
              <a:r>
                <a:rPr lang="en-GB" sz="1200" kern="100" dirty="0">
                  <a:effectLst/>
                  <a:ea typeface="Calibri" panose="020F0502020204030204" pitchFamily="34" charset="0"/>
                  <a:cs typeface="Arial" panose="020B0604020202020204" pitchFamily="34" charset="0"/>
                </a:rPr>
                <a:t>Social Media </a:t>
              </a:r>
            </a:p>
          </p:txBody>
        </p:sp>
        <p:cxnSp>
          <p:nvCxnSpPr>
            <p:cNvPr id="82" name="Conexão reta unidirecional 81">
              <a:extLst>
                <a:ext uri="{FF2B5EF4-FFF2-40B4-BE49-F238E27FC236}">
                  <a16:creationId xmlns:a16="http://schemas.microsoft.com/office/drawing/2014/main" id="{98739005-DE29-46A4-ED4A-9211EA54E98F}"/>
                </a:ext>
              </a:extLst>
            </p:cNvPr>
            <p:cNvCxnSpPr/>
            <p:nvPr/>
          </p:nvCxnSpPr>
          <p:spPr>
            <a:xfrm>
              <a:off x="725059" y="2854519"/>
              <a:ext cx="19050" cy="65405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3" name="Oval 82">
              <a:extLst>
                <a:ext uri="{FF2B5EF4-FFF2-40B4-BE49-F238E27FC236}">
                  <a16:creationId xmlns:a16="http://schemas.microsoft.com/office/drawing/2014/main" id="{C296C5F8-8D10-7A15-2D60-FFED923B567F}"/>
                </a:ext>
              </a:extLst>
            </p:cNvPr>
            <p:cNvSpPr/>
            <p:nvPr/>
          </p:nvSpPr>
          <p:spPr>
            <a:xfrm>
              <a:off x="-55994" y="3625795"/>
              <a:ext cx="1421245" cy="76835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07000"/>
                </a:lnSpc>
                <a:spcAft>
                  <a:spcPts val="800"/>
                </a:spcAft>
                <a:buNone/>
              </a:pPr>
              <a:r>
                <a:rPr lang="en-GB" sz="1600" kern="100" dirty="0">
                  <a:effectLst/>
                  <a:ea typeface="Calibri" panose="020F0502020204030204" pitchFamily="34" charset="0"/>
                  <a:cs typeface="Arial" panose="020B0604020202020204" pitchFamily="34" charset="0"/>
                </a:rPr>
                <a:t>Customer Management</a:t>
              </a:r>
            </a:p>
          </p:txBody>
        </p:sp>
        <p:cxnSp>
          <p:nvCxnSpPr>
            <p:cNvPr id="84" name="Conexão reta unidirecional 83">
              <a:extLst>
                <a:ext uri="{FF2B5EF4-FFF2-40B4-BE49-F238E27FC236}">
                  <a16:creationId xmlns:a16="http://schemas.microsoft.com/office/drawing/2014/main" id="{4D3768E0-E531-E3AF-7785-72DFF7D3F7B2}"/>
                </a:ext>
              </a:extLst>
            </p:cNvPr>
            <p:cNvCxnSpPr/>
            <p:nvPr/>
          </p:nvCxnSpPr>
          <p:spPr>
            <a:xfrm flipH="1">
              <a:off x="2127636" y="2838616"/>
              <a:ext cx="19050" cy="64770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5" name="Oval 84">
              <a:extLst>
                <a:ext uri="{FF2B5EF4-FFF2-40B4-BE49-F238E27FC236}">
                  <a16:creationId xmlns:a16="http://schemas.microsoft.com/office/drawing/2014/main" id="{C8BDFC35-EB02-1D07-A4A4-A253128FCEC8}"/>
                </a:ext>
              </a:extLst>
            </p:cNvPr>
            <p:cNvSpPr/>
            <p:nvPr/>
          </p:nvSpPr>
          <p:spPr>
            <a:xfrm>
              <a:off x="1526650" y="3617844"/>
              <a:ext cx="1301750" cy="74295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07000"/>
                </a:lnSpc>
                <a:spcAft>
                  <a:spcPts val="800"/>
                </a:spcAft>
                <a:buNone/>
              </a:pPr>
              <a:r>
                <a:rPr lang="en-GB" sz="1200" kern="100" dirty="0">
                  <a:effectLst/>
                  <a:ea typeface="Calibri" panose="020F0502020204030204" pitchFamily="34" charset="0"/>
                  <a:cs typeface="Arial" panose="020B0604020202020204" pitchFamily="34" charset="0"/>
                </a:rPr>
                <a:t>Accountant</a:t>
              </a:r>
            </a:p>
          </p:txBody>
        </p:sp>
        <p:cxnSp>
          <p:nvCxnSpPr>
            <p:cNvPr id="86" name="Conexão reta unidirecional 85">
              <a:extLst>
                <a:ext uri="{FF2B5EF4-FFF2-40B4-BE49-F238E27FC236}">
                  <a16:creationId xmlns:a16="http://schemas.microsoft.com/office/drawing/2014/main" id="{78BD5786-C9D3-9C51-22D7-B3A7F8E01725}"/>
                </a:ext>
              </a:extLst>
            </p:cNvPr>
            <p:cNvCxnSpPr/>
            <p:nvPr/>
          </p:nvCxnSpPr>
          <p:spPr>
            <a:xfrm>
              <a:off x="3735456" y="2830665"/>
              <a:ext cx="6350" cy="65405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7" name="Oval 86">
              <a:extLst>
                <a:ext uri="{FF2B5EF4-FFF2-40B4-BE49-F238E27FC236}">
                  <a16:creationId xmlns:a16="http://schemas.microsoft.com/office/drawing/2014/main" id="{B2F0DBE9-6F76-D97A-4FD7-F6EFAE156604}"/>
                </a:ext>
              </a:extLst>
            </p:cNvPr>
            <p:cNvSpPr/>
            <p:nvPr/>
          </p:nvSpPr>
          <p:spPr>
            <a:xfrm>
              <a:off x="3156668" y="3649649"/>
              <a:ext cx="1212850" cy="7112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07000"/>
                </a:lnSpc>
                <a:spcAft>
                  <a:spcPts val="800"/>
                </a:spcAft>
                <a:buNone/>
              </a:pPr>
              <a:r>
                <a:rPr lang="en-GB" sz="1200" kern="100">
                  <a:effectLst/>
                  <a:ea typeface="Calibri" panose="020F0502020204030204" pitchFamily="34" charset="0"/>
                  <a:cs typeface="Arial" panose="020B0604020202020204" pitchFamily="34" charset="0"/>
                </a:rPr>
                <a:t>Beauty Staff</a:t>
              </a:r>
            </a:p>
          </p:txBody>
        </p:sp>
        <p:cxnSp>
          <p:nvCxnSpPr>
            <p:cNvPr id="88" name="Conexão reta unidirecional 87">
              <a:extLst>
                <a:ext uri="{FF2B5EF4-FFF2-40B4-BE49-F238E27FC236}">
                  <a16:creationId xmlns:a16="http://schemas.microsoft.com/office/drawing/2014/main" id="{28DFB05C-F6F2-32D2-9CAA-41C3EA435DE1}"/>
                </a:ext>
              </a:extLst>
            </p:cNvPr>
            <p:cNvCxnSpPr/>
            <p:nvPr/>
          </p:nvCxnSpPr>
          <p:spPr>
            <a:xfrm>
              <a:off x="5320913" y="2941983"/>
              <a:ext cx="0" cy="66040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9" name="Oval 88">
              <a:extLst>
                <a:ext uri="{FF2B5EF4-FFF2-40B4-BE49-F238E27FC236}">
                  <a16:creationId xmlns:a16="http://schemas.microsoft.com/office/drawing/2014/main" id="{742457B1-1502-6939-93A8-A7126B28215E}"/>
                </a:ext>
              </a:extLst>
            </p:cNvPr>
            <p:cNvSpPr/>
            <p:nvPr/>
          </p:nvSpPr>
          <p:spPr>
            <a:xfrm>
              <a:off x="4689663" y="3678482"/>
              <a:ext cx="1324494" cy="963517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07000"/>
                </a:lnSpc>
                <a:spcAft>
                  <a:spcPts val="800"/>
                </a:spcAft>
                <a:buNone/>
              </a:pPr>
              <a:r>
                <a:rPr lang="en-GB" sz="1200" kern="100">
                  <a:effectLst/>
                  <a:ea typeface="Calibri" panose="020F0502020204030204" pitchFamily="34" charset="0"/>
                  <a:cs typeface="Arial" panose="020B0604020202020204" pitchFamily="34" charset="0"/>
                </a:rPr>
                <a:t>Produce Photos and Tutorial</a:t>
              </a:r>
            </a:p>
          </p:txBody>
        </p:sp>
        <p:cxnSp>
          <p:nvCxnSpPr>
            <p:cNvPr id="90" name="Conexão reta unidirecional 89">
              <a:extLst>
                <a:ext uri="{FF2B5EF4-FFF2-40B4-BE49-F238E27FC236}">
                  <a16:creationId xmlns:a16="http://schemas.microsoft.com/office/drawing/2014/main" id="{940C5966-A6A5-D7B2-8924-8C399B3B7E7E}"/>
                </a:ext>
              </a:extLst>
            </p:cNvPr>
            <p:cNvCxnSpPr/>
            <p:nvPr/>
          </p:nvCxnSpPr>
          <p:spPr>
            <a:xfrm flipH="1">
              <a:off x="6874565" y="2941983"/>
              <a:ext cx="12700" cy="73025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1" name="Oval 90">
              <a:extLst>
                <a:ext uri="{FF2B5EF4-FFF2-40B4-BE49-F238E27FC236}">
                  <a16:creationId xmlns:a16="http://schemas.microsoft.com/office/drawing/2014/main" id="{06DE15D2-F262-37A1-3DEA-605A6CFDB0D4}"/>
                </a:ext>
              </a:extLst>
            </p:cNvPr>
            <p:cNvSpPr/>
            <p:nvPr/>
          </p:nvSpPr>
          <p:spPr>
            <a:xfrm>
              <a:off x="6170212" y="3729162"/>
              <a:ext cx="1257300" cy="72390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07000"/>
                </a:lnSpc>
                <a:spcAft>
                  <a:spcPts val="800"/>
                </a:spcAft>
                <a:buNone/>
              </a:pPr>
              <a:r>
                <a:rPr lang="pt-PT" sz="1200" kern="100" dirty="0" err="1">
                  <a:effectLst/>
                  <a:latin typeface="Arial" panose="020B0604020202020204" pitchFamily="34" charset="0"/>
                  <a:ea typeface="Calibri" panose="020F0502020204030204" pitchFamily="34" charset="0"/>
                  <a:cs typeface="Arial" panose="020B0604020202020204" pitchFamily="34" charset="0"/>
                </a:rPr>
                <a:t>Adversiting</a:t>
              </a:r>
              <a:endPara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92" name="Rectangle 126">
            <a:extLst>
              <a:ext uri="{FF2B5EF4-FFF2-40B4-BE49-F238E27FC236}">
                <a16:creationId xmlns:a16="http://schemas.microsoft.com/office/drawing/2014/main" id="{EC42AF1F-BDE4-2DC5-F92D-326E1E9A4E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-2256100" y="-3248978"/>
            <a:ext cx="20895053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pt-PT" altLang="en-US" sz="12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pt-PT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SALON OWNER</a:t>
            </a:r>
            <a:endParaRPr kumimoji="0" lang="en-GB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3" name="CaixaDeTexto 92">
            <a:extLst>
              <a:ext uri="{FF2B5EF4-FFF2-40B4-BE49-F238E27FC236}">
                <a16:creationId xmlns:a16="http://schemas.microsoft.com/office/drawing/2014/main" id="{6DD6D833-7149-4B90-3875-9D7835C311E5}"/>
              </a:ext>
            </a:extLst>
          </p:cNvPr>
          <p:cNvSpPr txBox="1"/>
          <p:nvPr/>
        </p:nvSpPr>
        <p:spPr>
          <a:xfrm>
            <a:off x="5243432" y="107169"/>
            <a:ext cx="15892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PT" sz="2400" b="1" dirty="0">
                <a:latin typeface="Arial" panose="020B0604020202020204" pitchFamily="34" charset="0"/>
                <a:cs typeface="Arial" panose="020B0604020202020204" pitchFamily="34" charset="0"/>
              </a:rPr>
              <a:t>OWNER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93193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2" name="Rectangle 4104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42A888B4-0E89-9726-0FE4-8A9AEED689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Legal Format: Limited Company (Ltd)</a:t>
            </a:r>
          </a:p>
        </p:txBody>
      </p:sp>
      <p:sp>
        <p:nvSpPr>
          <p:cNvPr id="4104" name="Rectangle 4106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6" name="Rectangle 4108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CF175821-01AA-F58F-45CB-E59A3E71B1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GB" sz="2000" dirty="0"/>
              <a:t>Limited liability protects personal assets.</a:t>
            </a:r>
          </a:p>
          <a:p>
            <a:r>
              <a:rPr lang="en-GB" sz="2000" dirty="0"/>
              <a:t>Professional and trustworthy business image.</a:t>
            </a:r>
          </a:p>
          <a:p>
            <a:r>
              <a:rPr lang="en-GB" sz="2000" dirty="0"/>
              <a:t>Suitable for future investment, growth and hiring staff.</a:t>
            </a:r>
          </a:p>
          <a:p>
            <a:r>
              <a:rPr lang="en-GB" sz="2000" dirty="0"/>
              <a:t>More efficient tax management opportunities.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100" name="Picture 4" descr="Private Limited Company Incorporation in India | Enterslice">
            <a:extLst>
              <a:ext uri="{FF2B5EF4-FFF2-40B4-BE49-F238E27FC236}">
                <a16:creationId xmlns:a16="http://schemas.microsoft.com/office/drawing/2014/main" id="{859DE639-8D17-1248-60C7-D01927514F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19" r="19811" b="2"/>
          <a:stretch>
            <a:fillRect/>
          </a:stretch>
        </p:blipFill>
        <p:spPr bwMode="auto">
          <a:xfrm>
            <a:off x="5911532" y="2484255"/>
            <a:ext cx="5150277" cy="3714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11" name="Rectangle 4110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78533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58" name="Rectangle 515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2143356C-6C8C-2B96-77B4-04B50EDA20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3200" b="1" dirty="0"/>
              <a:t>PESTEL Analysis</a:t>
            </a:r>
          </a:p>
        </p:txBody>
      </p:sp>
      <p:grpSp>
        <p:nvGrpSpPr>
          <p:cNvPr id="5160" name="Group 515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5161" name="Rectangle 516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62" name="Rectangle 516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164" name="Rectangle 516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71B94DB6-557D-4B9E-7CC4-6CB0B1916A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456121"/>
            <a:ext cx="10143668" cy="3578919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PESTEL analysis helps us understand the external environment.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Politically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there are strict rules about cosmetic safety and importing products after Brexit.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Economically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costs are rising, but the natural haircare market is still strong.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Socially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more people are embracing natural textured hair.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supports us through social media and online selling.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Environmental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trends push us towards eco-friendly packaging.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Legally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we must follow GDPR and UK Cosmetic Regulations.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526396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93" name="Rectangle 2092">
            <a:extLst>
              <a:ext uri="{FF2B5EF4-FFF2-40B4-BE49-F238E27FC236}">
                <a16:creationId xmlns:a16="http://schemas.microsoft.com/office/drawing/2014/main" id="{026A84AF-6F58-471A-BF1F-10D8C0351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BDA5473D-8125-FE30-771C-8F139C0F2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8662"/>
            <a:ext cx="3785513" cy="3728853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/>
              <a:t>MARKETING STRATEGIES (STP)</a:t>
            </a:r>
          </a:p>
        </p:txBody>
      </p:sp>
      <p:pic>
        <p:nvPicPr>
          <p:cNvPr id="2054" name="Picture 6" descr="What Is Marketing Strategy Development - Design Talk">
            <a:extLst>
              <a:ext uri="{FF2B5EF4-FFF2-40B4-BE49-F238E27FC236}">
                <a16:creationId xmlns:a16="http://schemas.microsoft.com/office/drawing/2014/main" id="{FC614F3A-EA9B-E511-2D8F-974C9DC3B3F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2068"/>
          <a:stretch>
            <a:fillRect/>
          </a:stretch>
        </p:blipFill>
        <p:spPr bwMode="auto">
          <a:xfrm>
            <a:off x="5009505" y="10"/>
            <a:ext cx="7182495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61644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8EF26983-2EEE-11AF-AC81-9746366595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pt-PT" sz="3200" b="1" dirty="0"/>
              <a:t>SEGMENTATION</a:t>
            </a:r>
            <a:endParaRPr lang="en-GB" sz="3200" b="1" dirty="0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18B4DA93-442E-0286-3CBB-81722BA8FC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2000" b="1" dirty="0"/>
              <a:t>Demographic Segmentation</a:t>
            </a:r>
          </a:p>
          <a:p>
            <a:r>
              <a:rPr lang="en-GB" sz="2000" dirty="0"/>
              <a:t>We target mainly </a:t>
            </a:r>
            <a:r>
              <a:rPr lang="en-GB" sz="2000" b="1" dirty="0"/>
              <a:t>women aged 18–45</a:t>
            </a:r>
            <a:r>
              <a:rPr lang="en-GB" sz="2000" dirty="0"/>
              <a:t> with textured hair.</a:t>
            </a:r>
          </a:p>
          <a:p>
            <a:r>
              <a:rPr lang="en-GB" sz="2000" dirty="0"/>
              <a:t>Our customers usually have a </a:t>
            </a:r>
            <a:r>
              <a:rPr lang="en-GB" sz="2000" b="1" dirty="0"/>
              <a:t>stable income</a:t>
            </a:r>
            <a:r>
              <a:rPr lang="en-GB" sz="2000" dirty="0"/>
              <a:t> and can spend on good hair products.</a:t>
            </a:r>
          </a:p>
          <a:p>
            <a:r>
              <a:rPr lang="en-GB" sz="2000" dirty="0"/>
              <a:t>We focus on clients who care about </a:t>
            </a:r>
            <a:r>
              <a:rPr lang="en-GB" sz="2000" b="1" dirty="0"/>
              <a:t>natural and healthy hair routines</a:t>
            </a:r>
            <a:r>
              <a:rPr lang="en-GB" sz="2000" dirty="0"/>
              <a:t>.</a:t>
            </a:r>
          </a:p>
          <a:p>
            <a:pPr marL="0" indent="0">
              <a:buNone/>
            </a:pPr>
            <a:r>
              <a:rPr lang="en-GB" sz="2000" b="1" dirty="0"/>
              <a:t>Psychographic Segmentation</a:t>
            </a:r>
          </a:p>
          <a:p>
            <a:r>
              <a:rPr lang="en-GB" sz="2000" dirty="0"/>
              <a:t>Customers who value </a:t>
            </a:r>
            <a:r>
              <a:rPr lang="en-GB" sz="2000" b="1" dirty="0"/>
              <a:t>self-care, confidence, and personal appearance</a:t>
            </a:r>
            <a:r>
              <a:rPr lang="en-GB" sz="2000" dirty="0"/>
              <a:t>.</a:t>
            </a:r>
          </a:p>
          <a:p>
            <a:r>
              <a:rPr lang="en-GB" sz="2000" dirty="0"/>
              <a:t>People who prefer </a:t>
            </a:r>
            <a:r>
              <a:rPr lang="en-GB" sz="2000" b="1" dirty="0"/>
              <a:t>natural products</a:t>
            </a:r>
            <a:r>
              <a:rPr lang="en-GB" sz="2000" dirty="0"/>
              <a:t> and want to understand their hair better.</a:t>
            </a:r>
          </a:p>
          <a:p>
            <a:r>
              <a:rPr lang="en-GB" sz="2000" dirty="0"/>
              <a:t>Clients who like </a:t>
            </a:r>
            <a:r>
              <a:rPr lang="en-GB" sz="2000" b="1" dirty="0"/>
              <a:t>learning new routines</a:t>
            </a:r>
            <a:r>
              <a:rPr lang="en-GB" sz="2000" dirty="0"/>
              <a:t> and improving their hair health.</a:t>
            </a:r>
          </a:p>
          <a:p>
            <a:endParaRPr lang="en-GB" sz="1900" dirty="0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91528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1138B222-B366-9D5F-B403-20D33A645F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2000" b="1" dirty="0"/>
              <a:t>Behavioural Segmentation</a:t>
            </a:r>
          </a:p>
          <a:p>
            <a:r>
              <a:rPr lang="en-GB" sz="2000" dirty="0"/>
              <a:t>Customers who already buy hair products and look for </a:t>
            </a:r>
            <a:r>
              <a:rPr lang="en-GB" sz="2000" b="1" dirty="0"/>
              <a:t>better solutions</a:t>
            </a:r>
            <a:r>
              <a:rPr lang="en-GB" sz="2000" dirty="0"/>
              <a:t>.</a:t>
            </a:r>
          </a:p>
          <a:p>
            <a:r>
              <a:rPr lang="en-GB" sz="2000" dirty="0"/>
              <a:t>People who want help with </a:t>
            </a:r>
            <a:r>
              <a:rPr lang="en-GB" sz="2000" b="1" dirty="0"/>
              <a:t>dryness, breakage, and hair growth</a:t>
            </a:r>
            <a:r>
              <a:rPr lang="en-GB" sz="2000" dirty="0"/>
              <a:t>.</a:t>
            </a:r>
          </a:p>
          <a:p>
            <a:r>
              <a:rPr lang="en-GB" sz="2000" dirty="0"/>
              <a:t>Clients who return often and look for </a:t>
            </a:r>
            <a:r>
              <a:rPr lang="en-GB" sz="2000" b="1" dirty="0"/>
              <a:t>personalised advice</a:t>
            </a:r>
            <a:r>
              <a:rPr lang="en-GB" sz="2000" dirty="0"/>
              <a:t>.</a:t>
            </a:r>
          </a:p>
          <a:p>
            <a:pPr marL="0" indent="0">
              <a:buNone/>
            </a:pPr>
            <a:r>
              <a:rPr lang="en-GB" sz="2000" b="1" dirty="0"/>
              <a:t>Geographic Segmentation</a:t>
            </a:r>
          </a:p>
          <a:p>
            <a:r>
              <a:rPr lang="en-GB" sz="2000" dirty="0"/>
              <a:t>People living in </a:t>
            </a:r>
            <a:r>
              <a:rPr lang="en-GB" sz="2000" b="1" dirty="0"/>
              <a:t>Bristol</a:t>
            </a:r>
            <a:r>
              <a:rPr lang="en-GB" sz="2000" dirty="0"/>
              <a:t> and nearby areas.</a:t>
            </a:r>
          </a:p>
          <a:p>
            <a:r>
              <a:rPr lang="en-GB" sz="2000" dirty="0"/>
              <a:t>Customers in </a:t>
            </a:r>
            <a:r>
              <a:rPr lang="en-GB" sz="2000" b="1" dirty="0"/>
              <a:t>urban communities</a:t>
            </a:r>
            <a:r>
              <a:rPr lang="en-GB" sz="2000" dirty="0"/>
              <a:t> who want easy access to haircare products.</a:t>
            </a:r>
          </a:p>
          <a:p>
            <a:r>
              <a:rPr lang="en-GB" sz="2000" dirty="0"/>
              <a:t>Local clients who prefer shopping in a </a:t>
            </a:r>
            <a:r>
              <a:rPr lang="en-GB" sz="2000" b="1" dirty="0"/>
              <a:t>nearby store</a:t>
            </a:r>
            <a:r>
              <a:rPr lang="en-GB" sz="2000" dirty="0"/>
              <a:t> instead of travelling far.</a:t>
            </a:r>
          </a:p>
          <a:p>
            <a:endParaRPr lang="en-GB" sz="1900" dirty="0"/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80699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4031DF10-32F6-92A3-463E-F2AA3DA6C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3200" b="1" dirty="0" err="1"/>
              <a:t>Targenting</a:t>
            </a:r>
            <a:endParaRPr lang="en-GB" sz="3200" b="1" dirty="0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9A3CDA12-6BBF-34A8-3F06-39FC7F3A56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 fontScale="92500" lnSpcReduction="20000"/>
          </a:bodyPr>
          <a:lstStyle/>
          <a:p>
            <a:r>
              <a:rPr lang="en-GB" sz="2200" dirty="0"/>
              <a:t>Our main target group is women aged 30–45 with textured hair.</a:t>
            </a:r>
          </a:p>
          <a:p>
            <a:endParaRPr lang="en-GB" sz="2200" dirty="0"/>
          </a:p>
          <a:p>
            <a:r>
              <a:rPr lang="en-GB" sz="2200" dirty="0"/>
              <a:t>They have stable income and look for quality natural products and professional advice.</a:t>
            </a:r>
          </a:p>
          <a:p>
            <a:endParaRPr lang="en-GB" sz="2200" dirty="0"/>
          </a:p>
          <a:p>
            <a:r>
              <a:rPr lang="en-GB" sz="2200" dirty="0"/>
              <a:t>We also target young women aged 18–30 who follow beauty trends and buy products often.</a:t>
            </a:r>
          </a:p>
          <a:p>
            <a:endParaRPr lang="en-GB" sz="2200" dirty="0"/>
          </a:p>
          <a:p>
            <a:r>
              <a:rPr lang="en-GB" sz="2200" dirty="0"/>
              <a:t>They want to understand their hair, improve confidence, and follow a healthier routine.</a:t>
            </a:r>
          </a:p>
          <a:p>
            <a:endParaRPr lang="en-GB" sz="1900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73553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DA87CE0C-37E8-6F18-2988-B469DBAAE5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3200" b="1" dirty="0"/>
              <a:t>POSITIONING</a:t>
            </a:r>
            <a:endParaRPr lang="en-GB" sz="32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017297E-89D0-20E3-59ED-37D06C8C77D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45028" y="3017522"/>
            <a:ext cx="9941319" cy="312465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AfroBrazil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Beauty is positioned as an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inclusive and culturally authentic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brand.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We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specialise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in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natural haircare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for afro, curly, and wavy textures.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We offer </a:t>
            </a: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personalised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support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workshops, and expert guidance.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Our brand focuses on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confidence, education, and healthy hair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45891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42979C7-FC2C-9AC6-3CC6-58C2407CA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265"/>
            <a:ext cx="5791199" cy="1401183"/>
          </a:xfrm>
        </p:spPr>
        <p:txBody>
          <a:bodyPr anchor="t"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Marketing Mix</a:t>
            </a:r>
          </a:p>
        </p:txBody>
      </p:sp>
      <p:cxnSp>
        <p:nvCxnSpPr>
          <p:cNvPr id="22" name="Straight Connector 13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F61B1285-380C-BED5-E381-0FE2D53E4B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46376"/>
            <a:ext cx="5791199" cy="3602935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Our product line includes natural oils, curl creams, and treatments from African and Brazilian suppliers.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Prices will be value-based to remain affordable while still maintaining high quality.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Products will be sold online through a link on social media where customers will have access to WhatsApp and can ask for help in purchasing the right products, and we will explain how to use them.</a:t>
            </a:r>
          </a:p>
        </p:txBody>
      </p:sp>
      <p:sp>
        <p:nvSpPr>
          <p:cNvPr id="23" name="Rectangle 15">
            <a:extLst>
              <a:ext uri="{FF2B5EF4-FFF2-40B4-BE49-F238E27FC236}">
                <a16:creationId xmlns:a16="http://schemas.microsoft.com/office/drawing/2014/main" id="{DF8BC164-E230-753F-2C7E-B4EE7BA7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8086" y="0"/>
            <a:ext cx="4803913" cy="6858000"/>
          </a:xfrm>
          <a:prstGeom prst="rect">
            <a:avLst/>
          </a:prstGeom>
          <a:solidFill>
            <a:schemeClr val="bg1">
              <a:lumMod val="95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Imagem 8" descr="Uma imagem com texto, captura de ecrã, Tipo de letra, número&#10;&#10;Os conteúdos gerados por IA podem estar incorretos.">
            <a:extLst>
              <a:ext uri="{FF2B5EF4-FFF2-40B4-BE49-F238E27FC236}">
                <a16:creationId xmlns:a16="http://schemas.microsoft.com/office/drawing/2014/main" id="{97EF9777-722F-10DB-E3FC-BF113173E3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5788" y="842824"/>
            <a:ext cx="3448997" cy="5167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00826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13C3EDA-8AA2-4A5F-E9EC-5AF65C97E6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971" y="130628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ADDITIONAL INFORMATION</a:t>
            </a: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ED734663-7FFC-4466-0E9A-9A37B551B6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971" y="1456191"/>
            <a:ext cx="9633857" cy="4441370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br>
              <a:rPr lang="en-GB" sz="6200" dirty="0"/>
            </a:br>
            <a:r>
              <a:rPr lang="en-GB" sz="3600" b="1" dirty="0"/>
              <a:t>Product Prices</a:t>
            </a:r>
          </a:p>
          <a:p>
            <a:r>
              <a:rPr lang="en-GB" sz="3600" dirty="0"/>
              <a:t>Our products will have </a:t>
            </a:r>
            <a:r>
              <a:rPr lang="en-GB" sz="3600" b="1" dirty="0"/>
              <a:t>affordable but fair prices</a:t>
            </a:r>
            <a:r>
              <a:rPr lang="en-GB" sz="3600" dirty="0"/>
              <a:t> for the UK market:</a:t>
            </a:r>
          </a:p>
          <a:p>
            <a:r>
              <a:rPr lang="en-GB" sz="3600" dirty="0"/>
              <a:t>Oils and leave-ins: </a:t>
            </a:r>
            <a:r>
              <a:rPr lang="en-GB" sz="3600" b="1" dirty="0"/>
              <a:t>£9.99 – £14.99</a:t>
            </a:r>
            <a:endParaRPr lang="en-GB" sz="3600" dirty="0"/>
          </a:p>
          <a:p>
            <a:r>
              <a:rPr lang="en-GB" sz="3600" dirty="0"/>
              <a:t>Curl creams and stylers: </a:t>
            </a:r>
            <a:r>
              <a:rPr lang="en-GB" sz="3600" b="1" dirty="0"/>
              <a:t>£12.99 – £17.99</a:t>
            </a:r>
            <a:endParaRPr lang="en-GB" sz="3600" dirty="0"/>
          </a:p>
          <a:p>
            <a:r>
              <a:rPr lang="en-GB" sz="3600" dirty="0"/>
              <a:t>Treatments and masks: </a:t>
            </a:r>
            <a:r>
              <a:rPr lang="en-GB" sz="3600" b="1" dirty="0"/>
              <a:t>£14.99 – £19.99</a:t>
            </a:r>
            <a:br>
              <a:rPr lang="en-GB" sz="3600" dirty="0"/>
            </a:br>
            <a:r>
              <a:rPr lang="en-GB" sz="3600" dirty="0"/>
              <a:t>These prices allow good profit while staying accessible for our community.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b="1" dirty="0"/>
              <a:t>Workshop Prices</a:t>
            </a:r>
          </a:p>
          <a:p>
            <a:r>
              <a:rPr lang="en-GB" sz="3600" dirty="0"/>
              <a:t>We will organise small workshops with a </a:t>
            </a:r>
            <a:r>
              <a:rPr lang="en-GB" sz="3600" b="1" dirty="0"/>
              <a:t>fair price</a:t>
            </a:r>
            <a:r>
              <a:rPr lang="en-GB" sz="3600" dirty="0"/>
              <a:t> that includes teaching, materials, and a haircare kit:</a:t>
            </a:r>
          </a:p>
          <a:p>
            <a:r>
              <a:rPr lang="en-GB" sz="3600" dirty="0"/>
              <a:t>Haircare Workshop (1h30): </a:t>
            </a:r>
            <a:r>
              <a:rPr lang="en-GB" sz="3600" b="1" dirty="0"/>
              <a:t>£25 – £35 per person</a:t>
            </a:r>
            <a:endParaRPr lang="en-GB" sz="3600" dirty="0"/>
          </a:p>
          <a:p>
            <a:r>
              <a:rPr lang="en-GB" sz="3600" dirty="0"/>
              <a:t>Includes: personalised guidance + products to take home</a:t>
            </a:r>
            <a:br>
              <a:rPr lang="en-GB" sz="3600" dirty="0"/>
            </a:br>
            <a:r>
              <a:rPr lang="en-GB" sz="3600" dirty="0"/>
              <a:t>This price is accessible, competitive, and still gives a healthy profit margin.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61332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6D0EF38C-3C86-3D00-FD3E-8F1CFABDD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4600" b="1"/>
              <a:t>Funding Required &amp; Allocation</a:t>
            </a: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BB273D6E-05E5-B1D5-8736-02A796AC38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r>
              <a:rPr lang="en-GB" sz="2000" b="1"/>
              <a:t>Initial Startup Costs:</a:t>
            </a:r>
            <a:r>
              <a:rPr lang="en-GB" sz="2000"/>
              <a:t> £12,250</a:t>
            </a:r>
            <a:br>
              <a:rPr lang="en-GB" sz="2000"/>
            </a:br>
            <a:r>
              <a:rPr lang="en-GB" sz="2000"/>
              <a:t>– Renovation</a:t>
            </a:r>
            <a:br>
              <a:rPr lang="en-GB" sz="2000"/>
            </a:br>
            <a:r>
              <a:rPr lang="en-GB" sz="2000"/>
              <a:t>– Furniture and accessories</a:t>
            </a:r>
            <a:br>
              <a:rPr lang="en-GB" sz="2000"/>
            </a:br>
            <a:r>
              <a:rPr lang="en-GB" sz="2000"/>
              <a:t>– Cleaning materials</a:t>
            </a:r>
            <a:br>
              <a:rPr lang="en-GB" sz="2000"/>
            </a:br>
            <a:r>
              <a:rPr lang="en-GB" sz="2000"/>
              <a:t>– First stock of natural hair products</a:t>
            </a:r>
          </a:p>
          <a:p>
            <a:r>
              <a:rPr lang="en-GB" sz="2000" b="1"/>
              <a:t>Early Operating Losses (Months 1–3):</a:t>
            </a:r>
            <a:r>
              <a:rPr lang="en-GB" sz="2000"/>
              <a:t> £6,120</a:t>
            </a:r>
            <a:br>
              <a:rPr lang="en-GB" sz="2000"/>
            </a:br>
            <a:r>
              <a:rPr lang="en-GB" sz="2000"/>
              <a:t>– Low sales during the first months</a:t>
            </a:r>
            <a:br>
              <a:rPr lang="en-GB" sz="2000"/>
            </a:br>
            <a:r>
              <a:rPr lang="en-GB" sz="2000"/>
              <a:t>– Building brand awareness</a:t>
            </a:r>
            <a:br>
              <a:rPr lang="en-GB" sz="2000"/>
            </a:br>
            <a:r>
              <a:rPr lang="en-GB" sz="2000"/>
              <a:t>– Covering staff and utilities</a:t>
            </a:r>
          </a:p>
          <a:p>
            <a:r>
              <a:rPr lang="en-GB" sz="2000" b="1"/>
              <a:t>Total Investment Needed:</a:t>
            </a:r>
            <a:r>
              <a:rPr lang="en-GB" sz="2000"/>
              <a:t> </a:t>
            </a:r>
            <a:r>
              <a:rPr lang="en-GB" sz="2000" b="1"/>
              <a:t>£18,370</a:t>
            </a:r>
            <a:br>
              <a:rPr lang="en-GB" sz="2000"/>
            </a:br>
            <a:r>
              <a:rPr lang="en-GB" sz="2000"/>
              <a:t>(This supports the business until break-even in Month 4.)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7209644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5FC91D5-4FE8-C504-40D1-6050686FF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743" y="731731"/>
            <a:ext cx="9444037" cy="954194"/>
          </a:xfrm>
        </p:spPr>
        <p:txBody>
          <a:bodyPr anchor="t">
            <a:normAutofit/>
          </a:bodyPr>
          <a:lstStyle/>
          <a:p>
            <a:pPr algn="ctr"/>
            <a:r>
              <a:rPr lang="en-GB" sz="3000" b="1"/>
              <a:t>Fixed Operating Costs (per month)</a:t>
            </a:r>
            <a:br>
              <a:rPr lang="en-GB" sz="3000"/>
            </a:br>
            <a:endParaRPr lang="en-GB" sz="3000"/>
          </a:p>
        </p:txBody>
      </p:sp>
      <p:graphicFrame>
        <p:nvGraphicFramePr>
          <p:cNvPr id="4" name="Marcador de Posição de Conteúdo 3">
            <a:extLst>
              <a:ext uri="{FF2B5EF4-FFF2-40B4-BE49-F238E27FC236}">
                <a16:creationId xmlns:a16="http://schemas.microsoft.com/office/drawing/2014/main" id="{B8F90DFE-1516-E575-25E8-34BCD2A35F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1325046"/>
              </p:ext>
            </p:extLst>
          </p:nvPr>
        </p:nvGraphicFramePr>
        <p:xfrm>
          <a:off x="2115337" y="1287661"/>
          <a:ext cx="9684050" cy="4952847"/>
        </p:xfrm>
        <a:graphic>
          <a:graphicData uri="http://schemas.openxmlformats.org/drawingml/2006/table">
            <a:tbl>
              <a:tblPr firstRow="1" firstCol="1" bandRow="1"/>
              <a:tblGrid>
                <a:gridCol w="5688180">
                  <a:extLst>
                    <a:ext uri="{9D8B030D-6E8A-4147-A177-3AD203B41FA5}">
                      <a16:colId xmlns:a16="http://schemas.microsoft.com/office/drawing/2014/main" val="921291065"/>
                    </a:ext>
                  </a:extLst>
                </a:gridCol>
                <a:gridCol w="2651822">
                  <a:extLst>
                    <a:ext uri="{9D8B030D-6E8A-4147-A177-3AD203B41FA5}">
                      <a16:colId xmlns:a16="http://schemas.microsoft.com/office/drawing/2014/main" val="303866235"/>
                    </a:ext>
                  </a:extLst>
                </a:gridCol>
                <a:gridCol w="672024">
                  <a:extLst>
                    <a:ext uri="{9D8B030D-6E8A-4147-A177-3AD203B41FA5}">
                      <a16:colId xmlns:a16="http://schemas.microsoft.com/office/drawing/2014/main" val="2159653871"/>
                    </a:ext>
                  </a:extLst>
                </a:gridCol>
                <a:gridCol w="672024">
                  <a:extLst>
                    <a:ext uri="{9D8B030D-6E8A-4147-A177-3AD203B41FA5}">
                      <a16:colId xmlns:a16="http://schemas.microsoft.com/office/drawing/2014/main" val="997117939"/>
                    </a:ext>
                  </a:extLst>
                </a:gridCol>
              </a:tblGrid>
              <a:tr h="357694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pt-PT" sz="1900" b="0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pt-PT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332" marR="109332" marT="15185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endParaRPr lang="en-US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5775" marR="145775" marT="72888" marB="7288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endParaRPr lang="en-US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5775" marR="145775" marT="72888" marB="7288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endParaRPr lang="en-US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5775" marR="145775" marT="72888" marB="7288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33574026"/>
                  </a:ext>
                </a:extLst>
              </a:tr>
              <a:tr h="372879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1" i="0" u="none" strike="noStrike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Fixed Cost</a:t>
                      </a:r>
                      <a:endParaRPr lang="en-GB" sz="1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185" marR="15185" marT="15185" marB="1518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1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Monthly Cost (£)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185" marR="15185" marT="15185" marB="1518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endParaRPr lang="en-US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5775" marR="145775" marT="72888" marB="7288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endParaRPr lang="en-US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5775" marR="145775" marT="72888" marB="7288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76383838"/>
                  </a:ext>
                </a:extLst>
              </a:tr>
              <a:tr h="372879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1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Rent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185" marR="15185" marT="15185" marB="1518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1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£1,200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185" marR="15185" marT="15185" marB="1518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endParaRPr lang="en-US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5775" marR="145775" marT="72888" marB="7288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endParaRPr lang="en-US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5775" marR="145775" marT="72888" marB="7288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47011433"/>
                  </a:ext>
                </a:extLst>
              </a:tr>
              <a:tr h="372879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1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Business Rates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185" marR="15185" marT="15185" marB="1518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1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£250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185" marR="15185" marT="15185" marB="1518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endParaRPr lang="en-US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5775" marR="145775" marT="72888" marB="7288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endParaRPr lang="en-US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5775" marR="145775" marT="72888" marB="7288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71249387"/>
                  </a:ext>
                </a:extLst>
              </a:tr>
              <a:tr h="372879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1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Utilities (gas + basic electricity)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185" marR="15185" marT="15185" marB="1518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1" i="0" u="none" strike="noStrike" kern="1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£120</a:t>
                      </a:r>
                      <a:endParaRPr lang="en-GB" sz="1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185" marR="15185" marT="15185" marB="1518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endParaRPr lang="en-US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5775" marR="145775" marT="72888" marB="7288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endParaRPr lang="en-US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5775" marR="145775" marT="72888" marB="7288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21128680"/>
                  </a:ext>
                </a:extLst>
              </a:tr>
              <a:tr h="372879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1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Salaries (2 staff)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185" marR="15185" marT="15185" marB="1518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1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£3,200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185" marR="15185" marT="15185" marB="1518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endParaRPr lang="en-US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5775" marR="145775" marT="72888" marB="7288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endParaRPr lang="en-US" sz="2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5775" marR="145775" marT="72888" marB="7288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51055598"/>
                  </a:ext>
                </a:extLst>
              </a:tr>
              <a:tr h="372879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1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Accountant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185" marR="15185" marT="15185" marB="1518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1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£90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185" marR="15185" marT="15185" marB="1518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endParaRPr lang="en-US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5775" marR="145775" marT="72888" marB="7288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endParaRPr lang="en-US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5775" marR="145775" marT="72888" marB="7288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20914932"/>
                  </a:ext>
                </a:extLst>
              </a:tr>
              <a:tr h="372879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1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Insurance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185" marR="15185" marT="15185" marB="1518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1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£60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185" marR="15185" marT="15185" marB="1518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endParaRPr lang="en-US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5775" marR="145775" marT="72888" marB="7288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endParaRPr lang="en-US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5775" marR="145775" marT="72888" marB="7288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12896656"/>
                  </a:ext>
                </a:extLst>
              </a:tr>
              <a:tr h="372879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1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Total Fixed Costs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185" marR="15185" marT="15185" marB="1518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1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£4,920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185" marR="15185" marT="15185" marB="1518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1" i="0" u="none" strike="noStrike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332" marR="109332" marT="15185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1" i="0" u="none" strike="noStrike" kern="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9332" marR="109332" marT="15185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145726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44598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Rectangle 5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Freeform: Shape 6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0" name="Isosceles Triangle 6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Isosceles Triangle 7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Marcador de Posição de Conteúdo 3">
            <a:extLst>
              <a:ext uri="{FF2B5EF4-FFF2-40B4-BE49-F238E27FC236}">
                <a16:creationId xmlns:a16="http://schemas.microsoft.com/office/drawing/2014/main" id="{E710B31F-647F-D0A6-FCF7-A37CBAAC91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1530978"/>
              </p:ext>
            </p:extLst>
          </p:nvPr>
        </p:nvGraphicFramePr>
        <p:xfrm>
          <a:off x="643467" y="1188514"/>
          <a:ext cx="10905068" cy="4890866"/>
        </p:xfrm>
        <a:graphic>
          <a:graphicData uri="http://schemas.openxmlformats.org/drawingml/2006/table">
            <a:tbl>
              <a:tblPr firstRow="1" firstCol="1" bandRow="1">
                <a:solidFill>
                  <a:srgbClr val="F7F7F7"/>
                </a:solidFill>
                <a:tableStyleId>{5C22544A-7EE6-4342-B048-85BDC9FD1C3A}</a:tableStyleId>
              </a:tblPr>
              <a:tblGrid>
                <a:gridCol w="4612075">
                  <a:extLst>
                    <a:ext uri="{9D8B030D-6E8A-4147-A177-3AD203B41FA5}">
                      <a16:colId xmlns:a16="http://schemas.microsoft.com/office/drawing/2014/main" val="1879200252"/>
                    </a:ext>
                  </a:extLst>
                </a:gridCol>
                <a:gridCol w="861222">
                  <a:extLst>
                    <a:ext uri="{9D8B030D-6E8A-4147-A177-3AD203B41FA5}">
                      <a16:colId xmlns:a16="http://schemas.microsoft.com/office/drawing/2014/main" val="1403386067"/>
                    </a:ext>
                  </a:extLst>
                </a:gridCol>
                <a:gridCol w="861222">
                  <a:extLst>
                    <a:ext uri="{9D8B030D-6E8A-4147-A177-3AD203B41FA5}">
                      <a16:colId xmlns:a16="http://schemas.microsoft.com/office/drawing/2014/main" val="2203565199"/>
                    </a:ext>
                  </a:extLst>
                </a:gridCol>
                <a:gridCol w="1099457">
                  <a:extLst>
                    <a:ext uri="{9D8B030D-6E8A-4147-A177-3AD203B41FA5}">
                      <a16:colId xmlns:a16="http://schemas.microsoft.com/office/drawing/2014/main" val="2371778124"/>
                    </a:ext>
                  </a:extLst>
                </a:gridCol>
                <a:gridCol w="1257288">
                  <a:extLst>
                    <a:ext uri="{9D8B030D-6E8A-4147-A177-3AD203B41FA5}">
                      <a16:colId xmlns:a16="http://schemas.microsoft.com/office/drawing/2014/main" val="2051158003"/>
                    </a:ext>
                  </a:extLst>
                </a:gridCol>
                <a:gridCol w="1099457">
                  <a:extLst>
                    <a:ext uri="{9D8B030D-6E8A-4147-A177-3AD203B41FA5}">
                      <a16:colId xmlns:a16="http://schemas.microsoft.com/office/drawing/2014/main" val="3352996721"/>
                    </a:ext>
                  </a:extLst>
                </a:gridCol>
                <a:gridCol w="1114347">
                  <a:extLst>
                    <a:ext uri="{9D8B030D-6E8A-4147-A177-3AD203B41FA5}">
                      <a16:colId xmlns:a16="http://schemas.microsoft.com/office/drawing/2014/main" val="3013445956"/>
                    </a:ext>
                  </a:extLst>
                </a:gridCol>
              </a:tblGrid>
              <a:tr h="794068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100" cap="all" spc="6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pt-PT" sz="2000" b="1" kern="100" cap="all" spc="60" dirty="0" err="1">
                          <a:solidFill>
                            <a:schemeClr val="tx1"/>
                          </a:solidFill>
                          <a:effectLst/>
                        </a:rPr>
                        <a:t>Variable</a:t>
                      </a:r>
                      <a:r>
                        <a:rPr lang="pt-PT" sz="2000" b="1" kern="100" cap="all" spc="60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pt-PT" sz="2000" b="1" kern="100" cap="all" spc="60" dirty="0" err="1">
                          <a:solidFill>
                            <a:schemeClr val="tx1"/>
                          </a:solidFill>
                          <a:effectLst/>
                        </a:rPr>
                        <a:t>Costs</a:t>
                      </a:r>
                      <a:r>
                        <a:rPr lang="pt-PT" sz="2000" b="1" kern="100" cap="all" spc="60" dirty="0">
                          <a:solidFill>
                            <a:schemeClr val="tx1"/>
                          </a:solidFill>
                          <a:effectLst/>
                        </a:rPr>
                        <a:t> (Jan – </a:t>
                      </a:r>
                      <a:r>
                        <a:rPr lang="pt-PT" sz="2000" b="1" kern="100" cap="all" spc="60" dirty="0" err="1">
                          <a:solidFill>
                            <a:schemeClr val="tx1"/>
                          </a:solidFill>
                          <a:effectLst/>
                        </a:rPr>
                        <a:t>June</a:t>
                      </a:r>
                      <a:r>
                        <a:rPr lang="pt-PT" sz="2000" b="1" kern="100" cap="all" spc="60" dirty="0">
                          <a:solidFill>
                            <a:schemeClr val="tx1"/>
                          </a:solidFill>
                          <a:effectLst/>
                        </a:rPr>
                        <a:t>)</a:t>
                      </a:r>
                      <a:endParaRPr lang="en-GB" sz="2000" b="1" kern="100" cap="all" spc="6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37160" marR="137160" marT="137160" marB="137160"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b="1" cap="all" spc="60">
                        <a:solidFill>
                          <a:schemeClr val="tx1"/>
                        </a:solidFill>
                      </a:endParaRPr>
                    </a:p>
                  </a:txBody>
                  <a:tcPr marL="137160" marR="137160" marT="137160" marB="137160"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b="1" cap="all" spc="60">
                        <a:solidFill>
                          <a:schemeClr val="tx1"/>
                        </a:solidFill>
                      </a:endParaRPr>
                    </a:p>
                  </a:txBody>
                  <a:tcPr marL="137160" marR="137160" marT="137160" marB="137160"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b="1" cap="all" spc="60">
                        <a:solidFill>
                          <a:schemeClr val="tx1"/>
                        </a:solidFill>
                      </a:endParaRPr>
                    </a:p>
                  </a:txBody>
                  <a:tcPr marL="137160" marR="137160" marT="137160" marB="137160"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b="1" cap="all" spc="60">
                        <a:solidFill>
                          <a:schemeClr val="tx1"/>
                        </a:solidFill>
                      </a:endParaRPr>
                    </a:p>
                  </a:txBody>
                  <a:tcPr marL="137160" marR="137160" marT="137160" marB="137160"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b="1" cap="all" spc="60">
                        <a:solidFill>
                          <a:schemeClr val="tx1"/>
                        </a:solidFill>
                      </a:endParaRPr>
                    </a:p>
                  </a:txBody>
                  <a:tcPr marL="137160" marR="137160" marT="137160" marB="137160"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b="1" cap="all" spc="60">
                        <a:solidFill>
                          <a:schemeClr val="tx1"/>
                        </a:solidFill>
                      </a:endParaRPr>
                    </a:p>
                  </a:txBody>
                  <a:tcPr marL="137160" marR="137160" marT="137160" marB="137160" anchor="b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33199028"/>
                  </a:ext>
                </a:extLst>
              </a:tr>
              <a:tr h="588089">
                <a:tc>
                  <a:txBody>
                    <a:bodyPr/>
                    <a:lstStyle/>
                    <a:p>
                      <a:endParaRPr lang="en-GB" sz="1200" b="1" cap="none" spc="0">
                        <a:solidFill>
                          <a:schemeClr val="tx1"/>
                        </a:solidFill>
                      </a:endParaRPr>
                    </a:p>
                  </a:txBody>
                  <a:tcPr marL="0" marR="0" marT="171529" marB="91440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71529" marR="171529" marT="171529" marB="9144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71529" marR="171529" marT="171529" marB="9144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71529" marR="171529" marT="171529" marB="9144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71529" marR="171529" marT="171529" marB="9144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71529" marR="171529" marT="171529" marB="9144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71529" marR="171529" marT="171529" marB="9144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7078341"/>
                  </a:ext>
                </a:extLst>
              </a:tr>
              <a:tr h="54725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 cap="none" spc="0">
                          <a:solidFill>
                            <a:schemeClr val="tx1"/>
                          </a:solidFill>
                          <a:effectLst/>
                        </a:rPr>
                        <a:t>Variable Cost</a:t>
                      </a:r>
                      <a:endParaRPr lang="en-GB" sz="20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7868" marR="17868" marT="171529" marB="91440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Jan (£)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7868" marR="17868" marT="171529" marB="91440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Feb (£)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7868" marR="17868" marT="171529" marB="91440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Mar (£)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7868" marR="17868" marT="171529" marB="91440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Apr (£)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7868" marR="17868" marT="171529" marB="91440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May (£)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7868" marR="17868" marT="171529" marB="91440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Jun (£)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7868" marR="17868" marT="171529" marB="91440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49928590"/>
                  </a:ext>
                </a:extLst>
              </a:tr>
              <a:tr h="54725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 cap="none" spc="0">
                          <a:solidFill>
                            <a:schemeClr val="tx1"/>
                          </a:solidFill>
                          <a:effectLst/>
                        </a:rPr>
                        <a:t>Extra Electricity</a:t>
                      </a:r>
                      <a:endParaRPr lang="en-GB" sz="20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7868" marR="17868" marT="171529" marB="91440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£180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7868" marR="17868" marT="171529" marB="91440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£220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7868" marR="17868" marT="171529" marB="91440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£260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7868" marR="17868" marT="171529" marB="91440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£300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7868" marR="17868" marT="171529" marB="91440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£300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7868" marR="17868" marT="171529" marB="91440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£350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7868" marR="17868" marT="171529" marB="91440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33607641"/>
                  </a:ext>
                </a:extLst>
              </a:tr>
              <a:tr h="54725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 cap="none" spc="0">
                          <a:solidFill>
                            <a:schemeClr val="tx1"/>
                          </a:solidFill>
                          <a:effectLst/>
                        </a:rPr>
                        <a:t>Raw Materials</a:t>
                      </a:r>
                      <a:endParaRPr lang="en-GB" sz="20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7868" marR="17868" marT="171529" marB="91440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£300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7868" marR="17868" marT="171529" marB="91440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£450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7868" marR="17868" marT="171529" marB="91440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£550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7868" marR="17868" marT="171529" marB="91440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£650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7868" marR="17868" marT="171529" marB="91440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£700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7868" marR="17868" marT="171529" marB="91440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£800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7868" marR="17868" marT="171529" marB="91440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7329804"/>
                  </a:ext>
                </a:extLst>
              </a:tr>
              <a:tr h="54725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 cap="none" spc="0">
                          <a:solidFill>
                            <a:schemeClr val="tx1"/>
                          </a:solidFill>
                          <a:effectLst/>
                        </a:rPr>
                        <a:t>Hourly Staff</a:t>
                      </a:r>
                      <a:endParaRPr lang="en-GB" sz="20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7868" marR="17868" marT="171529" marB="91440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7868" marR="17868" marT="171529" marB="91440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£300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7868" marR="17868" marT="171529" marB="91440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£400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7868" marR="17868" marT="171529" marB="91440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£450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7868" marR="17868" marT="171529" marB="91440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£500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7868" marR="17868" marT="171529" marB="91440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£550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7868" marR="17868" marT="171529" marB="91440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0563380"/>
                  </a:ext>
                </a:extLst>
              </a:tr>
              <a:tr h="9097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 cap="none" spc="0">
                          <a:solidFill>
                            <a:schemeClr val="tx1"/>
                          </a:solidFill>
                          <a:effectLst/>
                        </a:rPr>
                        <a:t>Total Variable Cost</a:t>
                      </a:r>
                      <a:endParaRPr lang="en-GB" sz="20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7868" marR="17868" marT="171529" marB="91440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£480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7868" marR="17868" marT="171529" marB="91440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£970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7868" marR="17868" marT="171529" marB="91440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£1,210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7868" marR="17868" marT="171529" marB="91440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££1,400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7868" marR="17868" marT="171529" marB="91440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£1,500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7868" marR="17868" marT="171529" marB="91440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 dirty="0">
                          <a:solidFill>
                            <a:schemeClr val="tx1"/>
                          </a:solidFill>
                          <a:effectLst/>
                        </a:rPr>
                        <a:t>£1,700</a:t>
                      </a:r>
                      <a:endParaRPr lang="en-GB" sz="2000" kern="100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2000" kern="100" cap="none" spc="0" dirty="0">
                          <a:solidFill>
                            <a:schemeClr val="tx1"/>
                          </a:solidFill>
                          <a:effectLst/>
                        </a:rPr>
                        <a:t>  </a:t>
                      </a:r>
                      <a:endParaRPr lang="en-GB" sz="2000" kern="1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7868" marR="17868" marT="171529" marB="91440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69897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24771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Marcador de Posição de Conteúdo 6">
            <a:extLst>
              <a:ext uri="{FF2B5EF4-FFF2-40B4-BE49-F238E27FC236}">
                <a16:creationId xmlns:a16="http://schemas.microsoft.com/office/drawing/2014/main" id="{A85B2815-BA6A-C0F3-1060-C43A6E1FC3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3954717"/>
              </p:ext>
            </p:extLst>
          </p:nvPr>
        </p:nvGraphicFramePr>
        <p:xfrm>
          <a:off x="643467" y="829847"/>
          <a:ext cx="10905068" cy="5840880"/>
        </p:xfrm>
        <a:graphic>
          <a:graphicData uri="http://schemas.openxmlformats.org/drawingml/2006/table">
            <a:tbl>
              <a:tblPr firstRow="1" firstCol="1" bandRow="1">
                <a:solidFill>
                  <a:schemeClr val="bg1">
                    <a:lumMod val="95000"/>
                  </a:schemeClr>
                </a:solidFill>
                <a:tableStyleId>{5C22544A-7EE6-4342-B048-85BDC9FD1C3A}</a:tableStyleId>
              </a:tblPr>
              <a:tblGrid>
                <a:gridCol w="3853410">
                  <a:extLst>
                    <a:ext uri="{9D8B030D-6E8A-4147-A177-3AD203B41FA5}">
                      <a16:colId xmlns:a16="http://schemas.microsoft.com/office/drawing/2014/main" val="1413277542"/>
                    </a:ext>
                  </a:extLst>
                </a:gridCol>
                <a:gridCol w="1221198">
                  <a:extLst>
                    <a:ext uri="{9D8B030D-6E8A-4147-A177-3AD203B41FA5}">
                      <a16:colId xmlns:a16="http://schemas.microsoft.com/office/drawing/2014/main" val="1293382763"/>
                    </a:ext>
                  </a:extLst>
                </a:gridCol>
                <a:gridCol w="1221198">
                  <a:extLst>
                    <a:ext uri="{9D8B030D-6E8A-4147-A177-3AD203B41FA5}">
                      <a16:colId xmlns:a16="http://schemas.microsoft.com/office/drawing/2014/main" val="250635348"/>
                    </a:ext>
                  </a:extLst>
                </a:gridCol>
                <a:gridCol w="1221198">
                  <a:extLst>
                    <a:ext uri="{9D8B030D-6E8A-4147-A177-3AD203B41FA5}">
                      <a16:colId xmlns:a16="http://schemas.microsoft.com/office/drawing/2014/main" val="1312948503"/>
                    </a:ext>
                  </a:extLst>
                </a:gridCol>
                <a:gridCol w="1079421">
                  <a:extLst>
                    <a:ext uri="{9D8B030D-6E8A-4147-A177-3AD203B41FA5}">
                      <a16:colId xmlns:a16="http://schemas.microsoft.com/office/drawing/2014/main" val="3768514850"/>
                    </a:ext>
                  </a:extLst>
                </a:gridCol>
                <a:gridCol w="1079421">
                  <a:extLst>
                    <a:ext uri="{9D8B030D-6E8A-4147-A177-3AD203B41FA5}">
                      <a16:colId xmlns:a16="http://schemas.microsoft.com/office/drawing/2014/main" val="2085086975"/>
                    </a:ext>
                  </a:extLst>
                </a:gridCol>
                <a:gridCol w="1229222">
                  <a:extLst>
                    <a:ext uri="{9D8B030D-6E8A-4147-A177-3AD203B41FA5}">
                      <a16:colId xmlns:a16="http://schemas.microsoft.com/office/drawing/2014/main" val="1294097455"/>
                    </a:ext>
                  </a:extLst>
                </a:gridCol>
              </a:tblGrid>
              <a:tr h="74098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700" b="1" kern="100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27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0" marT="30816" marB="231121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700" b="1" cap="none" spc="0">
                        <a:solidFill>
                          <a:schemeClr val="tx1"/>
                        </a:solidFill>
                      </a:endParaRPr>
                    </a:p>
                  </a:txBody>
                  <a:tcPr marL="107856" marR="154081" marT="30816" marB="231121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700" b="1" cap="none" spc="0">
                        <a:solidFill>
                          <a:schemeClr val="tx1"/>
                        </a:solidFill>
                      </a:endParaRPr>
                    </a:p>
                  </a:txBody>
                  <a:tcPr marL="107856" marR="154081" marT="30816" marB="231121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700" b="1" cap="none" spc="0">
                        <a:solidFill>
                          <a:schemeClr val="tx1"/>
                        </a:solidFill>
                      </a:endParaRPr>
                    </a:p>
                  </a:txBody>
                  <a:tcPr marL="107856" marR="154081" marT="30816" marB="231121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700" b="1" cap="none" spc="0">
                        <a:solidFill>
                          <a:schemeClr val="tx1"/>
                        </a:solidFill>
                      </a:endParaRPr>
                    </a:p>
                  </a:txBody>
                  <a:tcPr marL="107856" marR="154081" marT="30816" marB="231121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700" b="1" cap="none" spc="0">
                        <a:solidFill>
                          <a:schemeClr val="tx1"/>
                        </a:solidFill>
                      </a:endParaRPr>
                    </a:p>
                  </a:txBody>
                  <a:tcPr marL="107856" marR="154081" marT="30816" marB="231121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700" b="1" cap="none" spc="0">
                        <a:solidFill>
                          <a:schemeClr val="tx1"/>
                        </a:solidFill>
                      </a:endParaRPr>
                    </a:p>
                  </a:txBody>
                  <a:tcPr marL="107856" marR="154081" marT="30816" marB="231121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89920066"/>
                  </a:ext>
                </a:extLst>
              </a:tr>
              <a:tr h="636761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pt-PT" sz="3200" b="1" kern="100" cap="none" spc="0" dirty="0" err="1">
                          <a:solidFill>
                            <a:schemeClr val="tx1"/>
                          </a:solidFill>
                          <a:effectLst/>
                        </a:rPr>
                        <a:t>Six-Month</a:t>
                      </a:r>
                      <a:r>
                        <a:rPr lang="pt-PT" sz="3200" b="1" kern="100" cap="none" spc="0" dirty="0">
                          <a:solidFill>
                            <a:schemeClr val="tx1"/>
                          </a:solidFill>
                          <a:effectLst/>
                        </a:rPr>
                        <a:t> Financial </a:t>
                      </a:r>
                      <a:r>
                        <a:rPr lang="pt-PT" sz="3200" b="1" kern="100" cap="none" spc="0" dirty="0" err="1">
                          <a:solidFill>
                            <a:schemeClr val="tx1"/>
                          </a:solidFill>
                          <a:effectLst/>
                        </a:rPr>
                        <a:t>Forecast</a:t>
                      </a:r>
                      <a:endParaRPr lang="en-GB" sz="3200" b="1" kern="1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0" marT="30816" marB="231121" anchor="b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0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07856" marR="154081" marT="30816" marB="2311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0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07856" marR="154081" marT="30816" marB="2311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0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07856" marR="154081" marT="30816" marB="2311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0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07856" marR="154081" marT="30816" marB="2311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0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07856" marR="154081" marT="30816" marB="2311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0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07856" marR="154081" marT="30816" marB="23112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23658593"/>
                  </a:ext>
                </a:extLst>
              </a:tr>
              <a:tr h="63676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 cap="none" spc="0">
                          <a:solidFill>
                            <a:schemeClr val="tx1"/>
                          </a:solidFill>
                          <a:effectLst/>
                        </a:rPr>
                        <a:t>Month</a:t>
                      </a:r>
                      <a:endParaRPr lang="en-GB" sz="20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Jan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Feb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Mar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Apr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May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Jun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5848462"/>
                  </a:ext>
                </a:extLst>
              </a:tr>
              <a:tr h="63676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 cap="none" spc="0">
                          <a:solidFill>
                            <a:schemeClr val="tx1"/>
                          </a:solidFill>
                          <a:effectLst/>
                        </a:rPr>
                        <a:t>Fixed Costs</a:t>
                      </a:r>
                      <a:endParaRPr lang="en-GB" sz="20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£4,920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£4,920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£4,920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4,920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£4,920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£4,920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68139057"/>
                  </a:ext>
                </a:extLst>
              </a:tr>
              <a:tr h="63676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 cap="none" spc="0">
                          <a:solidFill>
                            <a:schemeClr val="tx1"/>
                          </a:solidFill>
                          <a:effectLst/>
                        </a:rPr>
                        <a:t>Variable Costs</a:t>
                      </a:r>
                      <a:endParaRPr lang="en-GB" sz="20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£480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£970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£1,210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£1,400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£1,500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£1,700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0528131"/>
                  </a:ext>
                </a:extLst>
              </a:tr>
              <a:tr h="63676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 cap="none" spc="0">
                          <a:solidFill>
                            <a:schemeClr val="tx1"/>
                          </a:solidFill>
                          <a:effectLst/>
                        </a:rPr>
                        <a:t>Total Costs</a:t>
                      </a:r>
                      <a:endParaRPr lang="en-GB" sz="20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£5,400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£5,890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£6,130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£6,320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£6,420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£6,620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4315101"/>
                  </a:ext>
                </a:extLst>
              </a:tr>
              <a:tr h="63676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 cap="none" spc="0">
                          <a:solidFill>
                            <a:schemeClr val="tx1"/>
                          </a:solidFill>
                          <a:effectLst/>
                        </a:rPr>
                        <a:t>Revenue</a:t>
                      </a:r>
                      <a:endParaRPr lang="en-GB" sz="20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£2,500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£3,800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£5,000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£6,500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£7,200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£8,000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8199125"/>
                  </a:ext>
                </a:extLst>
              </a:tr>
              <a:tr h="63676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 cap="none" spc="0">
                          <a:solidFill>
                            <a:schemeClr val="tx1"/>
                          </a:solidFill>
                          <a:effectLst/>
                        </a:rPr>
                        <a:t>Profit/Loss</a:t>
                      </a:r>
                      <a:endParaRPr lang="en-GB" sz="2000" b="1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–£2,900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–£2,090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–£1,130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+£180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>
                          <a:solidFill>
                            <a:schemeClr val="tx1"/>
                          </a:solidFill>
                          <a:effectLst/>
                        </a:rPr>
                        <a:t>+£780</a:t>
                      </a:r>
                      <a:endParaRPr lang="en-GB" sz="2000" kern="1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cap="none" spc="0" dirty="0">
                          <a:solidFill>
                            <a:schemeClr val="tx1"/>
                          </a:solidFill>
                          <a:effectLst/>
                        </a:rPr>
                        <a:t>+£1,380</a:t>
                      </a:r>
                      <a:endParaRPr lang="en-GB" sz="2000" kern="1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7856" marR="16050" marT="30816" marB="231121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40554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477178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E19968DE-9576-66AD-CBA2-537AA44E64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pt-PT" sz="3200" b="1" dirty="0" err="1"/>
              <a:t>Conclusion</a:t>
            </a:r>
            <a:endParaRPr lang="en-GB" sz="3200" b="1" dirty="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96B6C832-0090-0691-603A-ADF86B2DB01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2759094"/>
            <a:ext cx="9941319" cy="261520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AfroBrazil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Beauty fills a real need for natural textured hair products in the UK.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Clear marketing strategy with defined target customers and workshops to support them.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Financial plan shows realistic costs and break-even by Month 4.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Strong potential to grow as an accessible, trusted and community-focused brand.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90877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A19DB95-8204-6D52-3EAC-9E8CEFB65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4DD629F8-C033-4E2B-3155-3FD40E0A8E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8000" b="1" dirty="0"/>
              <a:t>British Beauty Council (2023)</a:t>
            </a:r>
            <a:r>
              <a:rPr lang="en-GB" sz="8000" dirty="0"/>
              <a:t> </a:t>
            </a:r>
            <a:r>
              <a:rPr lang="en-GB" sz="8000" i="1" dirty="0"/>
              <a:t>The Value of Beauty Report</a:t>
            </a:r>
            <a:r>
              <a:rPr lang="en-GB" sz="8000" dirty="0"/>
              <a:t>. Available at: </a:t>
            </a:r>
            <a:r>
              <a:rPr lang="en-GB" sz="8000" dirty="0">
                <a:hlinkClick r:id="rId2"/>
              </a:rPr>
              <a:t>https://britishbeautycouncil.com</a:t>
            </a:r>
            <a:r>
              <a:rPr lang="en-GB" sz="8000" dirty="0"/>
              <a:t> (Accessed: 20 November 2025).</a:t>
            </a:r>
          </a:p>
          <a:p>
            <a:r>
              <a:rPr lang="en-GB" sz="8000" b="1" dirty="0"/>
              <a:t>Companies House (2024)</a:t>
            </a:r>
            <a:r>
              <a:rPr lang="en-GB" sz="8000" dirty="0"/>
              <a:t> </a:t>
            </a:r>
            <a:r>
              <a:rPr lang="en-GB" sz="8000" i="1" dirty="0"/>
              <a:t>Set up and run a limited company</a:t>
            </a:r>
            <a:r>
              <a:rPr lang="en-GB" sz="8000" dirty="0"/>
              <a:t>. Available at: </a:t>
            </a:r>
            <a:r>
              <a:rPr lang="en-GB" sz="8000" dirty="0">
                <a:hlinkClick r:id="rId3"/>
              </a:rPr>
              <a:t>https://www.gov.uk/limited-company-formation</a:t>
            </a:r>
            <a:r>
              <a:rPr lang="en-GB" sz="8000" dirty="0"/>
              <a:t> (Accessed: 20 November 2025).</a:t>
            </a:r>
          </a:p>
          <a:p>
            <a:r>
              <a:rPr lang="en-GB" sz="8000" b="1" dirty="0"/>
              <a:t>Gov.uk (2024)</a:t>
            </a:r>
            <a:r>
              <a:rPr lang="en-GB" sz="8000" dirty="0"/>
              <a:t> </a:t>
            </a:r>
            <a:r>
              <a:rPr lang="en-GB" sz="8000" i="1" dirty="0"/>
              <a:t>Cosmetic product safety regulations</a:t>
            </a:r>
            <a:r>
              <a:rPr lang="en-GB" sz="8000" dirty="0"/>
              <a:t>. Available at: </a:t>
            </a:r>
            <a:r>
              <a:rPr lang="en-GB" sz="8000" dirty="0">
                <a:hlinkClick r:id="rId4"/>
              </a:rPr>
              <a:t>https://www.gov.uk/guidance/cosmetic-products-safety-regulations</a:t>
            </a:r>
            <a:r>
              <a:rPr lang="en-GB" sz="8000" dirty="0"/>
              <a:t> (Accessed: 20 November 2025).</a:t>
            </a:r>
          </a:p>
          <a:p>
            <a:r>
              <a:rPr lang="en-GB" sz="8000" b="1" dirty="0"/>
              <a:t>HM Revenue &amp; Customs (HMRC) (2024)</a:t>
            </a:r>
            <a:r>
              <a:rPr lang="en-GB" sz="8000" dirty="0"/>
              <a:t> </a:t>
            </a:r>
            <a:r>
              <a:rPr lang="en-GB" sz="8000" i="1" dirty="0"/>
              <a:t>Tax requirements for small businesses</a:t>
            </a:r>
            <a:r>
              <a:rPr lang="en-GB" sz="8000" dirty="0"/>
              <a:t>. Available at: </a:t>
            </a:r>
            <a:r>
              <a:rPr lang="en-GB" sz="8000" dirty="0">
                <a:hlinkClick r:id="rId5"/>
              </a:rPr>
              <a:t>https://www.gov.uk</a:t>
            </a:r>
            <a:r>
              <a:rPr lang="en-GB" sz="8000" dirty="0"/>
              <a:t> (Accessed: 20 November 2025).</a:t>
            </a:r>
          </a:p>
          <a:p>
            <a:r>
              <a:rPr lang="en-GB" sz="8000" b="1" dirty="0"/>
              <a:t>Information Commissioner’s Office (ICO) (2024)</a:t>
            </a:r>
            <a:r>
              <a:rPr lang="en-GB" sz="8000" dirty="0"/>
              <a:t> </a:t>
            </a:r>
            <a:r>
              <a:rPr lang="en-GB" sz="8000" i="1" dirty="0"/>
              <a:t>Guide to the General Data Protection Regulation (GDPR)</a:t>
            </a:r>
            <a:r>
              <a:rPr lang="en-GB" sz="8000" dirty="0"/>
              <a:t>. Available at: </a:t>
            </a:r>
            <a:r>
              <a:rPr lang="en-GB" sz="8000" dirty="0">
                <a:hlinkClick r:id="rId6"/>
              </a:rPr>
              <a:t>https://ico.org.uk</a:t>
            </a:r>
            <a:r>
              <a:rPr lang="en-GB" sz="8000" dirty="0"/>
              <a:t> (Accessed: 20 November 2025).</a:t>
            </a:r>
          </a:p>
          <a:p>
            <a:r>
              <a:rPr lang="en-GB" sz="8000" b="1" dirty="0"/>
              <a:t>Kotler, P. and Armstrong, G. (2021)</a:t>
            </a:r>
            <a:r>
              <a:rPr lang="en-GB" sz="8000" dirty="0"/>
              <a:t> </a:t>
            </a:r>
            <a:r>
              <a:rPr lang="en-GB" sz="8000" i="1" dirty="0"/>
              <a:t>Principles of Marketing</a:t>
            </a:r>
            <a:r>
              <a:rPr lang="en-GB" sz="8000" dirty="0"/>
              <a:t>. 18th </a:t>
            </a:r>
            <a:r>
              <a:rPr lang="en-GB" sz="8000" dirty="0" err="1"/>
              <a:t>edn</a:t>
            </a:r>
            <a:r>
              <a:rPr lang="en-GB" sz="8000" dirty="0"/>
              <a:t>. Harlow: Pearson Education.</a:t>
            </a:r>
          </a:p>
          <a:p>
            <a:r>
              <a:rPr lang="en-GB" sz="8000" b="1" dirty="0"/>
              <a:t>Local Government Association (LGA) (2024)</a:t>
            </a:r>
            <a:r>
              <a:rPr lang="en-GB" sz="8000" dirty="0"/>
              <a:t> </a:t>
            </a:r>
            <a:r>
              <a:rPr lang="en-GB" sz="8000" i="1" dirty="0"/>
              <a:t>Small Business Support and Grants</a:t>
            </a:r>
            <a:r>
              <a:rPr lang="en-GB" sz="8000" dirty="0"/>
              <a:t>. Available at: </a:t>
            </a:r>
            <a:r>
              <a:rPr lang="en-GB" sz="8000" dirty="0">
                <a:hlinkClick r:id="rId7"/>
              </a:rPr>
              <a:t>https://www.local.gov.uk</a:t>
            </a:r>
            <a:r>
              <a:rPr lang="en-GB" sz="8000" dirty="0"/>
              <a:t> (Accessed: 20 November 2025).</a:t>
            </a:r>
          </a:p>
          <a:p>
            <a:r>
              <a:rPr lang="en-GB" sz="8000" b="1" dirty="0"/>
              <a:t>Mintel (2023)</a:t>
            </a:r>
            <a:r>
              <a:rPr lang="en-GB" sz="8000" dirty="0"/>
              <a:t> </a:t>
            </a:r>
            <a:r>
              <a:rPr lang="en-GB" sz="8000" i="1" dirty="0"/>
              <a:t>Afro Haircare Market Report UK</a:t>
            </a:r>
            <a:r>
              <a:rPr lang="en-GB" sz="8000" dirty="0"/>
              <a:t>. London: Mintel Group Ltd.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3926788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8328</TotalTime>
  <Words>1273</Words>
  <Application>Microsoft Office PowerPoint</Application>
  <PresentationFormat>Ecrã Panorâmico</PresentationFormat>
  <Paragraphs>204</Paragraphs>
  <Slides>18</Slides>
  <Notes>0</Notes>
  <HiddenSlides>0</HiddenSlides>
  <MMClips>0</MMClips>
  <ScaleCrop>false</ScaleCrop>
  <HeadingPairs>
    <vt:vector size="6" baseType="variant">
      <vt:variant>
        <vt:lpstr>Tipos de letra usados</vt:lpstr>
      </vt:variant>
      <vt:variant>
        <vt:i4>2</vt:i4>
      </vt:variant>
      <vt:variant>
        <vt:lpstr>Tema</vt:lpstr>
      </vt:variant>
      <vt:variant>
        <vt:i4>1</vt:i4>
      </vt:variant>
      <vt:variant>
        <vt:lpstr>Títulos dos diapositivos</vt:lpstr>
      </vt:variant>
      <vt:variant>
        <vt:i4>18</vt:i4>
      </vt:variant>
    </vt:vector>
  </HeadingPairs>
  <TitlesOfParts>
    <vt:vector size="21" baseType="lpstr">
      <vt:lpstr>Arial</vt:lpstr>
      <vt:lpstr>Calibri</vt:lpstr>
      <vt:lpstr>Tema do Office</vt:lpstr>
      <vt:lpstr>Apresentação do PowerPoint</vt:lpstr>
      <vt:lpstr>Overview of the Business Idea</vt:lpstr>
      <vt:lpstr>Apresentação do PowerPoint</vt:lpstr>
      <vt:lpstr>Legal Format: Limited Company (Ltd)</vt:lpstr>
      <vt:lpstr>PESTEL Analysis</vt:lpstr>
      <vt:lpstr>MARKETING STRATEGIES (STP)</vt:lpstr>
      <vt:lpstr>SEGMENTATION</vt:lpstr>
      <vt:lpstr>Apresentação do PowerPoint</vt:lpstr>
      <vt:lpstr>Targenting</vt:lpstr>
      <vt:lpstr>POSITIONING</vt:lpstr>
      <vt:lpstr>Marketing Mix</vt:lpstr>
      <vt:lpstr>ADDITIONAL INFORMATION</vt:lpstr>
      <vt:lpstr>Funding Required &amp; Allocation</vt:lpstr>
      <vt:lpstr>Fixed Operating Costs (per month) </vt:lpstr>
      <vt:lpstr>Apresentação do PowerPoint</vt:lpstr>
      <vt:lpstr>Apresentação do PowerPoint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Lara Filipa</dc:creator>
  <cp:lastModifiedBy>Lara Filipa</cp:lastModifiedBy>
  <cp:revision>2</cp:revision>
  <dcterms:created xsi:type="dcterms:W3CDTF">2025-11-27T17:08:37Z</dcterms:created>
  <dcterms:modified xsi:type="dcterms:W3CDTF">2025-12-07T23:03:18Z</dcterms:modified>
</cp:coreProperties>
</file>