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6" r:id="rId4"/>
  </p:sldMasterIdLst>
  <p:notesMasterIdLst>
    <p:notesMasterId r:id="rId35"/>
  </p:notesMasterIdLst>
  <p:sldIdLst>
    <p:sldId id="278" r:id="rId5"/>
    <p:sldId id="279" r:id="rId6"/>
    <p:sldId id="290" r:id="rId7"/>
    <p:sldId id="285" r:id="rId8"/>
    <p:sldId id="289" r:id="rId9"/>
    <p:sldId id="287" r:id="rId10"/>
    <p:sldId id="286" r:id="rId11"/>
    <p:sldId id="281" r:id="rId12"/>
    <p:sldId id="282" r:id="rId13"/>
    <p:sldId id="283" r:id="rId14"/>
    <p:sldId id="295" r:id="rId15"/>
    <p:sldId id="296" r:id="rId16"/>
    <p:sldId id="297" r:id="rId17"/>
    <p:sldId id="298" r:id="rId18"/>
    <p:sldId id="299" r:id="rId19"/>
    <p:sldId id="300" r:id="rId20"/>
    <p:sldId id="301" r:id="rId21"/>
    <p:sldId id="303" r:id="rId22"/>
    <p:sldId id="304" r:id="rId23"/>
    <p:sldId id="291" r:id="rId24"/>
    <p:sldId id="292" r:id="rId25"/>
    <p:sldId id="293" r:id="rId26"/>
    <p:sldId id="294" r:id="rId27"/>
    <p:sldId id="305" r:id="rId28"/>
    <p:sldId id="306" r:id="rId29"/>
    <p:sldId id="308" r:id="rId30"/>
    <p:sldId id="307" r:id="rId31"/>
    <p:sldId id="310" r:id="rId32"/>
    <p:sldId id="311" r:id="rId33"/>
    <p:sldId id="309"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19" autoAdjust="0"/>
  </p:normalViewPr>
  <p:slideViewPr>
    <p:cSldViewPr snapToGrid="0">
      <p:cViewPr varScale="1">
        <p:scale>
          <a:sx n="67" d="100"/>
          <a:sy n="67" d="100"/>
        </p:scale>
        <p:origin x="4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12/10/2020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88D38747-4367-4BD2-8D51-C97E202738E2}" type="datetime1">
              <a:rPr lang="en-US" smtClean="0"/>
              <a:t>12/10/2020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55508973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3C55A3C-5767-4844-A0A3-83778C2E5409}" type="datetime1">
              <a:rPr lang="en-US" smtClean="0"/>
              <a:t>12/10/2020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79957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CAE507A8-A5CF-4D38-AB86-7EDDA87A85D4}" type="datetime1">
              <a:rPr lang="en-US" smtClean="0"/>
              <a:t>12/10/2020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41182818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BDFCD27C-8599-43EF-BA1D-14DDC1946E06}" type="datetime1">
              <a:rPr lang="en-US" smtClean="0"/>
              <a:t>12/10/2020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3887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073ED0CC-082F-4160-86E5-0D6041F12778}" type="datetime1">
              <a:rPr lang="en-US" smtClean="0"/>
              <a:t>12/10/2020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71811110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12/10/2020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89460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12/10/2020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61580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3E0277FD-7DE6-41D4-930D-AC99F5AFE54E}" type="datetime1">
              <a:rPr lang="en-US" smtClean="0"/>
              <a:t>12/10/2020</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415359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EA15526-7079-4B7B-987C-1B5FAE11A0FF}" type="datetime1">
              <a:rPr lang="en-US" smtClean="0"/>
              <a:t>12/10/2020</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pPr algn="l"/>
            <a:endParaRPr lang="en-US" dirty="0"/>
          </a:p>
        </p:txBody>
      </p:sp>
      <p:sp>
        <p:nvSpPr>
          <p:cNvPr id="10" name="Slide Number Placeholder 9"/>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10765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12/10/2020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4769003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ED0CC-082F-4160-86E5-0D6041F12778}" type="datetime1">
              <a:rPr lang="en-US" smtClean="0"/>
              <a:t>12/10/2020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61185270"/>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073ED0CC-082F-4160-86E5-0D6041F12778}" type="datetime1">
              <a:rPr lang="en-US" smtClean="0"/>
              <a:t>12/10/2020</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347344684"/>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8.png"/><Relationship Id="rId10" Type="http://schemas.openxmlformats.org/officeDocument/2006/relationships/image" Target="../media/image12.png"/><Relationship Id="rId4" Type="http://schemas.openxmlformats.org/officeDocument/2006/relationships/image" Target="../media/image7.jpe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hyperlink" Target="https://smallbusiness.chron.com/nine-types-team-roles-15566.html" TargetMode="External"/><Relationship Id="rId4" Type="http://schemas.openxmlformats.org/officeDocument/2006/relationships/hyperlink" Target="https://www.businesscoaching.co.uk/files/belbin_team_role_theories.pdf"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hyperlink" Target="https://www.brent.gov.uk/media/7494334/Job%20Description.pdf" TargetMode="External"/><Relationship Id="rId4" Type="http://schemas.openxmlformats.org/officeDocument/2006/relationships/hyperlink" Target="https://smallbusiness.chron.com/nine-types-team-roles-15566.htm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hyperlink" Target="http://-https/www.leadership-central.com/situational-leadership-theory.htm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hyperlink" Target="https://teachingcenter.wustl.edu/resources/teaching-methods/group-work-in-class/benefits-of-group-work/#:~:text=Group%20work%20creates%20more%20opportunities,(Attle%20%26%20Baker%202007)" TargetMode="Externa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hyperlink" Target="https://www.atlassian.com/blog/teamwork/the-importance-of-teamwork" TargetMode="Externa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0.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hyperlink" Target="https://files.eric.ed.gov/fulltext/EJ1214170.pdf" TargetMode="External"/><Relationship Id="rId5" Type="http://schemas.openxmlformats.org/officeDocument/2006/relationships/hyperlink" Target="https://www.skillsone.com/Pdfs/smp248248.pdf" TargetMode="Externa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hyperlink" Target="https://educationsupport.org.uk/resources/factsheets/managing-%20disagreements-factsheet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hyperlink" Target="https://challengingcoaching.co.uk/conflict-and-challenge/"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hyperlink" Target="https://www.skillsone.com/Pdfs/smp248248.pdf"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43.png"/></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www.brent.gov.uk/media/7494334/Job%20Description.pdf" TargetMode="External"/><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hyperlink" Target="https://www.ukessays.com/essays/education/roles-and-responsibilities-of-the-special-needs-assistant.php" TargetMode="External"/><Relationship Id="rId5" Type="http://schemas.openxmlformats.org/officeDocument/2006/relationships/hyperlink" Target="https://www.totaljobs.com/advice/teaching-assistant-job-description" TargetMode="External"/><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hyperlink" Target="https://www.atlassian.com/blog/teamwork/the-importance-of-teamwork" TargetMode="External"/><Relationship Id="rId2" Type="http://schemas.openxmlformats.org/officeDocument/2006/relationships/hyperlink" Target="https://teachingcenter.wustl.edu/resources/teaching-methods/group-work-in-class/benefits-of-group-work/#:~:text=Group%20work%20creates%20more%20opportunities,(Attle%20%26%20Baker%202007)" TargetMode="Externa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2.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53.png"/><Relationship Id="rId7" Type="http://schemas.openxmlformats.org/officeDocument/2006/relationships/hyperlink" Target="https://educationsupport.org.uk/resources/factsheets/managing-disagreements-factsheets" TargetMode="External"/><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hyperlink" Target="https://graftonschool.co.uk/" TargetMode="External"/><Relationship Id="rId5" Type="http://schemas.openxmlformats.org/officeDocument/2006/relationships/hyperlink" Target="https://www.skillsone.com/Pdfs/smp248248.pdf" TargetMode="External"/><Relationship Id="rId4" Type="http://schemas.openxmlformats.org/officeDocument/2006/relationships/hyperlink" Target="https://challengingcoaching.co.uk/conflict-and-challenge/"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hyperlink" Target="https://www.thebalancecareers.com/what-are-the-stages-of-team-development-1919224" TargetMode="External"/><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hyperlink" Target="https://www.brighthubpm.com/resource-management/101626-the-five-stages-of-team-development" TargetMode="External"/><Relationship Id="rId5" Type="http://schemas.openxmlformats.org/officeDocument/2006/relationships/hyperlink" Target="https://www.projectsmart.co.uk/the-five-stages-of-team-development-a-case-study.php" TargetMode="External"/><Relationship Id="rId4" Type="http://schemas.openxmlformats.org/officeDocument/2006/relationships/image" Target="../media/image54.png"/></Relationships>
</file>

<file path=ppt/slides/_rels/slide3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56.png"/><Relationship Id="rId7" Type="http://schemas.openxmlformats.org/officeDocument/2006/relationships/hyperlink" Target="https://www.managers.org.uk/knowledge-and-insights/blog/how-to-build-an-effective-team/" TargetMode="External"/><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hyperlink" Target="https://hr.berkeley.edu/hr-network/central-guide-managing-hr/managing-hr/interaction/team-building/steps" TargetMode="External"/><Relationship Id="rId5" Type="http://schemas.openxmlformats.org/officeDocument/2006/relationships/hyperlink" Target="https://www.thebalancecareers.com/tips-for-team-building-1918512" TargetMode="External"/><Relationship Id="rId4" Type="http://schemas.openxmlformats.org/officeDocument/2006/relationships/hyperlink" Target="https://talkingtalent.prosky.co/articles/7-tips-on-how-to-build-effective-team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7389962" y="1673524"/>
            <a:ext cx="3485073" cy="2420504"/>
          </a:xfrm>
        </p:spPr>
        <p:txBody>
          <a:bodyPr>
            <a:normAutofit/>
          </a:bodyPr>
          <a:lstStyle/>
          <a:p>
            <a:pPr algn="l"/>
            <a:r>
              <a:rPr lang="en-US" sz="4000" dirty="0"/>
              <a:t>Title Lorem Ipsum</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7389965" y="4157933"/>
            <a:ext cx="3485072" cy="1026544"/>
          </a:xfrm>
        </p:spPr>
        <p:txBody>
          <a:bodyPr>
            <a:normAutofit/>
          </a:bodyPr>
          <a:lstStyle/>
          <a:p>
            <a:pPr algn="l"/>
            <a:r>
              <a:rPr lang="en-US" sz="2300" dirty="0"/>
              <a:t>Sit Dolor Amet</a:t>
            </a:r>
          </a:p>
        </p:txBody>
      </p:sp>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27450"/>
            <a:ext cx="12192001" cy="6865186"/>
          </a:xfrm>
          <a:prstGeom prst="rect">
            <a:avLst/>
          </a:prstGeom>
        </p:spPr>
      </p:pic>
      <p:sp>
        <p:nvSpPr>
          <p:cNvPr id="4" name="Rectangle: Rounded Corners 3">
            <a:extLst>
              <a:ext uri="{FF2B5EF4-FFF2-40B4-BE49-F238E27FC236}">
                <a16:creationId xmlns:a16="http://schemas.microsoft.com/office/drawing/2014/main" id="{886AEBB5-345B-47A2-9A5D-E10B3FF21D27}"/>
              </a:ext>
            </a:extLst>
          </p:cNvPr>
          <p:cNvSpPr/>
          <p:nvPr/>
        </p:nvSpPr>
        <p:spPr>
          <a:xfrm>
            <a:off x="1972857" y="1190065"/>
            <a:ext cx="7703888" cy="3020003"/>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u="sng" dirty="0">
                <a:latin typeface="Arial Black" panose="020B0A04020102020204" pitchFamily="34" charset="0"/>
              </a:rPr>
              <a:t>Introducing Team working in</a:t>
            </a:r>
          </a:p>
          <a:p>
            <a:pPr algn="ctr"/>
            <a:r>
              <a:rPr lang="en-GB" sz="3200" u="sng" dirty="0">
                <a:latin typeface="Arial Black" panose="020B0A04020102020204" pitchFamily="34" charset="0"/>
              </a:rPr>
              <a:t>St. Mary’s Primary School</a:t>
            </a:r>
          </a:p>
          <a:p>
            <a:pPr algn="ctr"/>
            <a:r>
              <a:rPr lang="en-GB" sz="3200" u="sng" dirty="0">
                <a:latin typeface="Arial Black" panose="020B0A04020102020204" pitchFamily="34" charset="0"/>
              </a:rPr>
              <a:t>London</a:t>
            </a:r>
          </a:p>
        </p:txBody>
      </p:sp>
      <p:sp>
        <p:nvSpPr>
          <p:cNvPr id="9" name="TextBox 8">
            <a:extLst>
              <a:ext uri="{FF2B5EF4-FFF2-40B4-BE49-F238E27FC236}">
                <a16:creationId xmlns:a16="http://schemas.microsoft.com/office/drawing/2014/main" id="{10C13FE8-581F-47A7-8EA5-F3581A25EC30}"/>
              </a:ext>
            </a:extLst>
          </p:cNvPr>
          <p:cNvSpPr txBox="1"/>
          <p:nvPr/>
        </p:nvSpPr>
        <p:spPr>
          <a:xfrm>
            <a:off x="211819" y="4210068"/>
            <a:ext cx="6191250" cy="1477328"/>
          </a:xfrm>
          <a:prstGeom prst="rect">
            <a:avLst/>
          </a:prstGeom>
          <a:noFill/>
        </p:spPr>
        <p:txBody>
          <a:bodyPr wrap="square">
            <a:spAutoFit/>
          </a:bodyPr>
          <a:lstStyle/>
          <a:p>
            <a:r>
              <a:rPr lang="en-GB" b="1" u="sng" dirty="0">
                <a:solidFill>
                  <a:schemeClr val="bg1">
                    <a:lumMod val="95000"/>
                    <a:lumOff val="5000"/>
                  </a:schemeClr>
                </a:solidFill>
                <a:latin typeface="Century" panose="02040604050505020304" pitchFamily="18" charset="0"/>
              </a:rPr>
              <a:t>Presenters:</a:t>
            </a:r>
          </a:p>
          <a:p>
            <a:pPr marL="285750" indent="-285750">
              <a:buFont typeface="Wingdings" panose="05000000000000000000" pitchFamily="2" charset="2"/>
              <a:buChar char="Ø"/>
            </a:pPr>
            <a:r>
              <a:rPr lang="en-GB" b="1" dirty="0">
                <a:solidFill>
                  <a:schemeClr val="bg1">
                    <a:lumMod val="95000"/>
                    <a:lumOff val="5000"/>
                  </a:schemeClr>
                </a:solidFill>
                <a:latin typeface="Century" panose="02040604050505020304" pitchFamily="18" charset="0"/>
              </a:rPr>
              <a:t>Maria Moniz Baptista Teixeira, 1920570</a:t>
            </a:r>
          </a:p>
          <a:p>
            <a:pPr marL="285750" indent="-285750">
              <a:buFont typeface="Wingdings" panose="05000000000000000000" pitchFamily="2" charset="2"/>
              <a:buChar char="Ø"/>
            </a:pPr>
            <a:r>
              <a:rPr lang="en-GB" b="1" dirty="0">
                <a:solidFill>
                  <a:schemeClr val="bg1">
                    <a:lumMod val="95000"/>
                    <a:lumOff val="5000"/>
                  </a:schemeClr>
                </a:solidFill>
                <a:latin typeface="Century" panose="02040604050505020304" pitchFamily="18" charset="0"/>
              </a:rPr>
              <a:t>Jessica Teixeira, 1920566</a:t>
            </a:r>
          </a:p>
          <a:p>
            <a:pPr marL="285750" indent="-285750">
              <a:buFont typeface="Wingdings" panose="05000000000000000000" pitchFamily="2" charset="2"/>
              <a:buChar char="Ø"/>
            </a:pPr>
            <a:r>
              <a:rPr lang="en-GB" b="1" dirty="0">
                <a:solidFill>
                  <a:schemeClr val="bg1">
                    <a:lumMod val="95000"/>
                    <a:lumOff val="5000"/>
                  </a:schemeClr>
                </a:solidFill>
                <a:latin typeface="Century" panose="02040604050505020304" pitchFamily="18" charset="0"/>
              </a:rPr>
              <a:t>Rositsa Stoyanova, 1920410</a:t>
            </a:r>
          </a:p>
          <a:p>
            <a:pPr marL="285750" indent="-285750">
              <a:buFont typeface="Wingdings" panose="05000000000000000000" pitchFamily="2" charset="2"/>
              <a:buChar char="Ø"/>
            </a:pPr>
            <a:r>
              <a:rPr lang="en-GB" b="1" dirty="0">
                <a:solidFill>
                  <a:schemeClr val="bg1">
                    <a:lumMod val="95000"/>
                    <a:lumOff val="5000"/>
                  </a:schemeClr>
                </a:solidFill>
                <a:latin typeface="Century" panose="02040604050505020304" pitchFamily="18" charset="0"/>
              </a:rPr>
              <a:t>Sonia Freitas dos Santos, 1920569</a:t>
            </a:r>
          </a:p>
        </p:txBody>
      </p:sp>
      <p:pic>
        <p:nvPicPr>
          <p:cNvPr id="10" name="Picture 9">
            <a:extLst>
              <a:ext uri="{FF2B5EF4-FFF2-40B4-BE49-F238E27FC236}">
                <a16:creationId xmlns:a16="http://schemas.microsoft.com/office/drawing/2014/main" id="{235EE13E-52DB-46A0-9435-87E8DE37AD0A}"/>
              </a:ext>
            </a:extLst>
          </p:cNvPr>
          <p:cNvPicPr>
            <a:picLocks noChangeAspect="1"/>
          </p:cNvPicPr>
          <p:nvPr/>
        </p:nvPicPr>
        <p:blipFill>
          <a:blip r:embed="rId4"/>
          <a:stretch>
            <a:fillRect/>
          </a:stretch>
        </p:blipFill>
        <p:spPr>
          <a:xfrm>
            <a:off x="9618550" y="-41169"/>
            <a:ext cx="2573450" cy="1447271"/>
          </a:xfrm>
          <a:prstGeom prst="rect">
            <a:avLst/>
          </a:prstGeom>
        </p:spPr>
      </p:pic>
      <p:pic>
        <p:nvPicPr>
          <p:cNvPr id="12" name="Picture 11">
            <a:extLst>
              <a:ext uri="{FF2B5EF4-FFF2-40B4-BE49-F238E27FC236}">
                <a16:creationId xmlns:a16="http://schemas.microsoft.com/office/drawing/2014/main" id="{29FDD343-CC4D-4E0C-8448-5986E887F02F}"/>
              </a:ext>
            </a:extLst>
          </p:cNvPr>
          <p:cNvPicPr>
            <a:picLocks noChangeAspect="1"/>
          </p:cNvPicPr>
          <p:nvPr/>
        </p:nvPicPr>
        <p:blipFill>
          <a:blip r:embed="rId5"/>
          <a:stretch>
            <a:fillRect/>
          </a:stretch>
        </p:blipFill>
        <p:spPr>
          <a:xfrm>
            <a:off x="10401300" y="3664088"/>
            <a:ext cx="1490663" cy="1773428"/>
          </a:xfrm>
          <a:prstGeom prst="rect">
            <a:avLst/>
          </a:prstGeom>
        </p:spPr>
      </p:pic>
      <p:pic>
        <p:nvPicPr>
          <p:cNvPr id="14" name="Picture 13">
            <a:extLst>
              <a:ext uri="{FF2B5EF4-FFF2-40B4-BE49-F238E27FC236}">
                <a16:creationId xmlns:a16="http://schemas.microsoft.com/office/drawing/2014/main" id="{E80C4CB3-7356-4D7B-8C3E-DB8C142DC5EB}"/>
              </a:ext>
            </a:extLst>
          </p:cNvPr>
          <p:cNvPicPr>
            <a:picLocks noChangeAspect="1"/>
          </p:cNvPicPr>
          <p:nvPr/>
        </p:nvPicPr>
        <p:blipFill rotWithShape="1">
          <a:blip r:embed="rId6"/>
          <a:srcRect l="1828" t="3056" r="11870" b="5972"/>
          <a:stretch/>
        </p:blipFill>
        <p:spPr>
          <a:xfrm>
            <a:off x="212449" y="298107"/>
            <a:ext cx="1673501" cy="1924050"/>
          </a:xfrm>
          <a:prstGeom prst="rect">
            <a:avLst/>
          </a:prstGeom>
        </p:spPr>
      </p:pic>
      <p:grpSp>
        <p:nvGrpSpPr>
          <p:cNvPr id="19" name="Group 18">
            <a:extLst>
              <a:ext uri="{FF2B5EF4-FFF2-40B4-BE49-F238E27FC236}">
                <a16:creationId xmlns:a16="http://schemas.microsoft.com/office/drawing/2014/main" id="{BAE97715-A7CB-4273-BA99-237B2F816CA4}"/>
              </a:ext>
            </a:extLst>
          </p:cNvPr>
          <p:cNvGrpSpPr/>
          <p:nvPr/>
        </p:nvGrpSpPr>
        <p:grpSpPr>
          <a:xfrm>
            <a:off x="0" y="5964394"/>
            <a:ext cx="12192000" cy="887061"/>
            <a:chOff x="0" y="5964394"/>
            <a:chExt cx="12192000" cy="887061"/>
          </a:xfrm>
        </p:grpSpPr>
        <p:sp>
          <p:nvSpPr>
            <p:cNvPr id="16" name="TextBox 15">
              <a:extLst>
                <a:ext uri="{FF2B5EF4-FFF2-40B4-BE49-F238E27FC236}">
                  <a16:creationId xmlns:a16="http://schemas.microsoft.com/office/drawing/2014/main" id="{C54CD028-0E56-4A33-AFAA-348EAFCD3DEF}"/>
                </a:ext>
              </a:extLst>
            </p:cNvPr>
            <p:cNvSpPr txBox="1"/>
            <p:nvPr/>
          </p:nvSpPr>
          <p:spPr>
            <a:xfrm>
              <a:off x="0" y="5964394"/>
              <a:ext cx="12192000" cy="887061"/>
            </a:xfrm>
            <a:prstGeom prst="rect">
              <a:avLst/>
            </a:prstGeom>
            <a:solidFill>
              <a:schemeClr val="tx1">
                <a:lumMod val="50000"/>
              </a:schemeClr>
            </a:solidFill>
          </p:spPr>
          <p:txBody>
            <a:bodyPr wrap="square" rtlCol="0">
              <a:spAutoFit/>
            </a:bodyPr>
            <a:lstStyle/>
            <a:p>
              <a:endParaRPr lang="en-GB" dirty="0"/>
            </a:p>
          </p:txBody>
        </p:sp>
        <p:pic>
          <p:nvPicPr>
            <p:cNvPr id="18" name="Picture 17">
              <a:extLst>
                <a:ext uri="{FF2B5EF4-FFF2-40B4-BE49-F238E27FC236}">
                  <a16:creationId xmlns:a16="http://schemas.microsoft.com/office/drawing/2014/main" id="{6C0D69F4-981A-47A2-8453-74FFD730034D}"/>
                </a:ext>
              </a:extLst>
            </p:cNvPr>
            <p:cNvPicPr>
              <a:picLocks noChangeAspect="1"/>
            </p:cNvPicPr>
            <p:nvPr/>
          </p:nvPicPr>
          <p:blipFill>
            <a:blip r:embed="rId7"/>
            <a:stretch>
              <a:fillRect/>
            </a:stretch>
          </p:blipFill>
          <p:spPr>
            <a:xfrm>
              <a:off x="10444803" y="6032987"/>
              <a:ext cx="1505843" cy="749873"/>
            </a:xfrm>
            <a:prstGeom prst="rect">
              <a:avLst/>
            </a:prstGeom>
          </p:spPr>
        </p:pic>
      </p:grpSp>
    </p:spTree>
    <p:extLst>
      <p:ext uri="{BB962C8B-B14F-4D97-AF65-F5344CB8AC3E}">
        <p14:creationId xmlns:p14="http://schemas.microsoft.com/office/powerpoint/2010/main" val="416788423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80FDABF0-68E7-41EF-9B00-C1922BF1D419}"/>
              </a:ext>
            </a:extLst>
          </p:cNvPr>
          <p:cNvGrpSpPr/>
          <p:nvPr/>
        </p:nvGrpSpPr>
        <p:grpSpPr>
          <a:xfrm>
            <a:off x="0" y="-93790"/>
            <a:ext cx="12192002" cy="6951790"/>
            <a:chOff x="-4" y="-5398"/>
            <a:chExt cx="12192002" cy="6951790"/>
          </a:xfrm>
        </p:grpSpPr>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b="-1"/>
            <a:stretch/>
          </p:blipFill>
          <p:spPr>
            <a:xfrm>
              <a:off x="-4" y="-5398"/>
              <a:ext cx="12191999" cy="6857990"/>
            </a:xfrm>
            <a:prstGeom prst="rect">
              <a:avLst/>
            </a:prstGeom>
          </p:spPr>
        </p:pic>
        <p:pic>
          <p:nvPicPr>
            <p:cNvPr id="5" name="Picture 4">
              <a:extLst>
                <a:ext uri="{FF2B5EF4-FFF2-40B4-BE49-F238E27FC236}">
                  <a16:creationId xmlns:a16="http://schemas.microsoft.com/office/drawing/2014/main" id="{12A0FBD8-0044-41B9-94F0-667BB43BA66A}"/>
                </a:ext>
              </a:extLst>
            </p:cNvPr>
            <p:cNvPicPr>
              <a:picLocks noChangeAspect="1"/>
            </p:cNvPicPr>
            <p:nvPr/>
          </p:nvPicPr>
          <p:blipFill>
            <a:blip r:embed="rId5"/>
            <a:stretch>
              <a:fillRect/>
            </a:stretch>
          </p:blipFill>
          <p:spPr>
            <a:xfrm>
              <a:off x="-2" y="6056376"/>
              <a:ext cx="12192000" cy="890016"/>
            </a:xfrm>
            <a:prstGeom prst="rect">
              <a:avLst/>
            </a:prstGeom>
          </p:spPr>
        </p:pic>
        <p:pic>
          <p:nvPicPr>
            <p:cNvPr id="7" name="Picture 6">
              <a:extLst>
                <a:ext uri="{FF2B5EF4-FFF2-40B4-BE49-F238E27FC236}">
                  <a16:creationId xmlns:a16="http://schemas.microsoft.com/office/drawing/2014/main" id="{D0390C23-AF77-4AE1-AB6A-23814A333818}"/>
                </a:ext>
              </a:extLst>
            </p:cNvPr>
            <p:cNvPicPr>
              <a:picLocks noChangeAspect="1"/>
            </p:cNvPicPr>
            <p:nvPr/>
          </p:nvPicPr>
          <p:blipFill>
            <a:blip r:embed="rId6"/>
            <a:stretch>
              <a:fillRect/>
            </a:stretch>
          </p:blipFill>
          <p:spPr>
            <a:xfrm>
              <a:off x="10618431" y="6113526"/>
              <a:ext cx="1505843" cy="749873"/>
            </a:xfrm>
            <a:prstGeom prst="rect">
              <a:avLst/>
            </a:prstGeom>
          </p:spPr>
        </p:pic>
      </p:grpSp>
      <p:pic>
        <p:nvPicPr>
          <p:cNvPr id="15" name="Picture 14">
            <a:extLst>
              <a:ext uri="{FF2B5EF4-FFF2-40B4-BE49-F238E27FC236}">
                <a16:creationId xmlns:a16="http://schemas.microsoft.com/office/drawing/2014/main" id="{6FF4DCA3-DC6E-418F-942C-22841F873125}"/>
              </a:ext>
            </a:extLst>
          </p:cNvPr>
          <p:cNvPicPr>
            <a:picLocks noChangeAspect="1"/>
          </p:cNvPicPr>
          <p:nvPr/>
        </p:nvPicPr>
        <p:blipFill>
          <a:blip r:embed="rId7"/>
          <a:stretch>
            <a:fillRect/>
          </a:stretch>
        </p:blipFill>
        <p:spPr>
          <a:xfrm>
            <a:off x="10142902" y="4030731"/>
            <a:ext cx="1981372" cy="1914310"/>
          </a:xfrm>
          <a:prstGeom prst="rect">
            <a:avLst/>
          </a:prstGeom>
        </p:spPr>
      </p:pic>
      <p:pic>
        <p:nvPicPr>
          <p:cNvPr id="17" name="Picture 16">
            <a:extLst>
              <a:ext uri="{FF2B5EF4-FFF2-40B4-BE49-F238E27FC236}">
                <a16:creationId xmlns:a16="http://schemas.microsoft.com/office/drawing/2014/main" id="{E387F447-DF2F-40D4-AA9C-70162492B80D}"/>
              </a:ext>
            </a:extLst>
          </p:cNvPr>
          <p:cNvPicPr>
            <a:picLocks noChangeAspect="1"/>
          </p:cNvPicPr>
          <p:nvPr/>
        </p:nvPicPr>
        <p:blipFill>
          <a:blip r:embed="rId8"/>
          <a:stretch>
            <a:fillRect/>
          </a:stretch>
        </p:blipFill>
        <p:spPr>
          <a:xfrm>
            <a:off x="81070" y="154024"/>
            <a:ext cx="1914310" cy="1914310"/>
          </a:xfrm>
          <a:prstGeom prst="rect">
            <a:avLst/>
          </a:prstGeom>
        </p:spPr>
      </p:pic>
      <p:pic>
        <p:nvPicPr>
          <p:cNvPr id="20" name="Picture 19">
            <a:extLst>
              <a:ext uri="{FF2B5EF4-FFF2-40B4-BE49-F238E27FC236}">
                <a16:creationId xmlns:a16="http://schemas.microsoft.com/office/drawing/2014/main" id="{AE84E8A0-A87E-4921-9E62-3624797585D2}"/>
              </a:ext>
            </a:extLst>
          </p:cNvPr>
          <p:cNvPicPr>
            <a:picLocks noChangeAspect="1"/>
          </p:cNvPicPr>
          <p:nvPr/>
        </p:nvPicPr>
        <p:blipFill>
          <a:blip r:embed="rId9"/>
          <a:stretch>
            <a:fillRect/>
          </a:stretch>
        </p:blipFill>
        <p:spPr>
          <a:xfrm>
            <a:off x="4535287" y="592418"/>
            <a:ext cx="3121423" cy="853514"/>
          </a:xfrm>
          <a:prstGeom prst="rect">
            <a:avLst/>
          </a:prstGeom>
        </p:spPr>
      </p:pic>
      <p:pic>
        <p:nvPicPr>
          <p:cNvPr id="23" name="Picture 22">
            <a:extLst>
              <a:ext uri="{FF2B5EF4-FFF2-40B4-BE49-F238E27FC236}">
                <a16:creationId xmlns:a16="http://schemas.microsoft.com/office/drawing/2014/main" id="{65605184-4355-41FA-8E0F-008F2555129D}"/>
              </a:ext>
            </a:extLst>
          </p:cNvPr>
          <p:cNvPicPr>
            <a:picLocks noChangeAspect="1"/>
          </p:cNvPicPr>
          <p:nvPr/>
        </p:nvPicPr>
        <p:blipFill>
          <a:blip r:embed="rId10"/>
          <a:stretch>
            <a:fillRect/>
          </a:stretch>
        </p:blipFill>
        <p:spPr>
          <a:xfrm>
            <a:off x="67722" y="6166082"/>
            <a:ext cx="3261643" cy="493819"/>
          </a:xfrm>
          <a:prstGeom prst="rect">
            <a:avLst/>
          </a:prstGeom>
        </p:spPr>
      </p:pic>
      <p:sp>
        <p:nvSpPr>
          <p:cNvPr id="25" name="TextBox 24">
            <a:extLst>
              <a:ext uri="{FF2B5EF4-FFF2-40B4-BE49-F238E27FC236}">
                <a16:creationId xmlns:a16="http://schemas.microsoft.com/office/drawing/2014/main" id="{C735C88B-F806-4044-9067-3C95BBF4E804}"/>
              </a:ext>
            </a:extLst>
          </p:cNvPr>
          <p:cNvSpPr txBox="1"/>
          <p:nvPr/>
        </p:nvSpPr>
        <p:spPr>
          <a:xfrm>
            <a:off x="714373" y="2266432"/>
            <a:ext cx="10763250" cy="2862322"/>
          </a:xfrm>
          <a:prstGeom prst="rect">
            <a:avLst/>
          </a:prstGeom>
          <a:noFill/>
        </p:spPr>
        <p:txBody>
          <a:bodyPr wrap="square" rtlCol="0">
            <a:spAutoFit/>
          </a:bodyPr>
          <a:lstStyle/>
          <a:p>
            <a:pPr marL="285750" indent="-285750">
              <a:buFont typeface="Wingdings" panose="05000000000000000000" pitchFamily="2" charset="2"/>
              <a:buChar char="Ø"/>
            </a:pPr>
            <a:r>
              <a:rPr lang="en-GB" dirty="0">
                <a:latin typeface="Century" panose="02040604050505020304" pitchFamily="18" charset="0"/>
              </a:rPr>
              <a:t>We will be discussing today about the teaching department in our St. Mary’s Primary School, which is located in London. </a:t>
            </a:r>
          </a:p>
          <a:p>
            <a:endParaRPr lang="en-GB" dirty="0">
              <a:latin typeface="Century" panose="02040604050505020304" pitchFamily="18" charset="0"/>
            </a:endParaRPr>
          </a:p>
          <a:p>
            <a:pPr marL="285750" indent="-285750">
              <a:buFont typeface="Wingdings" panose="05000000000000000000" pitchFamily="2" charset="2"/>
              <a:buChar char="Ø"/>
            </a:pPr>
            <a:r>
              <a:rPr lang="en-GB" dirty="0">
                <a:latin typeface="Century" panose="02040604050505020304" pitchFamily="18" charset="0"/>
              </a:rPr>
              <a:t>Through this PowerPoint we will be talking about some of the following things ; the benefits of team working ,Stages of team development, different team roles, Managing team conflict and successful team development.</a:t>
            </a:r>
          </a:p>
          <a:p>
            <a:pPr marL="285750" indent="-285750">
              <a:buFont typeface="Wingdings" panose="05000000000000000000" pitchFamily="2" charset="2"/>
              <a:buChar char="Ø"/>
            </a:pPr>
            <a:endParaRPr lang="en-GB" dirty="0">
              <a:latin typeface="Century" panose="02040604050505020304" pitchFamily="18" charset="0"/>
            </a:endParaRPr>
          </a:p>
          <a:p>
            <a:pPr marL="285750" indent="-285750">
              <a:buFont typeface="Wingdings" panose="05000000000000000000" pitchFamily="2" charset="2"/>
              <a:buChar char="Ø"/>
            </a:pPr>
            <a:r>
              <a:rPr lang="en-GB" dirty="0">
                <a:latin typeface="Century" panose="02040604050505020304" pitchFamily="18" charset="0"/>
              </a:rPr>
              <a:t>At the end we will be answering any questions you may have.</a:t>
            </a:r>
          </a:p>
          <a:p>
            <a:endParaRPr lang="en-GB" dirty="0">
              <a:solidFill>
                <a:schemeClr val="bg1">
                  <a:lumMod val="95000"/>
                  <a:lumOff val="5000"/>
                </a:schemeClr>
              </a:solidFill>
              <a:latin typeface="Century" panose="02040604050505020304" pitchFamily="18" charset="0"/>
            </a:endParaRPr>
          </a:p>
          <a:p>
            <a:pPr marL="285750" indent="-285750">
              <a:buFont typeface="Wingdings" panose="05000000000000000000" pitchFamily="2" charset="2"/>
              <a:buChar char="Ø"/>
            </a:pPr>
            <a:endParaRPr lang="en-GB" dirty="0">
              <a:solidFill>
                <a:schemeClr val="bg1">
                  <a:lumMod val="95000"/>
                  <a:lumOff val="5000"/>
                </a:schemeClr>
              </a:solidFill>
              <a:latin typeface="Century" panose="02040604050505020304" pitchFamily="18" charset="0"/>
            </a:endParaRPr>
          </a:p>
        </p:txBody>
      </p:sp>
    </p:spTree>
    <p:extLst>
      <p:ext uri="{BB962C8B-B14F-4D97-AF65-F5344CB8AC3E}">
        <p14:creationId xmlns:p14="http://schemas.microsoft.com/office/powerpoint/2010/main" val="322023568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5">
                                            <p:txEl>
                                              <p:pRg st="0" end="0"/>
                                            </p:txEl>
                                          </p:spTgt>
                                        </p:tgtEl>
                                        <p:attrNameLst>
                                          <p:attrName>style.visibility</p:attrName>
                                        </p:attrNameLst>
                                      </p:cBhvr>
                                      <p:to>
                                        <p:strVal val="visible"/>
                                      </p:to>
                                    </p:set>
                                    <p:animEffect transition="in" filter="wipe(down)">
                                      <p:cBhvr>
                                        <p:cTn id="27" dur="500"/>
                                        <p:tgtEl>
                                          <p:spTgt spid="2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wipe(down)">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25">
                                            <p:txEl>
                                              <p:pRg st="4" end="4"/>
                                            </p:txEl>
                                          </p:spTgt>
                                        </p:tgtEl>
                                        <p:attrNameLst>
                                          <p:attrName>style.visibility</p:attrName>
                                        </p:attrNameLst>
                                      </p:cBhvr>
                                      <p:to>
                                        <p:strVal val="visible"/>
                                      </p:to>
                                    </p:set>
                                    <p:animEffect transition="in" filter="wipe(down)">
                                      <p:cBhvr>
                                        <p:cTn id="37"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29BEAC-2A75-41E0-859A-0B1C8A341C23}"/>
              </a:ext>
            </a:extLst>
          </p:cNvPr>
          <p:cNvPicPr>
            <a:picLocks noChangeAspect="1"/>
          </p:cNvPicPr>
          <p:nvPr/>
        </p:nvPicPr>
        <p:blipFill>
          <a:blip r:embed="rId2"/>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921B098F-1BA1-47E8-9D53-7878D8F1A3FF}"/>
              </a:ext>
            </a:extLst>
          </p:cNvPr>
          <p:cNvPicPr>
            <a:picLocks noChangeAspect="1"/>
          </p:cNvPicPr>
          <p:nvPr/>
        </p:nvPicPr>
        <p:blipFill>
          <a:blip r:embed="rId3"/>
          <a:stretch>
            <a:fillRect/>
          </a:stretch>
        </p:blipFill>
        <p:spPr>
          <a:xfrm>
            <a:off x="0" y="5967984"/>
            <a:ext cx="12192000" cy="890016"/>
          </a:xfrm>
          <a:prstGeom prst="rect">
            <a:avLst/>
          </a:prstGeom>
        </p:spPr>
      </p:pic>
      <p:pic>
        <p:nvPicPr>
          <p:cNvPr id="6" name="Picture 5">
            <a:extLst>
              <a:ext uri="{FF2B5EF4-FFF2-40B4-BE49-F238E27FC236}">
                <a16:creationId xmlns:a16="http://schemas.microsoft.com/office/drawing/2014/main" id="{6A7CFF28-AB3B-4201-B92B-B40AB1B83C4F}"/>
              </a:ext>
            </a:extLst>
          </p:cNvPr>
          <p:cNvPicPr>
            <a:picLocks noChangeAspect="1"/>
          </p:cNvPicPr>
          <p:nvPr/>
        </p:nvPicPr>
        <p:blipFill>
          <a:blip r:embed="rId4"/>
          <a:stretch>
            <a:fillRect/>
          </a:stretch>
        </p:blipFill>
        <p:spPr>
          <a:xfrm>
            <a:off x="294624" y="6163034"/>
            <a:ext cx="6230652" cy="499915"/>
          </a:xfrm>
          <a:prstGeom prst="rect">
            <a:avLst/>
          </a:prstGeom>
        </p:spPr>
      </p:pic>
      <p:pic>
        <p:nvPicPr>
          <p:cNvPr id="13" name="Picture 12">
            <a:extLst>
              <a:ext uri="{FF2B5EF4-FFF2-40B4-BE49-F238E27FC236}">
                <a16:creationId xmlns:a16="http://schemas.microsoft.com/office/drawing/2014/main" id="{5015ECE9-C368-4154-A1DB-B53FC2D3FBD5}"/>
              </a:ext>
            </a:extLst>
          </p:cNvPr>
          <p:cNvPicPr>
            <a:picLocks noChangeAspect="1"/>
          </p:cNvPicPr>
          <p:nvPr/>
        </p:nvPicPr>
        <p:blipFill>
          <a:blip r:embed="rId5"/>
          <a:stretch>
            <a:fillRect/>
          </a:stretch>
        </p:blipFill>
        <p:spPr>
          <a:xfrm>
            <a:off x="3849420" y="1944911"/>
            <a:ext cx="4359809" cy="88953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8450539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0324F7-48B6-4748-A040-A45D9046DE6A}"/>
              </a:ext>
            </a:extLst>
          </p:cNvPr>
          <p:cNvPicPr>
            <a:picLocks noChangeAspect="1"/>
          </p:cNvPicPr>
          <p:nvPr/>
        </p:nvPicPr>
        <p:blipFill>
          <a:blip r:embed="rId2"/>
          <a:stretch>
            <a:fillRect/>
          </a:stretch>
        </p:blipFill>
        <p:spPr>
          <a:xfrm>
            <a:off x="0" y="0"/>
            <a:ext cx="12192002" cy="6858000"/>
          </a:xfrm>
          <a:prstGeom prst="rect">
            <a:avLst/>
          </a:prstGeom>
        </p:spPr>
      </p:pic>
      <p:pic>
        <p:nvPicPr>
          <p:cNvPr id="4" name="Picture 3">
            <a:extLst>
              <a:ext uri="{FF2B5EF4-FFF2-40B4-BE49-F238E27FC236}">
                <a16:creationId xmlns:a16="http://schemas.microsoft.com/office/drawing/2014/main" id="{4BCDD32C-C1FC-4C6A-ACDB-507FF44510E3}"/>
              </a:ext>
            </a:extLst>
          </p:cNvPr>
          <p:cNvPicPr>
            <a:picLocks noChangeAspect="1"/>
          </p:cNvPicPr>
          <p:nvPr/>
        </p:nvPicPr>
        <p:blipFill>
          <a:blip r:embed="rId3"/>
          <a:stretch>
            <a:fillRect/>
          </a:stretch>
        </p:blipFill>
        <p:spPr>
          <a:xfrm>
            <a:off x="113649" y="6207992"/>
            <a:ext cx="6230652" cy="499915"/>
          </a:xfrm>
          <a:prstGeom prst="rect">
            <a:avLst/>
          </a:prstGeom>
        </p:spPr>
      </p:pic>
      <p:sp>
        <p:nvSpPr>
          <p:cNvPr id="9" name="TextBox 8">
            <a:extLst>
              <a:ext uri="{FF2B5EF4-FFF2-40B4-BE49-F238E27FC236}">
                <a16:creationId xmlns:a16="http://schemas.microsoft.com/office/drawing/2014/main" id="{7DC01C56-70DE-430F-8885-A85322CA01CB}"/>
              </a:ext>
            </a:extLst>
          </p:cNvPr>
          <p:cNvSpPr txBox="1"/>
          <p:nvPr/>
        </p:nvSpPr>
        <p:spPr>
          <a:xfrm>
            <a:off x="4505325" y="375607"/>
            <a:ext cx="6191250" cy="461665"/>
          </a:xfrm>
          <a:prstGeom prst="rect">
            <a:avLst/>
          </a:prstGeom>
          <a:noFill/>
        </p:spPr>
        <p:txBody>
          <a:bodyPr wrap="square">
            <a:spAutoFit/>
          </a:bodyPr>
          <a:lstStyle/>
          <a:p>
            <a:r>
              <a:rPr lang="en-GB" sz="2400" b="1" i="0" u="sng" dirty="0">
                <a:solidFill>
                  <a:srgbClr val="000000"/>
                </a:solidFill>
                <a:effectLst/>
                <a:latin typeface="Century" panose="02040604050505020304" pitchFamily="18" charset="0"/>
              </a:rPr>
              <a:t>What is a teams role?</a:t>
            </a:r>
            <a:r>
              <a:rPr lang="en-GB" sz="2400" b="0" i="0" dirty="0">
                <a:solidFill>
                  <a:srgbClr val="000000"/>
                </a:solidFill>
                <a:effectLst/>
                <a:latin typeface="Century" panose="02040604050505020304" pitchFamily="18" charset="0"/>
              </a:rPr>
              <a:t>​</a:t>
            </a:r>
            <a:endParaRPr lang="en-GB" sz="2400" dirty="0"/>
          </a:p>
        </p:txBody>
      </p:sp>
      <p:sp>
        <p:nvSpPr>
          <p:cNvPr id="11" name="TextBox 10">
            <a:extLst>
              <a:ext uri="{FF2B5EF4-FFF2-40B4-BE49-F238E27FC236}">
                <a16:creationId xmlns:a16="http://schemas.microsoft.com/office/drawing/2014/main" id="{90EE0EBF-CA17-453E-9535-7B7917598C69}"/>
              </a:ext>
            </a:extLst>
          </p:cNvPr>
          <p:cNvSpPr txBox="1"/>
          <p:nvPr/>
        </p:nvSpPr>
        <p:spPr>
          <a:xfrm>
            <a:off x="3000375" y="1212879"/>
            <a:ext cx="6191250" cy="1200329"/>
          </a:xfrm>
          <a:prstGeom prst="rect">
            <a:avLst/>
          </a:prstGeom>
          <a:solidFill>
            <a:schemeClr val="bg2"/>
          </a:solidFill>
        </p:spPr>
        <p:txBody>
          <a:bodyPr wrap="square">
            <a:spAutoFit/>
          </a:bodyPr>
          <a:lstStyle/>
          <a:p>
            <a:r>
              <a:rPr lang="en-GB" dirty="0"/>
              <a:t>A teams role according to Belbin, is defined as a "a tendency to behave, contribute and interrelate with others in a particular way". He stated that there are nine different roles, and that with those team roles combined, makes a team successful. </a:t>
            </a:r>
          </a:p>
        </p:txBody>
      </p:sp>
      <p:sp>
        <p:nvSpPr>
          <p:cNvPr id="13" name="TextBox 12">
            <a:extLst>
              <a:ext uri="{FF2B5EF4-FFF2-40B4-BE49-F238E27FC236}">
                <a16:creationId xmlns:a16="http://schemas.microsoft.com/office/drawing/2014/main" id="{AB5BF44B-23ED-477D-B1B8-60A334CA91CC}"/>
              </a:ext>
            </a:extLst>
          </p:cNvPr>
          <p:cNvSpPr txBox="1"/>
          <p:nvPr/>
        </p:nvSpPr>
        <p:spPr>
          <a:xfrm>
            <a:off x="1476376" y="2728854"/>
            <a:ext cx="10196512" cy="461665"/>
          </a:xfrm>
          <a:prstGeom prst="rect">
            <a:avLst/>
          </a:prstGeom>
          <a:noFill/>
        </p:spPr>
        <p:txBody>
          <a:bodyPr wrap="square">
            <a:spAutoFit/>
          </a:bodyPr>
          <a:lstStyle/>
          <a:p>
            <a:r>
              <a:rPr lang="en-GB" sz="2400" b="1" i="0" u="sng" dirty="0">
                <a:solidFill>
                  <a:srgbClr val="000000"/>
                </a:solidFill>
                <a:effectLst/>
                <a:latin typeface="Century" panose="02040604050505020304" pitchFamily="18" charset="0"/>
              </a:rPr>
              <a:t>How will St. Mary's Primary school apply Belbin's theory to itself? </a:t>
            </a:r>
            <a:endParaRPr lang="en-GB" sz="2400" dirty="0"/>
          </a:p>
        </p:txBody>
      </p:sp>
      <p:sp>
        <p:nvSpPr>
          <p:cNvPr id="15" name="TextBox 14">
            <a:extLst>
              <a:ext uri="{FF2B5EF4-FFF2-40B4-BE49-F238E27FC236}">
                <a16:creationId xmlns:a16="http://schemas.microsoft.com/office/drawing/2014/main" id="{294FF218-EFFC-4128-BA12-E7118FA322D4}"/>
              </a:ext>
            </a:extLst>
          </p:cNvPr>
          <p:cNvSpPr txBox="1"/>
          <p:nvPr/>
        </p:nvSpPr>
        <p:spPr>
          <a:xfrm>
            <a:off x="2743200" y="3667482"/>
            <a:ext cx="6191250" cy="923330"/>
          </a:xfrm>
          <a:prstGeom prst="rect">
            <a:avLst/>
          </a:prstGeom>
          <a:solidFill>
            <a:schemeClr val="bg2"/>
          </a:solidFill>
        </p:spPr>
        <p:txBody>
          <a:bodyPr wrap="square">
            <a:spAutoFit/>
          </a:bodyPr>
          <a:lstStyle/>
          <a:p>
            <a:r>
              <a:rPr lang="en-GB" b="0" i="0" u="none" strike="noStrike" dirty="0">
                <a:solidFill>
                  <a:srgbClr val="000000"/>
                </a:solidFill>
                <a:effectLst/>
                <a:latin typeface="Gill Sans MT" panose="020B0502020104020203" pitchFamily="34" charset="0"/>
              </a:rPr>
              <a:t>One way of making St. Mary's primary school successful is by using his theory and applying that to the different roles that exist within a school. </a:t>
            </a:r>
            <a:endParaRPr lang="en-GB" dirty="0"/>
          </a:p>
        </p:txBody>
      </p:sp>
      <p:sp>
        <p:nvSpPr>
          <p:cNvPr id="17" name="TextBox 16">
            <a:extLst>
              <a:ext uri="{FF2B5EF4-FFF2-40B4-BE49-F238E27FC236}">
                <a16:creationId xmlns:a16="http://schemas.microsoft.com/office/drawing/2014/main" id="{34A82C63-E4AC-43C3-97B3-98152BF93F5A}"/>
              </a:ext>
            </a:extLst>
          </p:cNvPr>
          <p:cNvSpPr txBox="1"/>
          <p:nvPr/>
        </p:nvSpPr>
        <p:spPr>
          <a:xfrm>
            <a:off x="113649" y="5029213"/>
            <a:ext cx="12192000" cy="923330"/>
          </a:xfrm>
          <a:prstGeom prst="rect">
            <a:avLst/>
          </a:prstGeom>
          <a:noFill/>
        </p:spPr>
        <p:txBody>
          <a:bodyPr wrap="square">
            <a:spAutoFit/>
          </a:bodyPr>
          <a:lstStyle/>
          <a:p>
            <a:pPr algn="l" rtl="0" fontAlgn="base"/>
            <a:r>
              <a:rPr lang="en-GB" b="0" i="0" u="none" strike="noStrike" dirty="0">
                <a:solidFill>
                  <a:srgbClr val="000000"/>
                </a:solidFill>
                <a:effectLst/>
                <a:latin typeface="Gill Sans MT" panose="020B0502020104020203" pitchFamily="34" charset="0"/>
              </a:rPr>
              <a:t>References:</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1" i="0" u="sng" strike="noStrike" dirty="0">
                <a:solidFill>
                  <a:srgbClr val="00B0F0"/>
                </a:solidFill>
                <a:effectLst/>
                <a:latin typeface="Gill Sans MT" panose="020B0502020104020203" pitchFamily="34" charset="0"/>
                <a:hlinkClick r:id="rId4"/>
              </a:rPr>
              <a:t>https://www.businesscoaching.co.uk/files/belbin_team_role_theories.pdf</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0" i="0" u="sng" strike="noStrike" dirty="0">
                <a:solidFill>
                  <a:srgbClr val="00B0F0"/>
                </a:solidFill>
                <a:effectLst/>
                <a:latin typeface="Gill Sans MT" panose="020B0502020104020203" pitchFamily="34" charset="0"/>
                <a:hlinkClick r:id="rId5"/>
              </a:rPr>
              <a:t>https://smallbusiness.chron.com/nine-types-team-roles-15566.html</a:t>
            </a:r>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812738168"/>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8840A1-FFA1-40B4-888C-67A2F55D38D6}"/>
              </a:ext>
            </a:extLst>
          </p:cNvPr>
          <p:cNvPicPr>
            <a:picLocks noChangeAspect="1"/>
          </p:cNvPicPr>
          <p:nvPr/>
        </p:nvPicPr>
        <p:blipFill>
          <a:blip r:embed="rId2"/>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0E83414A-E273-4D37-B67B-A3D91F717CEB}"/>
              </a:ext>
            </a:extLst>
          </p:cNvPr>
          <p:cNvPicPr>
            <a:picLocks noChangeAspect="1"/>
          </p:cNvPicPr>
          <p:nvPr/>
        </p:nvPicPr>
        <p:blipFill>
          <a:blip r:embed="rId3"/>
          <a:stretch>
            <a:fillRect/>
          </a:stretch>
        </p:blipFill>
        <p:spPr>
          <a:xfrm>
            <a:off x="0" y="6198467"/>
            <a:ext cx="6230652" cy="499915"/>
          </a:xfrm>
          <a:prstGeom prst="rect">
            <a:avLst/>
          </a:prstGeom>
        </p:spPr>
      </p:pic>
      <p:sp>
        <p:nvSpPr>
          <p:cNvPr id="8" name="TextBox 7">
            <a:extLst>
              <a:ext uri="{FF2B5EF4-FFF2-40B4-BE49-F238E27FC236}">
                <a16:creationId xmlns:a16="http://schemas.microsoft.com/office/drawing/2014/main" id="{B9B9E09E-5209-440D-AC70-4C06F4A64FC0}"/>
              </a:ext>
            </a:extLst>
          </p:cNvPr>
          <p:cNvSpPr txBox="1"/>
          <p:nvPr/>
        </p:nvSpPr>
        <p:spPr>
          <a:xfrm>
            <a:off x="2486025" y="348734"/>
            <a:ext cx="7219950" cy="461665"/>
          </a:xfrm>
          <a:prstGeom prst="rect">
            <a:avLst/>
          </a:prstGeom>
          <a:noFill/>
        </p:spPr>
        <p:txBody>
          <a:bodyPr wrap="square">
            <a:spAutoFit/>
          </a:bodyPr>
          <a:lstStyle/>
          <a:p>
            <a:r>
              <a:rPr lang="en-GB" sz="2400" b="1" i="0" u="sng" dirty="0">
                <a:solidFill>
                  <a:srgbClr val="000000"/>
                </a:solidFill>
                <a:effectLst/>
                <a:latin typeface="Century" panose="02040604050505020304" pitchFamily="18" charset="0"/>
              </a:rPr>
              <a:t>What are the team roles that can be applied? </a:t>
            </a:r>
            <a:r>
              <a:rPr lang="en-GB" b="0" i="0" dirty="0">
                <a:solidFill>
                  <a:srgbClr val="000000"/>
                </a:solidFill>
                <a:effectLst/>
                <a:latin typeface="Century" panose="02040604050505020304" pitchFamily="18" charset="0"/>
              </a:rPr>
              <a:t>​</a:t>
            </a:r>
            <a:endParaRPr lang="en-GB" dirty="0"/>
          </a:p>
        </p:txBody>
      </p:sp>
      <p:sp>
        <p:nvSpPr>
          <p:cNvPr id="9" name="TextBox 8">
            <a:extLst>
              <a:ext uri="{FF2B5EF4-FFF2-40B4-BE49-F238E27FC236}">
                <a16:creationId xmlns:a16="http://schemas.microsoft.com/office/drawing/2014/main" id="{E63297CC-5470-4AC7-8576-4AD5DD372D69}"/>
              </a:ext>
            </a:extLst>
          </p:cNvPr>
          <p:cNvSpPr txBox="1"/>
          <p:nvPr/>
        </p:nvSpPr>
        <p:spPr>
          <a:xfrm>
            <a:off x="2676525" y="1621646"/>
            <a:ext cx="6191250" cy="2862322"/>
          </a:xfrm>
          <a:prstGeom prst="rect">
            <a:avLst/>
          </a:prstGeom>
          <a:solidFill>
            <a:schemeClr val="bg2"/>
          </a:solidFill>
        </p:spPr>
        <p:txBody>
          <a:bodyPr wrap="square">
            <a:spAutoFit/>
          </a:bodyPr>
          <a:lstStyle/>
          <a:p>
            <a:pPr algn="l" rtl="0" fontAlgn="base"/>
            <a:r>
              <a:rPr lang="en-GB" b="0" i="0" u="none" strike="noStrike" dirty="0">
                <a:solidFill>
                  <a:srgbClr val="000000"/>
                </a:solidFill>
                <a:effectLst/>
                <a:latin typeface="Gill Sans MT" panose="020B0502020104020203" pitchFamily="34" charset="0"/>
              </a:rPr>
              <a:t>All of the team roles that Belbin theorizes can be applied to any position within the school. </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Gill Sans MT" panose="020B0502020104020203" pitchFamily="34" charset="0"/>
              </a:rPr>
              <a:t>E.g. Head teacher.  A head teacher would be what Belbin would consider a shaper. </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Gill Sans MT" panose="020B0502020104020203" pitchFamily="34" charset="0"/>
              </a:rPr>
              <a:t>"Shapers are extroverts and possess great interpersonal communication skills and work toward motivating other team members."</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47D721E9-2020-4C0F-945F-D853542E90CD}"/>
              </a:ext>
            </a:extLst>
          </p:cNvPr>
          <p:cNvSpPr txBox="1"/>
          <p:nvPr/>
        </p:nvSpPr>
        <p:spPr>
          <a:xfrm>
            <a:off x="39402" y="4483968"/>
            <a:ext cx="12152598" cy="1477328"/>
          </a:xfrm>
          <a:prstGeom prst="rect">
            <a:avLst/>
          </a:prstGeom>
          <a:noFill/>
        </p:spPr>
        <p:txBody>
          <a:bodyPr wrap="square">
            <a:spAutoFit/>
          </a:bodyPr>
          <a:lstStyle/>
          <a:p>
            <a:pPr algn="l" rtl="0" fontAlgn="base"/>
            <a:r>
              <a:rPr lang="en-GB" b="0" i="0" u="none" strike="noStrike" dirty="0">
                <a:solidFill>
                  <a:srgbClr val="000000"/>
                </a:solidFill>
                <a:effectLst/>
                <a:latin typeface="Gill Sans MT" panose="020B0502020104020203" pitchFamily="34" charset="0"/>
              </a:rPr>
              <a:t>Reference: </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0" i="0" u="sng" strike="noStrike" dirty="0">
                <a:solidFill>
                  <a:srgbClr val="00B0F0"/>
                </a:solidFill>
                <a:effectLst/>
                <a:latin typeface="Gill Sans MT" panose="020B0502020104020203" pitchFamily="34" charset="0"/>
                <a:hlinkClick r:id="rId4"/>
              </a:rPr>
              <a:t>https://smallbusiness.chron.com/nine-types-team-roles-15566.html</a:t>
            </a:r>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algn="l" rtl="0" fontAlgn="base"/>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Gill Sans MT" panose="020B0502020104020203" pitchFamily="34" charset="0"/>
              </a:rPr>
              <a:t>Oliver Goldsmith Primary School,(</a:t>
            </a:r>
            <a:r>
              <a:rPr lang="en-GB" b="1" i="0" u="none" strike="noStrike" dirty="0">
                <a:solidFill>
                  <a:srgbClr val="FF0000"/>
                </a:solidFill>
                <a:effectLst/>
                <a:latin typeface="Gill Sans MT" panose="020B0502020104020203" pitchFamily="34" charset="0"/>
              </a:rPr>
              <a:t>2020</a:t>
            </a:r>
            <a:r>
              <a:rPr lang="en-GB" b="0" i="0" u="none" strike="noStrike" dirty="0">
                <a:solidFill>
                  <a:srgbClr val="000000"/>
                </a:solidFill>
                <a:effectLst/>
                <a:latin typeface="Gill Sans MT" panose="020B0502020104020203" pitchFamily="34" charset="0"/>
              </a:rPr>
              <a:t>) Head teacher – Job Description</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0" i="0" u="sng" strike="noStrike" dirty="0">
                <a:solidFill>
                  <a:srgbClr val="00B0F0"/>
                </a:solidFill>
                <a:effectLst/>
                <a:latin typeface="Gill Sans MT" panose="020B0502020104020203" pitchFamily="34" charset="0"/>
                <a:hlinkClick r:id="rId5"/>
              </a:rPr>
              <a:t>https://www.brent.gov.uk/media/7494334/Job%20Description.pdf</a:t>
            </a:r>
            <a:r>
              <a:rPr lang="en-GB" b="0" i="0" u="none" strike="noStrike" dirty="0">
                <a:solidFill>
                  <a:srgbClr val="000000"/>
                </a:solidFill>
                <a:effectLst/>
                <a:latin typeface="Gill Sans MT" panose="020B0502020104020203" pitchFamily="34" charset="0"/>
              </a:rPr>
              <a:t> </a:t>
            </a:r>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327230299"/>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2E771C-5BE4-4851-AC46-ECC7CD106EED}"/>
              </a:ext>
            </a:extLst>
          </p:cNvPr>
          <p:cNvPicPr>
            <a:picLocks noChangeAspect="1"/>
          </p:cNvPicPr>
          <p:nvPr/>
        </p:nvPicPr>
        <p:blipFill>
          <a:blip r:embed="rId2"/>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6BB372BC-8429-4AF0-8E1C-2C517E681826}"/>
              </a:ext>
            </a:extLst>
          </p:cNvPr>
          <p:cNvPicPr>
            <a:picLocks noChangeAspect="1"/>
          </p:cNvPicPr>
          <p:nvPr/>
        </p:nvPicPr>
        <p:blipFill>
          <a:blip r:embed="rId3"/>
          <a:stretch>
            <a:fillRect/>
          </a:stretch>
        </p:blipFill>
        <p:spPr>
          <a:xfrm>
            <a:off x="104124" y="6207992"/>
            <a:ext cx="6230652" cy="499915"/>
          </a:xfrm>
          <a:prstGeom prst="rect">
            <a:avLst/>
          </a:prstGeom>
        </p:spPr>
      </p:pic>
      <p:sp>
        <p:nvSpPr>
          <p:cNvPr id="9" name="TextBox 8">
            <a:extLst>
              <a:ext uri="{FF2B5EF4-FFF2-40B4-BE49-F238E27FC236}">
                <a16:creationId xmlns:a16="http://schemas.microsoft.com/office/drawing/2014/main" id="{FD78540D-4520-4F31-942F-B092554BCECE}"/>
              </a:ext>
            </a:extLst>
          </p:cNvPr>
          <p:cNvSpPr txBox="1"/>
          <p:nvPr/>
        </p:nvSpPr>
        <p:spPr>
          <a:xfrm>
            <a:off x="3419475" y="386834"/>
            <a:ext cx="6191250" cy="461665"/>
          </a:xfrm>
          <a:prstGeom prst="rect">
            <a:avLst/>
          </a:prstGeom>
          <a:noFill/>
        </p:spPr>
        <p:txBody>
          <a:bodyPr wrap="square">
            <a:spAutoFit/>
          </a:bodyPr>
          <a:lstStyle/>
          <a:p>
            <a:r>
              <a:rPr lang="en-GB" sz="2400" b="1" i="0" u="sng" dirty="0">
                <a:solidFill>
                  <a:srgbClr val="000000"/>
                </a:solidFill>
                <a:effectLst/>
                <a:latin typeface="Century" panose="02040604050505020304" pitchFamily="18" charset="0"/>
              </a:rPr>
              <a:t>What other theories support this idea?</a:t>
            </a:r>
            <a:r>
              <a:rPr lang="en-GB" b="0" i="0" dirty="0">
                <a:solidFill>
                  <a:srgbClr val="000000"/>
                </a:solidFill>
                <a:effectLst/>
                <a:latin typeface="Century" panose="02040604050505020304" pitchFamily="18" charset="0"/>
              </a:rPr>
              <a:t>​</a:t>
            </a:r>
            <a:endParaRPr lang="en-GB" dirty="0"/>
          </a:p>
        </p:txBody>
      </p:sp>
      <p:sp>
        <p:nvSpPr>
          <p:cNvPr id="11" name="TextBox 10">
            <a:extLst>
              <a:ext uri="{FF2B5EF4-FFF2-40B4-BE49-F238E27FC236}">
                <a16:creationId xmlns:a16="http://schemas.microsoft.com/office/drawing/2014/main" id="{044AC282-0CA7-4381-AB76-EDBD6A9A3C0D}"/>
              </a:ext>
            </a:extLst>
          </p:cNvPr>
          <p:cNvSpPr txBox="1"/>
          <p:nvPr/>
        </p:nvSpPr>
        <p:spPr>
          <a:xfrm>
            <a:off x="1009650" y="1108653"/>
            <a:ext cx="9934575" cy="1477328"/>
          </a:xfrm>
          <a:prstGeom prst="rect">
            <a:avLst/>
          </a:prstGeom>
          <a:solidFill>
            <a:schemeClr val="bg2"/>
          </a:solidFill>
        </p:spPr>
        <p:txBody>
          <a:bodyPr wrap="square">
            <a:spAutoFit/>
          </a:bodyPr>
          <a:lstStyle/>
          <a:p>
            <a:pPr algn="l" rtl="0" fontAlgn="base"/>
            <a:r>
              <a:rPr lang="en-GB" b="0" i="0" u="none" strike="noStrike" dirty="0">
                <a:solidFill>
                  <a:srgbClr val="000000"/>
                </a:solidFill>
                <a:effectLst/>
                <a:latin typeface="Gill Sans MT" panose="020B0502020104020203" pitchFamily="34" charset="0"/>
              </a:rPr>
              <a:t>The Hersey-Blanchard Model supports the idea of that a leader adjusting their style to those they lead and their abilities. This theory embodies exactly the role of the head teacher. </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Gill Sans MT" panose="020B0502020104020203" pitchFamily="34" charset="0"/>
              </a:rPr>
              <a:t>The head teacher’s role uses the telling style from the Hersey-Blanchard Model- a role where the leader is seen giving explicit instructions and directions. </a:t>
            </a:r>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p:txBody>
      </p:sp>
      <p:sp>
        <p:nvSpPr>
          <p:cNvPr id="12" name="TextBox 11">
            <a:extLst>
              <a:ext uri="{FF2B5EF4-FFF2-40B4-BE49-F238E27FC236}">
                <a16:creationId xmlns:a16="http://schemas.microsoft.com/office/drawing/2014/main" id="{9FBA3099-1B51-4F05-9711-122F8FC29B04}"/>
              </a:ext>
            </a:extLst>
          </p:cNvPr>
          <p:cNvSpPr txBox="1"/>
          <p:nvPr/>
        </p:nvSpPr>
        <p:spPr>
          <a:xfrm>
            <a:off x="1733550" y="2926381"/>
            <a:ext cx="9020175" cy="461665"/>
          </a:xfrm>
          <a:prstGeom prst="rect">
            <a:avLst/>
          </a:prstGeom>
          <a:noFill/>
        </p:spPr>
        <p:txBody>
          <a:bodyPr wrap="square">
            <a:spAutoFit/>
          </a:bodyPr>
          <a:lstStyle/>
          <a:p>
            <a:r>
              <a:rPr lang="en-GB" sz="2400" b="1" i="0" u="sng" dirty="0">
                <a:solidFill>
                  <a:srgbClr val="000000"/>
                </a:solidFill>
                <a:effectLst/>
                <a:latin typeface="Century" panose="02040604050505020304" pitchFamily="18" charset="0"/>
              </a:rPr>
              <a:t>What other roles are seen within St. Mary's primary school?</a:t>
            </a:r>
            <a:endParaRPr lang="en-GB" sz="2400" dirty="0"/>
          </a:p>
        </p:txBody>
      </p:sp>
      <p:sp>
        <p:nvSpPr>
          <p:cNvPr id="14" name="TextBox 13">
            <a:extLst>
              <a:ext uri="{FF2B5EF4-FFF2-40B4-BE49-F238E27FC236}">
                <a16:creationId xmlns:a16="http://schemas.microsoft.com/office/drawing/2014/main" id="{BC78ECD6-2A24-43CD-AEA8-55B1E84F4176}"/>
              </a:ext>
            </a:extLst>
          </p:cNvPr>
          <p:cNvSpPr txBox="1"/>
          <p:nvPr/>
        </p:nvSpPr>
        <p:spPr>
          <a:xfrm>
            <a:off x="1009650" y="3660263"/>
            <a:ext cx="9934575" cy="923330"/>
          </a:xfrm>
          <a:prstGeom prst="rect">
            <a:avLst/>
          </a:prstGeom>
          <a:solidFill>
            <a:schemeClr val="bg2"/>
          </a:solidFill>
        </p:spPr>
        <p:txBody>
          <a:bodyPr wrap="square">
            <a:spAutoFit/>
          </a:bodyPr>
          <a:lstStyle/>
          <a:p>
            <a:r>
              <a:rPr lang="en-GB" b="0" i="0" u="none" strike="noStrike" dirty="0">
                <a:solidFill>
                  <a:srgbClr val="000000"/>
                </a:solidFill>
                <a:effectLst/>
                <a:latin typeface="Gill Sans MT" panose="020B0502020104020203" pitchFamily="34" charset="0"/>
              </a:rPr>
              <a:t>At any school you have roles such as a teacher assistant, the kitchen staff, the helpers, parents and so on. Hancock, R. and </a:t>
            </a:r>
            <a:r>
              <a:rPr lang="en-GB" b="0" i="0" u="none" strike="noStrike" dirty="0" err="1">
                <a:solidFill>
                  <a:srgbClr val="000000"/>
                </a:solidFill>
                <a:effectLst/>
                <a:latin typeface="Gill Sans MT" panose="020B0502020104020203" pitchFamily="34" charset="0"/>
              </a:rPr>
              <a:t>Colloby</a:t>
            </a:r>
            <a:r>
              <a:rPr lang="en-GB" b="0" i="0" u="none" strike="noStrike" dirty="0">
                <a:solidFill>
                  <a:srgbClr val="000000"/>
                </a:solidFill>
                <a:effectLst/>
                <a:latin typeface="Gill Sans MT" panose="020B0502020104020203" pitchFamily="34" charset="0"/>
              </a:rPr>
              <a:t>, J. (2013) ‘Ten titles and roles’, break down the different roles that exist within any school. </a:t>
            </a:r>
            <a:r>
              <a:rPr lang="en-GB" b="0" i="0" dirty="0">
                <a:solidFill>
                  <a:srgbClr val="000000"/>
                </a:solidFill>
                <a:effectLst/>
                <a:latin typeface="Gill Sans MT" panose="020B0502020104020203" pitchFamily="34" charset="0"/>
              </a:rPr>
              <a:t>​</a:t>
            </a:r>
            <a:endParaRPr lang="en-GB" dirty="0"/>
          </a:p>
        </p:txBody>
      </p:sp>
      <p:sp>
        <p:nvSpPr>
          <p:cNvPr id="16" name="TextBox 15">
            <a:extLst>
              <a:ext uri="{FF2B5EF4-FFF2-40B4-BE49-F238E27FC236}">
                <a16:creationId xmlns:a16="http://schemas.microsoft.com/office/drawing/2014/main" id="{57288365-9061-497B-9455-607D3F12088D}"/>
              </a:ext>
            </a:extLst>
          </p:cNvPr>
          <p:cNvSpPr txBox="1"/>
          <p:nvPr/>
        </p:nvSpPr>
        <p:spPr>
          <a:xfrm>
            <a:off x="104124" y="4733685"/>
            <a:ext cx="11868150" cy="1200329"/>
          </a:xfrm>
          <a:prstGeom prst="rect">
            <a:avLst/>
          </a:prstGeom>
          <a:noFill/>
        </p:spPr>
        <p:txBody>
          <a:bodyPr wrap="square">
            <a:spAutoFit/>
          </a:bodyPr>
          <a:lstStyle/>
          <a:p>
            <a:pPr algn="l" rtl="0" fontAlgn="base"/>
            <a:r>
              <a:rPr lang="en-GB" b="0" i="0" u="none" strike="noStrike" dirty="0">
                <a:solidFill>
                  <a:srgbClr val="000000"/>
                </a:solidFill>
                <a:effectLst/>
                <a:latin typeface="Gill Sans MT" panose="020B0502020104020203" pitchFamily="34" charset="0"/>
              </a:rPr>
              <a:t>Reference: </a:t>
            </a:r>
            <a:r>
              <a:rPr lang="en-US" b="0" i="0" dirty="0">
                <a:solidFill>
                  <a:srgbClr val="000000"/>
                </a:solidFill>
                <a:effectLst/>
                <a:latin typeface="Gill Sans MT" panose="020B0502020104020203" pitchFamily="34" charset="0"/>
              </a:rPr>
              <a:t>​</a:t>
            </a:r>
            <a:endParaRPr lang="en-US" b="0" i="0" dirty="0">
              <a:solidFill>
                <a:srgbClr val="000000"/>
              </a:solidFill>
              <a:effectLst/>
              <a:latin typeface="Segoe UI" panose="020B0502040204020203" pitchFamily="34" charset="0"/>
            </a:endParaRPr>
          </a:p>
          <a:p>
            <a:pPr algn="l" rtl="0" fontAlgn="base"/>
            <a:r>
              <a:rPr lang="en-GB" b="0" i="0" u="sng" strike="noStrike" dirty="0">
                <a:solidFill>
                  <a:srgbClr val="00B0F0"/>
                </a:solidFill>
                <a:effectLst/>
                <a:latin typeface="Gill Sans MT" panose="020B0502020104020203" pitchFamily="34" charset="0"/>
                <a:hlinkClick r:id="rId4"/>
              </a:rPr>
              <a:t>-https://www.leadership-central.com/situational-leadership-theory.html</a:t>
            </a:r>
            <a:r>
              <a:rPr lang="en-GB" b="0" i="0" dirty="0">
                <a:solidFill>
                  <a:srgbClr val="000000"/>
                </a:solidFill>
                <a:effectLst/>
                <a:latin typeface="Gill Sans MT" panose="020B0502020104020203" pitchFamily="34" charset="0"/>
              </a:rPr>
              <a:t>​</a:t>
            </a:r>
            <a:endParaRPr lang="en-GB"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Gill Sans MT" panose="020B0502020104020203" pitchFamily="34" charset="0"/>
              </a:rPr>
              <a:t>-Hancock, R. and </a:t>
            </a:r>
            <a:r>
              <a:rPr lang="en-GB" b="0" i="0" u="none" strike="noStrike" dirty="0" err="1">
                <a:solidFill>
                  <a:srgbClr val="000000"/>
                </a:solidFill>
                <a:effectLst/>
                <a:latin typeface="Gill Sans MT" panose="020B0502020104020203" pitchFamily="34" charset="0"/>
              </a:rPr>
              <a:t>Colloby</a:t>
            </a:r>
            <a:r>
              <a:rPr lang="en-GB" b="0" i="0" u="none" strike="noStrike" dirty="0">
                <a:solidFill>
                  <a:srgbClr val="000000"/>
                </a:solidFill>
                <a:effectLst/>
                <a:latin typeface="Gill Sans MT" panose="020B0502020104020203" pitchFamily="34" charset="0"/>
              </a:rPr>
              <a:t>, J. (2013) ‘Ten titles and roles’, in Hancock, R., Collins, J. and Stacey, M. (eds), </a:t>
            </a:r>
            <a:r>
              <a:rPr lang="en-GB" b="0" i="1" u="none" strike="noStrike" dirty="0">
                <a:solidFill>
                  <a:srgbClr val="000000"/>
                </a:solidFill>
                <a:effectLst/>
                <a:latin typeface="Gill Sans MT" panose="020B0502020104020203" pitchFamily="34" charset="0"/>
              </a:rPr>
              <a:t>Primary Teaching Assistants: Learners and learning</a:t>
            </a:r>
            <a:r>
              <a:rPr lang="en-GB" b="0" i="0" u="none" strike="noStrike" dirty="0">
                <a:solidFill>
                  <a:srgbClr val="000000"/>
                </a:solidFill>
                <a:effectLst/>
                <a:latin typeface="Gill Sans MT" panose="020B0502020104020203" pitchFamily="34" charset="0"/>
              </a:rPr>
              <a:t>, Abingdon, Routledge/Milton Keynes, The Open University.</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570254081"/>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3EEB05-3BB1-4C8A-953B-1FF55A2F03A3}"/>
              </a:ext>
            </a:extLst>
          </p:cNvPr>
          <p:cNvPicPr>
            <a:picLocks noChangeAspect="1"/>
          </p:cNvPicPr>
          <p:nvPr/>
        </p:nvPicPr>
        <p:blipFill>
          <a:blip r:embed="rId2"/>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9FB0E680-AD5B-4315-8443-2DC88C0F11DF}"/>
              </a:ext>
            </a:extLst>
          </p:cNvPr>
          <p:cNvPicPr>
            <a:picLocks noChangeAspect="1"/>
          </p:cNvPicPr>
          <p:nvPr/>
        </p:nvPicPr>
        <p:blipFill>
          <a:blip r:embed="rId3"/>
          <a:stretch>
            <a:fillRect/>
          </a:stretch>
        </p:blipFill>
        <p:spPr>
          <a:xfrm>
            <a:off x="0" y="5967984"/>
            <a:ext cx="12192000" cy="890016"/>
          </a:xfrm>
          <a:prstGeom prst="rect">
            <a:avLst/>
          </a:prstGeom>
        </p:spPr>
      </p:pic>
      <p:pic>
        <p:nvPicPr>
          <p:cNvPr id="6" name="Picture 5">
            <a:extLst>
              <a:ext uri="{FF2B5EF4-FFF2-40B4-BE49-F238E27FC236}">
                <a16:creationId xmlns:a16="http://schemas.microsoft.com/office/drawing/2014/main" id="{1F5C5C77-BA6A-424F-91C9-2D7A3C5112D7}"/>
              </a:ext>
            </a:extLst>
          </p:cNvPr>
          <p:cNvPicPr>
            <a:picLocks noChangeAspect="1"/>
          </p:cNvPicPr>
          <p:nvPr/>
        </p:nvPicPr>
        <p:blipFill>
          <a:blip r:embed="rId4"/>
          <a:stretch>
            <a:fillRect/>
          </a:stretch>
        </p:blipFill>
        <p:spPr>
          <a:xfrm>
            <a:off x="3082801" y="1897343"/>
            <a:ext cx="5797798" cy="85351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8" name="Picture 7">
            <a:extLst>
              <a:ext uri="{FF2B5EF4-FFF2-40B4-BE49-F238E27FC236}">
                <a16:creationId xmlns:a16="http://schemas.microsoft.com/office/drawing/2014/main" id="{702F8994-D606-4B6B-9152-543E162A02BC}"/>
              </a:ext>
            </a:extLst>
          </p:cNvPr>
          <p:cNvPicPr>
            <a:picLocks noChangeAspect="1"/>
          </p:cNvPicPr>
          <p:nvPr/>
        </p:nvPicPr>
        <p:blipFill>
          <a:blip r:embed="rId5"/>
          <a:stretch>
            <a:fillRect/>
          </a:stretch>
        </p:blipFill>
        <p:spPr>
          <a:xfrm>
            <a:off x="178928" y="6217517"/>
            <a:ext cx="3261643" cy="499915"/>
          </a:xfrm>
          <a:prstGeom prst="rect">
            <a:avLst/>
          </a:prstGeom>
        </p:spPr>
      </p:pic>
    </p:spTree>
    <p:extLst>
      <p:ext uri="{BB962C8B-B14F-4D97-AF65-F5344CB8AC3E}">
        <p14:creationId xmlns:p14="http://schemas.microsoft.com/office/powerpoint/2010/main" val="21998515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7A8CD5-4B9F-4B01-B65E-946B0DA17152}"/>
              </a:ext>
            </a:extLst>
          </p:cNvPr>
          <p:cNvPicPr>
            <a:picLocks noChangeAspect="1"/>
          </p:cNvPicPr>
          <p:nvPr/>
        </p:nvPicPr>
        <p:blipFill>
          <a:blip r:embed="rId2"/>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9E44F5E9-1EB2-4DD5-A8EA-837319F7B114}"/>
              </a:ext>
            </a:extLst>
          </p:cNvPr>
          <p:cNvPicPr>
            <a:picLocks noChangeAspect="1"/>
          </p:cNvPicPr>
          <p:nvPr/>
        </p:nvPicPr>
        <p:blipFill>
          <a:blip r:embed="rId3"/>
          <a:stretch>
            <a:fillRect/>
          </a:stretch>
        </p:blipFill>
        <p:spPr>
          <a:xfrm>
            <a:off x="150353" y="6207992"/>
            <a:ext cx="3261643" cy="499915"/>
          </a:xfrm>
          <a:prstGeom prst="rect">
            <a:avLst/>
          </a:prstGeom>
        </p:spPr>
      </p:pic>
      <p:sp>
        <p:nvSpPr>
          <p:cNvPr id="2" name="TextBox 1">
            <a:extLst>
              <a:ext uri="{FF2B5EF4-FFF2-40B4-BE49-F238E27FC236}">
                <a16:creationId xmlns:a16="http://schemas.microsoft.com/office/drawing/2014/main" id="{438AF5A0-FF41-4428-BECA-4C95B99F0B2C}"/>
              </a:ext>
            </a:extLst>
          </p:cNvPr>
          <p:cNvSpPr txBox="1"/>
          <p:nvPr/>
        </p:nvSpPr>
        <p:spPr>
          <a:xfrm>
            <a:off x="3105150" y="624336"/>
            <a:ext cx="6365461" cy="461665"/>
          </a:xfrm>
          <a:prstGeom prst="rect">
            <a:avLst/>
          </a:prstGeom>
          <a:noFill/>
        </p:spPr>
        <p:txBody>
          <a:bodyPr wrap="none" rtlCol="0">
            <a:spAutoFit/>
          </a:bodyPr>
          <a:lstStyle/>
          <a:p>
            <a:r>
              <a:rPr lang="en-GB" sz="2400" b="1" u="sng" dirty="0">
                <a:latin typeface="Century" panose="02040604050505020304" pitchFamily="18" charset="0"/>
              </a:rPr>
              <a:t>The benefits of team working for, students :</a:t>
            </a:r>
          </a:p>
        </p:txBody>
      </p:sp>
      <p:sp>
        <p:nvSpPr>
          <p:cNvPr id="4" name="TextBox 3">
            <a:extLst>
              <a:ext uri="{FF2B5EF4-FFF2-40B4-BE49-F238E27FC236}">
                <a16:creationId xmlns:a16="http://schemas.microsoft.com/office/drawing/2014/main" id="{56656BD8-F742-4269-90A0-56B5A1498D8A}"/>
              </a:ext>
            </a:extLst>
          </p:cNvPr>
          <p:cNvSpPr txBox="1"/>
          <p:nvPr/>
        </p:nvSpPr>
        <p:spPr>
          <a:xfrm>
            <a:off x="326232" y="1404702"/>
            <a:ext cx="10887075" cy="923330"/>
          </a:xfrm>
          <a:prstGeom prst="rect">
            <a:avLst/>
          </a:prstGeom>
          <a:solidFill>
            <a:schemeClr val="bg2"/>
          </a:solidFill>
        </p:spPr>
        <p:txBody>
          <a:bodyPr wrap="square" rtlCol="0">
            <a:spAutoFit/>
          </a:bodyPr>
          <a:lstStyle/>
          <a:p>
            <a:r>
              <a:rPr lang="en-GB" dirty="0">
                <a:latin typeface="+mj-lt"/>
              </a:rPr>
              <a:t>Team working is very inessential when it comes to children.</a:t>
            </a:r>
          </a:p>
          <a:p>
            <a:r>
              <a:rPr lang="en-GB" dirty="0">
                <a:latin typeface="+mj-lt"/>
              </a:rPr>
              <a:t>It allows the children to have an opportunity to have “critical thinking and can promote student learning and achievement” (Washington University,2016) .</a:t>
            </a:r>
          </a:p>
        </p:txBody>
      </p:sp>
      <p:sp>
        <p:nvSpPr>
          <p:cNvPr id="10" name="TextBox 9">
            <a:extLst>
              <a:ext uri="{FF2B5EF4-FFF2-40B4-BE49-F238E27FC236}">
                <a16:creationId xmlns:a16="http://schemas.microsoft.com/office/drawing/2014/main" id="{CE7DA808-FF2A-45A6-9622-1ED6B25E03DD}"/>
              </a:ext>
            </a:extLst>
          </p:cNvPr>
          <p:cNvSpPr txBox="1"/>
          <p:nvPr/>
        </p:nvSpPr>
        <p:spPr>
          <a:xfrm>
            <a:off x="326233" y="2646733"/>
            <a:ext cx="10887074" cy="923330"/>
          </a:xfrm>
          <a:prstGeom prst="rect">
            <a:avLst/>
          </a:prstGeom>
          <a:solidFill>
            <a:schemeClr val="bg2"/>
          </a:solidFill>
        </p:spPr>
        <p:txBody>
          <a:bodyPr wrap="square">
            <a:spAutoFit/>
          </a:bodyPr>
          <a:lstStyle/>
          <a:p>
            <a:r>
              <a:rPr lang="en-GB" dirty="0"/>
              <a:t>Team working can also been shown by the children when they are Playing. Communication, social, and emotional skills are all strengthened when children learn to work as a team, which can help improve self-esteem and confidence. </a:t>
            </a:r>
          </a:p>
        </p:txBody>
      </p:sp>
      <p:pic>
        <p:nvPicPr>
          <p:cNvPr id="1028" name="Picture 4" descr="Remote Leadership: How to manage remote &amp; hybrid employees | Management 3.0">
            <a:extLst>
              <a:ext uri="{FF2B5EF4-FFF2-40B4-BE49-F238E27FC236}">
                <a16:creationId xmlns:a16="http://schemas.microsoft.com/office/drawing/2014/main" id="{379F3E94-5321-42C8-9856-610C465D2E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54727" y="180200"/>
            <a:ext cx="1611041" cy="147732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2475C6B-2415-4E95-AA45-AA024D6AA962}"/>
              </a:ext>
            </a:extLst>
          </p:cNvPr>
          <p:cNvSpPr txBox="1"/>
          <p:nvPr/>
        </p:nvSpPr>
        <p:spPr>
          <a:xfrm>
            <a:off x="150353" y="4816112"/>
            <a:ext cx="11944353" cy="1200329"/>
          </a:xfrm>
          <a:prstGeom prst="rect">
            <a:avLst/>
          </a:prstGeom>
          <a:noFill/>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Washington University,(2016) Benefits of Group Work</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     Available at : </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hlinkClick r:id="rId5"/>
              </a:rPr>
              <a:t>https://teachingcenter.wustl.edu/resources/teaching-methods/group-     work-in-class/benefits-of-group-work/#:~:text=Group%20work%20creates%20more%20opportunities,(Attle%20%26%20Baker%202007)</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    (Accessed on 11/11/20)</a:t>
            </a:r>
            <a:endParaRPr lang="en-GB" dirty="0"/>
          </a:p>
        </p:txBody>
      </p:sp>
    </p:spTree>
    <p:extLst>
      <p:ext uri="{BB962C8B-B14F-4D97-AF65-F5344CB8AC3E}">
        <p14:creationId xmlns:p14="http://schemas.microsoft.com/office/powerpoint/2010/main" val="1292607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fade">
                                      <p:cBhvr>
                                        <p:cTn id="13" dur="1000"/>
                                        <p:tgtEl>
                                          <p:spTgt spid="1028"/>
                                        </p:tgtEl>
                                      </p:cBhvr>
                                    </p:animEffect>
                                    <p:anim calcmode="lin" valueType="num">
                                      <p:cBhvr>
                                        <p:cTn id="14" dur="1000" fill="hold"/>
                                        <p:tgtEl>
                                          <p:spTgt spid="1028"/>
                                        </p:tgtEl>
                                        <p:attrNameLst>
                                          <p:attrName>ppt_x</p:attrName>
                                        </p:attrNameLst>
                                      </p:cBhvr>
                                      <p:tavLst>
                                        <p:tav tm="0">
                                          <p:val>
                                            <p:strVal val="#ppt_x"/>
                                          </p:val>
                                        </p:tav>
                                        <p:tav tm="100000">
                                          <p:val>
                                            <p:strVal val="#ppt_x"/>
                                          </p:val>
                                        </p:tav>
                                      </p:tavLst>
                                    </p:anim>
                                    <p:anim calcmode="lin" valueType="num">
                                      <p:cBhvr>
                                        <p:cTn id="15"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CF54B6-32C0-4B9B-BC88-6A26404CADA7}"/>
              </a:ext>
            </a:extLst>
          </p:cNvPr>
          <p:cNvPicPr>
            <a:picLocks noChangeAspect="1"/>
          </p:cNvPicPr>
          <p:nvPr/>
        </p:nvPicPr>
        <p:blipFill>
          <a:blip r:embed="rId2"/>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9291DABF-F6FF-4E0A-83EA-8D8911AF74E5}"/>
              </a:ext>
            </a:extLst>
          </p:cNvPr>
          <p:cNvPicPr>
            <a:picLocks noChangeAspect="1"/>
          </p:cNvPicPr>
          <p:nvPr/>
        </p:nvPicPr>
        <p:blipFill>
          <a:blip r:embed="rId3"/>
          <a:stretch>
            <a:fillRect/>
          </a:stretch>
        </p:blipFill>
        <p:spPr>
          <a:xfrm>
            <a:off x="169403" y="6236567"/>
            <a:ext cx="3261643" cy="499915"/>
          </a:xfrm>
          <a:prstGeom prst="rect">
            <a:avLst/>
          </a:prstGeom>
        </p:spPr>
      </p:pic>
      <p:sp>
        <p:nvSpPr>
          <p:cNvPr id="6" name="TextBox 5">
            <a:extLst>
              <a:ext uri="{FF2B5EF4-FFF2-40B4-BE49-F238E27FC236}">
                <a16:creationId xmlns:a16="http://schemas.microsoft.com/office/drawing/2014/main" id="{9436D838-AB38-4FDF-B2B0-3C785368E9D7}"/>
              </a:ext>
            </a:extLst>
          </p:cNvPr>
          <p:cNvSpPr txBox="1"/>
          <p:nvPr/>
        </p:nvSpPr>
        <p:spPr>
          <a:xfrm>
            <a:off x="3314700" y="445443"/>
            <a:ext cx="6191250" cy="461665"/>
          </a:xfrm>
          <a:prstGeom prst="rect">
            <a:avLst/>
          </a:prstGeom>
          <a:noFill/>
        </p:spPr>
        <p:txBody>
          <a:bodyPr wrap="square">
            <a:spAutoFit/>
          </a:bodyPr>
          <a:lstStyle/>
          <a:p>
            <a:r>
              <a:rPr kumimoji="0" lang="en-GB" sz="2400" b="1" i="0" u="sng" strike="noStrike" kern="1200" cap="none" spc="0" normalizeH="0" baseline="0" noProof="0" dirty="0">
                <a:ln>
                  <a:noFill/>
                </a:ln>
                <a:solidFill>
                  <a:srgbClr val="000000"/>
                </a:solidFill>
                <a:effectLst/>
                <a:uLnTx/>
                <a:uFillTx/>
                <a:latin typeface="Century" panose="02040604050505020304" pitchFamily="18" charset="0"/>
                <a:ea typeface="+mn-ea"/>
                <a:cs typeface="+mn-cs"/>
              </a:rPr>
              <a:t>The benefits of team working for, staff :</a:t>
            </a:r>
            <a:r>
              <a:rPr kumimoji="0" lang="en-GB" sz="2400" b="0" i="0" u="sng" strike="noStrike" kern="1200" cap="none" spc="0" normalizeH="0" baseline="0" noProof="0" dirty="0">
                <a:ln>
                  <a:noFill/>
                </a:ln>
                <a:solidFill>
                  <a:srgbClr val="000000"/>
                </a:solidFill>
                <a:effectLst/>
                <a:uLnTx/>
                <a:uFillTx/>
                <a:latin typeface="Century" panose="02040604050505020304" pitchFamily="18" charset="0"/>
                <a:ea typeface="+mn-ea"/>
                <a:cs typeface="+mn-cs"/>
              </a:rPr>
              <a:t> </a:t>
            </a:r>
            <a:endParaRPr lang="en-GB" dirty="0"/>
          </a:p>
        </p:txBody>
      </p:sp>
      <p:sp>
        <p:nvSpPr>
          <p:cNvPr id="4" name="TextBox 3">
            <a:extLst>
              <a:ext uri="{FF2B5EF4-FFF2-40B4-BE49-F238E27FC236}">
                <a16:creationId xmlns:a16="http://schemas.microsoft.com/office/drawing/2014/main" id="{11A0DE75-6C2E-4C55-BA47-1B8E48F39294}"/>
              </a:ext>
            </a:extLst>
          </p:cNvPr>
          <p:cNvSpPr txBox="1"/>
          <p:nvPr/>
        </p:nvSpPr>
        <p:spPr>
          <a:xfrm>
            <a:off x="876300" y="1638300"/>
            <a:ext cx="10648950" cy="1477328"/>
          </a:xfrm>
          <a:prstGeom prst="rect">
            <a:avLst/>
          </a:prstGeom>
          <a:solidFill>
            <a:schemeClr val="bg2"/>
          </a:solidFill>
        </p:spPr>
        <p:txBody>
          <a:bodyPr wrap="square" rtlCol="0">
            <a:spAutoFit/>
          </a:bodyPr>
          <a:lstStyle/>
          <a:p>
            <a:r>
              <a:rPr lang="en-GB" dirty="0"/>
              <a:t>While team working with one another they are not just socialising but they are also working together in order to improving on the child’s needs. This allows them to reach in further to others around who might have a better understanding than them. Working in a team with others allows you to have a second opinion on something that you might not have thought about. “You can also learn from someone else’s mistakes, which helps you sidestep future mistakes”. (Middleton ,2019)</a:t>
            </a:r>
            <a:endParaRPr lang="en-GB" dirty="0">
              <a:solidFill>
                <a:srgbClr val="FF0000"/>
              </a:solidFill>
            </a:endParaRPr>
          </a:p>
        </p:txBody>
      </p:sp>
      <p:pic>
        <p:nvPicPr>
          <p:cNvPr id="8" name="Picture 7">
            <a:extLst>
              <a:ext uri="{FF2B5EF4-FFF2-40B4-BE49-F238E27FC236}">
                <a16:creationId xmlns:a16="http://schemas.microsoft.com/office/drawing/2014/main" id="{02F352F0-8ED3-4E4B-B93B-5AA4D0D068B3}"/>
              </a:ext>
            </a:extLst>
          </p:cNvPr>
          <p:cNvPicPr>
            <a:picLocks noChangeAspect="1"/>
          </p:cNvPicPr>
          <p:nvPr/>
        </p:nvPicPr>
        <p:blipFill>
          <a:blip r:embed="rId4"/>
          <a:stretch>
            <a:fillRect/>
          </a:stretch>
        </p:blipFill>
        <p:spPr>
          <a:xfrm>
            <a:off x="8762297" y="3428999"/>
            <a:ext cx="2134375" cy="1638300"/>
          </a:xfrm>
          <a:prstGeom prst="rect">
            <a:avLst/>
          </a:prstGeom>
        </p:spPr>
      </p:pic>
      <p:sp>
        <p:nvSpPr>
          <p:cNvPr id="10" name="TextBox 9">
            <a:extLst>
              <a:ext uri="{FF2B5EF4-FFF2-40B4-BE49-F238E27FC236}">
                <a16:creationId xmlns:a16="http://schemas.microsoft.com/office/drawing/2014/main" id="{B6FEA35E-086D-40FA-B028-A92C8301D08C}"/>
              </a:ext>
            </a:extLst>
          </p:cNvPr>
          <p:cNvSpPr txBox="1"/>
          <p:nvPr/>
        </p:nvSpPr>
        <p:spPr>
          <a:xfrm>
            <a:off x="80295" y="4876689"/>
            <a:ext cx="11092529" cy="1200329"/>
          </a:xfrm>
          <a:prstGeom prst="rect">
            <a:avLst/>
          </a:prstGeom>
          <a:noFill/>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Tracy Middleton ,(2019)The importance of teamwork (as proven by science)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     Available at: </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hlinkClick r:id="rId5"/>
              </a:rPr>
              <a:t>https://www.atlassian.com/blog/teamwork/the-importance-of-teamwork</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    (Accessed on 11/11/20)</a:t>
            </a:r>
            <a:b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b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69678490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4A6A11-F363-4C46-801F-9132DE59BB9B}"/>
              </a:ext>
            </a:extLst>
          </p:cNvPr>
          <p:cNvPicPr>
            <a:picLocks noChangeAspect="1"/>
          </p:cNvPicPr>
          <p:nvPr/>
        </p:nvPicPr>
        <p:blipFill>
          <a:blip r:embed="rId2"/>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07BDC0A3-15A6-4F6E-8862-7EBCA156CE60}"/>
              </a:ext>
            </a:extLst>
          </p:cNvPr>
          <p:cNvPicPr>
            <a:picLocks noChangeAspect="1"/>
          </p:cNvPicPr>
          <p:nvPr/>
        </p:nvPicPr>
        <p:blipFill>
          <a:blip r:embed="rId3"/>
          <a:stretch>
            <a:fillRect/>
          </a:stretch>
        </p:blipFill>
        <p:spPr>
          <a:xfrm>
            <a:off x="112253" y="6207992"/>
            <a:ext cx="3261643" cy="499915"/>
          </a:xfrm>
          <a:prstGeom prst="rect">
            <a:avLst/>
          </a:prstGeom>
        </p:spPr>
      </p:pic>
      <p:sp>
        <p:nvSpPr>
          <p:cNvPr id="2" name="TextBox 1">
            <a:extLst>
              <a:ext uri="{FF2B5EF4-FFF2-40B4-BE49-F238E27FC236}">
                <a16:creationId xmlns:a16="http://schemas.microsoft.com/office/drawing/2014/main" id="{01A7548C-EE9B-40EC-8937-BCD10514C3C4}"/>
              </a:ext>
            </a:extLst>
          </p:cNvPr>
          <p:cNvSpPr txBox="1"/>
          <p:nvPr/>
        </p:nvSpPr>
        <p:spPr>
          <a:xfrm>
            <a:off x="3194404" y="371475"/>
            <a:ext cx="6303329" cy="461665"/>
          </a:xfrm>
          <a:prstGeom prst="rect">
            <a:avLst/>
          </a:prstGeom>
          <a:noFill/>
        </p:spPr>
        <p:txBody>
          <a:bodyPr wrap="none" rtlCol="0">
            <a:spAutoFit/>
          </a:bodyPr>
          <a:lstStyle/>
          <a:p>
            <a:r>
              <a:rPr lang="en-GB" sz="2400" b="1" u="sng" dirty="0">
                <a:latin typeface="Century" panose="02040604050505020304" pitchFamily="18" charset="0"/>
              </a:rPr>
              <a:t>The benefits of team working with, others :</a:t>
            </a:r>
          </a:p>
        </p:txBody>
      </p:sp>
      <p:sp>
        <p:nvSpPr>
          <p:cNvPr id="4" name="TextBox 3">
            <a:extLst>
              <a:ext uri="{FF2B5EF4-FFF2-40B4-BE49-F238E27FC236}">
                <a16:creationId xmlns:a16="http://schemas.microsoft.com/office/drawing/2014/main" id="{1DEFFC4C-A9DF-4DC6-83B4-30AA2B6EB5AF}"/>
              </a:ext>
            </a:extLst>
          </p:cNvPr>
          <p:cNvSpPr txBox="1"/>
          <p:nvPr/>
        </p:nvSpPr>
        <p:spPr>
          <a:xfrm>
            <a:off x="838200" y="1472982"/>
            <a:ext cx="8867775" cy="646331"/>
          </a:xfrm>
          <a:prstGeom prst="rect">
            <a:avLst/>
          </a:prstGeom>
          <a:solidFill>
            <a:schemeClr val="bg2"/>
          </a:solidFill>
        </p:spPr>
        <p:txBody>
          <a:bodyPr wrap="square" rtlCol="0">
            <a:spAutoFit/>
          </a:bodyPr>
          <a:lstStyle/>
          <a:p>
            <a:r>
              <a:rPr lang="en-GB" dirty="0"/>
              <a:t>Team working with others such as Specialists and parents is really important.</a:t>
            </a:r>
          </a:p>
          <a:p>
            <a:r>
              <a:rPr lang="en-GB" dirty="0"/>
              <a:t>Children might need some extra support in order to achieve their goals. </a:t>
            </a:r>
          </a:p>
        </p:txBody>
      </p:sp>
      <p:sp>
        <p:nvSpPr>
          <p:cNvPr id="6" name="TextBox 5">
            <a:extLst>
              <a:ext uri="{FF2B5EF4-FFF2-40B4-BE49-F238E27FC236}">
                <a16:creationId xmlns:a16="http://schemas.microsoft.com/office/drawing/2014/main" id="{D9C17AF8-9D78-4BCD-8666-9F202E556D3F}"/>
              </a:ext>
            </a:extLst>
          </p:cNvPr>
          <p:cNvSpPr txBox="1"/>
          <p:nvPr/>
        </p:nvSpPr>
        <p:spPr>
          <a:xfrm>
            <a:off x="323849" y="2365332"/>
            <a:ext cx="9896475" cy="1477328"/>
          </a:xfrm>
          <a:prstGeom prst="rect">
            <a:avLst/>
          </a:prstGeom>
          <a:solidFill>
            <a:schemeClr val="bg2"/>
          </a:solidFill>
        </p:spPr>
        <p:txBody>
          <a:bodyPr wrap="square" rtlCol="0">
            <a:spAutoFit/>
          </a:bodyPr>
          <a:lstStyle/>
          <a:p>
            <a:r>
              <a:rPr lang="en-GB" dirty="0"/>
              <a:t>Sometimes Keyworkers reach to specialist such as a play therapist or speech and language therapist.</a:t>
            </a:r>
          </a:p>
          <a:p>
            <a:r>
              <a:rPr lang="en-GB" dirty="0"/>
              <a:t>This might need to be done if the child needs extra help that the keyworkers cant help with, the school will contact then contacts and work as a team with them to help the child. After the specialist has been introduced the keyworker needs to work as a team with them in order to help the child to keep working in their skills and targets so they can be met.</a:t>
            </a:r>
          </a:p>
        </p:txBody>
      </p:sp>
      <p:pic>
        <p:nvPicPr>
          <p:cNvPr id="7" name="Picture 6">
            <a:extLst>
              <a:ext uri="{FF2B5EF4-FFF2-40B4-BE49-F238E27FC236}">
                <a16:creationId xmlns:a16="http://schemas.microsoft.com/office/drawing/2014/main" id="{0DA90C6A-41A8-4337-A027-E20E57718EF3}"/>
              </a:ext>
            </a:extLst>
          </p:cNvPr>
          <p:cNvPicPr>
            <a:picLocks noChangeAspect="1"/>
          </p:cNvPicPr>
          <p:nvPr/>
        </p:nvPicPr>
        <p:blipFill>
          <a:blip r:embed="rId4"/>
          <a:stretch>
            <a:fillRect/>
          </a:stretch>
        </p:blipFill>
        <p:spPr>
          <a:xfrm>
            <a:off x="4886419" y="4334762"/>
            <a:ext cx="2085881" cy="1343025"/>
          </a:xfrm>
          <a:prstGeom prst="rect">
            <a:avLst/>
          </a:prstGeom>
        </p:spPr>
      </p:pic>
    </p:spTree>
    <p:extLst>
      <p:ext uri="{BB962C8B-B14F-4D97-AF65-F5344CB8AC3E}">
        <p14:creationId xmlns:p14="http://schemas.microsoft.com/office/powerpoint/2010/main" val="337315595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15E310E-3F76-437F-89A1-CB98615EA6CB}"/>
              </a:ext>
            </a:extLst>
          </p:cNvPr>
          <p:cNvPicPr>
            <a:picLocks noChangeAspect="1"/>
          </p:cNvPicPr>
          <p:nvPr/>
        </p:nvPicPr>
        <p:blipFill>
          <a:blip r:embed="rId2"/>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BE9CFCCA-33AD-4B29-9EFD-1C47E1C305F5}"/>
              </a:ext>
            </a:extLst>
          </p:cNvPr>
          <p:cNvPicPr>
            <a:picLocks noChangeAspect="1"/>
          </p:cNvPicPr>
          <p:nvPr/>
        </p:nvPicPr>
        <p:blipFill>
          <a:blip r:embed="rId3"/>
          <a:stretch>
            <a:fillRect/>
          </a:stretch>
        </p:blipFill>
        <p:spPr>
          <a:xfrm>
            <a:off x="0" y="5967984"/>
            <a:ext cx="12192000" cy="890016"/>
          </a:xfrm>
          <a:prstGeom prst="rect">
            <a:avLst/>
          </a:prstGeom>
        </p:spPr>
      </p:pic>
      <p:pic>
        <p:nvPicPr>
          <p:cNvPr id="6" name="Picture 5">
            <a:extLst>
              <a:ext uri="{FF2B5EF4-FFF2-40B4-BE49-F238E27FC236}">
                <a16:creationId xmlns:a16="http://schemas.microsoft.com/office/drawing/2014/main" id="{1AEBB447-D553-49D6-AA9D-644B86D86C38}"/>
              </a:ext>
            </a:extLst>
          </p:cNvPr>
          <p:cNvPicPr>
            <a:picLocks noChangeAspect="1"/>
          </p:cNvPicPr>
          <p:nvPr/>
        </p:nvPicPr>
        <p:blipFill>
          <a:blip r:embed="rId4"/>
          <a:stretch>
            <a:fillRect/>
          </a:stretch>
        </p:blipFill>
        <p:spPr>
          <a:xfrm>
            <a:off x="206730" y="6166082"/>
            <a:ext cx="3529890" cy="493819"/>
          </a:xfrm>
          <a:prstGeom prst="rect">
            <a:avLst/>
          </a:prstGeom>
        </p:spPr>
      </p:pic>
      <p:pic>
        <p:nvPicPr>
          <p:cNvPr id="5" name="Picture 4">
            <a:extLst>
              <a:ext uri="{FF2B5EF4-FFF2-40B4-BE49-F238E27FC236}">
                <a16:creationId xmlns:a16="http://schemas.microsoft.com/office/drawing/2014/main" id="{0062A07A-08B2-44A5-BBF1-4B5644ACD366}"/>
              </a:ext>
            </a:extLst>
          </p:cNvPr>
          <p:cNvPicPr>
            <a:picLocks noChangeAspect="1"/>
          </p:cNvPicPr>
          <p:nvPr/>
        </p:nvPicPr>
        <p:blipFill>
          <a:blip r:embed="rId5"/>
          <a:stretch>
            <a:fillRect/>
          </a:stretch>
        </p:blipFill>
        <p:spPr>
          <a:xfrm>
            <a:off x="3029840" y="2245748"/>
            <a:ext cx="6132319" cy="106821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791609594"/>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A2B17B-EA12-497B-A297-BB65B5B1762B}"/>
              </a:ext>
            </a:extLst>
          </p:cNvPr>
          <p:cNvPicPr>
            <a:picLocks noChangeAspect="1"/>
          </p:cNvPicPr>
          <p:nvPr/>
        </p:nvPicPr>
        <p:blipFill>
          <a:blip r:embed="rId2"/>
          <a:stretch>
            <a:fillRect/>
          </a:stretch>
        </p:blipFill>
        <p:spPr>
          <a:xfrm>
            <a:off x="0" y="0"/>
            <a:ext cx="12192000" cy="6858000"/>
          </a:xfrm>
          <a:prstGeom prst="rect">
            <a:avLst/>
          </a:prstGeom>
        </p:spPr>
      </p:pic>
      <p:pic>
        <p:nvPicPr>
          <p:cNvPr id="5" name="Picture 4">
            <a:extLst>
              <a:ext uri="{FF2B5EF4-FFF2-40B4-BE49-F238E27FC236}">
                <a16:creationId xmlns:a16="http://schemas.microsoft.com/office/drawing/2014/main" id="{AC6DC5FD-EF3C-45A6-AAC3-507EEBC0E9D0}"/>
              </a:ext>
            </a:extLst>
          </p:cNvPr>
          <p:cNvPicPr>
            <a:picLocks noChangeAspect="1"/>
          </p:cNvPicPr>
          <p:nvPr/>
        </p:nvPicPr>
        <p:blipFill>
          <a:blip r:embed="rId3"/>
          <a:stretch>
            <a:fillRect/>
          </a:stretch>
        </p:blipFill>
        <p:spPr>
          <a:xfrm>
            <a:off x="140055" y="6201515"/>
            <a:ext cx="3529890" cy="493819"/>
          </a:xfrm>
          <a:prstGeom prst="rect">
            <a:avLst/>
          </a:prstGeom>
        </p:spPr>
      </p:pic>
      <p:pic>
        <p:nvPicPr>
          <p:cNvPr id="1026" name="Picture 2">
            <a:extLst>
              <a:ext uri="{FF2B5EF4-FFF2-40B4-BE49-F238E27FC236}">
                <a16:creationId xmlns:a16="http://schemas.microsoft.com/office/drawing/2014/main" id="{AD14CC75-FCC1-4493-A93D-C595CCFA30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10775" y="684252"/>
            <a:ext cx="1771650" cy="17526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B1AE90B-B4AE-43E5-AEF7-34EBC01A7A2B}"/>
              </a:ext>
            </a:extLst>
          </p:cNvPr>
          <p:cNvSpPr txBox="1"/>
          <p:nvPr/>
        </p:nvSpPr>
        <p:spPr>
          <a:xfrm>
            <a:off x="140055" y="162666"/>
            <a:ext cx="9625047" cy="2308324"/>
          </a:xfrm>
          <a:prstGeom prst="rect">
            <a:avLst/>
          </a:prstGeom>
          <a:solidFill>
            <a:schemeClr val="bg2"/>
          </a:solidFill>
        </p:spPr>
        <p:txBody>
          <a:bodyPr wrap="square">
            <a:spAutoFit/>
          </a:bodyPr>
          <a:lstStyle/>
          <a:p>
            <a:pPr algn="l" rtl="0" fontAlgn="base">
              <a:buFont typeface="Arial" panose="020B0604020202020204" pitchFamily="34" charset="0"/>
              <a:buChar char="•"/>
            </a:pPr>
            <a:r>
              <a:rPr lang="en-GB" sz="1400" b="1" i="0" u="none" strike="noStrike" dirty="0">
                <a:solidFill>
                  <a:srgbClr val="000000"/>
                </a:solidFill>
                <a:effectLst/>
                <a:latin typeface="Calibri" panose="020F0502020204030204" pitchFamily="34" charset="0"/>
              </a:rPr>
              <a:t>What is Conflict in a primary school team?</a:t>
            </a:r>
            <a:r>
              <a:rPr lang="en-GB" sz="1400" b="0" i="0" dirty="0">
                <a:solidFill>
                  <a:srgbClr val="000000"/>
                </a:solidFill>
                <a:effectLst/>
                <a:latin typeface="Calibri" panose="020F0502020204030204" pitchFamily="34" charset="0"/>
              </a:rPr>
              <a:t>​</a:t>
            </a:r>
            <a:endParaRPr lang="en-GB" sz="14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400" b="1" i="0" u="none" strike="noStrike" dirty="0">
                <a:solidFill>
                  <a:srgbClr val="000000"/>
                </a:solidFill>
                <a:effectLst/>
                <a:latin typeface="Calibri" panose="020F0502020204030204" pitchFamily="34" charset="0"/>
              </a:rPr>
              <a:t>When people work together in a team, different viewpoints can escalate to conflict. </a:t>
            </a:r>
            <a:r>
              <a:rPr lang="en-GB" sz="1400" b="0" i="0" dirty="0">
                <a:solidFill>
                  <a:srgbClr val="000000"/>
                </a:solidFill>
                <a:effectLst/>
                <a:latin typeface="Calibri" panose="020F0502020204030204" pitchFamily="34" charset="0"/>
              </a:rPr>
              <a:t>​</a:t>
            </a:r>
            <a:endParaRPr lang="en-GB" sz="14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400" b="1" i="0" u="none" strike="noStrike" dirty="0">
                <a:solidFill>
                  <a:srgbClr val="000000"/>
                </a:solidFill>
                <a:effectLst/>
                <a:latin typeface="Calibri" panose="020F0502020204030204" pitchFamily="34" charset="0"/>
              </a:rPr>
              <a:t>Conflicts can happen at any time.</a:t>
            </a:r>
            <a:r>
              <a:rPr lang="en-GB" sz="1400" b="0" i="0" dirty="0">
                <a:solidFill>
                  <a:srgbClr val="000000"/>
                </a:solidFill>
                <a:effectLst/>
                <a:latin typeface="Calibri" panose="020F0502020204030204" pitchFamily="34" charset="0"/>
              </a:rPr>
              <a:t>​</a:t>
            </a:r>
            <a:endParaRPr lang="en-GB" sz="14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400" b="1" i="0" u="none" strike="noStrike" dirty="0">
                <a:solidFill>
                  <a:srgbClr val="000000"/>
                </a:solidFill>
                <a:effectLst/>
                <a:latin typeface="Calibri" panose="020F0502020204030204" pitchFamily="34" charset="0"/>
              </a:rPr>
              <a:t>Reasons conflicts occur in these teams and how they can be managed.</a:t>
            </a:r>
            <a:r>
              <a:rPr lang="en-GB" sz="1400" b="0" i="0" dirty="0">
                <a:solidFill>
                  <a:srgbClr val="000000"/>
                </a:solidFill>
                <a:effectLst/>
                <a:latin typeface="Calibri" panose="020F0502020204030204" pitchFamily="34" charset="0"/>
              </a:rPr>
              <a:t>​</a:t>
            </a:r>
            <a:endParaRPr lang="en-GB" sz="1400" b="0" i="0" dirty="0">
              <a:solidFill>
                <a:srgbClr val="000000"/>
              </a:solidFill>
              <a:effectLst/>
              <a:latin typeface="Arial" panose="020B0604020202020204" pitchFamily="34" charset="0"/>
            </a:endParaRPr>
          </a:p>
          <a:p>
            <a:pPr algn="l" rtl="0" fontAlgn="base"/>
            <a:r>
              <a:rPr lang="en-GB" sz="1400" b="0" i="0" dirty="0">
                <a:solidFill>
                  <a:srgbClr val="000000"/>
                </a:solidFill>
                <a:effectLst/>
                <a:latin typeface="Calibri" panose="020F0502020204030204" pitchFamily="34" charset="0"/>
              </a:rPr>
              <a:t>​</a:t>
            </a:r>
            <a:endParaRPr lang="en-GB" sz="1400" b="0" i="0" dirty="0">
              <a:solidFill>
                <a:srgbClr val="000000"/>
              </a:solidFill>
              <a:effectLst/>
              <a:latin typeface="Segoe UI" panose="020B0502040204020203" pitchFamily="34" charset="0"/>
            </a:endParaRPr>
          </a:p>
          <a:p>
            <a:pPr algn="l" rtl="0" fontAlgn="base"/>
            <a:r>
              <a:rPr lang="en-GB" sz="1400" b="0" i="0" u="none" strike="noStrike" dirty="0">
                <a:solidFill>
                  <a:srgbClr val="000000"/>
                </a:solidFill>
                <a:effectLst/>
                <a:latin typeface="Calibri" panose="020F0502020204030204" pitchFamily="34" charset="0"/>
              </a:rPr>
              <a:t>References:</a:t>
            </a:r>
            <a:r>
              <a:rPr lang="en-US" sz="1400" b="0" i="0" dirty="0">
                <a:solidFill>
                  <a:srgbClr val="000000"/>
                </a:solidFill>
                <a:effectLst/>
                <a:latin typeface="Calibri" panose="020F0502020204030204" pitchFamily="34" charset="0"/>
              </a:rPr>
              <a:t>​</a:t>
            </a:r>
            <a:endParaRPr lang="en-US" sz="1400" b="0" i="0" dirty="0">
              <a:solidFill>
                <a:srgbClr val="000000"/>
              </a:solidFill>
              <a:effectLst/>
              <a:latin typeface="Segoe UI" panose="020B0502040204020203" pitchFamily="34" charset="0"/>
            </a:endParaRPr>
          </a:p>
          <a:p>
            <a:pPr algn="l" rtl="0" fontAlgn="base"/>
            <a:r>
              <a:rPr lang="en-GB" sz="1400" b="0" i="0" u="none" strike="noStrike" dirty="0">
                <a:solidFill>
                  <a:srgbClr val="000000"/>
                </a:solidFill>
                <a:effectLst/>
                <a:latin typeface="Calibri" panose="020F0502020204030204" pitchFamily="34" charset="0"/>
              </a:rPr>
              <a:t>Thomas, K. W., and Kilmann, R. H. The Thomas-Kilmann Conflict Mode Instrument (Mountain View, CA: CPP, Inc., 1974). </a:t>
            </a:r>
            <a:r>
              <a:rPr lang="en-US" sz="1400" b="0" i="0" dirty="0">
                <a:solidFill>
                  <a:srgbClr val="000000"/>
                </a:solidFill>
                <a:effectLst/>
                <a:latin typeface="Calibri" panose="020F0502020204030204" pitchFamily="34" charset="0"/>
              </a:rPr>
              <a:t>​</a:t>
            </a:r>
            <a:endParaRPr lang="en-US" sz="1400" b="0" i="0" dirty="0">
              <a:solidFill>
                <a:srgbClr val="000000"/>
              </a:solidFill>
              <a:effectLst/>
              <a:latin typeface="Segoe UI" panose="020B0502040204020203" pitchFamily="34" charset="0"/>
            </a:endParaRPr>
          </a:p>
          <a:p>
            <a:pPr algn="l" rtl="0" fontAlgn="base"/>
            <a:r>
              <a:rPr lang="en-GB" sz="1400" b="0" i="0" u="none" strike="noStrike" dirty="0">
                <a:solidFill>
                  <a:srgbClr val="000000"/>
                </a:solidFill>
                <a:effectLst/>
                <a:latin typeface="Calibri" panose="020F0502020204030204" pitchFamily="34" charset="0"/>
              </a:rPr>
              <a:t> Available at: </a:t>
            </a:r>
            <a:r>
              <a:rPr lang="en-GB" sz="1400" b="0" i="0" u="sng" strike="noStrike" dirty="0">
                <a:solidFill>
                  <a:srgbClr val="0000FF"/>
                </a:solidFill>
                <a:effectLst/>
                <a:latin typeface="Calibri" panose="020F0502020204030204" pitchFamily="34" charset="0"/>
                <a:hlinkClick r:id="rId5"/>
              </a:rPr>
              <a:t>https://www.skillsone.com/Pdfs/smp248248.pdf</a:t>
            </a:r>
            <a:r>
              <a:rPr lang="en-GB" sz="1400" b="0" i="0" u="none" strike="noStrike" dirty="0">
                <a:solidFill>
                  <a:srgbClr val="000000"/>
                </a:solidFill>
                <a:effectLst/>
                <a:latin typeface="Calibri" panose="020F0502020204030204" pitchFamily="34" charset="0"/>
              </a:rPr>
              <a:t> </a:t>
            </a:r>
            <a:r>
              <a:rPr lang="en-US" sz="1400" b="0" i="0" dirty="0">
                <a:solidFill>
                  <a:srgbClr val="000000"/>
                </a:solidFill>
                <a:effectLst/>
                <a:latin typeface="Calibri" panose="020F0502020204030204" pitchFamily="34" charset="0"/>
              </a:rPr>
              <a:t>​</a:t>
            </a:r>
            <a:endParaRPr lang="en-US" sz="1400" b="0" i="0" dirty="0">
              <a:solidFill>
                <a:srgbClr val="000000"/>
              </a:solidFill>
              <a:effectLst/>
              <a:latin typeface="Segoe UI" panose="020B0502040204020203" pitchFamily="34" charset="0"/>
            </a:endParaRPr>
          </a:p>
          <a:p>
            <a:pPr algn="l" rtl="0" fontAlgn="base"/>
            <a:r>
              <a:rPr lang="en-GB" sz="1400" b="0" i="0" u="none" strike="noStrike" dirty="0">
                <a:solidFill>
                  <a:srgbClr val="000000"/>
                </a:solidFill>
                <a:effectLst/>
                <a:latin typeface="Calibri" panose="020F0502020204030204" pitchFamily="34" charset="0"/>
              </a:rPr>
              <a:t> (Accessed 12 November 2020)</a:t>
            </a:r>
            <a:r>
              <a:rPr lang="en-US" sz="1400" b="0" i="0" dirty="0">
                <a:solidFill>
                  <a:srgbClr val="000000"/>
                </a:solidFill>
                <a:effectLst/>
                <a:latin typeface="Calibri" panose="020F0502020204030204" pitchFamily="34" charset="0"/>
              </a:rPr>
              <a:t>​</a:t>
            </a:r>
            <a:endParaRPr lang="en-US" sz="1400" b="0" i="0" dirty="0">
              <a:solidFill>
                <a:srgbClr val="000000"/>
              </a:solidFill>
              <a:effectLst/>
              <a:latin typeface="Segoe UI" panose="020B0502040204020203" pitchFamily="34" charset="0"/>
            </a:endParaRPr>
          </a:p>
          <a:p>
            <a:pPr algn="l" rtl="0" fontAlgn="base"/>
            <a:r>
              <a:rPr lang="en-GB" b="0" i="0" dirty="0">
                <a:solidFill>
                  <a:srgbClr val="000000"/>
                </a:solidFill>
                <a:effectLst/>
                <a:latin typeface="Calibri" panose="020F0502020204030204" pitchFamily="34" charset="0"/>
              </a:rPr>
              <a:t>​</a:t>
            </a:r>
            <a:endParaRPr lang="en-GB" b="0" i="0" dirty="0">
              <a:solidFill>
                <a:srgbClr val="000000"/>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55F1D2E9-FAA4-4E83-B80B-F477C1D8EE3E}"/>
              </a:ext>
            </a:extLst>
          </p:cNvPr>
          <p:cNvSpPr txBox="1"/>
          <p:nvPr/>
        </p:nvSpPr>
        <p:spPr>
          <a:xfrm>
            <a:off x="140055" y="2749971"/>
            <a:ext cx="9625047" cy="3170099"/>
          </a:xfrm>
          <a:prstGeom prst="rect">
            <a:avLst/>
          </a:prstGeom>
          <a:solidFill>
            <a:schemeClr val="bg2"/>
          </a:solidFill>
        </p:spPr>
        <p:txBody>
          <a:bodyPr wrap="square">
            <a:spAutoFit/>
          </a:bodyPr>
          <a:lstStyle/>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400" b="1" i="0" u="sng" strike="noStrike" kern="1200" cap="none" spc="0" normalizeH="0" baseline="0" noProof="0" dirty="0">
                <a:ln>
                  <a:noFill/>
                </a:ln>
                <a:solidFill>
                  <a:srgbClr val="000000"/>
                </a:solidFill>
                <a:effectLst/>
                <a:uLnTx/>
                <a:uFillTx/>
                <a:latin typeface="Calibri" panose="020F0502020204030204" pitchFamily="34" charset="0"/>
                <a:ea typeface="+mn-ea"/>
                <a:cs typeface="+mn-cs"/>
              </a:rPr>
              <a:t>REASONS FOR CONFLICT IN SCHOOLS:</a:t>
            </a:r>
            <a:r>
              <a:rPr kumimoji="0" lang="en-GB" sz="1400" b="0" i="0" u="sng"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GB" sz="1400" b="0" i="0" u="sng"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Limited resources</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Poor communication network</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Task inter-dependence</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Overlapping authority</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Past issues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Role conflict</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Inequitable treatment</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References:</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Isabu</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M. O. (2017). Causes and management of school related conflict. African Educational Research Journal, 5(2): 148- 151. [online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40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Available at: </a:t>
            </a:r>
            <a:r>
              <a:rPr kumimoji="0" lang="en-GB" sz="1400" b="0" i="0" u="sng" strike="noStrike" kern="1200" cap="none" spc="0" normalizeH="0" baseline="0" noProof="0" dirty="0">
                <a:ln>
                  <a:noFill/>
                </a:ln>
                <a:solidFill>
                  <a:srgbClr val="0000FF"/>
                </a:solidFill>
                <a:effectLst/>
                <a:uLnTx/>
                <a:uFillTx/>
                <a:latin typeface="Calibri" panose="020F0502020204030204" pitchFamily="34" charset="0"/>
                <a:ea typeface="+mn-ea"/>
                <a:cs typeface="+mn-cs"/>
                <a:hlinkClick r:id="rId6"/>
              </a:rPr>
              <a:t>https://files.eric.ed.gov/fulltext/EJ1214170.pdf</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GB" sz="140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l" defTabSz="457200" rtl="0" eaLnBrk="1" fontAlgn="base"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(Accessed 4 December 2020)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t>
            </a:r>
            <a:endParaRPr kumimoji="0" lang="en-US" sz="180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p:txBody>
      </p:sp>
      <p:pic>
        <p:nvPicPr>
          <p:cNvPr id="6" name="Picture 5">
            <a:extLst>
              <a:ext uri="{FF2B5EF4-FFF2-40B4-BE49-F238E27FC236}">
                <a16:creationId xmlns:a16="http://schemas.microsoft.com/office/drawing/2014/main" id="{42318AD3-6509-4504-BABE-A8C010E67ADA}"/>
              </a:ext>
            </a:extLst>
          </p:cNvPr>
          <p:cNvPicPr>
            <a:picLocks noChangeAspect="1"/>
          </p:cNvPicPr>
          <p:nvPr/>
        </p:nvPicPr>
        <p:blipFill>
          <a:blip r:embed="rId7"/>
          <a:stretch>
            <a:fillRect/>
          </a:stretch>
        </p:blipFill>
        <p:spPr>
          <a:xfrm>
            <a:off x="9835129" y="3905561"/>
            <a:ext cx="2286843" cy="1871634"/>
          </a:xfrm>
          <a:prstGeom prst="rect">
            <a:avLst/>
          </a:prstGeom>
        </p:spPr>
      </p:pic>
    </p:spTree>
    <p:extLst>
      <p:ext uri="{BB962C8B-B14F-4D97-AF65-F5344CB8AC3E}">
        <p14:creationId xmlns:p14="http://schemas.microsoft.com/office/powerpoint/2010/main" val="21654511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675E16-BBBD-4899-8425-2F150471BF1D}"/>
              </a:ext>
            </a:extLst>
          </p:cNvPr>
          <p:cNvPicPr>
            <a:picLocks noChangeAspect="1"/>
          </p:cNvPicPr>
          <p:nvPr/>
        </p:nvPicPr>
        <p:blipFill>
          <a:blip r:embed="rId2"/>
          <a:stretch>
            <a:fillRect/>
          </a:stretch>
        </p:blipFill>
        <p:spPr>
          <a:xfrm>
            <a:off x="0" y="1"/>
            <a:ext cx="12192000" cy="6857999"/>
          </a:xfrm>
          <a:prstGeom prst="rect">
            <a:avLst/>
          </a:prstGeom>
        </p:spPr>
      </p:pic>
      <p:pic>
        <p:nvPicPr>
          <p:cNvPr id="5" name="Picture 4">
            <a:extLst>
              <a:ext uri="{FF2B5EF4-FFF2-40B4-BE49-F238E27FC236}">
                <a16:creationId xmlns:a16="http://schemas.microsoft.com/office/drawing/2014/main" id="{2B2720BE-07FE-44F0-85C7-8F21AB05661B}"/>
              </a:ext>
            </a:extLst>
          </p:cNvPr>
          <p:cNvPicPr>
            <a:picLocks noChangeAspect="1"/>
          </p:cNvPicPr>
          <p:nvPr/>
        </p:nvPicPr>
        <p:blipFill>
          <a:blip r:embed="rId3"/>
          <a:stretch>
            <a:fillRect/>
          </a:stretch>
        </p:blipFill>
        <p:spPr>
          <a:xfrm>
            <a:off x="0" y="6230090"/>
            <a:ext cx="3529890" cy="493819"/>
          </a:xfrm>
          <a:prstGeom prst="rect">
            <a:avLst/>
          </a:prstGeom>
        </p:spPr>
      </p:pic>
      <p:sp>
        <p:nvSpPr>
          <p:cNvPr id="9" name="TextBox 8">
            <a:extLst>
              <a:ext uri="{FF2B5EF4-FFF2-40B4-BE49-F238E27FC236}">
                <a16:creationId xmlns:a16="http://schemas.microsoft.com/office/drawing/2014/main" id="{6F539B7A-E6F4-4826-94E8-EF5ECAD33411}"/>
              </a:ext>
            </a:extLst>
          </p:cNvPr>
          <p:cNvSpPr txBox="1"/>
          <p:nvPr/>
        </p:nvSpPr>
        <p:spPr>
          <a:xfrm>
            <a:off x="2029724" y="879603"/>
            <a:ext cx="6271402" cy="3970318"/>
          </a:xfrm>
          <a:prstGeom prst="rect">
            <a:avLst/>
          </a:prstGeom>
          <a:solidFill>
            <a:schemeClr val="bg2"/>
          </a:solidFill>
        </p:spPr>
        <p:txBody>
          <a:bodyPr wrap="square">
            <a:spAutoFit/>
          </a:bodyPr>
          <a:lstStyle/>
          <a:p>
            <a:pPr algn="l" rtl="0" fontAlgn="base"/>
            <a:r>
              <a:rPr lang="en-GB" b="1" i="0" u="none" strike="noStrike" dirty="0">
                <a:solidFill>
                  <a:srgbClr val="000000"/>
                </a:solidFill>
                <a:effectLst/>
                <a:latin typeface="Calibri" panose="020F0502020204030204" pitchFamily="34" charset="0"/>
              </a:rPr>
              <a:t>Steps to resolving these disagreements:</a:t>
            </a:r>
            <a:r>
              <a:rPr lang="en-GB" b="0" i="0" dirty="0">
                <a:solidFill>
                  <a:srgbClr val="000000"/>
                </a:solidFill>
                <a:effectLst/>
                <a:latin typeface="Calibri" panose="020F0502020204030204" pitchFamily="34" charset="0"/>
              </a:rPr>
              <a:t>​</a:t>
            </a:r>
            <a:endParaRPr lang="en-GB" b="0" i="0" dirty="0">
              <a:solidFill>
                <a:srgbClr val="000000"/>
              </a:solidFill>
              <a:effectLst/>
              <a:latin typeface="Segoe UI" panose="020B0502040204020203"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Analyse the nature and type of conflict</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Match complementary personality styles</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Establish clear roles and expectations </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Set standardised goals for student achievement</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Resolve past issues</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Get to know your staff</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Consider employee feedback</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r>
              <a:rPr lang="en-GB" b="0" i="0" u="none" strike="noStrike" dirty="0">
                <a:solidFill>
                  <a:srgbClr val="000000"/>
                </a:solidFill>
                <a:effectLst/>
                <a:latin typeface="Calibri" panose="020F0502020204030204" pitchFamily="34" charset="0"/>
              </a:rPr>
              <a:t>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References:</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Workplace Options, June 2015, Education support [online]</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Available at: </a:t>
            </a:r>
            <a:r>
              <a:rPr lang="en-GB" b="0" i="0" u="sng" strike="noStrike" dirty="0">
                <a:solidFill>
                  <a:srgbClr val="0000FF"/>
                </a:solidFill>
                <a:effectLst/>
                <a:latin typeface="Calibri" panose="020F0502020204030204" pitchFamily="34" charset="0"/>
                <a:hlinkClick r:id="rId4"/>
              </a:rPr>
              <a:t>https://educationsupport.org.uk/resources/factsheets/managing- disagreements-factsheets</a:t>
            </a:r>
            <a:r>
              <a:rPr lang="en-GB" b="0" i="0" u="none" strike="noStrike" dirty="0">
                <a:solidFill>
                  <a:srgbClr val="000000"/>
                </a:solidFill>
                <a:effectLst/>
                <a:latin typeface="Calibri" panose="020F0502020204030204" pitchFamily="34" charset="0"/>
              </a:rPr>
              <a:t> (Accessed 1 December 2020)</a:t>
            </a:r>
            <a:endParaRPr lang="en-US" b="0" i="0" dirty="0">
              <a:solidFill>
                <a:srgbClr val="000000"/>
              </a:solidFill>
              <a:effectLst/>
              <a:latin typeface="Segoe UI" panose="020B0502040204020203" pitchFamily="34" charset="0"/>
            </a:endParaRPr>
          </a:p>
        </p:txBody>
      </p:sp>
      <p:pic>
        <p:nvPicPr>
          <p:cNvPr id="6" name="Picture 5">
            <a:extLst>
              <a:ext uri="{FF2B5EF4-FFF2-40B4-BE49-F238E27FC236}">
                <a16:creationId xmlns:a16="http://schemas.microsoft.com/office/drawing/2014/main" id="{76366FBC-C756-4845-BC92-E8E5F6886988}"/>
              </a:ext>
            </a:extLst>
          </p:cNvPr>
          <p:cNvPicPr>
            <a:picLocks noChangeAspect="1"/>
          </p:cNvPicPr>
          <p:nvPr/>
        </p:nvPicPr>
        <p:blipFill>
          <a:blip r:embed="rId5"/>
          <a:stretch>
            <a:fillRect/>
          </a:stretch>
        </p:blipFill>
        <p:spPr>
          <a:xfrm>
            <a:off x="8839329" y="2557196"/>
            <a:ext cx="2645893" cy="1743607"/>
          </a:xfrm>
          <a:prstGeom prst="rect">
            <a:avLst/>
          </a:prstGeom>
        </p:spPr>
      </p:pic>
    </p:spTree>
    <p:extLst>
      <p:ext uri="{BB962C8B-B14F-4D97-AF65-F5344CB8AC3E}">
        <p14:creationId xmlns:p14="http://schemas.microsoft.com/office/powerpoint/2010/main" val="1549599954"/>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ED86FD-5188-4EC8-BAEC-DE326B662643}"/>
              </a:ext>
            </a:extLst>
          </p:cNvPr>
          <p:cNvPicPr>
            <a:picLocks noChangeAspect="1"/>
          </p:cNvPicPr>
          <p:nvPr/>
        </p:nvPicPr>
        <p:blipFill>
          <a:blip r:embed="rId2"/>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F7B837D4-3F2F-40FB-8478-6F3FB17CE5CD}"/>
              </a:ext>
            </a:extLst>
          </p:cNvPr>
          <p:cNvPicPr>
            <a:picLocks noChangeAspect="1"/>
          </p:cNvPicPr>
          <p:nvPr/>
        </p:nvPicPr>
        <p:blipFill>
          <a:blip r:embed="rId3"/>
          <a:stretch>
            <a:fillRect/>
          </a:stretch>
        </p:blipFill>
        <p:spPr>
          <a:xfrm>
            <a:off x="121005" y="6211040"/>
            <a:ext cx="3529890" cy="493819"/>
          </a:xfrm>
          <a:prstGeom prst="rect">
            <a:avLst/>
          </a:prstGeom>
        </p:spPr>
      </p:pic>
      <p:sp>
        <p:nvSpPr>
          <p:cNvPr id="9" name="TextBox 8">
            <a:extLst>
              <a:ext uri="{FF2B5EF4-FFF2-40B4-BE49-F238E27FC236}">
                <a16:creationId xmlns:a16="http://schemas.microsoft.com/office/drawing/2014/main" id="{B194849C-4330-4441-91E5-56F7F57FEC2C}"/>
              </a:ext>
            </a:extLst>
          </p:cNvPr>
          <p:cNvSpPr txBox="1"/>
          <p:nvPr/>
        </p:nvSpPr>
        <p:spPr>
          <a:xfrm>
            <a:off x="2960299" y="738990"/>
            <a:ext cx="6271402" cy="3970318"/>
          </a:xfrm>
          <a:prstGeom prst="rect">
            <a:avLst/>
          </a:prstGeom>
          <a:solidFill>
            <a:schemeClr val="bg2"/>
          </a:solidFill>
        </p:spPr>
        <p:txBody>
          <a:bodyPr wrap="square">
            <a:spAutoFit/>
          </a:bodyPr>
          <a:lstStyle/>
          <a:p>
            <a:pPr algn="l" rtl="0" fontAlgn="base"/>
            <a:r>
              <a:rPr lang="en-GB" b="1" i="0" u="none" strike="noStrike" dirty="0">
                <a:solidFill>
                  <a:srgbClr val="000000"/>
                </a:solidFill>
                <a:effectLst/>
                <a:latin typeface="Calibri" panose="020F0502020204030204" pitchFamily="34" charset="0"/>
              </a:rPr>
              <a:t>And using the Thomas- </a:t>
            </a:r>
            <a:r>
              <a:rPr lang="en-GB" b="1" i="0" u="none" strike="noStrike" dirty="0" err="1">
                <a:solidFill>
                  <a:srgbClr val="000000"/>
                </a:solidFill>
                <a:effectLst/>
                <a:latin typeface="Calibri" panose="020F0502020204030204" pitchFamily="34" charset="0"/>
              </a:rPr>
              <a:t>Kilman</a:t>
            </a:r>
            <a:r>
              <a:rPr lang="en-GB" b="1" i="0" u="none" strike="noStrike" dirty="0">
                <a:solidFill>
                  <a:srgbClr val="000000"/>
                </a:solidFill>
                <a:effectLst/>
                <a:latin typeface="Calibri" panose="020F0502020204030204" pitchFamily="34" charset="0"/>
              </a:rPr>
              <a:t> model: </a:t>
            </a:r>
            <a:r>
              <a:rPr lang="en-GB" b="0" i="0" dirty="0">
                <a:solidFill>
                  <a:srgbClr val="000000"/>
                </a:solidFill>
                <a:effectLst/>
                <a:latin typeface="Calibri" panose="020F0502020204030204" pitchFamily="34" charset="0"/>
              </a:rPr>
              <a:t>​</a:t>
            </a:r>
            <a:endParaRPr lang="en-GB"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buFont typeface="Arial" panose="020B0604020202020204" pitchFamily="34" charset="0"/>
              <a:buChar char="•"/>
            </a:pPr>
            <a:r>
              <a:rPr lang="en-GB" b="0" i="1" u="none" strike="noStrike" dirty="0">
                <a:solidFill>
                  <a:srgbClr val="000000"/>
                </a:solidFill>
                <a:effectLst/>
                <a:latin typeface="Calibri" panose="020F0502020204030204" pitchFamily="34" charset="0"/>
              </a:rPr>
              <a:t>Competition – </a:t>
            </a:r>
            <a:r>
              <a:rPr lang="en-GB" b="0" i="0" u="none" strike="noStrike" dirty="0">
                <a:solidFill>
                  <a:srgbClr val="000000"/>
                </a:solidFill>
                <a:effectLst/>
                <a:latin typeface="Calibri" panose="020F0502020204030204" pitchFamily="34" charset="0"/>
              </a:rPr>
              <a:t>Your views come first</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1" u="none" strike="noStrike" dirty="0">
                <a:solidFill>
                  <a:srgbClr val="000000"/>
                </a:solidFill>
                <a:effectLst/>
                <a:latin typeface="Calibri" panose="020F0502020204030204" pitchFamily="34" charset="0"/>
              </a:rPr>
              <a:t>Collaboration - </a:t>
            </a:r>
            <a:r>
              <a:rPr lang="en-GB" b="0" i="0" u="none" strike="noStrike" dirty="0">
                <a:solidFill>
                  <a:srgbClr val="000000"/>
                </a:solidFill>
                <a:effectLst/>
                <a:latin typeface="Calibri" panose="020F0502020204030204" pitchFamily="34" charset="0"/>
              </a:rPr>
              <a:t>Find a solution agreeable to all.</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1" u="none" strike="noStrike" dirty="0">
                <a:solidFill>
                  <a:srgbClr val="000000"/>
                </a:solidFill>
                <a:effectLst/>
                <a:latin typeface="Calibri" panose="020F0502020204030204" pitchFamily="34" charset="0"/>
              </a:rPr>
              <a:t>Compromise - </a:t>
            </a:r>
            <a:r>
              <a:rPr lang="en-GB" b="0" i="0" u="none" strike="noStrike" dirty="0">
                <a:solidFill>
                  <a:srgbClr val="000000"/>
                </a:solidFill>
                <a:effectLst/>
                <a:latin typeface="Calibri" panose="020F0502020204030204" pitchFamily="34" charset="0"/>
              </a:rPr>
              <a:t>Try to find a solution that works for both sides</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1" u="none" strike="noStrike" dirty="0">
                <a:solidFill>
                  <a:srgbClr val="000000"/>
                </a:solidFill>
                <a:effectLst/>
                <a:latin typeface="Calibri" panose="020F0502020204030204" pitchFamily="34" charset="0"/>
              </a:rPr>
              <a:t>Avoidance - </a:t>
            </a:r>
            <a:r>
              <a:rPr lang="en-GB" b="0" i="0" u="none" strike="noStrike" dirty="0">
                <a:solidFill>
                  <a:srgbClr val="000000"/>
                </a:solidFill>
                <a:effectLst/>
                <a:latin typeface="Calibri" panose="020F0502020204030204" pitchFamily="34" charset="0"/>
              </a:rPr>
              <a:t>Avoid conflict</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1" u="none" strike="noStrike" dirty="0">
                <a:solidFill>
                  <a:srgbClr val="000000"/>
                </a:solidFill>
                <a:effectLst/>
                <a:latin typeface="Calibri" panose="020F0502020204030204" pitchFamily="34" charset="0"/>
              </a:rPr>
              <a:t>Accommodation - </a:t>
            </a:r>
            <a:r>
              <a:rPr lang="en-GB" b="0" i="0" u="none" strike="noStrike" dirty="0">
                <a:solidFill>
                  <a:srgbClr val="000000"/>
                </a:solidFill>
                <a:effectLst/>
                <a:latin typeface="Calibri" panose="020F0502020204030204" pitchFamily="34" charset="0"/>
              </a:rPr>
              <a:t>Try to accept the other person’s views.</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r>
              <a:rPr lang="en-GB" b="0" i="0" u="none" strike="noStrike" dirty="0">
                <a:solidFill>
                  <a:srgbClr val="000000"/>
                </a:solidFill>
                <a:effectLst/>
                <a:latin typeface="Calibri" panose="020F0502020204030204" pitchFamily="34" charset="0"/>
              </a:rPr>
              <a:t>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References:</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Ian, 2012, Conflict and challenge (The Thomas Kilmann Model)[online]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Available at: </a:t>
            </a:r>
            <a:r>
              <a:rPr lang="en-GB" b="0" i="0" u="sng" strike="noStrike" dirty="0">
                <a:solidFill>
                  <a:srgbClr val="0000FF"/>
                </a:solidFill>
                <a:effectLst/>
                <a:latin typeface="Calibri" panose="020F0502020204030204" pitchFamily="34" charset="0"/>
                <a:hlinkClick r:id="rId4"/>
              </a:rPr>
              <a:t>https://challengingcoaching.co.uk/conflict-and-challenge/</a:t>
            </a:r>
            <a:r>
              <a:rPr lang="en-GB" b="0" i="0" u="none" strike="noStrike" dirty="0">
                <a:solidFill>
                  <a:srgbClr val="000000"/>
                </a:solidFill>
                <a:effectLst/>
                <a:latin typeface="Calibri" panose="020F0502020204030204" pitchFamily="34" charset="0"/>
              </a:rPr>
              <a:t> </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(Accessed 15 November 2020)</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038122406"/>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3395B4-AB80-4AFD-BDF9-5D62B912BC3E}"/>
              </a:ext>
            </a:extLst>
          </p:cNvPr>
          <p:cNvPicPr>
            <a:picLocks noChangeAspect="1"/>
          </p:cNvPicPr>
          <p:nvPr/>
        </p:nvPicPr>
        <p:blipFill>
          <a:blip r:embed="rId2"/>
          <a:stretch>
            <a:fillRect/>
          </a:stretch>
        </p:blipFill>
        <p:spPr>
          <a:xfrm>
            <a:off x="0" y="1"/>
            <a:ext cx="12192000" cy="6857999"/>
          </a:xfrm>
          <a:prstGeom prst="rect">
            <a:avLst/>
          </a:prstGeom>
        </p:spPr>
      </p:pic>
      <p:pic>
        <p:nvPicPr>
          <p:cNvPr id="5" name="Picture 4">
            <a:extLst>
              <a:ext uri="{FF2B5EF4-FFF2-40B4-BE49-F238E27FC236}">
                <a16:creationId xmlns:a16="http://schemas.microsoft.com/office/drawing/2014/main" id="{92C7D208-441D-45B4-A60A-4EA649B53882}"/>
              </a:ext>
            </a:extLst>
          </p:cNvPr>
          <p:cNvPicPr>
            <a:picLocks noChangeAspect="1"/>
          </p:cNvPicPr>
          <p:nvPr/>
        </p:nvPicPr>
        <p:blipFill>
          <a:blip r:embed="rId3"/>
          <a:stretch>
            <a:fillRect/>
          </a:stretch>
        </p:blipFill>
        <p:spPr>
          <a:xfrm>
            <a:off x="111480" y="6211040"/>
            <a:ext cx="3529890" cy="493819"/>
          </a:xfrm>
          <a:prstGeom prst="rect">
            <a:avLst/>
          </a:prstGeom>
        </p:spPr>
      </p:pic>
      <p:sp>
        <p:nvSpPr>
          <p:cNvPr id="8" name="TextBox 7">
            <a:extLst>
              <a:ext uri="{FF2B5EF4-FFF2-40B4-BE49-F238E27FC236}">
                <a16:creationId xmlns:a16="http://schemas.microsoft.com/office/drawing/2014/main" id="{01ED0293-0724-4EDF-A14B-AFECBBD2ECA4}"/>
              </a:ext>
            </a:extLst>
          </p:cNvPr>
          <p:cNvSpPr txBox="1"/>
          <p:nvPr/>
        </p:nvSpPr>
        <p:spPr>
          <a:xfrm>
            <a:off x="2631687" y="433014"/>
            <a:ext cx="6271402" cy="5078313"/>
          </a:xfrm>
          <a:prstGeom prst="rect">
            <a:avLst/>
          </a:prstGeom>
          <a:solidFill>
            <a:schemeClr val="bg2"/>
          </a:solidFill>
        </p:spPr>
        <p:txBody>
          <a:bodyPr wrap="square">
            <a:spAutoFit/>
          </a:bodyPr>
          <a:lstStyle/>
          <a:p>
            <a:pPr algn="l" rtl="0" fontAlgn="base">
              <a:buFont typeface="Arial" panose="020B0604020202020204" pitchFamily="34" charset="0"/>
              <a:buChar char="•"/>
            </a:pPr>
            <a:r>
              <a:rPr lang="en-GB" b="1" i="0" u="none" strike="noStrike" dirty="0">
                <a:solidFill>
                  <a:srgbClr val="000000"/>
                </a:solidFill>
                <a:effectLst/>
                <a:latin typeface="Calibri" panose="020F0502020204030204" pitchFamily="34" charset="0"/>
              </a:rPr>
              <a:t>Resolving conflicts requires mutual respect and understanding.</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r>
              <a:rPr lang="en-GB"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r>
              <a:rPr lang="en-GB" b="1" i="0" u="none" strike="noStrike" dirty="0">
                <a:solidFill>
                  <a:srgbClr val="000000"/>
                </a:solidFill>
                <a:effectLst/>
                <a:latin typeface="Calibri" panose="020F0502020204030204" pitchFamily="34" charset="0"/>
              </a:rPr>
              <a:t>Each team member must learn to:</a:t>
            </a:r>
            <a:r>
              <a:rPr lang="en-GB"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r>
              <a:rPr lang="en-GB" b="1" i="0" u="none" strike="noStrike" dirty="0">
                <a:solidFill>
                  <a:srgbClr val="000000"/>
                </a:solidFill>
                <a:effectLst/>
                <a:latin typeface="Calibri" panose="020F0502020204030204" pitchFamily="34" charset="0"/>
              </a:rPr>
              <a:t> </a:t>
            </a:r>
            <a:r>
              <a:rPr lang="en-GB"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Listen</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Acknowledge</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Respond</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0" i="0" u="none" strike="noStrike" dirty="0">
                <a:solidFill>
                  <a:srgbClr val="000000"/>
                </a:solidFill>
                <a:effectLst/>
                <a:latin typeface="Calibri" panose="020F0502020204030204" pitchFamily="34" charset="0"/>
              </a:rPr>
              <a:t>Resolve differences</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r>
              <a:rPr lang="en-GB" b="1" i="0" u="none" strike="noStrike" dirty="0">
                <a:solidFill>
                  <a:srgbClr val="000000"/>
                </a:solidFill>
                <a:effectLst/>
                <a:latin typeface="Calibri" panose="020F0502020204030204" pitchFamily="34" charset="0"/>
              </a:rPr>
              <a:t> </a:t>
            </a:r>
            <a:r>
              <a:rPr lang="en-GB"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r>
              <a:rPr lang="en-GB" b="1" i="0" u="none" strike="noStrike" dirty="0">
                <a:solidFill>
                  <a:srgbClr val="000000"/>
                </a:solidFill>
                <a:effectLst/>
                <a:latin typeface="Calibri" panose="020F0502020204030204" pitchFamily="34" charset="0"/>
              </a:rPr>
              <a:t> </a:t>
            </a:r>
            <a:r>
              <a:rPr lang="en-GB"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b="1" i="0" u="none" strike="noStrike" dirty="0">
                <a:solidFill>
                  <a:srgbClr val="000000"/>
                </a:solidFill>
                <a:effectLst/>
                <a:latin typeface="Calibri" panose="020F0502020204030204" pitchFamily="34" charset="0"/>
              </a:rPr>
              <a:t>Respect, understanding, caring, acknowledgement values must be priority in our world.</a:t>
            </a:r>
            <a:r>
              <a:rPr lang="en-GB"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r>
              <a:rPr lang="en-GB" b="1" i="0" u="none" strike="noStrike" dirty="0">
                <a:solidFill>
                  <a:srgbClr val="000000"/>
                </a:solidFill>
                <a:effectLst/>
                <a:latin typeface="Calibri" panose="020F0502020204030204" pitchFamily="34" charset="0"/>
              </a:rPr>
              <a:t> </a:t>
            </a:r>
            <a:r>
              <a:rPr lang="en-GB"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r>
              <a:rPr lang="en-GB" b="0" i="0" u="none" strike="noStrike" dirty="0">
                <a:solidFill>
                  <a:srgbClr val="000000"/>
                </a:solidFill>
                <a:effectLst/>
                <a:latin typeface="Calibri" panose="020F0502020204030204" pitchFamily="34" charset="0"/>
              </a:rPr>
              <a:t>References:</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r>
              <a:rPr lang="en-GB" b="0" i="0" u="none" strike="noStrike" dirty="0">
                <a:solidFill>
                  <a:srgbClr val="000000"/>
                </a:solidFill>
                <a:effectLst/>
                <a:latin typeface="Calibri" panose="020F0502020204030204" pitchFamily="34" charset="0"/>
              </a:rPr>
              <a:t>Thomas, K. W., and Kilmann, R. H. The Thomas-Kilmann Conflict Mode Instrument (Mountain View, CA: CPP, Inc., 1974). </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r>
              <a:rPr lang="en-GB" b="0" i="0" u="none" strike="noStrike" dirty="0">
                <a:solidFill>
                  <a:srgbClr val="000000"/>
                </a:solidFill>
                <a:effectLst/>
                <a:latin typeface="Calibri" panose="020F0502020204030204" pitchFamily="34" charset="0"/>
              </a:rPr>
              <a:t>Available at: </a:t>
            </a:r>
            <a:r>
              <a:rPr lang="en-GB" b="0" i="0" u="sng" strike="noStrike" dirty="0">
                <a:solidFill>
                  <a:srgbClr val="0000FF"/>
                </a:solidFill>
                <a:effectLst/>
                <a:latin typeface="Calibri" panose="020F0502020204030204" pitchFamily="34" charset="0"/>
                <a:hlinkClick r:id="rId4"/>
              </a:rPr>
              <a:t>https://www.skillsone.com/Pdfs/smp248248.pdf</a:t>
            </a:r>
            <a:r>
              <a:rPr lang="en-GB" b="0" i="0" dirty="0">
                <a:solidFill>
                  <a:srgbClr val="000000"/>
                </a:solidFill>
                <a:effectLst/>
                <a:latin typeface="Calibri" panose="020F0502020204030204" pitchFamily="34" charset="0"/>
              </a:rPr>
              <a:t>​</a:t>
            </a:r>
            <a:endParaRPr lang="en-GB" b="0" i="0" dirty="0">
              <a:solidFill>
                <a:srgbClr val="000000"/>
              </a:solidFill>
              <a:effectLst/>
              <a:latin typeface="Arial" panose="020B0604020202020204" pitchFamily="34" charset="0"/>
            </a:endParaRPr>
          </a:p>
          <a:p>
            <a:pPr algn="l" rtl="0" fontAlgn="base"/>
            <a:r>
              <a:rPr lang="en-GB" b="0" i="0" u="none" strike="noStrike" dirty="0">
                <a:solidFill>
                  <a:srgbClr val="000000"/>
                </a:solidFill>
                <a:effectLst/>
                <a:latin typeface="Calibri" panose="020F0502020204030204" pitchFamily="34" charset="0"/>
              </a:rPr>
              <a:t> (Accessed 12 November 2020)</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148169639"/>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7303D03-E32A-42C7-9345-E3B25C8BDE45}"/>
              </a:ext>
            </a:extLst>
          </p:cNvPr>
          <p:cNvPicPr>
            <a:picLocks noChangeAspect="1"/>
          </p:cNvPicPr>
          <p:nvPr/>
        </p:nvPicPr>
        <p:blipFill rotWithShape="1">
          <a:blip r:embed="rId2"/>
          <a:srcRect l="1641"/>
          <a:stretch/>
        </p:blipFill>
        <p:spPr>
          <a:xfrm>
            <a:off x="33338" y="0"/>
            <a:ext cx="12258674" cy="6858000"/>
          </a:xfrm>
          <a:prstGeom prst="rect">
            <a:avLst/>
          </a:prstGeom>
        </p:spPr>
      </p:pic>
      <p:pic>
        <p:nvPicPr>
          <p:cNvPr id="5" name="Picture 4">
            <a:extLst>
              <a:ext uri="{FF2B5EF4-FFF2-40B4-BE49-F238E27FC236}">
                <a16:creationId xmlns:a16="http://schemas.microsoft.com/office/drawing/2014/main" id="{212BB0E5-C054-4D18-A01D-8F925ECF57EA}"/>
              </a:ext>
            </a:extLst>
          </p:cNvPr>
          <p:cNvPicPr>
            <a:picLocks noChangeAspect="1"/>
          </p:cNvPicPr>
          <p:nvPr/>
        </p:nvPicPr>
        <p:blipFill>
          <a:blip r:embed="rId3"/>
          <a:stretch>
            <a:fillRect/>
          </a:stretch>
        </p:blipFill>
        <p:spPr>
          <a:xfrm>
            <a:off x="0" y="5967984"/>
            <a:ext cx="12292012" cy="890016"/>
          </a:xfrm>
          <a:prstGeom prst="rect">
            <a:avLst/>
          </a:prstGeom>
        </p:spPr>
      </p:pic>
      <p:pic>
        <p:nvPicPr>
          <p:cNvPr id="9" name="Picture 8">
            <a:extLst>
              <a:ext uri="{FF2B5EF4-FFF2-40B4-BE49-F238E27FC236}">
                <a16:creationId xmlns:a16="http://schemas.microsoft.com/office/drawing/2014/main" id="{FC84FFE8-85CB-4F7E-A4DF-C7777DA8AC06}"/>
              </a:ext>
            </a:extLst>
          </p:cNvPr>
          <p:cNvPicPr>
            <a:picLocks noChangeAspect="1"/>
          </p:cNvPicPr>
          <p:nvPr/>
        </p:nvPicPr>
        <p:blipFill>
          <a:blip r:embed="rId4"/>
          <a:stretch>
            <a:fillRect/>
          </a:stretch>
        </p:blipFill>
        <p:spPr>
          <a:xfrm>
            <a:off x="132024" y="6166082"/>
            <a:ext cx="4212701" cy="493819"/>
          </a:xfrm>
          <a:prstGeom prst="rect">
            <a:avLst/>
          </a:prstGeom>
        </p:spPr>
      </p:pic>
      <p:pic>
        <p:nvPicPr>
          <p:cNvPr id="8" name="Picture 7">
            <a:extLst>
              <a:ext uri="{FF2B5EF4-FFF2-40B4-BE49-F238E27FC236}">
                <a16:creationId xmlns:a16="http://schemas.microsoft.com/office/drawing/2014/main" id="{FBD5AA4F-8555-440E-9685-4864CA5D5414}"/>
              </a:ext>
            </a:extLst>
          </p:cNvPr>
          <p:cNvPicPr>
            <a:picLocks noChangeAspect="1"/>
          </p:cNvPicPr>
          <p:nvPr/>
        </p:nvPicPr>
        <p:blipFill>
          <a:blip r:embed="rId5"/>
          <a:stretch>
            <a:fillRect/>
          </a:stretch>
        </p:blipFill>
        <p:spPr>
          <a:xfrm>
            <a:off x="3044100" y="2472309"/>
            <a:ext cx="5878498" cy="89001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896636007"/>
      </p:ext>
    </p:extLst>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275165-A0DB-4DDD-A6E8-240CB451FD9F}"/>
              </a:ext>
            </a:extLst>
          </p:cNvPr>
          <p:cNvPicPr>
            <a:picLocks noChangeAspect="1"/>
          </p:cNvPicPr>
          <p:nvPr/>
        </p:nvPicPr>
        <p:blipFill>
          <a:blip r:embed="rId2"/>
          <a:stretch>
            <a:fillRect/>
          </a:stretch>
        </p:blipFill>
        <p:spPr>
          <a:xfrm>
            <a:off x="0" y="1"/>
            <a:ext cx="12192000" cy="6857999"/>
          </a:xfrm>
          <a:prstGeom prst="rect">
            <a:avLst/>
          </a:prstGeom>
        </p:spPr>
      </p:pic>
      <p:pic>
        <p:nvPicPr>
          <p:cNvPr id="5" name="Picture 4">
            <a:extLst>
              <a:ext uri="{FF2B5EF4-FFF2-40B4-BE49-F238E27FC236}">
                <a16:creationId xmlns:a16="http://schemas.microsoft.com/office/drawing/2014/main" id="{D16CDDDD-9E23-4B69-A31C-F8CB9BB6ADD8}"/>
              </a:ext>
            </a:extLst>
          </p:cNvPr>
          <p:cNvPicPr>
            <a:picLocks noChangeAspect="1"/>
          </p:cNvPicPr>
          <p:nvPr/>
        </p:nvPicPr>
        <p:blipFill>
          <a:blip r:embed="rId3"/>
          <a:stretch>
            <a:fillRect/>
          </a:stretch>
        </p:blipFill>
        <p:spPr>
          <a:xfrm>
            <a:off x="93924" y="6249140"/>
            <a:ext cx="4212701" cy="493819"/>
          </a:xfrm>
          <a:prstGeom prst="rect">
            <a:avLst/>
          </a:prstGeom>
        </p:spPr>
      </p:pic>
      <p:sp>
        <p:nvSpPr>
          <p:cNvPr id="6" name="TextBox 5">
            <a:extLst>
              <a:ext uri="{FF2B5EF4-FFF2-40B4-BE49-F238E27FC236}">
                <a16:creationId xmlns:a16="http://schemas.microsoft.com/office/drawing/2014/main" id="{ED61E0C9-FF90-48D0-A920-E1547285D523}"/>
              </a:ext>
            </a:extLst>
          </p:cNvPr>
          <p:cNvSpPr txBox="1"/>
          <p:nvPr/>
        </p:nvSpPr>
        <p:spPr>
          <a:xfrm>
            <a:off x="3990975" y="436617"/>
            <a:ext cx="6191250" cy="461665"/>
          </a:xfrm>
          <a:prstGeom prst="rect">
            <a:avLst/>
          </a:prstGeom>
          <a:noFill/>
        </p:spPr>
        <p:txBody>
          <a:bodyPr wrap="square">
            <a:spAutoFit/>
          </a:bodyPr>
          <a:lstStyle/>
          <a:p>
            <a:r>
              <a:rPr lang="en-GB" sz="2400" b="1" u="sng" dirty="0">
                <a:latin typeface="Century" panose="02040604050505020304" pitchFamily="18" charset="0"/>
              </a:rPr>
              <a:t>Stages of Team Development</a:t>
            </a:r>
          </a:p>
        </p:txBody>
      </p:sp>
      <p:sp>
        <p:nvSpPr>
          <p:cNvPr id="7" name="TextBox 6">
            <a:extLst>
              <a:ext uri="{FF2B5EF4-FFF2-40B4-BE49-F238E27FC236}">
                <a16:creationId xmlns:a16="http://schemas.microsoft.com/office/drawing/2014/main" id="{EA710026-8EC9-4588-A843-5B14BF1FECFF}"/>
              </a:ext>
            </a:extLst>
          </p:cNvPr>
          <p:cNvSpPr txBox="1"/>
          <p:nvPr/>
        </p:nvSpPr>
        <p:spPr>
          <a:xfrm>
            <a:off x="681037" y="1389239"/>
            <a:ext cx="10239375" cy="923330"/>
          </a:xfrm>
          <a:prstGeom prst="rect">
            <a:avLst/>
          </a:prstGeom>
          <a:solidFill>
            <a:schemeClr val="bg2"/>
          </a:solidFill>
        </p:spPr>
        <p:txBody>
          <a:bodyPr wrap="square">
            <a:spAutoFit/>
          </a:bodyPr>
          <a:lstStyle/>
          <a:p>
            <a:r>
              <a:rPr lang="en-GB" dirty="0"/>
              <a:t>We used Tuckman's Stages of Group Development created by Bruce Tuckman in 1965. He set out 5 stages in which a group of people/team meet and develop throughout their journey as a team. These stages are Forming, Storming, Norming, Performing and Adjourning. </a:t>
            </a:r>
          </a:p>
        </p:txBody>
      </p:sp>
      <p:sp>
        <p:nvSpPr>
          <p:cNvPr id="9" name="TextBox 8">
            <a:extLst>
              <a:ext uri="{FF2B5EF4-FFF2-40B4-BE49-F238E27FC236}">
                <a16:creationId xmlns:a16="http://schemas.microsoft.com/office/drawing/2014/main" id="{E480B093-40CD-4FB7-BDFF-308E4F8328B1}"/>
              </a:ext>
            </a:extLst>
          </p:cNvPr>
          <p:cNvSpPr txBox="1"/>
          <p:nvPr/>
        </p:nvSpPr>
        <p:spPr>
          <a:xfrm>
            <a:off x="681036" y="2312569"/>
            <a:ext cx="10239375" cy="646331"/>
          </a:xfrm>
          <a:prstGeom prst="rect">
            <a:avLst/>
          </a:prstGeom>
          <a:solidFill>
            <a:schemeClr val="bg2"/>
          </a:solidFill>
        </p:spPr>
        <p:txBody>
          <a:bodyPr wrap="square">
            <a:spAutoFit/>
          </a:bodyPr>
          <a:lstStyle/>
          <a:p>
            <a:r>
              <a:rPr lang="en-GB" dirty="0"/>
              <a:t>It explores these stages in detail and suggests that stages are inevitable in order for a team to grow, face challenges, tackle problems, find solutions, plan work, and deliver results.</a:t>
            </a:r>
          </a:p>
        </p:txBody>
      </p:sp>
      <p:sp>
        <p:nvSpPr>
          <p:cNvPr id="13" name="TextBox 12">
            <a:extLst>
              <a:ext uri="{FF2B5EF4-FFF2-40B4-BE49-F238E27FC236}">
                <a16:creationId xmlns:a16="http://schemas.microsoft.com/office/drawing/2014/main" id="{499F8622-1DEF-4FDC-99CF-3A2A43F06A41}"/>
              </a:ext>
            </a:extLst>
          </p:cNvPr>
          <p:cNvSpPr txBox="1"/>
          <p:nvPr/>
        </p:nvSpPr>
        <p:spPr>
          <a:xfrm>
            <a:off x="681036" y="3758773"/>
            <a:ext cx="10239375" cy="646331"/>
          </a:xfrm>
          <a:prstGeom prst="rect">
            <a:avLst/>
          </a:prstGeom>
          <a:solidFill>
            <a:schemeClr val="bg2"/>
          </a:solidFill>
        </p:spPr>
        <p:txBody>
          <a:bodyPr wrap="square">
            <a:spAutoFit/>
          </a:bodyPr>
          <a:lstStyle/>
          <a:p>
            <a:r>
              <a:rPr lang="en-GB" dirty="0"/>
              <a:t>This is the initial meeting of all staff where ground rules are established. The team will get to know each other's backgrounds and interests, and understand roles within the team.</a:t>
            </a:r>
          </a:p>
        </p:txBody>
      </p:sp>
      <p:sp>
        <p:nvSpPr>
          <p:cNvPr id="15" name="TextBox 14">
            <a:extLst>
              <a:ext uri="{FF2B5EF4-FFF2-40B4-BE49-F238E27FC236}">
                <a16:creationId xmlns:a16="http://schemas.microsoft.com/office/drawing/2014/main" id="{C2FC241A-6DB2-4BC2-A22E-1D4568121A85}"/>
              </a:ext>
            </a:extLst>
          </p:cNvPr>
          <p:cNvSpPr txBox="1"/>
          <p:nvPr/>
        </p:nvSpPr>
        <p:spPr>
          <a:xfrm>
            <a:off x="681036" y="4405104"/>
            <a:ext cx="10239375" cy="646331"/>
          </a:xfrm>
          <a:prstGeom prst="rect">
            <a:avLst/>
          </a:prstGeom>
          <a:solidFill>
            <a:schemeClr val="bg2"/>
          </a:solidFill>
        </p:spPr>
        <p:txBody>
          <a:bodyPr wrap="square">
            <a:spAutoFit/>
          </a:bodyPr>
          <a:lstStyle/>
          <a:p>
            <a:r>
              <a:rPr lang="en-GB" dirty="0"/>
              <a:t>This is the initial meeting of all staff where ground rules are An Introduction Day was organised for all members of staff in a casual setting.</a:t>
            </a:r>
          </a:p>
        </p:txBody>
      </p:sp>
      <p:sp>
        <p:nvSpPr>
          <p:cNvPr id="17" name="TextBox 16">
            <a:extLst>
              <a:ext uri="{FF2B5EF4-FFF2-40B4-BE49-F238E27FC236}">
                <a16:creationId xmlns:a16="http://schemas.microsoft.com/office/drawing/2014/main" id="{D48DFEAC-2793-4816-BB7A-99439A45201A}"/>
              </a:ext>
            </a:extLst>
          </p:cNvPr>
          <p:cNvSpPr txBox="1"/>
          <p:nvPr/>
        </p:nvSpPr>
        <p:spPr>
          <a:xfrm>
            <a:off x="676272" y="5051435"/>
            <a:ext cx="10239374" cy="646331"/>
          </a:xfrm>
          <a:prstGeom prst="rect">
            <a:avLst/>
          </a:prstGeom>
          <a:solidFill>
            <a:schemeClr val="bg2"/>
          </a:solidFill>
        </p:spPr>
        <p:txBody>
          <a:bodyPr wrap="square">
            <a:spAutoFit/>
          </a:bodyPr>
          <a:lstStyle/>
          <a:p>
            <a:r>
              <a:rPr lang="en-GB" dirty="0"/>
              <a:t>In this initial stage, as stated by Tuckman, productivity was low as the priority was focused on people rather than goals at this point.</a:t>
            </a:r>
          </a:p>
        </p:txBody>
      </p:sp>
      <p:sp>
        <p:nvSpPr>
          <p:cNvPr id="18" name="TextBox 17">
            <a:extLst>
              <a:ext uri="{FF2B5EF4-FFF2-40B4-BE49-F238E27FC236}">
                <a16:creationId xmlns:a16="http://schemas.microsoft.com/office/drawing/2014/main" id="{0276BC4C-A9E6-4DDD-957D-0180802928B3}"/>
              </a:ext>
            </a:extLst>
          </p:cNvPr>
          <p:cNvSpPr txBox="1"/>
          <p:nvPr/>
        </p:nvSpPr>
        <p:spPr>
          <a:xfrm>
            <a:off x="5094485" y="3151409"/>
            <a:ext cx="1402948" cy="461665"/>
          </a:xfrm>
          <a:prstGeom prst="rect">
            <a:avLst/>
          </a:prstGeom>
          <a:noFill/>
        </p:spPr>
        <p:txBody>
          <a:bodyPr wrap="none" rtlCol="0">
            <a:spAutoFit/>
          </a:bodyPr>
          <a:lstStyle/>
          <a:p>
            <a:pPr algn="ctr"/>
            <a:r>
              <a:rPr lang="en-GB" sz="2400" b="1" u="sng" dirty="0">
                <a:latin typeface="Century" panose="02040604050505020304" pitchFamily="18" charset="0"/>
              </a:rPr>
              <a:t>Forming</a:t>
            </a:r>
          </a:p>
        </p:txBody>
      </p:sp>
      <p:pic>
        <p:nvPicPr>
          <p:cNvPr id="1026" name="Picture 2">
            <a:extLst>
              <a:ext uri="{FF2B5EF4-FFF2-40B4-BE49-F238E27FC236}">
                <a16:creationId xmlns:a16="http://schemas.microsoft.com/office/drawing/2014/main" id="{3B2C6A25-97F7-4A7D-8911-A3E9C717A32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449" t="10717" r="3761" b="2173"/>
          <a:stretch/>
        </p:blipFill>
        <p:spPr bwMode="auto">
          <a:xfrm>
            <a:off x="10955493" y="1605248"/>
            <a:ext cx="1236507" cy="12046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C0532E81-B361-481D-B89F-1F25B71C87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13257" y="3773716"/>
            <a:ext cx="1343025" cy="192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763982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 calcmode="lin" valueType="num">
                                      <p:cBhvr additive="base">
                                        <p:cTn id="25" dur="500" fill="hold"/>
                                        <p:tgtEl>
                                          <p:spTgt spid="1026"/>
                                        </p:tgtEl>
                                        <p:attrNameLst>
                                          <p:attrName>ppt_x</p:attrName>
                                        </p:attrNameLst>
                                      </p:cBhvr>
                                      <p:tavLst>
                                        <p:tav tm="0">
                                          <p:val>
                                            <p:strVal val="#ppt_x"/>
                                          </p:val>
                                        </p:tav>
                                        <p:tav tm="100000">
                                          <p:val>
                                            <p:strVal val="#ppt_x"/>
                                          </p:val>
                                        </p:tav>
                                      </p:tavLst>
                                    </p:anim>
                                    <p:anim calcmode="lin" valueType="num">
                                      <p:cBhvr additive="base">
                                        <p:cTn id="26"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28"/>
                                        </p:tgtEl>
                                        <p:attrNameLst>
                                          <p:attrName>style.visibility</p:attrName>
                                        </p:attrNameLst>
                                      </p:cBhvr>
                                      <p:to>
                                        <p:strVal val="visible"/>
                                      </p:to>
                                    </p:set>
                                    <p:anim calcmode="lin" valueType="num">
                                      <p:cBhvr additive="base">
                                        <p:cTn id="37" dur="500" fill="hold"/>
                                        <p:tgtEl>
                                          <p:spTgt spid="1028"/>
                                        </p:tgtEl>
                                        <p:attrNameLst>
                                          <p:attrName>ppt_x</p:attrName>
                                        </p:attrNameLst>
                                      </p:cBhvr>
                                      <p:tavLst>
                                        <p:tav tm="0">
                                          <p:val>
                                            <p:strVal val="#ppt_x"/>
                                          </p:val>
                                        </p:tav>
                                        <p:tav tm="100000">
                                          <p:val>
                                            <p:strVal val="#ppt_x"/>
                                          </p:val>
                                        </p:tav>
                                      </p:tavLst>
                                    </p:anim>
                                    <p:anim calcmode="lin" valueType="num">
                                      <p:cBhvr additive="base">
                                        <p:cTn id="38"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xEl>
                                              <p:pRg st="0" end="0"/>
                                            </p:txEl>
                                          </p:spTgt>
                                        </p:tgtEl>
                                        <p:attrNameLst>
                                          <p:attrName>style.visibility</p:attrName>
                                        </p:attrNameLst>
                                      </p:cBhvr>
                                      <p:to>
                                        <p:strVal val="visible"/>
                                      </p:to>
                                    </p:set>
                                    <p:animEffect transition="in" filter="fade">
                                      <p:cBhvr>
                                        <p:cTn id="43" dur="1000"/>
                                        <p:tgtEl>
                                          <p:spTgt spid="13">
                                            <p:txEl>
                                              <p:pRg st="0" end="0"/>
                                            </p:txEl>
                                          </p:spTgt>
                                        </p:tgtEl>
                                      </p:cBhvr>
                                    </p:animEffect>
                                    <p:anim calcmode="lin" valueType="num">
                                      <p:cBhvr>
                                        <p:cTn id="44"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anim calcmode="lin" valueType="num">
                                      <p:cBhvr>
                                        <p:cTn id="51" dur="1000" fill="hold"/>
                                        <p:tgtEl>
                                          <p:spTgt spid="15"/>
                                        </p:tgtEl>
                                        <p:attrNameLst>
                                          <p:attrName>ppt_x</p:attrName>
                                        </p:attrNameLst>
                                      </p:cBhvr>
                                      <p:tavLst>
                                        <p:tav tm="0">
                                          <p:val>
                                            <p:strVal val="#ppt_x"/>
                                          </p:val>
                                        </p:tav>
                                        <p:tav tm="100000">
                                          <p:val>
                                            <p:strVal val="#ppt_x"/>
                                          </p:val>
                                        </p:tav>
                                      </p:tavLst>
                                    </p:anim>
                                    <p:anim calcmode="lin" valueType="num">
                                      <p:cBhvr>
                                        <p:cTn id="5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9" grpId="0" animBg="1"/>
      <p:bldP spid="15" grpId="0" animBg="1"/>
      <p:bldP spid="17" grpId="0" animBg="1"/>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4426221-DB29-4A12-B0A7-F0913DC7EB71}"/>
              </a:ext>
            </a:extLst>
          </p:cNvPr>
          <p:cNvPicPr>
            <a:picLocks noChangeAspect="1"/>
          </p:cNvPicPr>
          <p:nvPr/>
        </p:nvPicPr>
        <p:blipFill>
          <a:blip r:embed="rId2"/>
          <a:stretch>
            <a:fillRect/>
          </a:stretch>
        </p:blipFill>
        <p:spPr>
          <a:xfrm>
            <a:off x="-1" y="0"/>
            <a:ext cx="12231325" cy="6880119"/>
          </a:xfrm>
          <a:prstGeom prst="rect">
            <a:avLst/>
          </a:prstGeom>
        </p:spPr>
      </p:pic>
      <p:pic>
        <p:nvPicPr>
          <p:cNvPr id="5" name="Picture 4">
            <a:extLst>
              <a:ext uri="{FF2B5EF4-FFF2-40B4-BE49-F238E27FC236}">
                <a16:creationId xmlns:a16="http://schemas.microsoft.com/office/drawing/2014/main" id="{ABE6C561-6E54-4866-825F-E7B8A92AA92E}"/>
              </a:ext>
            </a:extLst>
          </p:cNvPr>
          <p:cNvPicPr>
            <a:picLocks noChangeAspect="1"/>
          </p:cNvPicPr>
          <p:nvPr/>
        </p:nvPicPr>
        <p:blipFill>
          <a:blip r:embed="rId3"/>
          <a:stretch>
            <a:fillRect/>
          </a:stretch>
        </p:blipFill>
        <p:spPr>
          <a:xfrm>
            <a:off x="84399" y="6268190"/>
            <a:ext cx="4212701" cy="493819"/>
          </a:xfrm>
          <a:prstGeom prst="rect">
            <a:avLst/>
          </a:prstGeom>
        </p:spPr>
      </p:pic>
      <p:sp>
        <p:nvSpPr>
          <p:cNvPr id="7" name="TextBox 6">
            <a:extLst>
              <a:ext uri="{FF2B5EF4-FFF2-40B4-BE49-F238E27FC236}">
                <a16:creationId xmlns:a16="http://schemas.microsoft.com/office/drawing/2014/main" id="{3EE242A7-5697-45E1-BDFE-2DBFEE338EFF}"/>
              </a:ext>
            </a:extLst>
          </p:cNvPr>
          <p:cNvSpPr txBox="1"/>
          <p:nvPr/>
        </p:nvSpPr>
        <p:spPr>
          <a:xfrm>
            <a:off x="341678" y="2242875"/>
            <a:ext cx="9696450" cy="1200329"/>
          </a:xfrm>
          <a:prstGeom prst="rect">
            <a:avLst/>
          </a:prstGeom>
          <a:solidFill>
            <a:schemeClr val="bg2"/>
          </a:solidFill>
        </p:spPr>
        <p:txBody>
          <a:bodyPr wrap="square">
            <a:spAutoFit/>
          </a:bodyPr>
          <a:lstStyle/>
          <a:p>
            <a:r>
              <a:rPr lang="en-GB" dirty="0"/>
              <a:t>In this stage the team leader (Head Teacher) played an important role in not only leading but guiding the team. It was noted that as staff were creating relationships and becoming more comfortable around one another that small disputes or disagreements would occur and personality clashes were becoming clear. This is believed to be because of the natural instinct to compete for status and respect.</a:t>
            </a:r>
          </a:p>
        </p:txBody>
      </p:sp>
      <p:sp>
        <p:nvSpPr>
          <p:cNvPr id="9" name="TextBox 8">
            <a:extLst>
              <a:ext uri="{FF2B5EF4-FFF2-40B4-BE49-F238E27FC236}">
                <a16:creationId xmlns:a16="http://schemas.microsoft.com/office/drawing/2014/main" id="{851B295F-BE2F-475D-B960-43EA62F2A2CF}"/>
              </a:ext>
            </a:extLst>
          </p:cNvPr>
          <p:cNvSpPr txBox="1"/>
          <p:nvPr/>
        </p:nvSpPr>
        <p:spPr>
          <a:xfrm>
            <a:off x="341678" y="3708232"/>
            <a:ext cx="9696450" cy="923330"/>
          </a:xfrm>
          <a:prstGeom prst="rect">
            <a:avLst/>
          </a:prstGeom>
          <a:solidFill>
            <a:schemeClr val="bg2"/>
          </a:solidFill>
        </p:spPr>
        <p:txBody>
          <a:bodyPr wrap="square">
            <a:spAutoFit/>
          </a:bodyPr>
          <a:lstStyle/>
          <a:p>
            <a:r>
              <a:rPr lang="en-GB" dirty="0"/>
              <a:t>Tuckman's 5 Stages of Group Development suggests that conflict is a common factor in development and goes as far as saying that it is better to have this early on than avoid conflict, making it worse in the long run.</a:t>
            </a:r>
          </a:p>
        </p:txBody>
      </p:sp>
      <p:sp>
        <p:nvSpPr>
          <p:cNvPr id="10" name="TextBox 9">
            <a:extLst>
              <a:ext uri="{FF2B5EF4-FFF2-40B4-BE49-F238E27FC236}">
                <a16:creationId xmlns:a16="http://schemas.microsoft.com/office/drawing/2014/main" id="{3DE77525-01FA-4F0B-8827-6DE54812FC0D}"/>
              </a:ext>
            </a:extLst>
          </p:cNvPr>
          <p:cNvSpPr txBox="1"/>
          <p:nvPr/>
        </p:nvSpPr>
        <p:spPr>
          <a:xfrm>
            <a:off x="5034422" y="768935"/>
            <a:ext cx="1513556" cy="461665"/>
          </a:xfrm>
          <a:prstGeom prst="rect">
            <a:avLst/>
          </a:prstGeom>
          <a:noFill/>
        </p:spPr>
        <p:txBody>
          <a:bodyPr wrap="none" rtlCol="0">
            <a:spAutoFit/>
          </a:bodyPr>
          <a:lstStyle/>
          <a:p>
            <a:r>
              <a:rPr lang="en-GB" sz="2400" b="1" u="sng" dirty="0">
                <a:latin typeface="Century" panose="02040604050505020304" pitchFamily="18" charset="0"/>
              </a:rPr>
              <a:t>Storming</a:t>
            </a:r>
          </a:p>
        </p:txBody>
      </p:sp>
      <p:pic>
        <p:nvPicPr>
          <p:cNvPr id="2050" name="Picture 2">
            <a:extLst>
              <a:ext uri="{FF2B5EF4-FFF2-40B4-BE49-F238E27FC236}">
                <a16:creationId xmlns:a16="http://schemas.microsoft.com/office/drawing/2014/main" id="{3DFBB66B-5F03-4DC2-9B06-519A38762D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96526" y="1207873"/>
            <a:ext cx="1676400" cy="1872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399485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fade">
                                      <p:cBhvr>
                                        <p:cTn id="13" dur="1000"/>
                                        <p:tgtEl>
                                          <p:spTgt spid="2050"/>
                                        </p:tgtEl>
                                      </p:cBhvr>
                                    </p:animEffect>
                                    <p:anim calcmode="lin" valueType="num">
                                      <p:cBhvr>
                                        <p:cTn id="14" dur="1000" fill="hold"/>
                                        <p:tgtEl>
                                          <p:spTgt spid="2050"/>
                                        </p:tgtEl>
                                        <p:attrNameLst>
                                          <p:attrName>ppt_x</p:attrName>
                                        </p:attrNameLst>
                                      </p:cBhvr>
                                      <p:tavLst>
                                        <p:tav tm="0">
                                          <p:val>
                                            <p:strVal val="#ppt_x"/>
                                          </p:val>
                                        </p:tav>
                                        <p:tav tm="100000">
                                          <p:val>
                                            <p:strVal val="#ppt_x"/>
                                          </p:val>
                                        </p:tav>
                                      </p:tavLst>
                                    </p:anim>
                                    <p:anim calcmode="lin" valueType="num">
                                      <p:cBhvr>
                                        <p:cTn id="15"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DDD5A8F-EB92-482C-A398-5354836CABC7}"/>
              </a:ext>
            </a:extLst>
          </p:cNvPr>
          <p:cNvPicPr>
            <a:picLocks noChangeAspect="1"/>
          </p:cNvPicPr>
          <p:nvPr/>
        </p:nvPicPr>
        <p:blipFill>
          <a:blip r:embed="rId2"/>
          <a:stretch>
            <a:fillRect/>
          </a:stretch>
        </p:blipFill>
        <p:spPr>
          <a:xfrm>
            <a:off x="0" y="1"/>
            <a:ext cx="12192000" cy="6857999"/>
          </a:xfrm>
          <a:prstGeom prst="rect">
            <a:avLst/>
          </a:prstGeom>
        </p:spPr>
      </p:pic>
      <p:pic>
        <p:nvPicPr>
          <p:cNvPr id="5" name="Picture 4">
            <a:extLst>
              <a:ext uri="{FF2B5EF4-FFF2-40B4-BE49-F238E27FC236}">
                <a16:creationId xmlns:a16="http://schemas.microsoft.com/office/drawing/2014/main" id="{8CFEF911-4F82-4719-A1B8-C440ED5D8B07}"/>
              </a:ext>
            </a:extLst>
          </p:cNvPr>
          <p:cNvPicPr>
            <a:picLocks noChangeAspect="1"/>
          </p:cNvPicPr>
          <p:nvPr/>
        </p:nvPicPr>
        <p:blipFill>
          <a:blip r:embed="rId3"/>
          <a:stretch>
            <a:fillRect/>
          </a:stretch>
        </p:blipFill>
        <p:spPr>
          <a:xfrm>
            <a:off x="170124" y="6182465"/>
            <a:ext cx="4212701" cy="493819"/>
          </a:xfrm>
          <a:prstGeom prst="rect">
            <a:avLst/>
          </a:prstGeom>
        </p:spPr>
      </p:pic>
      <p:sp>
        <p:nvSpPr>
          <p:cNvPr id="7" name="TextBox 6">
            <a:extLst>
              <a:ext uri="{FF2B5EF4-FFF2-40B4-BE49-F238E27FC236}">
                <a16:creationId xmlns:a16="http://schemas.microsoft.com/office/drawing/2014/main" id="{2355103E-18A1-4BD4-9B45-327C8585CE05}"/>
              </a:ext>
            </a:extLst>
          </p:cNvPr>
          <p:cNvSpPr txBox="1"/>
          <p:nvPr/>
        </p:nvSpPr>
        <p:spPr>
          <a:xfrm>
            <a:off x="1000123" y="1288816"/>
            <a:ext cx="9810751" cy="923330"/>
          </a:xfrm>
          <a:prstGeom prst="rect">
            <a:avLst/>
          </a:prstGeom>
          <a:solidFill>
            <a:schemeClr val="bg2"/>
          </a:solidFill>
        </p:spPr>
        <p:txBody>
          <a:bodyPr wrap="square">
            <a:spAutoFit/>
          </a:bodyPr>
          <a:lstStyle/>
          <a:p>
            <a:r>
              <a:rPr lang="en-GB" dirty="0"/>
              <a:t>The Norming stage presented a real sense of team spirit. Relationships have developed to a level of understanding, respect and admiration for each other's strengths and skills. Here we observed that staff were able to work together and be open to others viewpoints and ideas.</a:t>
            </a:r>
          </a:p>
        </p:txBody>
      </p:sp>
      <p:sp>
        <p:nvSpPr>
          <p:cNvPr id="9" name="TextBox 8">
            <a:extLst>
              <a:ext uri="{FF2B5EF4-FFF2-40B4-BE49-F238E27FC236}">
                <a16:creationId xmlns:a16="http://schemas.microsoft.com/office/drawing/2014/main" id="{75FF418E-C98C-4396-8D7A-7E97256B456C}"/>
              </a:ext>
            </a:extLst>
          </p:cNvPr>
          <p:cNvSpPr txBox="1"/>
          <p:nvPr/>
        </p:nvSpPr>
        <p:spPr>
          <a:xfrm>
            <a:off x="1000122" y="2193858"/>
            <a:ext cx="9810751" cy="1200329"/>
          </a:xfrm>
          <a:prstGeom prst="rect">
            <a:avLst/>
          </a:prstGeom>
          <a:solidFill>
            <a:schemeClr val="bg2"/>
          </a:solidFill>
        </p:spPr>
        <p:txBody>
          <a:bodyPr wrap="square">
            <a:spAutoFit/>
          </a:bodyPr>
          <a:lstStyle/>
          <a:p>
            <a:endParaRPr lang="en-GB" dirty="0"/>
          </a:p>
          <a:p>
            <a:r>
              <a:rPr lang="en-GB" dirty="0"/>
              <a:t>Norming and Performing often overlap. Performing is the peak stage of team development. This is where the team is most productive working in an open and trusting environment. Flexibility comes into the team at this point and is essential in contributing to the trusting atmosphere.</a:t>
            </a:r>
          </a:p>
        </p:txBody>
      </p:sp>
      <p:sp>
        <p:nvSpPr>
          <p:cNvPr id="13" name="TextBox 12">
            <a:extLst>
              <a:ext uri="{FF2B5EF4-FFF2-40B4-BE49-F238E27FC236}">
                <a16:creationId xmlns:a16="http://schemas.microsoft.com/office/drawing/2014/main" id="{BB977072-FEA7-42F6-81F7-F037019735E0}"/>
              </a:ext>
            </a:extLst>
          </p:cNvPr>
          <p:cNvSpPr txBox="1"/>
          <p:nvPr/>
        </p:nvSpPr>
        <p:spPr>
          <a:xfrm>
            <a:off x="1000121" y="4406003"/>
            <a:ext cx="9810751" cy="923330"/>
          </a:xfrm>
          <a:prstGeom prst="rect">
            <a:avLst/>
          </a:prstGeom>
          <a:solidFill>
            <a:schemeClr val="bg2"/>
          </a:solidFill>
        </p:spPr>
        <p:txBody>
          <a:bodyPr wrap="square">
            <a:spAutoFit/>
          </a:bodyPr>
          <a:lstStyle/>
          <a:p>
            <a:r>
              <a:rPr lang="en-GB" dirty="0"/>
              <a:t>The final stage sees assessments and reviews of the current year taking place. It is a chance to look towards the goals and objectives for the following year as well as planning any change in roles. This is a great opportunity to reward staff and acknowledge achievements to make staff feel valued</a:t>
            </a:r>
          </a:p>
        </p:txBody>
      </p:sp>
      <p:sp>
        <p:nvSpPr>
          <p:cNvPr id="14" name="TextBox 13">
            <a:extLst>
              <a:ext uri="{FF2B5EF4-FFF2-40B4-BE49-F238E27FC236}">
                <a16:creationId xmlns:a16="http://schemas.microsoft.com/office/drawing/2014/main" id="{C0452EF0-684F-41C7-B2C4-F10314A9C17E}"/>
              </a:ext>
            </a:extLst>
          </p:cNvPr>
          <p:cNvSpPr txBox="1"/>
          <p:nvPr/>
        </p:nvSpPr>
        <p:spPr>
          <a:xfrm>
            <a:off x="4213914" y="338054"/>
            <a:ext cx="3764172" cy="461665"/>
          </a:xfrm>
          <a:prstGeom prst="rect">
            <a:avLst/>
          </a:prstGeom>
          <a:noFill/>
        </p:spPr>
        <p:txBody>
          <a:bodyPr wrap="none" rtlCol="0">
            <a:spAutoFit/>
          </a:bodyPr>
          <a:lstStyle/>
          <a:p>
            <a:pPr algn="r"/>
            <a:r>
              <a:rPr lang="en-GB" sz="2400" b="1" u="sng" dirty="0">
                <a:latin typeface="Century" panose="02040604050505020304" pitchFamily="18" charset="0"/>
              </a:rPr>
              <a:t>Norming and Performing</a:t>
            </a:r>
          </a:p>
        </p:txBody>
      </p:sp>
      <p:sp>
        <p:nvSpPr>
          <p:cNvPr id="15" name="TextBox 14">
            <a:extLst>
              <a:ext uri="{FF2B5EF4-FFF2-40B4-BE49-F238E27FC236}">
                <a16:creationId xmlns:a16="http://schemas.microsoft.com/office/drawing/2014/main" id="{A72F4D8E-B89E-4967-8421-9D80AC9DC3F6}"/>
              </a:ext>
            </a:extLst>
          </p:cNvPr>
          <p:cNvSpPr txBox="1"/>
          <p:nvPr/>
        </p:nvSpPr>
        <p:spPr>
          <a:xfrm>
            <a:off x="5200562" y="3669262"/>
            <a:ext cx="1790875" cy="461665"/>
          </a:xfrm>
          <a:prstGeom prst="rect">
            <a:avLst/>
          </a:prstGeom>
          <a:noFill/>
        </p:spPr>
        <p:txBody>
          <a:bodyPr wrap="none" rtlCol="0">
            <a:spAutoFit/>
          </a:bodyPr>
          <a:lstStyle/>
          <a:p>
            <a:pPr algn="ctr"/>
            <a:r>
              <a:rPr lang="en-GB" sz="2400" b="1" u="sng" dirty="0">
                <a:latin typeface="Century" panose="02040604050505020304" pitchFamily="18" charset="0"/>
              </a:rPr>
              <a:t>Adjourning</a:t>
            </a:r>
          </a:p>
        </p:txBody>
      </p:sp>
      <p:pic>
        <p:nvPicPr>
          <p:cNvPr id="3074" name="Picture 2">
            <a:extLst>
              <a:ext uri="{FF2B5EF4-FFF2-40B4-BE49-F238E27FC236}">
                <a16:creationId xmlns:a16="http://schemas.microsoft.com/office/drawing/2014/main" id="{96B631C7-4837-4908-902E-84EDA42CC4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75155" y="1729693"/>
            <a:ext cx="1452563" cy="9715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84B7DB90-303E-41CB-8BA0-E5D7267182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47759" y="3886330"/>
            <a:ext cx="1562100" cy="192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96965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074"/>
                                        </p:tgtEl>
                                        <p:attrNameLst>
                                          <p:attrName>style.visibility</p:attrName>
                                        </p:attrNameLst>
                                      </p:cBhvr>
                                      <p:to>
                                        <p:strVal val="visible"/>
                                      </p:to>
                                    </p:set>
                                    <p:anim calcmode="lin" valueType="num">
                                      <p:cBhvr additive="base">
                                        <p:cTn id="27" dur="500" fill="hold"/>
                                        <p:tgtEl>
                                          <p:spTgt spid="3074"/>
                                        </p:tgtEl>
                                        <p:attrNameLst>
                                          <p:attrName>ppt_x</p:attrName>
                                        </p:attrNameLst>
                                      </p:cBhvr>
                                      <p:tavLst>
                                        <p:tav tm="0">
                                          <p:val>
                                            <p:strVal val="#ppt_x"/>
                                          </p:val>
                                        </p:tav>
                                        <p:tav tm="100000">
                                          <p:val>
                                            <p:strVal val="#ppt_x"/>
                                          </p:val>
                                        </p:tav>
                                      </p:tavLst>
                                    </p:anim>
                                    <p:anim calcmode="lin" valueType="num">
                                      <p:cBhvr additive="base">
                                        <p:cTn id="2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5">
                                            <p:txEl>
                                              <p:pRg st="0" end="0"/>
                                            </p:txEl>
                                          </p:spTgt>
                                        </p:tgtEl>
                                        <p:attrNameLst>
                                          <p:attrName>style.visibility</p:attrName>
                                        </p:attrNameLst>
                                      </p:cBhvr>
                                      <p:to>
                                        <p:strVal val="visible"/>
                                      </p:to>
                                    </p:set>
                                    <p:animEffect transition="in" filter="fade">
                                      <p:cBhvr>
                                        <p:cTn id="33" dur="1000"/>
                                        <p:tgtEl>
                                          <p:spTgt spid="15">
                                            <p:txEl>
                                              <p:pRg st="0" end="0"/>
                                            </p:txEl>
                                          </p:spTgt>
                                        </p:tgtEl>
                                      </p:cBhvr>
                                    </p:animEffect>
                                    <p:anim calcmode="lin" valueType="num">
                                      <p:cBhvr>
                                        <p:cTn id="34"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35"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076"/>
                                        </p:tgtEl>
                                        <p:attrNameLst>
                                          <p:attrName>style.visibility</p:attrName>
                                        </p:attrNameLst>
                                      </p:cBhvr>
                                      <p:to>
                                        <p:strVal val="visible"/>
                                      </p:to>
                                    </p:set>
                                    <p:anim calcmode="lin" valueType="num">
                                      <p:cBhvr additive="base">
                                        <p:cTn id="47" dur="500" fill="hold"/>
                                        <p:tgtEl>
                                          <p:spTgt spid="3076"/>
                                        </p:tgtEl>
                                        <p:attrNameLst>
                                          <p:attrName>ppt_x</p:attrName>
                                        </p:attrNameLst>
                                      </p:cBhvr>
                                      <p:tavLst>
                                        <p:tav tm="0">
                                          <p:val>
                                            <p:strVal val="#ppt_x"/>
                                          </p:val>
                                        </p:tav>
                                        <p:tav tm="100000">
                                          <p:val>
                                            <p:strVal val="#ppt_x"/>
                                          </p:val>
                                        </p:tav>
                                      </p:tavLst>
                                    </p:anim>
                                    <p:anim calcmode="lin" valueType="num">
                                      <p:cBhvr additive="base">
                                        <p:cTn id="4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3" grpId="0" animBg="1"/>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74AA007-ED64-4CB3-8A73-6A289A8CF2B8}"/>
              </a:ext>
            </a:extLst>
          </p:cNvPr>
          <p:cNvPicPr>
            <a:picLocks noChangeAspect="1"/>
          </p:cNvPicPr>
          <p:nvPr/>
        </p:nvPicPr>
        <p:blipFill>
          <a:blip r:embed="rId2"/>
          <a:stretch>
            <a:fillRect/>
          </a:stretch>
        </p:blipFill>
        <p:spPr>
          <a:xfrm>
            <a:off x="-1" y="-1"/>
            <a:ext cx="12192000" cy="6857999"/>
          </a:xfrm>
          <a:prstGeom prst="rect">
            <a:avLst/>
          </a:prstGeom>
        </p:spPr>
      </p:pic>
      <p:pic>
        <p:nvPicPr>
          <p:cNvPr id="11" name="Picture 10">
            <a:extLst>
              <a:ext uri="{FF2B5EF4-FFF2-40B4-BE49-F238E27FC236}">
                <a16:creationId xmlns:a16="http://schemas.microsoft.com/office/drawing/2014/main" id="{744E9737-85C2-49ED-B027-6168DDD5AE88}"/>
              </a:ext>
            </a:extLst>
          </p:cNvPr>
          <p:cNvPicPr>
            <a:picLocks noChangeAspect="1"/>
          </p:cNvPicPr>
          <p:nvPr/>
        </p:nvPicPr>
        <p:blipFill>
          <a:blip r:embed="rId3"/>
          <a:stretch>
            <a:fillRect/>
          </a:stretch>
        </p:blipFill>
        <p:spPr>
          <a:xfrm>
            <a:off x="2976180" y="2352676"/>
            <a:ext cx="6239638" cy="90413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3" name="Picture 12">
            <a:extLst>
              <a:ext uri="{FF2B5EF4-FFF2-40B4-BE49-F238E27FC236}">
                <a16:creationId xmlns:a16="http://schemas.microsoft.com/office/drawing/2014/main" id="{FD0F336D-6DB3-45E7-8502-D3F3A185C9A1}"/>
              </a:ext>
            </a:extLst>
          </p:cNvPr>
          <p:cNvPicPr>
            <a:picLocks noChangeAspect="1"/>
          </p:cNvPicPr>
          <p:nvPr/>
        </p:nvPicPr>
        <p:blipFill>
          <a:blip r:embed="rId4"/>
          <a:stretch>
            <a:fillRect/>
          </a:stretch>
        </p:blipFill>
        <p:spPr>
          <a:xfrm>
            <a:off x="0" y="5967982"/>
            <a:ext cx="12192000" cy="890016"/>
          </a:xfrm>
          <a:prstGeom prst="rect">
            <a:avLst/>
          </a:prstGeom>
        </p:spPr>
      </p:pic>
    </p:spTree>
    <p:extLst>
      <p:ext uri="{BB962C8B-B14F-4D97-AF65-F5344CB8AC3E}">
        <p14:creationId xmlns:p14="http://schemas.microsoft.com/office/powerpoint/2010/main" val="8060897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86B16F-D014-4AF7-AFAE-D1899BD65EF9}"/>
              </a:ext>
            </a:extLst>
          </p:cNvPr>
          <p:cNvPicPr>
            <a:picLocks noChangeAspect="1"/>
          </p:cNvPicPr>
          <p:nvPr/>
        </p:nvPicPr>
        <p:blipFill>
          <a:blip r:embed="rId2"/>
          <a:stretch>
            <a:fillRect/>
          </a:stretch>
        </p:blipFill>
        <p:spPr>
          <a:xfrm>
            <a:off x="19358" y="1"/>
            <a:ext cx="12192000" cy="6857999"/>
          </a:xfrm>
          <a:prstGeom prst="rect">
            <a:avLst/>
          </a:prstGeom>
        </p:spPr>
      </p:pic>
      <p:sp>
        <p:nvSpPr>
          <p:cNvPr id="6" name="TextBox 5">
            <a:extLst>
              <a:ext uri="{FF2B5EF4-FFF2-40B4-BE49-F238E27FC236}">
                <a16:creationId xmlns:a16="http://schemas.microsoft.com/office/drawing/2014/main" id="{F9C04545-F123-4C9F-91AA-A442380CE131}"/>
              </a:ext>
            </a:extLst>
          </p:cNvPr>
          <p:cNvSpPr txBox="1"/>
          <p:nvPr/>
        </p:nvSpPr>
        <p:spPr>
          <a:xfrm>
            <a:off x="198426" y="678583"/>
            <a:ext cx="9772650" cy="2308324"/>
          </a:xfrm>
          <a:prstGeom prst="rect">
            <a:avLst/>
          </a:prstGeom>
          <a:solidFill>
            <a:schemeClr val="bg2"/>
          </a:solidFill>
        </p:spPr>
        <p:txBody>
          <a:bodyPr wrap="square">
            <a:spAutoFit/>
          </a:bodyPr>
          <a:lstStyle/>
          <a:p>
            <a:r>
              <a:rPr lang="en-GB" dirty="0"/>
              <a:t>Have you ever wondered what are the pillars that stand for team efficiency? Or what makes teamwork indispensable in achieving exceptional results?</a:t>
            </a:r>
          </a:p>
          <a:p>
            <a:r>
              <a:rPr lang="en-GB" dirty="0"/>
              <a:t>And why is that some teams manage to work well throughout the collaboration period, while others fail at it?</a:t>
            </a:r>
          </a:p>
          <a:p>
            <a:endParaRPr lang="en-GB" dirty="0"/>
          </a:p>
          <a:p>
            <a:r>
              <a:rPr lang="en-GB" dirty="0"/>
              <a:t>The factors that influence the success of a team depend on both the team itself and the work environment in which the team must operate. It takes time and assiduous effort in order to build a team that works harmoniously and demonstrates a powerful sense of team spirit.</a:t>
            </a:r>
          </a:p>
        </p:txBody>
      </p:sp>
      <p:sp>
        <p:nvSpPr>
          <p:cNvPr id="7" name="TextBox 6">
            <a:extLst>
              <a:ext uri="{FF2B5EF4-FFF2-40B4-BE49-F238E27FC236}">
                <a16:creationId xmlns:a16="http://schemas.microsoft.com/office/drawing/2014/main" id="{1A605C75-A7EF-492B-9804-468AFE536D90}"/>
              </a:ext>
            </a:extLst>
          </p:cNvPr>
          <p:cNvSpPr txBox="1"/>
          <p:nvPr/>
        </p:nvSpPr>
        <p:spPr>
          <a:xfrm>
            <a:off x="204604" y="3429000"/>
            <a:ext cx="11911351" cy="2031325"/>
          </a:xfrm>
          <a:prstGeom prst="rect">
            <a:avLst/>
          </a:prstGeom>
          <a:solidFill>
            <a:schemeClr val="bg2"/>
          </a:solidFill>
        </p:spPr>
        <p:txBody>
          <a:bodyPr wrap="square">
            <a:spAutoFit/>
          </a:bodyPr>
          <a:lstStyle/>
          <a:p>
            <a:r>
              <a:rPr lang="en-GB" dirty="0"/>
              <a:t>A team must first realize that individual work brings results to the whole team. Considering the diversity of members that teams have, it is essential to support each other to reach the best solutions to any problem that may arise.</a:t>
            </a:r>
          </a:p>
          <a:p>
            <a:endParaRPr lang="en-GB" dirty="0"/>
          </a:p>
          <a:p>
            <a:r>
              <a:rPr lang="en-GB" dirty="0"/>
              <a:t>The key elements that effective teams demonstrate are:</a:t>
            </a:r>
          </a:p>
          <a:p>
            <a:r>
              <a:rPr lang="en-GB" dirty="0"/>
              <a:t>Communication is open, transparent and respectful. Every member of the team feels free to express their thoughts, ideas and opinions. Active listening is practised, and everyone is trying to understand by asking question to clarify concepts instead of assuming or judging.</a:t>
            </a:r>
          </a:p>
        </p:txBody>
      </p:sp>
      <p:pic>
        <p:nvPicPr>
          <p:cNvPr id="8" name="Picture 7">
            <a:extLst>
              <a:ext uri="{FF2B5EF4-FFF2-40B4-BE49-F238E27FC236}">
                <a16:creationId xmlns:a16="http://schemas.microsoft.com/office/drawing/2014/main" id="{C49CED15-A29D-4E95-8303-E03128C43A38}"/>
              </a:ext>
            </a:extLst>
          </p:cNvPr>
          <p:cNvPicPr>
            <a:picLocks noChangeAspect="1"/>
          </p:cNvPicPr>
          <p:nvPr/>
        </p:nvPicPr>
        <p:blipFill>
          <a:blip r:embed="rId3"/>
          <a:stretch>
            <a:fillRect/>
          </a:stretch>
        </p:blipFill>
        <p:spPr>
          <a:xfrm>
            <a:off x="10041225" y="426249"/>
            <a:ext cx="2099984" cy="1388853"/>
          </a:xfrm>
          <a:prstGeom prst="rect">
            <a:avLst/>
          </a:prstGeom>
        </p:spPr>
      </p:pic>
      <p:pic>
        <p:nvPicPr>
          <p:cNvPr id="9" name="Picture 8">
            <a:extLst>
              <a:ext uri="{FF2B5EF4-FFF2-40B4-BE49-F238E27FC236}">
                <a16:creationId xmlns:a16="http://schemas.microsoft.com/office/drawing/2014/main" id="{B8B36AA0-2AB2-47FE-B5CA-57DA8F0A0CB0}"/>
              </a:ext>
            </a:extLst>
          </p:cNvPr>
          <p:cNvPicPr>
            <a:picLocks noChangeAspect="1"/>
          </p:cNvPicPr>
          <p:nvPr/>
        </p:nvPicPr>
        <p:blipFill rotWithShape="1">
          <a:blip r:embed="rId4"/>
          <a:srcRect l="19351" t="-9304" r="-1018" b="19572"/>
          <a:stretch/>
        </p:blipFill>
        <p:spPr>
          <a:xfrm>
            <a:off x="10429999" y="2006529"/>
            <a:ext cx="1500526" cy="1231043"/>
          </a:xfrm>
          <a:prstGeom prst="rect">
            <a:avLst/>
          </a:prstGeom>
        </p:spPr>
      </p:pic>
      <p:pic>
        <p:nvPicPr>
          <p:cNvPr id="10" name="Picture 9">
            <a:extLst>
              <a:ext uri="{FF2B5EF4-FFF2-40B4-BE49-F238E27FC236}">
                <a16:creationId xmlns:a16="http://schemas.microsoft.com/office/drawing/2014/main" id="{B748600B-60C9-4FE2-8B7F-853DA581A951}"/>
              </a:ext>
            </a:extLst>
          </p:cNvPr>
          <p:cNvPicPr>
            <a:picLocks noChangeAspect="1"/>
          </p:cNvPicPr>
          <p:nvPr/>
        </p:nvPicPr>
        <p:blipFill>
          <a:blip r:embed="rId5"/>
          <a:stretch>
            <a:fillRect/>
          </a:stretch>
        </p:blipFill>
        <p:spPr>
          <a:xfrm>
            <a:off x="198426" y="6179417"/>
            <a:ext cx="4212701" cy="493819"/>
          </a:xfrm>
          <a:prstGeom prst="rect">
            <a:avLst/>
          </a:prstGeom>
        </p:spPr>
      </p:pic>
    </p:spTree>
    <p:extLst>
      <p:ext uri="{BB962C8B-B14F-4D97-AF65-F5344CB8AC3E}">
        <p14:creationId xmlns:p14="http://schemas.microsoft.com/office/powerpoint/2010/main" val="147179080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anim calcmode="lin" valueType="num">
                                      <p:cBhvr additive="base">
                                        <p:cTn id="2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1000"/>
                                        <p:tgtEl>
                                          <p:spTgt spid="7"/>
                                        </p:tgtEl>
                                      </p:cBhvr>
                                    </p:animEffect>
                                    <p:anim calcmode="lin" valueType="num">
                                      <p:cBhvr>
                                        <p:cTn id="45" dur="1000" fill="hold"/>
                                        <p:tgtEl>
                                          <p:spTgt spid="7"/>
                                        </p:tgtEl>
                                        <p:attrNameLst>
                                          <p:attrName>ppt_x</p:attrName>
                                        </p:attrNameLst>
                                      </p:cBhvr>
                                      <p:tavLst>
                                        <p:tav tm="0">
                                          <p:val>
                                            <p:strVal val="#ppt_x"/>
                                          </p:val>
                                        </p:tav>
                                        <p:tav tm="100000">
                                          <p:val>
                                            <p:strVal val="#ppt_x"/>
                                          </p:val>
                                        </p:tav>
                                      </p:tavLst>
                                    </p:anim>
                                    <p:anim calcmode="lin" valueType="num">
                                      <p:cBhvr>
                                        <p:cTn id="4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7">
                                            <p:txEl>
                                              <p:pRg st="0" end="0"/>
                                            </p:txEl>
                                          </p:spTgt>
                                        </p:tgtEl>
                                        <p:attrNameLst>
                                          <p:attrName>style.visibility</p:attrName>
                                        </p:attrNameLst>
                                      </p:cBhvr>
                                      <p:to>
                                        <p:strVal val="visible"/>
                                      </p:to>
                                    </p:set>
                                    <p:anim calcmode="lin" valueType="num">
                                      <p:cBhvr additive="base">
                                        <p:cTn id="5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7">
                                            <p:txEl>
                                              <p:pRg st="2" end="2"/>
                                            </p:txEl>
                                          </p:spTgt>
                                        </p:tgtEl>
                                        <p:attrNameLst>
                                          <p:attrName>style.visibility</p:attrName>
                                        </p:attrNameLst>
                                      </p:cBhvr>
                                      <p:to>
                                        <p:strVal val="visible"/>
                                      </p:to>
                                    </p:set>
                                    <p:anim calcmode="lin" valueType="num">
                                      <p:cBhvr additive="base">
                                        <p:cTn id="5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7">
                                            <p:txEl>
                                              <p:pRg st="2" end="2"/>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7">
                                            <p:txEl>
                                              <p:pRg st="3" end="3"/>
                                            </p:txEl>
                                          </p:spTgt>
                                        </p:tgtEl>
                                        <p:attrNameLst>
                                          <p:attrName>style.visibility</p:attrName>
                                        </p:attrNameLst>
                                      </p:cBhvr>
                                      <p:to>
                                        <p:strVal val="visible"/>
                                      </p:to>
                                    </p:set>
                                    <p:anim calcmode="lin" valueType="num">
                                      <p:cBhvr additive="base">
                                        <p:cTn id="6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32A5D71-6F12-452C-B008-1E506342E1FC}"/>
              </a:ext>
            </a:extLst>
          </p:cNvPr>
          <p:cNvPicPr>
            <a:picLocks noChangeAspect="1"/>
          </p:cNvPicPr>
          <p:nvPr/>
        </p:nvPicPr>
        <p:blipFill>
          <a:blip r:embed="rId2"/>
          <a:stretch>
            <a:fillRect/>
          </a:stretch>
        </p:blipFill>
        <p:spPr>
          <a:xfrm>
            <a:off x="0" y="0"/>
            <a:ext cx="12192000" cy="6857999"/>
          </a:xfrm>
          <a:prstGeom prst="rect">
            <a:avLst/>
          </a:prstGeom>
        </p:spPr>
      </p:pic>
      <p:sp>
        <p:nvSpPr>
          <p:cNvPr id="7" name="TextBox 6">
            <a:extLst>
              <a:ext uri="{FF2B5EF4-FFF2-40B4-BE49-F238E27FC236}">
                <a16:creationId xmlns:a16="http://schemas.microsoft.com/office/drawing/2014/main" id="{C9217FBF-E55F-4F71-A9DE-3DC273CE957A}"/>
              </a:ext>
            </a:extLst>
          </p:cNvPr>
          <p:cNvSpPr txBox="1"/>
          <p:nvPr/>
        </p:nvSpPr>
        <p:spPr>
          <a:xfrm>
            <a:off x="158750" y="1391074"/>
            <a:ext cx="9844426" cy="3139321"/>
          </a:xfrm>
          <a:prstGeom prst="rect">
            <a:avLst/>
          </a:prstGeom>
          <a:solidFill>
            <a:schemeClr val="bg2"/>
          </a:solidFill>
        </p:spPr>
        <p:txBody>
          <a:bodyPr wrap="square">
            <a:spAutoFit/>
          </a:bodyPr>
          <a:lstStyle/>
          <a:p>
            <a:r>
              <a:rPr lang="en-GB" dirty="0"/>
              <a:t>Consensus and responsibility on the mission undertaken. Clear vision of objectives and tasks. The team understands the goals and is committed to achieving them.</a:t>
            </a:r>
          </a:p>
          <a:p>
            <a:endParaRPr lang="en-GB" dirty="0"/>
          </a:p>
          <a:p>
            <a:r>
              <a:rPr lang="en-GB" dirty="0"/>
              <a:t>Team members define their roles within the team. They develop their own vision of work, followed by scheduling tasks and the time needed to complete them.</a:t>
            </a:r>
          </a:p>
          <a:p>
            <a:endParaRPr lang="en-GB" dirty="0"/>
          </a:p>
          <a:p>
            <a:r>
              <a:rPr lang="en-GB" dirty="0"/>
              <a:t>Creating and verifying new ideas. Creativity, innovation and different points of view are expected and encouraged from everyone.</a:t>
            </a:r>
          </a:p>
          <a:p>
            <a:r>
              <a:rPr lang="en-GB" dirty="0"/>
              <a:t>Mistakes, obstacles and unfeasible options are removed by mutual agreement.</a:t>
            </a:r>
          </a:p>
          <a:p>
            <a:endParaRPr lang="en-GB" dirty="0"/>
          </a:p>
          <a:p>
            <a:r>
              <a:rPr lang="en-GB" dirty="0"/>
              <a:t>The team develops motivations for involvement in the work process and creates competitive projects.</a:t>
            </a:r>
          </a:p>
        </p:txBody>
      </p:sp>
      <p:pic>
        <p:nvPicPr>
          <p:cNvPr id="8" name="Picture 7">
            <a:extLst>
              <a:ext uri="{FF2B5EF4-FFF2-40B4-BE49-F238E27FC236}">
                <a16:creationId xmlns:a16="http://schemas.microsoft.com/office/drawing/2014/main" id="{32BC6854-5508-44C1-A1C4-0FDE8A6A7722}"/>
              </a:ext>
            </a:extLst>
          </p:cNvPr>
          <p:cNvPicPr>
            <a:picLocks noChangeAspect="1"/>
          </p:cNvPicPr>
          <p:nvPr/>
        </p:nvPicPr>
        <p:blipFill>
          <a:blip r:embed="rId3"/>
          <a:stretch>
            <a:fillRect/>
          </a:stretch>
        </p:blipFill>
        <p:spPr>
          <a:xfrm>
            <a:off x="10161926" y="2257426"/>
            <a:ext cx="2030074" cy="1522556"/>
          </a:xfrm>
          <a:prstGeom prst="rect">
            <a:avLst/>
          </a:prstGeom>
        </p:spPr>
      </p:pic>
      <p:pic>
        <p:nvPicPr>
          <p:cNvPr id="6" name="Picture 5">
            <a:extLst>
              <a:ext uri="{FF2B5EF4-FFF2-40B4-BE49-F238E27FC236}">
                <a16:creationId xmlns:a16="http://schemas.microsoft.com/office/drawing/2014/main" id="{1E0FE0DF-75AE-4717-8B5B-CB9507FDE0D3}"/>
              </a:ext>
            </a:extLst>
          </p:cNvPr>
          <p:cNvPicPr>
            <a:picLocks noChangeAspect="1"/>
          </p:cNvPicPr>
          <p:nvPr/>
        </p:nvPicPr>
        <p:blipFill>
          <a:blip r:embed="rId4"/>
          <a:stretch>
            <a:fillRect/>
          </a:stretch>
        </p:blipFill>
        <p:spPr>
          <a:xfrm>
            <a:off x="158750" y="6223002"/>
            <a:ext cx="3529890" cy="493819"/>
          </a:xfrm>
          <a:prstGeom prst="rect">
            <a:avLst/>
          </a:prstGeom>
        </p:spPr>
      </p:pic>
    </p:spTree>
    <p:extLst>
      <p:ext uri="{BB962C8B-B14F-4D97-AF65-F5344CB8AC3E}">
        <p14:creationId xmlns:p14="http://schemas.microsoft.com/office/powerpoint/2010/main" val="213858921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333765-BE6C-45C5-A21E-53EA514D99FA}"/>
              </a:ext>
            </a:extLst>
          </p:cNvPr>
          <p:cNvPicPr>
            <a:picLocks noChangeAspect="1"/>
          </p:cNvPicPr>
          <p:nvPr/>
        </p:nvPicPr>
        <p:blipFill>
          <a:blip r:embed="rId2"/>
          <a:stretch>
            <a:fillRect/>
          </a:stretch>
        </p:blipFill>
        <p:spPr>
          <a:xfrm>
            <a:off x="0" y="1"/>
            <a:ext cx="12192000" cy="6857999"/>
          </a:xfrm>
          <a:prstGeom prst="rect">
            <a:avLst/>
          </a:prstGeom>
        </p:spPr>
      </p:pic>
      <p:sp>
        <p:nvSpPr>
          <p:cNvPr id="7" name="TextBox 6">
            <a:extLst>
              <a:ext uri="{FF2B5EF4-FFF2-40B4-BE49-F238E27FC236}">
                <a16:creationId xmlns:a16="http://schemas.microsoft.com/office/drawing/2014/main" id="{4EAB8F41-836F-4B2F-B36E-394CC2727802}"/>
              </a:ext>
            </a:extLst>
          </p:cNvPr>
          <p:cNvSpPr txBox="1"/>
          <p:nvPr/>
        </p:nvSpPr>
        <p:spPr>
          <a:xfrm>
            <a:off x="323850" y="1343026"/>
            <a:ext cx="10153650" cy="2862322"/>
          </a:xfrm>
          <a:prstGeom prst="rect">
            <a:avLst/>
          </a:prstGeom>
          <a:solidFill>
            <a:schemeClr val="bg2"/>
          </a:solidFill>
        </p:spPr>
        <p:txBody>
          <a:bodyPr wrap="square">
            <a:spAutoFit/>
          </a:bodyPr>
          <a:lstStyle/>
          <a:p>
            <a:r>
              <a:rPr lang="en-GB" dirty="0"/>
              <a:t>Conflicts are kept under control, and the equality between members is prevalent.</a:t>
            </a:r>
          </a:p>
          <a:p>
            <a:endParaRPr lang="en-GB" dirty="0"/>
          </a:p>
          <a:p>
            <a:r>
              <a:rPr lang="en-GB" dirty="0"/>
              <a:t>The team can analyse and constantly improve its processes, practices and interactions between team members. They take all the decisions together and have the unconditional support and the commitment of the team to implement the decision taken.</a:t>
            </a:r>
          </a:p>
          <a:p>
            <a:endParaRPr lang="en-GB" dirty="0"/>
          </a:p>
          <a:p>
            <a:r>
              <a:rPr lang="en-GB" dirty="0"/>
              <a:t>The positives aspects are accentuated and the even the small victories are celebrated.</a:t>
            </a:r>
          </a:p>
          <a:p>
            <a:endParaRPr lang="en-GB" dirty="0"/>
          </a:p>
          <a:p>
            <a:r>
              <a:rPr lang="en-GB" dirty="0"/>
              <a:t>If all these factors are taken into account, not only that the feeling of satisfaction will increase, but the level of success will take immediate ascension.</a:t>
            </a:r>
          </a:p>
        </p:txBody>
      </p:sp>
      <p:pic>
        <p:nvPicPr>
          <p:cNvPr id="8" name="Picture 7">
            <a:extLst>
              <a:ext uri="{FF2B5EF4-FFF2-40B4-BE49-F238E27FC236}">
                <a16:creationId xmlns:a16="http://schemas.microsoft.com/office/drawing/2014/main" id="{76FDC852-FDD0-46B8-8060-EFA32E69FCA8}"/>
              </a:ext>
            </a:extLst>
          </p:cNvPr>
          <p:cNvPicPr>
            <a:picLocks noChangeAspect="1"/>
          </p:cNvPicPr>
          <p:nvPr/>
        </p:nvPicPr>
        <p:blipFill>
          <a:blip r:embed="rId3"/>
          <a:stretch>
            <a:fillRect/>
          </a:stretch>
        </p:blipFill>
        <p:spPr>
          <a:xfrm>
            <a:off x="9740898" y="500063"/>
            <a:ext cx="2260601" cy="1271588"/>
          </a:xfrm>
          <a:prstGeom prst="rect">
            <a:avLst/>
          </a:prstGeom>
        </p:spPr>
      </p:pic>
      <p:pic>
        <p:nvPicPr>
          <p:cNvPr id="4" name="Picture 3">
            <a:extLst>
              <a:ext uri="{FF2B5EF4-FFF2-40B4-BE49-F238E27FC236}">
                <a16:creationId xmlns:a16="http://schemas.microsoft.com/office/drawing/2014/main" id="{C1FF8737-2445-4CBE-8A06-FFDB39FCFD90}"/>
              </a:ext>
            </a:extLst>
          </p:cNvPr>
          <p:cNvPicPr>
            <a:picLocks noChangeAspect="1"/>
          </p:cNvPicPr>
          <p:nvPr/>
        </p:nvPicPr>
        <p:blipFill>
          <a:blip r:embed="rId4"/>
          <a:stretch>
            <a:fillRect/>
          </a:stretch>
        </p:blipFill>
        <p:spPr>
          <a:xfrm>
            <a:off x="148360" y="6180472"/>
            <a:ext cx="3261643" cy="493819"/>
          </a:xfrm>
          <a:prstGeom prst="rect">
            <a:avLst/>
          </a:prstGeom>
        </p:spPr>
      </p:pic>
    </p:spTree>
    <p:extLst>
      <p:ext uri="{BB962C8B-B14F-4D97-AF65-F5344CB8AC3E}">
        <p14:creationId xmlns:p14="http://schemas.microsoft.com/office/powerpoint/2010/main" val="367318237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3C3D62A-0B73-4120-B01D-D92860886B70}"/>
              </a:ext>
            </a:extLst>
          </p:cNvPr>
          <p:cNvPicPr>
            <a:picLocks noChangeAspect="1"/>
          </p:cNvPicPr>
          <p:nvPr/>
        </p:nvPicPr>
        <p:blipFill>
          <a:blip r:embed="rId2"/>
          <a:stretch>
            <a:fillRect/>
          </a:stretch>
        </p:blipFill>
        <p:spPr>
          <a:xfrm>
            <a:off x="0" y="0"/>
            <a:ext cx="12192000" cy="6857999"/>
          </a:xfrm>
          <a:prstGeom prst="rect">
            <a:avLst/>
          </a:prstGeom>
        </p:spPr>
      </p:pic>
      <p:pic>
        <p:nvPicPr>
          <p:cNvPr id="6" name="Picture 5">
            <a:extLst>
              <a:ext uri="{FF2B5EF4-FFF2-40B4-BE49-F238E27FC236}">
                <a16:creationId xmlns:a16="http://schemas.microsoft.com/office/drawing/2014/main" id="{A31C904A-7568-4AE0-982B-F867DA5BC575}"/>
              </a:ext>
            </a:extLst>
          </p:cNvPr>
          <p:cNvPicPr>
            <a:picLocks noChangeAspect="1"/>
          </p:cNvPicPr>
          <p:nvPr/>
        </p:nvPicPr>
        <p:blipFill>
          <a:blip r:embed="rId3"/>
          <a:stretch>
            <a:fillRect/>
          </a:stretch>
        </p:blipFill>
        <p:spPr>
          <a:xfrm>
            <a:off x="4468227" y="592418"/>
            <a:ext cx="3255546" cy="853514"/>
          </a:xfrm>
          <a:prstGeom prst="rect">
            <a:avLst/>
          </a:prstGeom>
        </p:spPr>
      </p:pic>
      <p:pic>
        <p:nvPicPr>
          <p:cNvPr id="7" name="Picture 6">
            <a:extLst>
              <a:ext uri="{FF2B5EF4-FFF2-40B4-BE49-F238E27FC236}">
                <a16:creationId xmlns:a16="http://schemas.microsoft.com/office/drawing/2014/main" id="{3453D32F-981A-42C2-BAF3-B3613D2DE4DD}"/>
              </a:ext>
            </a:extLst>
          </p:cNvPr>
          <p:cNvPicPr>
            <a:picLocks noChangeAspect="1"/>
          </p:cNvPicPr>
          <p:nvPr/>
        </p:nvPicPr>
        <p:blipFill>
          <a:blip r:embed="rId4"/>
          <a:stretch>
            <a:fillRect/>
          </a:stretch>
        </p:blipFill>
        <p:spPr>
          <a:xfrm>
            <a:off x="116819" y="6159207"/>
            <a:ext cx="4834547" cy="493819"/>
          </a:xfrm>
          <a:prstGeom prst="rect">
            <a:avLst/>
          </a:prstGeom>
        </p:spPr>
      </p:pic>
      <p:sp>
        <p:nvSpPr>
          <p:cNvPr id="8" name="TextBox 7">
            <a:extLst>
              <a:ext uri="{FF2B5EF4-FFF2-40B4-BE49-F238E27FC236}">
                <a16:creationId xmlns:a16="http://schemas.microsoft.com/office/drawing/2014/main" id="{83BD949D-FCC1-408F-8870-DF18B6FEA2FC}"/>
              </a:ext>
            </a:extLst>
          </p:cNvPr>
          <p:cNvSpPr txBox="1"/>
          <p:nvPr/>
        </p:nvSpPr>
        <p:spPr>
          <a:xfrm>
            <a:off x="3000375" y="1721614"/>
            <a:ext cx="6191250" cy="2862322"/>
          </a:xfrm>
          <a:prstGeom prst="rect">
            <a:avLst/>
          </a:prstGeom>
          <a:solidFill>
            <a:schemeClr val="bg2"/>
          </a:solidFill>
        </p:spPr>
        <p:txBody>
          <a:bodyPr wrap="square">
            <a:spAutoFit/>
          </a:bodyPr>
          <a:lstStyle/>
          <a:p>
            <a:r>
              <a:rPr lang="en-GB" b="0" i="0" u="none" strike="noStrike" dirty="0">
                <a:solidFill>
                  <a:srgbClr val="000000"/>
                </a:solidFill>
                <a:effectLst/>
                <a:latin typeface="Gill Sans MT" panose="020B0502020104020203" pitchFamily="34" charset="0"/>
              </a:rPr>
              <a:t>In conclusion, the school of St. Mary Primary school have shown the different roles that takes in order to build and have a successful standing team. Each role learns how to cope and deal with different scenarios and situations, and how to manage not only alone, but as well as in a team. By dealing with different conflicts and managing past them, the team grows stronger and stronger and works forward to a much better place. Overall, the key to every successful team, no matter what industry it is, is to communicate, work together in a team and always strive forward for the best interest of the team as a whole.  </a:t>
            </a:r>
            <a:endParaRPr lang="en-GB" dirty="0"/>
          </a:p>
        </p:txBody>
      </p:sp>
    </p:spTree>
    <p:extLst>
      <p:ext uri="{BB962C8B-B14F-4D97-AF65-F5344CB8AC3E}">
        <p14:creationId xmlns:p14="http://schemas.microsoft.com/office/powerpoint/2010/main" val="218175461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AD7B84-061A-439C-BB5B-383B22BAECBC}"/>
              </a:ext>
            </a:extLst>
          </p:cNvPr>
          <p:cNvPicPr>
            <a:picLocks noChangeAspect="1"/>
          </p:cNvPicPr>
          <p:nvPr/>
        </p:nvPicPr>
        <p:blipFill>
          <a:blip r:embed="rId2"/>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954CA5E6-4D70-47E5-A065-BA4ED618D6DC}"/>
              </a:ext>
            </a:extLst>
          </p:cNvPr>
          <p:cNvPicPr>
            <a:picLocks noChangeAspect="1"/>
          </p:cNvPicPr>
          <p:nvPr/>
        </p:nvPicPr>
        <p:blipFill>
          <a:blip r:embed="rId3"/>
          <a:stretch>
            <a:fillRect/>
          </a:stretch>
        </p:blipFill>
        <p:spPr>
          <a:xfrm>
            <a:off x="9431059" y="266700"/>
            <a:ext cx="2475191" cy="23044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TextBox 5">
            <a:extLst>
              <a:ext uri="{FF2B5EF4-FFF2-40B4-BE49-F238E27FC236}">
                <a16:creationId xmlns:a16="http://schemas.microsoft.com/office/drawing/2014/main" id="{B1323381-632D-4780-98AB-6AA31017F8F3}"/>
              </a:ext>
            </a:extLst>
          </p:cNvPr>
          <p:cNvSpPr txBox="1"/>
          <p:nvPr/>
        </p:nvSpPr>
        <p:spPr>
          <a:xfrm>
            <a:off x="4672373" y="1863302"/>
            <a:ext cx="2847254" cy="707886"/>
          </a:xfrm>
          <a:prstGeom prst="rect">
            <a:avLst/>
          </a:prstGeom>
          <a:noFill/>
        </p:spPr>
        <p:txBody>
          <a:bodyPr wrap="none" rtlCol="0">
            <a:spAutoFit/>
          </a:bodyPr>
          <a:lstStyle/>
          <a:p>
            <a:r>
              <a:rPr lang="en-GB" sz="4000" b="1" u="sng" dirty="0">
                <a:latin typeface="Century" panose="02040604050505020304" pitchFamily="18" charset="0"/>
              </a:rPr>
              <a:t>Questions: </a:t>
            </a:r>
          </a:p>
        </p:txBody>
      </p:sp>
      <p:pic>
        <p:nvPicPr>
          <p:cNvPr id="7" name="Picture 6">
            <a:extLst>
              <a:ext uri="{FF2B5EF4-FFF2-40B4-BE49-F238E27FC236}">
                <a16:creationId xmlns:a16="http://schemas.microsoft.com/office/drawing/2014/main" id="{E16704F0-9477-4EA2-A364-089845BCD73A}"/>
              </a:ext>
            </a:extLst>
          </p:cNvPr>
          <p:cNvPicPr>
            <a:picLocks noChangeAspect="1"/>
          </p:cNvPicPr>
          <p:nvPr/>
        </p:nvPicPr>
        <p:blipFill>
          <a:blip r:embed="rId4"/>
          <a:stretch>
            <a:fillRect/>
          </a:stretch>
        </p:blipFill>
        <p:spPr>
          <a:xfrm>
            <a:off x="342900" y="3829050"/>
            <a:ext cx="3050026" cy="18335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07744855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B77870-25C0-4841-B105-18A7C0184B63}"/>
              </a:ext>
            </a:extLst>
          </p:cNvPr>
          <p:cNvPicPr>
            <a:picLocks noChangeAspect="1"/>
          </p:cNvPicPr>
          <p:nvPr/>
        </p:nvPicPr>
        <p:blipFill>
          <a:blip r:embed="rId2"/>
          <a:stretch>
            <a:fillRect/>
          </a:stretch>
        </p:blipFill>
        <p:spPr>
          <a:xfrm>
            <a:off x="0" y="5967984"/>
            <a:ext cx="12192000" cy="890016"/>
          </a:xfrm>
          <a:prstGeom prst="rect">
            <a:avLst/>
          </a:prstGeom>
        </p:spPr>
      </p:pic>
      <p:pic>
        <p:nvPicPr>
          <p:cNvPr id="5" name="Picture 4">
            <a:extLst>
              <a:ext uri="{FF2B5EF4-FFF2-40B4-BE49-F238E27FC236}">
                <a16:creationId xmlns:a16="http://schemas.microsoft.com/office/drawing/2014/main" id="{B61332A2-0D81-454F-95DC-9246E1C5E035}"/>
              </a:ext>
            </a:extLst>
          </p:cNvPr>
          <p:cNvPicPr>
            <a:picLocks noChangeAspect="1"/>
          </p:cNvPicPr>
          <p:nvPr/>
        </p:nvPicPr>
        <p:blipFill>
          <a:blip r:embed="rId3"/>
          <a:stretch>
            <a:fillRect/>
          </a:stretch>
        </p:blipFill>
        <p:spPr>
          <a:xfrm>
            <a:off x="151749" y="6163034"/>
            <a:ext cx="6230652" cy="499915"/>
          </a:xfrm>
          <a:prstGeom prst="rect">
            <a:avLst/>
          </a:prstGeom>
        </p:spPr>
      </p:pic>
      <p:pic>
        <p:nvPicPr>
          <p:cNvPr id="4" name="Picture 3">
            <a:extLst>
              <a:ext uri="{FF2B5EF4-FFF2-40B4-BE49-F238E27FC236}">
                <a16:creationId xmlns:a16="http://schemas.microsoft.com/office/drawing/2014/main" id="{229E2ACD-0A7C-4DF3-861F-8ABB974AA62B}"/>
              </a:ext>
            </a:extLst>
          </p:cNvPr>
          <p:cNvPicPr>
            <a:picLocks noChangeAspect="1"/>
          </p:cNvPicPr>
          <p:nvPr/>
        </p:nvPicPr>
        <p:blipFill>
          <a:blip r:embed="rId4"/>
          <a:stretch>
            <a:fillRect/>
          </a:stretch>
        </p:blipFill>
        <p:spPr>
          <a:xfrm>
            <a:off x="5138845" y="413356"/>
            <a:ext cx="1914310" cy="640135"/>
          </a:xfrm>
          <a:prstGeom prst="rect">
            <a:avLst/>
          </a:prstGeom>
        </p:spPr>
      </p:pic>
      <p:sp>
        <p:nvSpPr>
          <p:cNvPr id="8" name="TextBox 7">
            <a:extLst>
              <a:ext uri="{FF2B5EF4-FFF2-40B4-BE49-F238E27FC236}">
                <a16:creationId xmlns:a16="http://schemas.microsoft.com/office/drawing/2014/main" id="{0C39C488-4593-4C06-956E-A9D8E140EA99}"/>
              </a:ext>
            </a:extLst>
          </p:cNvPr>
          <p:cNvSpPr txBox="1"/>
          <p:nvPr/>
        </p:nvSpPr>
        <p:spPr>
          <a:xfrm>
            <a:off x="695324" y="1248542"/>
            <a:ext cx="11201401" cy="3416320"/>
          </a:xfrm>
          <a:prstGeom prst="rect">
            <a:avLst/>
          </a:prstGeom>
          <a:noFill/>
        </p:spPr>
        <p:txBody>
          <a:bodyPr wrap="square">
            <a:spAutoFit/>
          </a:bodyPr>
          <a:lstStyle/>
          <a:p>
            <a:pPr marL="285750" indent="-285750">
              <a:buFont typeface="Wingdings" panose="05000000000000000000" pitchFamily="2" charset="2"/>
              <a:buChar char="Ø"/>
            </a:pPr>
            <a:r>
              <a:rPr lang="en-GB" dirty="0"/>
              <a:t>Sarah Welsh,(2019) Teaching assistant job description</a:t>
            </a:r>
          </a:p>
          <a:p>
            <a:r>
              <a:rPr lang="en-GB" dirty="0"/>
              <a:t>    Available at: </a:t>
            </a:r>
            <a:r>
              <a:rPr lang="en-GB" dirty="0">
                <a:hlinkClick r:id="rId5"/>
              </a:rPr>
              <a:t>https://www.totaljobs.com/advice/teaching-  assistant-job-description</a:t>
            </a:r>
            <a:r>
              <a:rPr lang="en-GB" dirty="0"/>
              <a:t> </a:t>
            </a:r>
          </a:p>
          <a:p>
            <a:r>
              <a:rPr lang="en-GB" dirty="0"/>
              <a:t>   (Accessed on : </a:t>
            </a:r>
          </a:p>
          <a:p>
            <a:endParaRPr lang="en-GB" dirty="0"/>
          </a:p>
          <a:p>
            <a:pPr marL="285750" indent="-285750">
              <a:buFont typeface="Wingdings" panose="05000000000000000000" pitchFamily="2" charset="2"/>
              <a:buChar char="Ø"/>
            </a:pPr>
            <a:r>
              <a:rPr lang="en-GB" dirty="0"/>
              <a:t>UK Essays,(2018). Roles and Responsibilities of the Special Needs Assistant.</a:t>
            </a:r>
          </a:p>
          <a:p>
            <a:r>
              <a:rPr lang="en-GB" dirty="0"/>
              <a:t>    Available at: </a:t>
            </a:r>
            <a:r>
              <a:rPr lang="en-GB" dirty="0">
                <a:hlinkClick r:id="rId6"/>
              </a:rPr>
              <a:t>https://www.ukessays.com/essays/education/roles-and-responsibilities-of-the-special-needs-assistant.php</a:t>
            </a:r>
            <a:endParaRPr lang="en-GB" dirty="0"/>
          </a:p>
          <a:p>
            <a:r>
              <a:rPr lang="en-GB" dirty="0"/>
              <a:t>    (Accessed on : </a:t>
            </a:r>
          </a:p>
          <a:p>
            <a:endParaRPr lang="en-GB" dirty="0"/>
          </a:p>
          <a:p>
            <a:pPr marL="285750" indent="-285750">
              <a:buFont typeface="Wingdings" panose="05000000000000000000" pitchFamily="2" charset="2"/>
              <a:buChar char="Ø"/>
            </a:pPr>
            <a:r>
              <a:rPr lang="en-GB" dirty="0"/>
              <a:t>Oliver Goldsmith Primary School,(</a:t>
            </a:r>
            <a:r>
              <a:rPr lang="en-GB" b="1" dirty="0">
                <a:solidFill>
                  <a:srgbClr val="FF0000"/>
                </a:solidFill>
              </a:rPr>
              <a:t>2020</a:t>
            </a:r>
            <a:r>
              <a:rPr lang="en-GB" dirty="0"/>
              <a:t>) Head teacher – Job Description</a:t>
            </a:r>
          </a:p>
          <a:p>
            <a:r>
              <a:rPr lang="en-GB" dirty="0"/>
              <a:t>     Available at: </a:t>
            </a:r>
            <a:r>
              <a:rPr lang="en-GB" dirty="0">
                <a:hlinkClick r:id="rId7"/>
              </a:rPr>
              <a:t>https://www.brent.gov.uk/media/7494334/Job%20Description.pdf</a:t>
            </a:r>
            <a:r>
              <a:rPr lang="en-GB" dirty="0"/>
              <a:t> </a:t>
            </a:r>
          </a:p>
          <a:p>
            <a:r>
              <a:rPr lang="en-GB" dirty="0"/>
              <a:t>    (Accessed on : </a:t>
            </a:r>
          </a:p>
          <a:p>
            <a:endParaRPr lang="en-GB" dirty="0"/>
          </a:p>
        </p:txBody>
      </p:sp>
    </p:spTree>
    <p:extLst>
      <p:ext uri="{BB962C8B-B14F-4D97-AF65-F5344CB8AC3E}">
        <p14:creationId xmlns:p14="http://schemas.microsoft.com/office/powerpoint/2010/main" val="3438903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E699B8F-6A09-4CFC-8A25-B4DB1EC4FC14}"/>
              </a:ext>
            </a:extLst>
          </p:cNvPr>
          <p:cNvSpPr txBox="1"/>
          <p:nvPr/>
        </p:nvSpPr>
        <p:spPr>
          <a:xfrm>
            <a:off x="581024" y="1564570"/>
            <a:ext cx="11306175" cy="1477328"/>
          </a:xfrm>
          <a:prstGeom prst="rect">
            <a:avLst/>
          </a:prstGeom>
          <a:noFill/>
        </p:spPr>
        <p:txBody>
          <a:bodyPr wrap="square" rtlCol="0">
            <a:spAutoFit/>
          </a:bodyPr>
          <a:lstStyle/>
          <a:p>
            <a:pPr marL="285750" indent="-285750">
              <a:buFont typeface="Wingdings" panose="05000000000000000000" pitchFamily="2" charset="2"/>
              <a:buChar char="Ø"/>
            </a:pPr>
            <a:r>
              <a:rPr lang="en-GB" dirty="0"/>
              <a:t>Washington University,(2016) Benefits of Group Work</a:t>
            </a:r>
          </a:p>
          <a:p>
            <a:r>
              <a:rPr lang="en-GB" dirty="0"/>
              <a:t>     Available at : </a:t>
            </a:r>
            <a:r>
              <a:rPr lang="en-GB" dirty="0">
                <a:hlinkClick r:id="rId2"/>
              </a:rPr>
              <a:t>https://teachingcenter.wustl.edu/resources/teaching-methods/group-     work-in-class/benefits-of-group-work/#:~:text=Group%20work%20creates%20more%20opportunities,(Attle%20%26%20Baker%202007)</a:t>
            </a:r>
            <a:r>
              <a:rPr lang="en-GB" dirty="0"/>
              <a:t>. </a:t>
            </a:r>
          </a:p>
          <a:p>
            <a:r>
              <a:rPr lang="en-GB" dirty="0"/>
              <a:t>    (Accessed on 11/11/20)</a:t>
            </a:r>
            <a:br>
              <a:rPr lang="en-GB" dirty="0"/>
            </a:br>
            <a:endParaRPr lang="en-GB" dirty="0"/>
          </a:p>
        </p:txBody>
      </p:sp>
      <p:sp>
        <p:nvSpPr>
          <p:cNvPr id="6" name="TextBox 5">
            <a:extLst>
              <a:ext uri="{FF2B5EF4-FFF2-40B4-BE49-F238E27FC236}">
                <a16:creationId xmlns:a16="http://schemas.microsoft.com/office/drawing/2014/main" id="{D2735926-987B-49FF-BF95-F17BD198C715}"/>
              </a:ext>
            </a:extLst>
          </p:cNvPr>
          <p:cNvSpPr txBox="1"/>
          <p:nvPr/>
        </p:nvSpPr>
        <p:spPr>
          <a:xfrm>
            <a:off x="581025" y="3180397"/>
            <a:ext cx="8323241" cy="1477328"/>
          </a:xfrm>
          <a:prstGeom prst="rect">
            <a:avLst/>
          </a:prstGeom>
          <a:noFill/>
        </p:spPr>
        <p:txBody>
          <a:bodyPr wrap="none" rtlCol="0">
            <a:spAutoFit/>
          </a:bodyPr>
          <a:lstStyle/>
          <a:p>
            <a:pPr marL="285750" indent="-285750">
              <a:buFont typeface="Wingdings" panose="05000000000000000000" pitchFamily="2" charset="2"/>
              <a:buChar char="Ø"/>
            </a:pPr>
            <a:r>
              <a:rPr lang="en-GB" dirty="0"/>
              <a:t>Tracy Middleton ,(2019)The importance of teamwork (as proven by science) </a:t>
            </a:r>
          </a:p>
          <a:p>
            <a:r>
              <a:rPr lang="en-GB" dirty="0"/>
              <a:t>     Available at: </a:t>
            </a:r>
            <a:r>
              <a:rPr lang="en-GB" dirty="0">
                <a:hlinkClick r:id="rId3"/>
              </a:rPr>
              <a:t>https://www.atlassian.com/blog/teamwork/the-importance-of-teamwork</a:t>
            </a:r>
            <a:r>
              <a:rPr lang="en-GB" dirty="0"/>
              <a:t> </a:t>
            </a:r>
          </a:p>
          <a:p>
            <a:r>
              <a:rPr lang="en-GB" dirty="0"/>
              <a:t>    (Accessed on 11/11/20)</a:t>
            </a:r>
            <a:br>
              <a:rPr lang="en-GB" dirty="0"/>
            </a:br>
            <a:endParaRPr lang="en-GB" dirty="0"/>
          </a:p>
          <a:p>
            <a:endParaRPr lang="en-GB" dirty="0"/>
          </a:p>
        </p:txBody>
      </p:sp>
      <p:pic>
        <p:nvPicPr>
          <p:cNvPr id="8" name="Picture 7">
            <a:extLst>
              <a:ext uri="{FF2B5EF4-FFF2-40B4-BE49-F238E27FC236}">
                <a16:creationId xmlns:a16="http://schemas.microsoft.com/office/drawing/2014/main" id="{1AA06CC5-FA4E-43D4-A382-80CD4331E28E}"/>
              </a:ext>
            </a:extLst>
          </p:cNvPr>
          <p:cNvPicPr>
            <a:picLocks noChangeAspect="1"/>
          </p:cNvPicPr>
          <p:nvPr/>
        </p:nvPicPr>
        <p:blipFill>
          <a:blip r:embed="rId4"/>
          <a:stretch>
            <a:fillRect/>
          </a:stretch>
        </p:blipFill>
        <p:spPr>
          <a:xfrm>
            <a:off x="9525" y="5967984"/>
            <a:ext cx="12192000" cy="890016"/>
          </a:xfrm>
          <a:prstGeom prst="rect">
            <a:avLst/>
          </a:prstGeom>
        </p:spPr>
      </p:pic>
      <p:pic>
        <p:nvPicPr>
          <p:cNvPr id="10" name="Picture 9">
            <a:extLst>
              <a:ext uri="{FF2B5EF4-FFF2-40B4-BE49-F238E27FC236}">
                <a16:creationId xmlns:a16="http://schemas.microsoft.com/office/drawing/2014/main" id="{9C1C2BEB-A3FE-4F75-9AF8-C117C17F10F5}"/>
              </a:ext>
            </a:extLst>
          </p:cNvPr>
          <p:cNvPicPr>
            <a:picLocks noChangeAspect="1"/>
          </p:cNvPicPr>
          <p:nvPr/>
        </p:nvPicPr>
        <p:blipFill>
          <a:blip r:embed="rId5"/>
          <a:stretch>
            <a:fillRect/>
          </a:stretch>
        </p:blipFill>
        <p:spPr>
          <a:xfrm>
            <a:off x="121778" y="6163034"/>
            <a:ext cx="3261643" cy="499915"/>
          </a:xfrm>
          <a:prstGeom prst="rect">
            <a:avLst/>
          </a:prstGeom>
        </p:spPr>
      </p:pic>
      <p:pic>
        <p:nvPicPr>
          <p:cNvPr id="5" name="Picture 4">
            <a:extLst>
              <a:ext uri="{FF2B5EF4-FFF2-40B4-BE49-F238E27FC236}">
                <a16:creationId xmlns:a16="http://schemas.microsoft.com/office/drawing/2014/main" id="{098DB9DE-1B31-463B-B34D-92F9E904DBFD}"/>
              </a:ext>
            </a:extLst>
          </p:cNvPr>
          <p:cNvPicPr>
            <a:picLocks noChangeAspect="1"/>
          </p:cNvPicPr>
          <p:nvPr/>
        </p:nvPicPr>
        <p:blipFill>
          <a:blip r:embed="rId6"/>
          <a:stretch>
            <a:fillRect/>
          </a:stretch>
        </p:blipFill>
        <p:spPr>
          <a:xfrm>
            <a:off x="5138845" y="535118"/>
            <a:ext cx="1914310" cy="640135"/>
          </a:xfrm>
          <a:prstGeom prst="rect">
            <a:avLst/>
          </a:prstGeom>
        </p:spPr>
      </p:pic>
    </p:spTree>
    <p:extLst>
      <p:ext uri="{BB962C8B-B14F-4D97-AF65-F5344CB8AC3E}">
        <p14:creationId xmlns:p14="http://schemas.microsoft.com/office/powerpoint/2010/main" val="4181768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268A01-E294-4ACA-8F87-4EEDFD1D1E44}"/>
              </a:ext>
            </a:extLst>
          </p:cNvPr>
          <p:cNvPicPr>
            <a:picLocks noChangeAspect="1"/>
          </p:cNvPicPr>
          <p:nvPr/>
        </p:nvPicPr>
        <p:blipFill>
          <a:blip r:embed="rId2"/>
          <a:stretch>
            <a:fillRect/>
          </a:stretch>
        </p:blipFill>
        <p:spPr>
          <a:xfrm>
            <a:off x="0" y="5967984"/>
            <a:ext cx="12192000" cy="890016"/>
          </a:xfrm>
          <a:prstGeom prst="rect">
            <a:avLst/>
          </a:prstGeom>
        </p:spPr>
      </p:pic>
      <p:pic>
        <p:nvPicPr>
          <p:cNvPr id="5" name="Picture 4">
            <a:extLst>
              <a:ext uri="{FF2B5EF4-FFF2-40B4-BE49-F238E27FC236}">
                <a16:creationId xmlns:a16="http://schemas.microsoft.com/office/drawing/2014/main" id="{779A8F05-C06A-4746-998D-E652750DFFCA}"/>
              </a:ext>
            </a:extLst>
          </p:cNvPr>
          <p:cNvPicPr>
            <a:picLocks noChangeAspect="1"/>
          </p:cNvPicPr>
          <p:nvPr/>
        </p:nvPicPr>
        <p:blipFill>
          <a:blip r:embed="rId3"/>
          <a:stretch>
            <a:fillRect/>
          </a:stretch>
        </p:blipFill>
        <p:spPr>
          <a:xfrm>
            <a:off x="244830" y="6163034"/>
            <a:ext cx="3529890" cy="499915"/>
          </a:xfrm>
          <a:prstGeom prst="rect">
            <a:avLst/>
          </a:prstGeom>
        </p:spPr>
      </p:pic>
      <p:sp>
        <p:nvSpPr>
          <p:cNvPr id="6" name="TextBox 5">
            <a:extLst>
              <a:ext uri="{FF2B5EF4-FFF2-40B4-BE49-F238E27FC236}">
                <a16:creationId xmlns:a16="http://schemas.microsoft.com/office/drawing/2014/main" id="{3D72F451-32C5-4699-96E6-1847B772708F}"/>
              </a:ext>
            </a:extLst>
          </p:cNvPr>
          <p:cNvSpPr txBox="1"/>
          <p:nvPr/>
        </p:nvSpPr>
        <p:spPr>
          <a:xfrm>
            <a:off x="244830" y="1161478"/>
            <a:ext cx="11544301" cy="4247317"/>
          </a:xfrm>
          <a:prstGeom prst="rect">
            <a:avLst/>
          </a:prstGeom>
          <a:noFill/>
        </p:spPr>
        <p:txBody>
          <a:bodyPr wrap="square">
            <a:spAutoFit/>
          </a:bodyPr>
          <a:lstStyle/>
          <a:p>
            <a:pPr marL="285750" indent="-285750">
              <a:buFont typeface="Wingdings" panose="05000000000000000000" pitchFamily="2" charset="2"/>
              <a:buChar char="Ø"/>
            </a:pPr>
            <a:r>
              <a:rPr lang="en-GB" dirty="0"/>
              <a:t>Ian, 2012, Conflict and challenge (The Thomas Kilmann Model)[online] </a:t>
            </a:r>
          </a:p>
          <a:p>
            <a:r>
              <a:rPr lang="en-GB" dirty="0"/>
              <a:t>    Available at: </a:t>
            </a:r>
            <a:r>
              <a:rPr lang="en-GB" dirty="0">
                <a:hlinkClick r:id="rId4"/>
              </a:rPr>
              <a:t>https://challengingcoaching.co.uk/conflict-and-challenge/</a:t>
            </a:r>
            <a:r>
              <a:rPr lang="en-GB" dirty="0"/>
              <a:t> </a:t>
            </a:r>
          </a:p>
          <a:p>
            <a:r>
              <a:rPr lang="en-GB" dirty="0"/>
              <a:t>    (Accessed 15 November 2020)</a:t>
            </a:r>
          </a:p>
          <a:p>
            <a:endParaRPr lang="en-GB" dirty="0"/>
          </a:p>
          <a:p>
            <a:pPr marL="285750" indent="-285750">
              <a:buFont typeface="Wingdings" panose="05000000000000000000" pitchFamily="2" charset="2"/>
              <a:buChar char="Ø"/>
            </a:pPr>
            <a:r>
              <a:rPr lang="en-GB" dirty="0"/>
              <a:t>Thomas, K. W., and Kilmann, R. H. The Thomas-Kilmann Conflict Mode Instrument (Mountain View, CA: CPP, Inc., 1974). </a:t>
            </a:r>
          </a:p>
          <a:p>
            <a:r>
              <a:rPr lang="en-GB" dirty="0"/>
              <a:t>     Available at: </a:t>
            </a:r>
            <a:r>
              <a:rPr lang="en-GB" dirty="0">
                <a:hlinkClick r:id="rId5"/>
              </a:rPr>
              <a:t>https://www.skillsone.com/Pdfs/smp248248.pdf</a:t>
            </a:r>
            <a:r>
              <a:rPr lang="en-GB" dirty="0"/>
              <a:t> </a:t>
            </a:r>
          </a:p>
          <a:p>
            <a:r>
              <a:rPr lang="en-GB" dirty="0"/>
              <a:t>     (Accessed 12 November 2020)</a:t>
            </a:r>
          </a:p>
          <a:p>
            <a:endParaRPr lang="en-GB" dirty="0"/>
          </a:p>
          <a:p>
            <a:pPr marL="285750" indent="-285750">
              <a:buFont typeface="Wingdings" panose="05000000000000000000" pitchFamily="2" charset="2"/>
              <a:buChar char="Ø"/>
            </a:pPr>
            <a:r>
              <a:rPr lang="en-GB" dirty="0">
                <a:hlinkClick r:id="rId6"/>
              </a:rPr>
              <a:t>https://graftonschool.co.uk</a:t>
            </a:r>
            <a:r>
              <a:rPr lang="en-GB" dirty="0"/>
              <a:t> </a:t>
            </a:r>
          </a:p>
          <a:p>
            <a:r>
              <a:rPr lang="en-GB" dirty="0"/>
              <a:t>    (Accessed 14 November 2020)</a:t>
            </a:r>
          </a:p>
          <a:p>
            <a:endParaRPr lang="en-GB" dirty="0"/>
          </a:p>
          <a:p>
            <a:pPr marL="285750" indent="-285750" algn="l" rtl="0" fontAlgn="base">
              <a:buFont typeface="Wingdings" panose="05000000000000000000" pitchFamily="2" charset="2"/>
              <a:buChar char="Ø"/>
            </a:pPr>
            <a:r>
              <a:rPr lang="en-GB" b="0" i="0" u="none" strike="noStrike" dirty="0">
                <a:solidFill>
                  <a:srgbClr val="000000"/>
                </a:solidFill>
                <a:effectLst/>
                <a:latin typeface="Calibri" panose="020F0502020204030204" pitchFamily="34" charset="0"/>
              </a:rPr>
              <a:t>Workplace Options, June 2015, Education support [online]</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rtl="0" fontAlgn="base"/>
            <a:r>
              <a:rPr lang="en-GB" b="0" i="0" u="none" strike="noStrike" dirty="0">
                <a:solidFill>
                  <a:srgbClr val="000000"/>
                </a:solidFill>
                <a:effectLst/>
                <a:latin typeface="Calibri" panose="020F0502020204030204" pitchFamily="34" charset="0"/>
              </a:rPr>
              <a:t>     Available at: </a:t>
            </a:r>
            <a:r>
              <a:rPr lang="en-GB" b="0" i="0" u="sng" strike="noStrike" dirty="0">
                <a:solidFill>
                  <a:srgbClr val="0000FF"/>
                </a:solidFill>
                <a:effectLst/>
                <a:latin typeface="Calibri" panose="020F0502020204030204" pitchFamily="34" charset="0"/>
                <a:hlinkClick r:id="rId7"/>
              </a:rPr>
              <a:t>https://educationsupport.org.uk/resources/factsheets/managing-      disagreements-factsheets</a:t>
            </a:r>
            <a:r>
              <a:rPr lang="en-GB" b="0" i="0" dirty="0">
                <a:solidFill>
                  <a:srgbClr val="000000"/>
                </a:solidFill>
                <a:effectLst/>
                <a:latin typeface="Calibri" panose="020F0502020204030204" pitchFamily="34" charset="0"/>
              </a:rPr>
              <a:t>​</a:t>
            </a:r>
            <a:endParaRPr lang="en-GB" b="0" i="0" dirty="0">
              <a:solidFill>
                <a:srgbClr val="000000"/>
              </a:solidFill>
              <a:effectLst/>
              <a:latin typeface="Segoe UI" panose="020B0502040204020203" pitchFamily="34" charset="0"/>
            </a:endParaRPr>
          </a:p>
          <a:p>
            <a:pPr algn="l" rtl="0" fontAlgn="base"/>
            <a:r>
              <a:rPr lang="en-GB" b="0" i="0" u="none" strike="noStrike" dirty="0">
                <a:solidFill>
                  <a:srgbClr val="000000"/>
                </a:solidFill>
                <a:effectLst/>
                <a:latin typeface="Calibri" panose="020F0502020204030204" pitchFamily="34" charset="0"/>
              </a:rPr>
              <a:t>(Accessed 1 December 2020)</a:t>
            </a:r>
            <a:r>
              <a:rPr lang="en-US" b="0" i="0" dirty="0">
                <a:solidFill>
                  <a:srgbClr val="000000"/>
                </a:solidFill>
                <a:effectLst/>
                <a:latin typeface="Calibri" panose="020F0502020204030204" pitchFamily="34" charset="0"/>
              </a:rPr>
              <a:t>​</a:t>
            </a:r>
            <a:endParaRPr lang="en-US" b="0" i="0" dirty="0">
              <a:solidFill>
                <a:srgbClr val="000000"/>
              </a:solidFill>
              <a:effectLst/>
              <a:latin typeface="Segoe UI" panose="020B0502040204020203" pitchFamily="34" charset="0"/>
            </a:endParaRPr>
          </a:p>
          <a:p>
            <a:endParaRPr lang="en-GB" dirty="0"/>
          </a:p>
        </p:txBody>
      </p:sp>
      <p:pic>
        <p:nvPicPr>
          <p:cNvPr id="7" name="Picture 6">
            <a:extLst>
              <a:ext uri="{FF2B5EF4-FFF2-40B4-BE49-F238E27FC236}">
                <a16:creationId xmlns:a16="http://schemas.microsoft.com/office/drawing/2014/main" id="{5AE40A16-8B83-4964-8969-9582BA819280}"/>
              </a:ext>
            </a:extLst>
          </p:cNvPr>
          <p:cNvPicPr>
            <a:picLocks noChangeAspect="1"/>
          </p:cNvPicPr>
          <p:nvPr/>
        </p:nvPicPr>
        <p:blipFill>
          <a:blip r:embed="rId8"/>
          <a:stretch>
            <a:fillRect/>
          </a:stretch>
        </p:blipFill>
        <p:spPr>
          <a:xfrm>
            <a:off x="5138845" y="346682"/>
            <a:ext cx="1914310" cy="640135"/>
          </a:xfrm>
          <a:prstGeom prst="rect">
            <a:avLst/>
          </a:prstGeom>
        </p:spPr>
      </p:pic>
    </p:spTree>
    <p:extLst>
      <p:ext uri="{BB962C8B-B14F-4D97-AF65-F5344CB8AC3E}">
        <p14:creationId xmlns:p14="http://schemas.microsoft.com/office/powerpoint/2010/main" val="17451157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00400C-F957-46D9-AA86-AD97D691E8F6}"/>
              </a:ext>
            </a:extLst>
          </p:cNvPr>
          <p:cNvPicPr>
            <a:picLocks noChangeAspect="1"/>
          </p:cNvPicPr>
          <p:nvPr/>
        </p:nvPicPr>
        <p:blipFill>
          <a:blip r:embed="rId2"/>
          <a:stretch>
            <a:fillRect/>
          </a:stretch>
        </p:blipFill>
        <p:spPr>
          <a:xfrm>
            <a:off x="0" y="6041517"/>
            <a:ext cx="12192000" cy="890016"/>
          </a:xfrm>
          <a:prstGeom prst="rect">
            <a:avLst/>
          </a:prstGeom>
        </p:spPr>
      </p:pic>
      <p:pic>
        <p:nvPicPr>
          <p:cNvPr id="5" name="Picture 4">
            <a:extLst>
              <a:ext uri="{FF2B5EF4-FFF2-40B4-BE49-F238E27FC236}">
                <a16:creationId xmlns:a16="http://schemas.microsoft.com/office/drawing/2014/main" id="{22573457-8A59-458D-9DFE-9CDCF2E04A77}"/>
              </a:ext>
            </a:extLst>
          </p:cNvPr>
          <p:cNvPicPr>
            <a:picLocks noChangeAspect="1"/>
          </p:cNvPicPr>
          <p:nvPr/>
        </p:nvPicPr>
        <p:blipFill>
          <a:blip r:embed="rId3"/>
          <a:stretch>
            <a:fillRect/>
          </a:stretch>
        </p:blipFill>
        <p:spPr>
          <a:xfrm>
            <a:off x="93924" y="6236567"/>
            <a:ext cx="4212701" cy="499915"/>
          </a:xfrm>
          <a:prstGeom prst="rect">
            <a:avLst/>
          </a:prstGeom>
        </p:spPr>
      </p:pic>
      <p:pic>
        <p:nvPicPr>
          <p:cNvPr id="4" name="Picture 3">
            <a:extLst>
              <a:ext uri="{FF2B5EF4-FFF2-40B4-BE49-F238E27FC236}">
                <a16:creationId xmlns:a16="http://schemas.microsoft.com/office/drawing/2014/main" id="{7263F47D-BBED-44D1-A4FE-EFF012CB5986}"/>
              </a:ext>
            </a:extLst>
          </p:cNvPr>
          <p:cNvPicPr>
            <a:picLocks noChangeAspect="1"/>
          </p:cNvPicPr>
          <p:nvPr/>
        </p:nvPicPr>
        <p:blipFill>
          <a:blip r:embed="rId4"/>
          <a:stretch>
            <a:fillRect/>
          </a:stretch>
        </p:blipFill>
        <p:spPr>
          <a:xfrm>
            <a:off x="5138845" y="470507"/>
            <a:ext cx="1914310" cy="640135"/>
          </a:xfrm>
          <a:prstGeom prst="rect">
            <a:avLst/>
          </a:prstGeom>
        </p:spPr>
      </p:pic>
      <p:sp>
        <p:nvSpPr>
          <p:cNvPr id="8" name="TextBox 7">
            <a:extLst>
              <a:ext uri="{FF2B5EF4-FFF2-40B4-BE49-F238E27FC236}">
                <a16:creationId xmlns:a16="http://schemas.microsoft.com/office/drawing/2014/main" id="{2DEA7C22-7A0E-4470-9430-A9232605485B}"/>
              </a:ext>
            </a:extLst>
          </p:cNvPr>
          <p:cNvSpPr txBox="1"/>
          <p:nvPr/>
        </p:nvSpPr>
        <p:spPr>
          <a:xfrm>
            <a:off x="504824" y="1110642"/>
            <a:ext cx="10448925" cy="3970318"/>
          </a:xfrm>
          <a:prstGeom prst="rect">
            <a:avLst/>
          </a:prstGeom>
          <a:noFill/>
        </p:spPr>
        <p:txBody>
          <a:bodyPr wrap="square">
            <a:spAutoFit/>
          </a:bodyPr>
          <a:lstStyle/>
          <a:p>
            <a:pPr marL="285750" indent="-285750">
              <a:buFont typeface="Wingdings" panose="05000000000000000000" pitchFamily="2" charset="2"/>
              <a:buChar char="Ø"/>
            </a:pPr>
            <a:r>
              <a:rPr lang="en-GB" dirty="0"/>
              <a:t>Gina </a:t>
            </a:r>
            <a:r>
              <a:rPr lang="en-GB" dirty="0" err="1"/>
              <a:t>Abudi</a:t>
            </a:r>
            <a:r>
              <a:rPr lang="en-GB" dirty="0"/>
              <a:t> 2010 5 Stages of Team Development A Case Study </a:t>
            </a:r>
            <a:r>
              <a:rPr lang="en-GB" dirty="0">
                <a:hlinkClick r:id="rId5"/>
              </a:rPr>
              <a:t>https://www.projectsmart.co.uk/the-five-stages-of-team-development-a-case-study.php</a:t>
            </a:r>
            <a:r>
              <a:rPr lang="en-GB" dirty="0"/>
              <a:t>  </a:t>
            </a:r>
          </a:p>
          <a:p>
            <a:pPr marL="285750" indent="-285750">
              <a:buFont typeface="Wingdings" panose="05000000000000000000" pitchFamily="2" charset="2"/>
              <a:buChar char="Ø"/>
            </a:pPr>
            <a:r>
              <a:rPr lang="en-GB" dirty="0"/>
              <a:t>Accessed on: 18/11/20</a:t>
            </a:r>
          </a:p>
          <a:p>
            <a:endParaRPr lang="en-GB" dirty="0"/>
          </a:p>
          <a:p>
            <a:pPr marL="285750" indent="-285750">
              <a:buFont typeface="Wingdings" panose="05000000000000000000" pitchFamily="2" charset="2"/>
              <a:buChar char="Ø"/>
            </a:pPr>
            <a:r>
              <a:rPr lang="en-GB" dirty="0"/>
              <a:t>N. </a:t>
            </a:r>
            <a:r>
              <a:rPr lang="en-GB" dirty="0" err="1"/>
              <a:t>Plowman</a:t>
            </a:r>
            <a:r>
              <a:rPr lang="en-GB" dirty="0"/>
              <a:t> 2011 The Five Stages of Team Development </a:t>
            </a:r>
            <a:r>
              <a:rPr lang="en-GB" dirty="0">
                <a:hlinkClick r:id="rId6"/>
              </a:rPr>
              <a:t>https://www.brighthubpm.com/resource-management/101626-the-five-stages-of-team-development</a:t>
            </a:r>
            <a:r>
              <a:rPr lang="en-GB" dirty="0"/>
              <a:t>  </a:t>
            </a:r>
          </a:p>
          <a:p>
            <a:pPr marL="285750" indent="-285750">
              <a:buFont typeface="Wingdings" panose="05000000000000000000" pitchFamily="2" charset="2"/>
              <a:buChar char="Ø"/>
            </a:pPr>
            <a:r>
              <a:rPr lang="en-GB" dirty="0"/>
              <a:t>Accessed on: 18/11/20</a:t>
            </a:r>
          </a:p>
          <a:p>
            <a:endParaRPr lang="en-GB" dirty="0"/>
          </a:p>
          <a:p>
            <a:r>
              <a:rPr lang="en-GB" dirty="0"/>
              <a:t>Susan M </a:t>
            </a:r>
            <a:r>
              <a:rPr lang="en-GB" dirty="0" err="1"/>
              <a:t>Hathfield</a:t>
            </a:r>
            <a:r>
              <a:rPr lang="en-GB" dirty="0"/>
              <a:t> 2019</a:t>
            </a:r>
          </a:p>
          <a:p>
            <a:endParaRPr lang="en-GB" dirty="0"/>
          </a:p>
          <a:p>
            <a:pPr marL="285750" indent="-285750">
              <a:buFont typeface="Wingdings" panose="05000000000000000000" pitchFamily="2" charset="2"/>
              <a:buChar char="Ø"/>
            </a:pPr>
            <a:r>
              <a:rPr lang="en-GB" dirty="0"/>
              <a:t>What are the stages of team development </a:t>
            </a:r>
            <a:r>
              <a:rPr lang="en-GB" dirty="0">
                <a:hlinkClick r:id="rId7"/>
              </a:rPr>
              <a:t>https://www.thebalancecareers.com/what-are-the-stages-of-team-development-1919224</a:t>
            </a:r>
            <a:r>
              <a:rPr lang="en-GB" dirty="0"/>
              <a:t> </a:t>
            </a:r>
          </a:p>
          <a:p>
            <a:endParaRPr lang="en-GB" dirty="0"/>
          </a:p>
          <a:p>
            <a:r>
              <a:rPr lang="en-GB" dirty="0"/>
              <a:t>Accessed on: 18/11/20</a:t>
            </a:r>
          </a:p>
        </p:txBody>
      </p:sp>
    </p:spTree>
    <p:extLst>
      <p:ext uri="{BB962C8B-B14F-4D97-AF65-F5344CB8AC3E}">
        <p14:creationId xmlns:p14="http://schemas.microsoft.com/office/powerpoint/2010/main" val="20064539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42CBFF-63B5-4693-A269-55B4A2E15E5B}"/>
              </a:ext>
            </a:extLst>
          </p:cNvPr>
          <p:cNvPicPr>
            <a:picLocks noChangeAspect="1"/>
          </p:cNvPicPr>
          <p:nvPr/>
        </p:nvPicPr>
        <p:blipFill>
          <a:blip r:embed="rId2"/>
          <a:stretch>
            <a:fillRect/>
          </a:stretch>
        </p:blipFill>
        <p:spPr>
          <a:xfrm>
            <a:off x="0" y="5967984"/>
            <a:ext cx="12192000" cy="890016"/>
          </a:xfrm>
          <a:prstGeom prst="rect">
            <a:avLst/>
          </a:prstGeom>
        </p:spPr>
      </p:pic>
      <p:pic>
        <p:nvPicPr>
          <p:cNvPr id="5" name="Picture 4">
            <a:extLst>
              <a:ext uri="{FF2B5EF4-FFF2-40B4-BE49-F238E27FC236}">
                <a16:creationId xmlns:a16="http://schemas.microsoft.com/office/drawing/2014/main" id="{8D912BAC-F451-4C16-96A0-EFC5216CA03F}"/>
              </a:ext>
            </a:extLst>
          </p:cNvPr>
          <p:cNvPicPr>
            <a:picLocks noChangeAspect="1"/>
          </p:cNvPicPr>
          <p:nvPr/>
        </p:nvPicPr>
        <p:blipFill>
          <a:blip r:embed="rId3"/>
          <a:stretch>
            <a:fillRect/>
          </a:stretch>
        </p:blipFill>
        <p:spPr>
          <a:xfrm>
            <a:off x="299699" y="6163034"/>
            <a:ext cx="3420152" cy="499915"/>
          </a:xfrm>
          <a:prstGeom prst="rect">
            <a:avLst/>
          </a:prstGeom>
        </p:spPr>
      </p:pic>
      <p:sp>
        <p:nvSpPr>
          <p:cNvPr id="6" name="TextBox 5">
            <a:extLst>
              <a:ext uri="{FF2B5EF4-FFF2-40B4-BE49-F238E27FC236}">
                <a16:creationId xmlns:a16="http://schemas.microsoft.com/office/drawing/2014/main" id="{7F9EDAB8-1D43-4E8E-8B44-69CF8045955F}"/>
              </a:ext>
            </a:extLst>
          </p:cNvPr>
          <p:cNvSpPr txBox="1"/>
          <p:nvPr/>
        </p:nvSpPr>
        <p:spPr>
          <a:xfrm>
            <a:off x="142875" y="792146"/>
            <a:ext cx="11906250" cy="5078313"/>
          </a:xfrm>
          <a:prstGeom prst="rect">
            <a:avLst/>
          </a:prstGeom>
          <a:noFill/>
        </p:spPr>
        <p:txBody>
          <a:bodyPr wrap="square">
            <a:spAutoFit/>
          </a:bodyPr>
          <a:lstStyle/>
          <a:p>
            <a:r>
              <a:rPr lang="en-GB" dirty="0"/>
              <a:t>Hersey, P. and Blanchard, K. H. (1969). Management of Organizational Behaviour – Utilizing Human Resources. New Jersey; Prentice Hall.</a:t>
            </a:r>
          </a:p>
          <a:p>
            <a:endParaRPr lang="en-GB" dirty="0"/>
          </a:p>
          <a:p>
            <a:pPr marL="285750" indent="-285750">
              <a:buFont typeface="Wingdings" panose="05000000000000000000" pitchFamily="2" charset="2"/>
              <a:buChar char="Ø"/>
            </a:pPr>
            <a:r>
              <a:rPr lang="en-GB" dirty="0"/>
              <a:t>Stanley, B. (2020) </a:t>
            </a:r>
            <a:r>
              <a:rPr lang="en-GB" dirty="0" err="1"/>
              <a:t>ProSky</a:t>
            </a:r>
            <a:r>
              <a:rPr lang="en-GB" dirty="0"/>
              <a:t> </a:t>
            </a:r>
          </a:p>
          <a:p>
            <a:r>
              <a:rPr lang="en-GB" dirty="0"/>
              <a:t>     Available at: </a:t>
            </a:r>
            <a:r>
              <a:rPr lang="en-GB" dirty="0">
                <a:hlinkClick r:id="rId4"/>
              </a:rPr>
              <a:t>https://talkingtalent.prosky.co/articles/7-tips-on-how-to-build-effective-teams</a:t>
            </a:r>
            <a:r>
              <a:rPr lang="en-GB" dirty="0"/>
              <a:t> </a:t>
            </a:r>
          </a:p>
          <a:p>
            <a:r>
              <a:rPr lang="en-GB" dirty="0"/>
              <a:t>    (Accessed: 10 November 2020)</a:t>
            </a:r>
          </a:p>
          <a:p>
            <a:endParaRPr lang="en-GB" dirty="0"/>
          </a:p>
          <a:p>
            <a:pPr marL="285750" indent="-285750">
              <a:buFont typeface="Wingdings" panose="05000000000000000000" pitchFamily="2" charset="2"/>
              <a:buChar char="Ø"/>
            </a:pPr>
            <a:r>
              <a:rPr lang="en-GB" dirty="0"/>
              <a:t>TEAM CULTURE CHANGE (2020) The Balance Careers </a:t>
            </a:r>
          </a:p>
          <a:p>
            <a:r>
              <a:rPr lang="en-GB" dirty="0"/>
              <a:t>     Available at: </a:t>
            </a:r>
            <a:r>
              <a:rPr lang="en-GB" dirty="0">
                <a:hlinkClick r:id="rId5"/>
              </a:rPr>
              <a:t>https://www.thebalancecareers.com/tips-for-team-building-1918512</a:t>
            </a:r>
            <a:r>
              <a:rPr lang="en-GB" dirty="0"/>
              <a:t> </a:t>
            </a:r>
          </a:p>
          <a:p>
            <a:r>
              <a:rPr lang="en-GB" dirty="0"/>
              <a:t>    (Accessed: 10 November 2020)</a:t>
            </a:r>
          </a:p>
          <a:p>
            <a:endParaRPr lang="en-GB" dirty="0"/>
          </a:p>
          <a:p>
            <a:pPr marL="285750" indent="-285750">
              <a:buFont typeface="Wingdings" panose="05000000000000000000" pitchFamily="2" charset="2"/>
              <a:buChar char="Ø"/>
            </a:pPr>
            <a:r>
              <a:rPr lang="en-GB" dirty="0"/>
              <a:t>Central Human Resources (2020) Berkeley People &amp; Culture </a:t>
            </a:r>
          </a:p>
          <a:p>
            <a:r>
              <a:rPr lang="en-GB" dirty="0"/>
              <a:t>     Available at: </a:t>
            </a:r>
            <a:r>
              <a:rPr lang="en-GB" dirty="0">
                <a:hlinkClick r:id="rId6"/>
              </a:rPr>
              <a:t>https://hr.berkeley.edu/hr-network/central-guide-managing-hr/managing-hr/interaction/team-building/steps</a:t>
            </a:r>
            <a:r>
              <a:rPr lang="en-GB" dirty="0"/>
              <a:t> </a:t>
            </a:r>
          </a:p>
          <a:p>
            <a:r>
              <a:rPr lang="en-GB" dirty="0"/>
              <a:t>    (Accessed 11 November 2020)</a:t>
            </a:r>
          </a:p>
          <a:p>
            <a:endParaRPr lang="en-GB" dirty="0"/>
          </a:p>
          <a:p>
            <a:pPr marL="285750" indent="-285750">
              <a:buFont typeface="Wingdings" panose="05000000000000000000" pitchFamily="2" charset="2"/>
              <a:buChar char="Ø"/>
            </a:pPr>
            <a:r>
              <a:rPr lang="en-GB" dirty="0"/>
              <a:t>Benson, T. (2020) The Chartered Management Institute (CMI) </a:t>
            </a:r>
          </a:p>
          <a:p>
            <a:r>
              <a:rPr lang="en-GB" dirty="0"/>
              <a:t>     Available at: </a:t>
            </a:r>
            <a:r>
              <a:rPr lang="en-GB" dirty="0">
                <a:hlinkClick r:id="rId7"/>
              </a:rPr>
              <a:t>https://www.managers.org.uk/knowledge-and-insights/blog/how-to-build-an-effective-team/</a:t>
            </a:r>
            <a:r>
              <a:rPr lang="en-GB" dirty="0"/>
              <a:t> </a:t>
            </a:r>
          </a:p>
          <a:p>
            <a:r>
              <a:rPr lang="en-GB" dirty="0"/>
              <a:t>    (Accessed 11 November 2020)</a:t>
            </a:r>
          </a:p>
        </p:txBody>
      </p:sp>
      <p:pic>
        <p:nvPicPr>
          <p:cNvPr id="4" name="Picture 3">
            <a:extLst>
              <a:ext uri="{FF2B5EF4-FFF2-40B4-BE49-F238E27FC236}">
                <a16:creationId xmlns:a16="http://schemas.microsoft.com/office/drawing/2014/main" id="{C95779B5-ACCD-49FB-8F1F-AFF6BA2F9FFB}"/>
              </a:ext>
            </a:extLst>
          </p:cNvPr>
          <p:cNvPicPr>
            <a:picLocks noChangeAspect="1"/>
          </p:cNvPicPr>
          <p:nvPr/>
        </p:nvPicPr>
        <p:blipFill>
          <a:blip r:embed="rId8"/>
          <a:stretch>
            <a:fillRect/>
          </a:stretch>
        </p:blipFill>
        <p:spPr>
          <a:xfrm>
            <a:off x="5138845" y="152011"/>
            <a:ext cx="1914310" cy="640135"/>
          </a:xfrm>
          <a:prstGeom prst="rect">
            <a:avLst/>
          </a:prstGeom>
        </p:spPr>
      </p:pic>
    </p:spTree>
    <p:extLst>
      <p:ext uri="{BB962C8B-B14F-4D97-AF65-F5344CB8AC3E}">
        <p14:creationId xmlns:p14="http://schemas.microsoft.com/office/powerpoint/2010/main" val="234850712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2.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TM10001115[[fn=Parcel]]</Template>
  <TotalTime>3160</TotalTime>
  <Words>3035</Words>
  <Application>Microsoft Office PowerPoint</Application>
  <PresentationFormat>Widescreen</PresentationFormat>
  <Paragraphs>224</Paragraphs>
  <Slides>30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Arial Black</vt:lpstr>
      <vt:lpstr>Calibri</vt:lpstr>
      <vt:lpstr>Century</vt:lpstr>
      <vt:lpstr>Gill Sans MT</vt:lpstr>
      <vt:lpstr>Segoe UI</vt:lpstr>
      <vt:lpstr>Wingdings</vt:lpstr>
      <vt:lpstr>Parcel</vt:lpstr>
      <vt:lpstr>Title Lorem Ipsum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Jessica.</dc:creator>
  <cp:lastModifiedBy>Jessica.</cp:lastModifiedBy>
  <cp:revision>77</cp:revision>
  <dcterms:created xsi:type="dcterms:W3CDTF">2020-11-06T18:02:11Z</dcterms:created>
  <dcterms:modified xsi:type="dcterms:W3CDTF">2020-12-10T23:53:57Z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