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y="5143500" cx="9144000"/>
  <p:notesSz cx="6858000" cy="9144000"/>
  <p:embeddedFontLst>
    <p:embeddedFont>
      <p:font typeface="Nunito SemiBold"/>
      <p:regular r:id="rId32"/>
      <p:bold r:id="rId33"/>
      <p:italic r:id="rId34"/>
      <p:boldItalic r:id="rId35"/>
    </p:embeddedFont>
    <p:embeddedFont>
      <p:font typeface="Nunito"/>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NunitoSemiBold-bold.fntdata"/><Relationship Id="rId10" Type="http://schemas.openxmlformats.org/officeDocument/2006/relationships/slide" Target="slides/slide5.xml"/><Relationship Id="rId32" Type="http://schemas.openxmlformats.org/officeDocument/2006/relationships/font" Target="fonts/NunitoSemiBold-regular.fntdata"/><Relationship Id="rId13" Type="http://schemas.openxmlformats.org/officeDocument/2006/relationships/slide" Target="slides/slide8.xml"/><Relationship Id="rId35" Type="http://schemas.openxmlformats.org/officeDocument/2006/relationships/font" Target="fonts/NunitoSemiBold-boldItalic.fntdata"/><Relationship Id="rId12" Type="http://schemas.openxmlformats.org/officeDocument/2006/relationships/slide" Target="slides/slide7.xml"/><Relationship Id="rId34" Type="http://schemas.openxmlformats.org/officeDocument/2006/relationships/font" Target="fonts/NunitoSemiBold-italic.fntdata"/><Relationship Id="rId15" Type="http://schemas.openxmlformats.org/officeDocument/2006/relationships/slide" Target="slides/slide10.xml"/><Relationship Id="rId37" Type="http://schemas.openxmlformats.org/officeDocument/2006/relationships/font" Target="fonts/Nunito-bold.fntdata"/><Relationship Id="rId14" Type="http://schemas.openxmlformats.org/officeDocument/2006/relationships/slide" Target="slides/slide9.xml"/><Relationship Id="rId36" Type="http://schemas.openxmlformats.org/officeDocument/2006/relationships/font" Target="fonts/Nunito-regular.fntdata"/><Relationship Id="rId17" Type="http://schemas.openxmlformats.org/officeDocument/2006/relationships/slide" Target="slides/slide12.xml"/><Relationship Id="rId39" Type="http://schemas.openxmlformats.org/officeDocument/2006/relationships/font" Target="fonts/Nunito-boldItalic.fntdata"/><Relationship Id="rId16" Type="http://schemas.openxmlformats.org/officeDocument/2006/relationships/slide" Target="slides/slide11.xml"/><Relationship Id="rId38" Type="http://schemas.openxmlformats.org/officeDocument/2006/relationships/font" Target="fonts/Nunito-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Welcome to our </a:t>
            </a:r>
            <a:r>
              <a:rPr lang="en-GB"/>
              <a:t>presentation</a:t>
            </a:r>
            <a:r>
              <a:rPr lang="en-GB"/>
              <a:t> outlining an educational trip to Malta for 12 lucky students.The trip will be funded through Taith who fund education staff and students to travel abroad part of their studies and educate on different parts of the world </a:t>
            </a:r>
            <a:r>
              <a:rPr lang="en-GB">
                <a:solidFill>
                  <a:schemeClr val="dk1"/>
                </a:solidFill>
              </a:rPr>
              <a:t>(GOV.WALES, 2023).</a:t>
            </a:r>
            <a:r>
              <a:rPr lang="en-GB"/>
              <a:t> We are T&amp;Cs travel  and tours company organising packages for student trips to overseas destinations and will be planning and packaging this trip for you all.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a:t>
            </a:r>
            <a:r>
              <a:rPr lang="en-GB"/>
              <a:t>presentation shown to you will </a:t>
            </a:r>
            <a:r>
              <a:rPr lang="en-GB"/>
              <a:t>outline an educational seven day trip, combining academic learning with cultural exploration and enjoyment. The </a:t>
            </a:r>
            <a:r>
              <a:rPr lang="en-GB"/>
              <a:t>itinerary</a:t>
            </a:r>
            <a:r>
              <a:rPr lang="en-GB"/>
              <a:t> links classroom theory to real world experiences by visiting key attractions such as Balluta Bay, Tigne Point and Blue lagoon which supports modules like Sustainability and Operations Management. Students will examine sustainable tourism practices, resource </a:t>
            </a:r>
            <a:r>
              <a:rPr lang="en-GB"/>
              <a:t>management</a:t>
            </a:r>
            <a:r>
              <a:rPr lang="en-GB"/>
              <a:t> and </a:t>
            </a:r>
            <a:r>
              <a:rPr lang="en-GB"/>
              <a:t>efficient</a:t>
            </a:r>
            <a:r>
              <a:rPr lang="en-GB"/>
              <a:t> operations through guided visits and reflective </a:t>
            </a:r>
            <a:r>
              <a:rPr lang="en-GB"/>
              <a:t>activities</a:t>
            </a:r>
            <a:r>
              <a:rPr lang="en-GB"/>
              <a:t>. Alongside academic learning the trip encourages teamwork, peer bonding and personal development through travelling with unfamiliar group. The inclusion of </a:t>
            </a:r>
            <a:r>
              <a:rPr lang="en-GB"/>
              <a:t>leisure</a:t>
            </a:r>
            <a:r>
              <a:rPr lang="en-GB"/>
              <a:t> time allows students to enjoy Maltas sunshine and coastal environment creating a balanced engaging educational experience.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b411e30ff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b411e30ff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 The seven day educational trip to Malta in May 2026 offers 12 students a opportunity to combine learning and </a:t>
            </a:r>
            <a:r>
              <a:rPr lang="en-GB"/>
              <a:t>international experiences all in one trip. The trip is designed to help students understand history and language through a real life scenario such as in hotels and activities throughout the week. Throughout the trip you as students will be expected to take part in structured educational sessions such as on the beach discussing sustainable tourism within Sliema, this brings education to a lively and fun open air classroom. Students will be able to develop self confidence through travelling with the University and not with family and friends which will boost confidence for further long haul trips such as placements to Disney or Camp America.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We are a businesses to customer company, offering package holidays for students visiting overseas. We ensure every package is suited to every single person and meet the needs of young adults or adults on the trip. We ensure this by involving attractions linking to university modules which will help for further studies and further your knowledge on destinations.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Travel Plans include a bus from Swansea station to Bristol Airport- BRS then a flight from BRS to MLA the international airport for Malta.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length of the trip is 7 days, this allows enough time for a blend of educational attractions and relaxing on Balluta bay beach. The will be a total of 14 pax on this trip with two staff due to the safety of everyone on the trip.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3b411e30ff4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3b411e30ff4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Now we will look at our target for the trip, We choose UWTSD Travel and Events students in Levels 4 to 6 as the target market for our seven day educational Trip to Malta, as these students want international experience and additional skills to enhance their employment post graduation. We feel trips like this gain confidence from </a:t>
            </a:r>
            <a:r>
              <a:rPr lang="en-GB"/>
              <a:t>understanding diverse languages and dealing with different cultures allowing a special experience for students. Travelling alone without family and friends can be daunting at times but travelling with peers can gain confidence for future placements and studies.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educational trip to Malta offers significant academic and development for students as spoken, According to Kolb’s (1984) experiential learning model, knowledge is created through visualising experiences and reflection, which relates to the students visiting Maltas great attractions and relating these to Modules and helping to create visions for assignments in Global Sustainability and Research methods at Level 5.</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b4f526f8e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b4f526f8e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GB">
                <a:solidFill>
                  <a:schemeClr val="dk1"/>
                </a:solidFill>
                <a:highlight>
                  <a:srgbClr val="FFFFFF"/>
                </a:highlight>
              </a:rPr>
              <a:t>Caitlin- The Sliema Tigne Suites is a 4 star hotel and is situated on Tigne Seafront, This is central to many shops and restaurants </a:t>
            </a:r>
            <a:r>
              <a:rPr lang="en-GB">
                <a:solidFill>
                  <a:schemeClr val="dk1"/>
                </a:solidFill>
              </a:rPr>
              <a:t>(Sliema-hotels.com, 2026). </a:t>
            </a:r>
            <a:r>
              <a:rPr lang="en-GB">
                <a:solidFill>
                  <a:schemeClr val="dk1"/>
                </a:solidFill>
                <a:highlight>
                  <a:srgbClr val="FFFFFF"/>
                </a:highlight>
              </a:rPr>
              <a:t>Including a Lidl being a 5 minute walk which is convenient for a group of students to shop for food due to the accommodation being aparthotel not offering food in the package we have chosen for yourselfs (Hotels.com, 2026).</a:t>
            </a:r>
            <a:endParaRPr>
              <a:solidFill>
                <a:schemeClr val="dk1"/>
              </a:solidFill>
              <a:highlight>
                <a:srgbClr val="FFFFFF"/>
              </a:highlight>
            </a:endParaRPr>
          </a:p>
          <a:p>
            <a:pPr indent="0" lvl="0" marL="0" rtl="0" algn="just">
              <a:lnSpc>
                <a:spcPct val="115000"/>
              </a:lnSpc>
              <a:spcBef>
                <a:spcPts val="800"/>
              </a:spcBef>
              <a:spcAft>
                <a:spcPts val="0"/>
              </a:spcAft>
              <a:buNone/>
            </a:pPr>
            <a:r>
              <a:rPr lang="en-GB">
                <a:solidFill>
                  <a:schemeClr val="dk1"/>
                </a:solidFill>
                <a:highlight>
                  <a:srgbClr val="FFFFFF"/>
                </a:highlight>
              </a:rPr>
              <a:t> According to Rome2Rio, (2026) Malta international Airport (MLA) is around one Hour from this hotel and there is a bus which takes you to the hotel which has one change in Sal Giljan, this bus is the most easiest and quickest route to the hotel due to other transport taking longer and costing more. Sustainability plays a vital role in this due to everyone being on the same bus isn't contributing to higher fuels comparing to multiple taxis to get from MLA to the Accommodation. The price of this hotel averages at £250.64 pp, this is a higher price comparing to the other accommodation I researched  available but there are benefits to this location due to being closer to many services students need such as shops to visit in the day or night and central to visit Sliema and Balluta Bay Beach (Worldmaps.info, 2025). </a:t>
            </a:r>
            <a:endParaRPr>
              <a:solidFill>
                <a:schemeClr val="dk1"/>
              </a:solidFill>
              <a:highlight>
                <a:srgbClr val="FFFFFF"/>
              </a:highlight>
            </a:endParaRPr>
          </a:p>
          <a:p>
            <a:pPr indent="0" lvl="0" marL="0" rtl="0" algn="just">
              <a:lnSpc>
                <a:spcPct val="115000"/>
              </a:lnSpc>
              <a:spcBef>
                <a:spcPts val="800"/>
              </a:spcBef>
              <a:spcAft>
                <a:spcPts val="0"/>
              </a:spcAft>
              <a:buClr>
                <a:schemeClr val="dk1"/>
              </a:buClr>
              <a:buSzPts val="1100"/>
              <a:buFont typeface="Arial"/>
              <a:buNone/>
            </a:pPr>
            <a:r>
              <a:rPr lang="en-GB">
                <a:solidFill>
                  <a:schemeClr val="dk1"/>
                </a:solidFill>
                <a:highlight>
                  <a:srgbClr val="FFFFFF"/>
                </a:highlight>
              </a:rPr>
              <a:t>The amenities and Services at this hotel include kitchen in each room, fridges and laundry rooms, WIFI is complementary at this hotel for students to catch up with University studies or keep in contact with staff and family on the trip. The hotel has a rooftop pool which attracts many people and after a long day of sightseeing, this would be perfect to relax at (TUI Holidays | Live Happy | tui.co.uk, 2025). The room arrangements in this hotel includes Room 1 with 2 persons, Room 2 with 3 persons, Room 3 with 1 Responsible adult being a lecturer, Room 4 with another Responsible Adult, Room 5 with 4 persons and Room 6 with 3 Persons. Having shared rooms allows enough space for everyone on the trip. And gives an even split for Male and Female to have </a:t>
            </a:r>
            <a:r>
              <a:rPr lang="en-GB">
                <a:solidFill>
                  <a:schemeClr val="dk1"/>
                </a:solidFill>
                <a:highlight>
                  <a:srgbClr val="FFFFFF"/>
                </a:highlight>
              </a:rPr>
              <a:t>separate</a:t>
            </a:r>
            <a:r>
              <a:rPr lang="en-GB">
                <a:solidFill>
                  <a:schemeClr val="dk1"/>
                </a:solidFill>
                <a:highlight>
                  <a:srgbClr val="FFFFFF"/>
                </a:highlight>
              </a:rPr>
              <a:t> rooms. </a:t>
            </a:r>
            <a:endParaRPr>
              <a:solidFill>
                <a:schemeClr val="dk1"/>
              </a:solidFill>
              <a:highlight>
                <a:srgbClr val="FFFFFF"/>
              </a:highlight>
            </a:endParaRPr>
          </a:p>
          <a:p>
            <a:pPr indent="0" lvl="0" marL="685800" rtl="0" algn="just">
              <a:lnSpc>
                <a:spcPct val="115000"/>
              </a:lnSpc>
              <a:spcBef>
                <a:spcPts val="800"/>
              </a:spcBef>
              <a:spcAft>
                <a:spcPts val="0"/>
              </a:spcAft>
              <a:buClr>
                <a:schemeClr val="dk1"/>
              </a:buClr>
              <a:buSzPts val="1100"/>
              <a:buFont typeface="Arial"/>
              <a:buNone/>
            </a:pPr>
            <a:r>
              <a:rPr lang="en-GB">
                <a:solidFill>
                  <a:schemeClr val="dk1"/>
                </a:solidFill>
                <a:highlight>
                  <a:srgbClr val="FFFFFF"/>
                </a:highlight>
              </a:rPr>
              <a:t> </a:t>
            </a:r>
            <a:endParaRPr>
              <a:solidFill>
                <a:schemeClr val="dk1"/>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b4f526f8ee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b4f526f8ee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Malta is known for a diverse range of attractions for everyone from cultural, natural and culinary experiences. The key attraction to visit is Balluta Bay as shown here, which provides </a:t>
            </a:r>
            <a:r>
              <a:rPr lang="en-GB"/>
              <a:t>opportunities to relax, swim and Socialise with friends whilst being in a cultural setting with historic building surrounding </a:t>
            </a:r>
            <a:r>
              <a:rPr lang="en-GB" sz="1200">
                <a:solidFill>
                  <a:schemeClr val="dk1"/>
                </a:solidFill>
              </a:rPr>
              <a:t>(Visit Malta, 2023). </a:t>
            </a:r>
            <a:r>
              <a:rPr lang="en-GB">
                <a:solidFill>
                  <a:schemeClr val="dk1"/>
                </a:solidFill>
              </a:rPr>
              <a:t>Other attractions shown on this screen include St Johns Cathedral and Blue Lagoon which all you will be visiting on your travels.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b576ba66ce_1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b576ba66ce_1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3b4f526f8ee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3b4f526f8ee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b4f526f8ee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b4f526f8ee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b576ba66ce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b576ba66ce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a:t>
            </a:r>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 8.30AM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at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at Reception and begin with a scenic walk along Sliema seafront towards Tigne point. Think of the sustainability aspects in the area such as coastal tourism linking towards sustainable tourism module. Photo opportunities for students and Lecturers.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Sustainable cafe Break at COFFEE &amp; strangers espresso bar , food and drinks also reflect on how small businesses contribute to sustainable local economies (AX Hotels Malta | Sliema Qawra Rabat and Valletta, 2023).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12.15PM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Head along to Balluta Bay near the rock line strand areas and discuss marine conservation and sustainable tourism practices (respecting local areas and recycling correctly). Relax here for 1 hours on the beach and look at Balluta Buildings which are apart of Art Nouveau.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Lunch at Felice Brasserie which offers Mediterranean dishes with a view overlooking the sea and beach (Felice Brasserie, 2023). Alternativetly at Tifannys Bistro, both highlighting local food and culture and supporting local businesses.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3PM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Walk back near Sliema, reflection on the day regarding sustainability and cultural respect and talk about the link to the assignment.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3.30PM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to relax or go to the promenade near hotel.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7PM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at the Hotel Lobby to go for Evening meal with everyone on the Promenade.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rgbClr val="FF0000"/>
                </a:solidFill>
                <a:highlight>
                  <a:srgbClr val="FFFFFF"/>
                </a:highlight>
              </a:rPr>
              <a:t> </a:t>
            </a:r>
            <a:endParaRPr sz="1200">
              <a:solidFill>
                <a:srgbClr val="FF0000"/>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b576ba66ce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b576ba66ce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b576ba66ce_1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b576ba66ce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8.30AM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at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9AM </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Walk to the boat yard on Sliema Promenade for sailing at 9.30 on a trip around lagoons and sea caves.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Boat Trip around Blue Lagoon, crystal lagoon and sea caves. Includes food and              drinks for 25 euro PP.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 3.30PM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Boat trip finishes, students free to go back to hotel or relax on the beach.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7PM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Everyone to meet at the hotel lobby to check in with staff and free evening for   students to explore and go for evening meal with eachother.</a:t>
            </a:r>
            <a:endParaRPr sz="1200">
              <a:solidFill>
                <a:schemeClr val="dk1"/>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b576ba66ce_1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b576ba66ce_1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in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in reception with staff to discuss plans from each group of students, free day can stay near Sliema to Balluta bay must be in groups of 4. Keep updates in WhatsApp group of movement.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Students must be back in the hotel to check in with staff and arrange somewhere to eat at 7PM.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6.30PM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Everyone to meet at reception to go to a restaurant together.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3b576ba66ce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3b576ba66ce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8.30AM </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in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Be ready in reception for 9.30 to walk to Tigne Point to meet the guide.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10.00AM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the guide for a guided heritage tour around Sliema and Fort Tigne, the tour objectives are the historical backgrounds and the history of the mediterrnean.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Guided walk around the regenerated Tigne point, looking at the historic sites that holds alot of history and explains the 18</a:t>
            </a:r>
            <a:r>
              <a:rPr baseline="30000" lang="en-GB" sz="1600">
                <a:solidFill>
                  <a:schemeClr val="dk1"/>
                </a:solidFill>
                <a:highlight>
                  <a:srgbClr val="FFFFFF"/>
                </a:highlight>
              </a:rPr>
              <a:t>th</a:t>
            </a:r>
            <a:r>
              <a:rPr lang="en-GB" sz="1200">
                <a:solidFill>
                  <a:schemeClr val="dk1"/>
                </a:solidFill>
                <a:highlight>
                  <a:srgbClr val="FFFFFF"/>
                </a:highlight>
              </a:rPr>
              <a:t> century military role.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12.15PM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Lunch at a local cafe, free time for students.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 discussion of the operations management of the sites visited and visitor manageament.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2.00PM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Students welcome to travel to attractions or nearby the hotel to relax.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3b576ba66ce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3b576ba66ce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3b4f526f8ee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3b4f526f8ee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3b4f526f8ee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3b4f526f8ee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3b4f526f8ee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3b4f526f8ee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g3b5b53c54db_2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3" name="Google Shape;243;g3b5b53c54db_2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3b53a8d005d_1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3b53a8d005d_1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3b5f5f451b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3b5f5f451b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g3b5f5f451b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g3b5f5f451b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b5f5f451b8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b5f5f451b8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3b5b53c54db_2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3b5b53c54db_2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g3b5f8653f97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0" name="Google Shape;280;g3b5f8653f97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g3b5f8653f97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6" name="Google Shape;286;g3b5f8653f97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g3b53a8d005d_1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3b53a8d005d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0.jp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0.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9.png"/><Relationship Id="rId4" Type="http://schemas.openxmlformats.org/officeDocument/2006/relationships/image" Target="../media/image6.jpg"/><Relationship Id="rId5" Type="http://schemas.openxmlformats.org/officeDocument/2006/relationships/image" Target="../media/image15.jpg"/><Relationship Id="rId6"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jpg"/><Relationship Id="rId4" Type="http://schemas.openxmlformats.org/officeDocument/2006/relationships/image" Target="../media/image23.png"/><Relationship Id="rId9" Type="http://schemas.openxmlformats.org/officeDocument/2006/relationships/image" Target="../media/image16.png"/><Relationship Id="rId5" Type="http://schemas.openxmlformats.org/officeDocument/2006/relationships/image" Target="../media/image18.png"/><Relationship Id="rId6" Type="http://schemas.openxmlformats.org/officeDocument/2006/relationships/image" Target="../media/image13.png"/><Relationship Id="rId7" Type="http://schemas.openxmlformats.org/officeDocument/2006/relationships/image" Target="../media/image3.png"/><Relationship Id="rId8"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7.png"/><Relationship Id="rId4" Type="http://schemas.openxmlformats.org/officeDocument/2006/relationships/image" Target="../media/image1.png"/><Relationship Id="rId5"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4.png"/><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0.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22.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hyperlink" Target="https://doi.org/10.1080/00221340008978967" TargetMode="External"/><Relationship Id="rId4" Type="http://schemas.openxmlformats.org/officeDocument/2006/relationships/hyperlink" Target="https://www.dreamstime.com/balluta-bay-beach-carmelite-church-background-malta-balluta-bay-beach-st-julians-resort-malta-image324164844" TargetMode="External"/><Relationship Id="rId11" Type="http://schemas.openxmlformats.org/officeDocument/2006/relationships/hyperlink" Target="https://flipflopsincluded.com/best-blue-lagoon-malta-boat-trip/" TargetMode="External"/><Relationship Id="rId10" Type="http://schemas.openxmlformats.org/officeDocument/2006/relationships/hyperlink" Target="https://flickr.com/photos/lemmo2009/7908457804" TargetMode="External"/><Relationship Id="rId9" Type="http://schemas.openxmlformats.org/officeDocument/2006/relationships/hyperlink" Target="https://felicebrasserie.com/" TargetMode="External"/><Relationship Id="rId5" Type="http://schemas.openxmlformats.org/officeDocument/2006/relationships/hyperlink" Target="https://axhotelsmalta.com/discover-activities-in-malta/activities/sustainable-travel-in-sliema/" TargetMode="External"/><Relationship Id="rId6" Type="http://schemas.openxmlformats.org/officeDocument/2006/relationships/hyperlink" Target="https://www.booking.com/hotel/mt/cityscape-apartments-gzira.en-gb.html?msockid=1657c9c0aca6697508cbda32ad5d6897" TargetMode="External"/><Relationship Id="rId7" Type="http://schemas.openxmlformats.org/officeDocument/2006/relationships/hyperlink" Target="https://www.booking.com/hotel/mt/villa-to-rent-in-gozo-iz-zerriegha-tal-mustarda.en-gb.html?msockid=1657c9c0aca6697508cbda32ad5d6897" TargetMode="External"/><Relationship Id="rId8" Type="http://schemas.openxmlformats.org/officeDocument/2006/relationships/hyperlink" Target="https://www.gov.mt/en/Government/DOI/Press%20Releases/PublishingImages/Pages/2025/03/12/pr250400/PR250400a.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s://www.getyourguide.com/-l117585/?cmp=bing&amp;ad_id=77721947793181&amp;adgroup_id=1243549009557729&amp;bid_match_type=bb&amp;campaign_id=710811890&amp;device=c&amp;feed_item_id=&amp;keyword=getyourguide&amp;loc_interest_ms=115&amp;loc_physical_ms=42064&amp;match_type=b&amp;msclkid=814a7b90ac0c1a10265012cb63f74c4d&amp;network=o&amp;partner_id=CD951&amp;target_id=dat-2329521542531254%3Aaud-806416224%3Aloc-188&amp;utm_adgroup=ct%3Ddsa%7Cfn%3Df1&amp;utm_campaign=ct%3Ddsa%7Cln%3D29%3Aen%7Ctc%3Duk%7Cexp%3Dnca&amp;utm_keyword=getyourguide&amp;utm_medium=paid_search&amp;utm_query=attractions+near+sliema+tigne+suites&amp;utm_source=bing&amp;utm_term=getyourguide&amp;utm_content=ct%3Ddsa%7Cfn%3Df1&amp;lc=l117585" TargetMode="External"/><Relationship Id="rId4" Type="http://schemas.openxmlformats.org/officeDocument/2006/relationships/hyperlink" Target="https://www.gov.wales/taith-international-learning-exchange-programme" TargetMode="External"/><Relationship Id="rId5" Type="http://schemas.openxmlformats.org/officeDocument/2006/relationships/hyperlink" Target="https://doi.org/10.1080/00221340008978967" TargetMode="External"/><Relationship Id="rId6" Type="http://schemas.openxmlformats.org/officeDocument/2006/relationships/hyperlink" Target="https://heritagemalta.mt/explore/hagar-qim-and-mnajdra-archaeological-park/" TargetMode="External"/><Relationship Id="rId7" Type="http://schemas.openxmlformats.org/officeDocument/2006/relationships/hyperlink" Target="https://uk.hotels.com/ho2974351264/sliema-tigne-suites-dixcove-ghana?chkin=2026-05-22&amp;chkout=2026-05-29&amp;x_pwa=1&amp;rfrr=HSR&amp;pwa_ts=1767607334156&amp;referrerUrl=aHR0cHM6Ly91ay5ob3RlbHMuY29tL0hvdGVsLVNlYXJjaA%3D%3D&amp;useRewards=false&amp;rm1=a2&amp;rm2=a3&amp;rm3=a1&amp;rm4=a1&amp;rm5=a4&amp;rm6=a3&amp;regionId=111&amp;destination=Malta&amp;destType=MARKET&amp;latLong=35.937496%2C14.375416&amp;sort=RECOMMENDED&amp;top_dp=4083&amp;top_cur=GBP&amp;gclid=9145079417e5141014ec6ecf9c26df8c&amp;semcid=HCOM-UK.UB.BING.DT-c-EN.HOTEL&amp;semdtl=a1410735628.b11341404935924026.g1kwd-83838277965975%3Aloc-188.e1c.m19145079417e5141014ec6ecf9c26df8c.r182e5afa7008a98dc64b01b423879963dff42e1a73736919119490205a06c5bb7.c1.j142064.k1.d183838154757241.h1e.i1.l1.n1.o1.p1.q1.s1.t1.x1.f1.u1.v1.w1&amp;userIntent=&amp;selectedRoomType=326022908&amp;selectedRatePlan=406160100&amp;expediaPropertyId=92917227&amp;searchId=35780a08-072c-42b4-837a-8e316e687639" TargetMode="External"/></Relationships>
</file>

<file path=ppt/slides/_rels/slide21.xml.rels><?xml version="1.0" encoding="UTF-8" standalone="yes"?><Relationships xmlns="http://schemas.openxmlformats.org/package/2006/relationships"><Relationship Id="rId11" Type="http://schemas.openxmlformats.org/officeDocument/2006/relationships/hyperlink" Target="https://www.tripadvisor.co.uk/Tourism-g190327-Sliema_Island_of_Malta-Vacations.html" TargetMode="External"/><Relationship Id="rId10" Type="http://schemas.openxmlformats.org/officeDocument/2006/relationships/hyperlink" Target="https://www.minuteschool.com/2019/06/beach-days-for-students/" TargetMode="External"/><Relationship Id="rId13" Type="http://schemas.openxmlformats.org/officeDocument/2006/relationships/hyperlink" Target="https://www.visitmalta.com/en/attraction/balluta-bay/" TargetMode="External"/><Relationship Id="rId12" Type="http://schemas.openxmlformats.org/officeDocument/2006/relationships/hyperlink" Target="https://www.tui.co.uk/destinations/europe/malta/malta/sliema/hotels/hotel-plaza-regency.html?utm_medium=paidsearch&amp;gclid=a7e7d7276c441db93fa0be7ce365a09b&amp;gclsrc=3p.ds&amp;msclkid=a7e7d7276c441db93fa0be7ce365a09b" TargetMode="External"/><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hyperlink" Target="https://www.publictransport.com.mt/fares-and-tickets/0/" TargetMode="External"/><Relationship Id="rId4" Type="http://schemas.openxmlformats.org/officeDocument/2006/relationships/hyperlink" Target="https://www.um.edu.mt/" TargetMode="External"/><Relationship Id="rId9" Type="http://schemas.openxmlformats.org/officeDocument/2006/relationships/hyperlink" Target="https://tigne-suites-slm-0001.sliema-hotels.com/en/" TargetMode="External"/><Relationship Id="rId5" Type="http://schemas.openxmlformats.org/officeDocument/2006/relationships/hyperlink" Target="https://www.gov.uk/foreign-travel-advice/malta/safety-and-security" TargetMode="External"/><Relationship Id="rId6" Type="http://schemas.openxmlformats.org/officeDocument/2006/relationships/hyperlink" Target="https://www.rome2rio.com/map/Malta-Airport/Sliema-Tigne-Suites" TargetMode="External"/><Relationship Id="rId7" Type="http://schemas.openxmlformats.org/officeDocument/2006/relationships/hyperlink" Target="https://www.travelsafe-abroad.com/malta/" TargetMode="External"/><Relationship Id="rId8" Type="http://schemas.openxmlformats.org/officeDocument/2006/relationships/hyperlink" Target="https://sliematignesuites.co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hyperlink" Target="https://www.youtube.com/watch?v=RDUSfCVhzXw" TargetMode="External"/><Relationship Id="rId4" Type="http://schemas.openxmlformats.org/officeDocument/2006/relationships/hyperlink" Target="https://www.worldmaps.info/Malta/sliema/" TargetMode="External"/></Relationships>
</file>

<file path=ppt/slides/_rels/slide23.xml.rels><?xml version="1.0" encoding="UTF-8" standalone="yes"?><Relationships xmlns="http://schemas.openxmlformats.org/package/2006/relationships"><Relationship Id="rId11" Type="http://schemas.openxmlformats.org/officeDocument/2006/relationships/hyperlink" Target="https://www.maltabusiness.it/en/author/redazione" TargetMode="External"/><Relationship Id="rId10" Type="http://schemas.openxmlformats.org/officeDocument/2006/relationships/hyperlink" Target="https://www.facebook.com/passariellosergio2" TargetMode="External"/><Relationship Id="rId12" Type="http://schemas.openxmlformats.org/officeDocument/2006/relationships/hyperlink" Target="https://www.maltabusiness.it/en/tallinja-card-traveling-on-maltese-public-transport-will-be-free/" TargetMode="External"/><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hyperlink" Target="https://www.abta.com/" TargetMode="External"/><Relationship Id="rId4" Type="http://schemas.openxmlformats.org/officeDocument/2006/relationships/hyperlink" Target="https://www.atol.org/" TargetMode="External"/><Relationship Id="rId9" Type="http://schemas.openxmlformats.org/officeDocument/2006/relationships/hyperlink" Target="https://heritagemalta.mt/store/s7/" TargetMode="External"/><Relationship Id="rId5" Type="http://schemas.openxmlformats.org/officeDocument/2006/relationships/hyperlink" Target="https://www.citysightseeing.com.mt/assets/broucher/City_Summer_2013.pdf?utm_source=chatgpt.com" TargetMode="External"/><Relationship Id="rId6" Type="http://schemas.openxmlformats.org/officeDocument/2006/relationships/hyperlink" Target="https://ssl.directferries.com/ferry/secure/booking_redirect_df.aspx?stdc=DF10&amp;grid=0&amp;rfid=6157&amp;psgr=1&amp;curr=1&amp;retn=true&amp;rfidr=6156&amp;outd=2026-01-12&amp;outt=9&amp;retd=2026-01-12&amp;rett=17&amp;dfusrpid=733a96e9-076a-41a9-adfe-cc34fcd40b64&amp;exp-dealfinderVersion=B&amp;exp-moduleVariant=A&amp;jt=2&amp;diffD=false&amp;rebrand=true" TargetMode="External"/><Relationship Id="rId7" Type="http://schemas.openxmlformats.org/officeDocument/2006/relationships/hyperlink" Target="https://www.easyjet.com/en/buy/flights?isOneWay=off" TargetMode="External"/><Relationship Id="rId8" Type="http://schemas.openxmlformats.org/officeDocument/2006/relationships/hyperlink" Target="https://www.gov.wales/taith-international-learning-exchange-programme" TargetMode="External"/></Relationships>
</file>

<file path=ppt/slides/_rels/slide24.xml.rels><?xml version="1.0" encoding="UTF-8" standalone="yes"?><Relationships xmlns="http://schemas.openxmlformats.org/package/2006/relationships"><Relationship Id="rId11" Type="http://schemas.openxmlformats.org/officeDocument/2006/relationships/hyperlink" Target="https://appsavvytraveller.com/malta-travel-guide/?utm_source=chatgpt.com" TargetMode="External"/><Relationship Id="rId10" Type="http://schemas.openxmlformats.org/officeDocument/2006/relationships/hyperlink" Target="https://www.gov.uk/foreign-travel-advice/malta/safety-and-security" TargetMode="External"/><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hyperlink" Target="https://www.koptaco.com/portfolio/15seater/" TargetMode="External"/><Relationship Id="rId4" Type="http://schemas.openxmlformats.org/officeDocument/2006/relationships/hyperlink" Target="https://www.publictransport.com.mt/fares-and-tickets/" TargetMode="External"/><Relationship Id="rId9" Type="http://schemas.openxmlformats.org/officeDocument/2006/relationships/hyperlink" Target="https://www.gov.uk/foreign-travel-advice/malta/safety-and-security" TargetMode="External"/><Relationship Id="rId5" Type="http://schemas.openxmlformats.org/officeDocument/2006/relationships/hyperlink" Target="https://www.publictransport.com.mt/fares-and-tickets/0/" TargetMode="External"/><Relationship Id="rId6" Type="http://schemas.openxmlformats.org/officeDocument/2006/relationships/hyperlink" Target="https://www.publictransport.com.mt/visiting-malta/" TargetMode="External"/><Relationship Id="rId7" Type="http://schemas.openxmlformats.org/officeDocument/2006/relationships/hyperlink" Target="https://www.maltauncovered.com/ferry/" TargetMode="External"/><Relationship Id="rId8" Type="http://schemas.openxmlformats.org/officeDocument/2006/relationships/hyperlink" Target="https://www.nationalexpress.com/en" TargetMode="External"/></Relationships>
</file>

<file path=ppt/slides/_rels/slide25.xml.rels><?xml version="1.0" encoding="UTF-8" standalone="yes"?><Relationships xmlns="http://schemas.openxmlformats.org/package/2006/relationships"><Relationship Id="rId11" Type="http://schemas.openxmlformats.org/officeDocument/2006/relationships/hyperlink" Target="https://www.flixbus.co.uk/" TargetMode="External"/><Relationship Id="rId10" Type="http://schemas.openxmlformats.org/officeDocument/2006/relationships/hyperlink" Target="https://www.flixbus.com/" TargetMode="External"/><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s://www.stjohnscocathedral.com/visit/" TargetMode="External"/><Relationship Id="rId4" Type="http://schemas.openxmlformats.org/officeDocument/2006/relationships/hyperlink" Target="https://www.taith.wales/apply-for-funding/" TargetMode="External"/><Relationship Id="rId9" Type="http://schemas.openxmlformats.org/officeDocument/2006/relationships/hyperlink" Target="https://www.easyjet.com/en/terms-and-conditions" TargetMode="External"/><Relationship Id="rId5" Type="http://schemas.openxmlformats.org/officeDocument/2006/relationships/hyperlink" Target="https://www.taith.wales/programme-guide-youth/pathway-1-2024/pathway-1-grant-rates-and-eligible-costs/" TargetMode="External"/><Relationship Id="rId6" Type="http://schemas.openxmlformats.org/officeDocument/2006/relationships/hyperlink" Target="https://www.uwtsdunion.co.uk/student-resources/risk-assessment" TargetMode="External"/><Relationship Id="rId7" Type="http://schemas.openxmlformats.org/officeDocument/2006/relationships/hyperlink" Target="https://www.visitmalta.com/en/info/getting-around-malta" TargetMode="External"/><Relationship Id="rId8" Type="http://schemas.openxmlformats.org/officeDocument/2006/relationships/hyperlink" Target="https://www.easyjet.com/"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hyperlink" Target="https://www.youtube.com/watch?v=RDUSfCVhzXw"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629500" y="108000"/>
            <a:ext cx="8190300" cy="792600"/>
          </a:xfrm>
          <a:prstGeom prst="rect">
            <a:avLst/>
          </a:prstGeom>
          <a:noFill/>
          <a:ln cap="flat" cmpd="sng" w="9525">
            <a:solidFill>
              <a:schemeClr val="lt1"/>
            </a:solidFill>
            <a:prstDash val="solid"/>
            <a:round/>
            <a:headEnd len="sm" w="sm" type="none"/>
            <a:tailEnd len="sm" w="sm" type="none"/>
          </a:ln>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4480">
                <a:solidFill>
                  <a:srgbClr val="FF0000"/>
                </a:solidFill>
                <a:latin typeface="Georgia"/>
                <a:ea typeface="Georgia"/>
                <a:cs typeface="Georgia"/>
                <a:sym typeface="Georgia"/>
              </a:rPr>
              <a:t>Educational Trip to Malta </a:t>
            </a:r>
            <a:endParaRPr sz="4480">
              <a:solidFill>
                <a:srgbClr val="FF0000"/>
              </a:solidFill>
              <a:latin typeface="Georgia"/>
              <a:ea typeface="Georgia"/>
              <a:cs typeface="Georgia"/>
              <a:sym typeface="Georgia"/>
            </a:endParaRPr>
          </a:p>
        </p:txBody>
      </p:sp>
      <p:sp>
        <p:nvSpPr>
          <p:cNvPr id="55" name="Google Shape;55;p13"/>
          <p:cNvSpPr txBox="1"/>
          <p:nvPr>
            <p:ph idx="1" type="subTitle"/>
          </p:nvPr>
        </p:nvSpPr>
        <p:spPr>
          <a:xfrm>
            <a:off x="5330550" y="4480500"/>
            <a:ext cx="4451400" cy="663000"/>
          </a:xfrm>
          <a:prstGeom prst="rect">
            <a:avLst/>
          </a:prstGeom>
          <a:noFill/>
          <a:ln cap="flat" cmpd="sng" w="9525">
            <a:solidFill>
              <a:schemeClr val="lt1"/>
            </a:solidFill>
            <a:prstDash val="solid"/>
            <a:round/>
            <a:headEnd len="sm" w="sm" type="none"/>
            <a:tailEnd len="sm" w="sm" type="none"/>
          </a:ln>
        </p:spPr>
        <p:txBody>
          <a:bodyPr anchorCtr="0" anchor="t" bIns="91425" lIns="91425" spcFirstLastPara="1" rIns="91425" wrap="square" tIns="91425">
            <a:normAutofit fontScale="70000" lnSpcReduction="20000"/>
          </a:bodyPr>
          <a:lstStyle/>
          <a:p>
            <a:pPr indent="0" lvl="0" marL="0" rtl="0" algn="ctr">
              <a:spcBef>
                <a:spcPts val="0"/>
              </a:spcBef>
              <a:spcAft>
                <a:spcPts val="0"/>
              </a:spcAft>
              <a:buNone/>
            </a:pPr>
            <a:r>
              <a:rPr lang="en-GB">
                <a:solidFill>
                  <a:srgbClr val="FF0000"/>
                </a:solidFill>
              </a:rPr>
              <a:t>Caitlin Bollard - 2403676 </a:t>
            </a:r>
            <a:endParaRPr>
              <a:solidFill>
                <a:srgbClr val="FF0000"/>
              </a:solidFill>
            </a:endParaRPr>
          </a:p>
          <a:p>
            <a:pPr indent="0" lvl="0" marL="0" rtl="0" algn="ctr">
              <a:spcBef>
                <a:spcPts val="0"/>
              </a:spcBef>
              <a:spcAft>
                <a:spcPts val="0"/>
              </a:spcAft>
              <a:buNone/>
            </a:pPr>
            <a:r>
              <a:rPr lang="en-GB">
                <a:solidFill>
                  <a:srgbClr val="FF0000"/>
                </a:solidFill>
              </a:rPr>
              <a:t>Tyler Condon - 2404497</a:t>
            </a:r>
            <a:endParaRPr>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9" name="Shape 59"/>
        <p:cNvGrpSpPr/>
        <p:nvPr/>
      </p:nvGrpSpPr>
      <p:grpSpPr>
        <a:xfrm>
          <a:off x="0" y="0"/>
          <a:ext cx="0" cy="0"/>
          <a:chOff x="0" y="0"/>
          <a:chExt cx="0" cy="0"/>
        </a:xfrm>
      </p:grpSpPr>
      <p:sp>
        <p:nvSpPr>
          <p:cNvPr id="60" name="Google Shape;60;p14"/>
          <p:cNvSpPr txBox="1"/>
          <p:nvPr>
            <p:ph type="title"/>
          </p:nvPr>
        </p:nvSpPr>
        <p:spPr>
          <a:xfrm>
            <a:off x="0" y="268350"/>
            <a:ext cx="8832300" cy="901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3400">
                <a:solidFill>
                  <a:srgbClr val="FF0000"/>
                </a:solidFill>
                <a:latin typeface="Georgia"/>
                <a:ea typeface="Georgia"/>
                <a:cs typeface="Georgia"/>
                <a:sym typeface="Georgia"/>
              </a:rPr>
              <a:t>Introduction To the Trip</a:t>
            </a:r>
            <a:r>
              <a:rPr lang="en-GB">
                <a:solidFill>
                  <a:srgbClr val="FF0000"/>
                </a:solidFill>
                <a:latin typeface="Georgia"/>
                <a:ea typeface="Georgia"/>
                <a:cs typeface="Georgia"/>
                <a:sym typeface="Georgia"/>
              </a:rPr>
              <a:t> </a:t>
            </a:r>
            <a:endParaRPr>
              <a:solidFill>
                <a:srgbClr val="FF0000"/>
              </a:solidFill>
              <a:latin typeface="Georgia"/>
              <a:ea typeface="Georgia"/>
              <a:cs typeface="Georgia"/>
              <a:sym typeface="Georgia"/>
            </a:endParaRPr>
          </a:p>
        </p:txBody>
      </p:sp>
      <p:sp>
        <p:nvSpPr>
          <p:cNvPr id="61" name="Google Shape;61;p14"/>
          <p:cNvSpPr txBox="1"/>
          <p:nvPr>
            <p:ph idx="1" type="body"/>
          </p:nvPr>
        </p:nvSpPr>
        <p:spPr>
          <a:xfrm>
            <a:off x="0" y="1766750"/>
            <a:ext cx="3398400" cy="2010300"/>
          </a:xfrm>
          <a:prstGeom prst="rect">
            <a:avLst/>
          </a:prstGeom>
          <a:noFill/>
        </p:spPr>
        <p:txBody>
          <a:bodyPr anchorCtr="0" anchor="t" bIns="91425" lIns="91425" spcFirstLastPara="1" rIns="91425" wrap="square" tIns="91425">
            <a:normAutofit fontScale="32500"/>
          </a:bodyPr>
          <a:lstStyle/>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What the trip is about</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B2C</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Where you will be Travelling </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Length</a:t>
            </a:r>
            <a:r>
              <a:rPr lang="en-GB" sz="5188">
                <a:solidFill>
                  <a:schemeClr val="lt1"/>
                </a:solidFill>
                <a:latin typeface="Georgia"/>
                <a:ea typeface="Georgia"/>
                <a:cs typeface="Georgia"/>
                <a:sym typeface="Georgia"/>
              </a:rPr>
              <a:t> of trip</a:t>
            </a:r>
            <a:endParaRPr sz="5188">
              <a:solidFill>
                <a:schemeClr val="lt1"/>
              </a:solidFill>
              <a:latin typeface="Georgia"/>
              <a:ea typeface="Georgia"/>
              <a:cs typeface="Georgia"/>
              <a:sym typeface="Georgia"/>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62" name="Google Shape;62;p14"/>
          <p:cNvPicPr preferRelativeResize="0"/>
          <p:nvPr/>
        </p:nvPicPr>
        <p:blipFill>
          <a:blip r:embed="rId4">
            <a:alphaModFix/>
          </a:blip>
          <a:stretch>
            <a:fillRect/>
          </a:stretch>
        </p:blipFill>
        <p:spPr>
          <a:xfrm>
            <a:off x="7123075" y="1717138"/>
            <a:ext cx="1709225" cy="17092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1000"/>
                                        <p:tgtEl>
                                          <p:spTgt spid="6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6" name="Shape 66"/>
        <p:cNvGrpSpPr/>
        <p:nvPr/>
      </p:nvGrpSpPr>
      <p:grpSpPr>
        <a:xfrm>
          <a:off x="0" y="0"/>
          <a:ext cx="0" cy="0"/>
          <a:chOff x="0" y="0"/>
          <a:chExt cx="0" cy="0"/>
        </a:xfrm>
      </p:grpSpPr>
      <p:sp>
        <p:nvSpPr>
          <p:cNvPr id="67" name="Google Shape;67;p15"/>
          <p:cNvSpPr txBox="1"/>
          <p:nvPr>
            <p:ph type="title"/>
          </p:nvPr>
        </p:nvSpPr>
        <p:spPr>
          <a:xfrm>
            <a:off x="311700" y="293150"/>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rgbClr val="FF0000"/>
                </a:solidFill>
                <a:latin typeface="Georgia"/>
                <a:ea typeface="Georgia"/>
                <a:cs typeface="Georgia"/>
                <a:sym typeface="Georgia"/>
              </a:rPr>
              <a:t>Target Market </a:t>
            </a:r>
            <a:endParaRPr sz="3420">
              <a:solidFill>
                <a:srgbClr val="FF0000"/>
              </a:solidFill>
              <a:latin typeface="Georgia"/>
              <a:ea typeface="Georgia"/>
              <a:cs typeface="Georgia"/>
              <a:sym typeface="Georgia"/>
            </a:endParaRPr>
          </a:p>
        </p:txBody>
      </p:sp>
      <p:sp>
        <p:nvSpPr>
          <p:cNvPr id="68" name="Google Shape;68;p15"/>
          <p:cNvSpPr txBox="1"/>
          <p:nvPr>
            <p:ph idx="1" type="body"/>
          </p:nvPr>
        </p:nvSpPr>
        <p:spPr>
          <a:xfrm>
            <a:off x="1167750" y="2571750"/>
            <a:ext cx="6808500" cy="1551900"/>
          </a:xfrm>
          <a:prstGeom prst="rect">
            <a:avLst/>
          </a:prstGeom>
          <a:solidFill>
            <a:schemeClr val="lt1"/>
          </a:solidFill>
        </p:spPr>
        <p:txBody>
          <a:bodyPr anchorCtr="0" anchor="t" bIns="91425" lIns="91425" spcFirstLastPara="1" rIns="91425" wrap="square" tIns="91425">
            <a:normAutofit fontScale="92500" lnSpcReduction="20000"/>
          </a:bodyPr>
          <a:lstStyle/>
          <a:p>
            <a:pPr indent="-334327" lvl="0" marL="457200" rtl="0" algn="l">
              <a:spcBef>
                <a:spcPts val="0"/>
              </a:spcBef>
              <a:spcAft>
                <a:spcPts val="0"/>
              </a:spcAft>
              <a:buSzPct val="100000"/>
              <a:buFont typeface="Georgia"/>
              <a:buChar char="●"/>
            </a:pPr>
            <a:r>
              <a:rPr lang="en-GB">
                <a:latin typeface="Georgia"/>
                <a:ea typeface="Georgia"/>
                <a:cs typeface="Georgia"/>
                <a:sym typeface="Georgia"/>
              </a:rPr>
              <a:t>UWTSD T</a:t>
            </a:r>
            <a:r>
              <a:rPr lang="en-GB">
                <a:latin typeface="Georgia"/>
                <a:ea typeface="Georgia"/>
                <a:cs typeface="Georgia"/>
                <a:sym typeface="Georgia"/>
              </a:rPr>
              <a:t>ravel and Tourism Students</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12 pax plus 2 staff </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Reason for targeting travel and tourism students at UWTSD</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Benefit of the trip to students</a:t>
            </a:r>
            <a:endParaRPr>
              <a:latin typeface="Georgia"/>
              <a:ea typeface="Georgia"/>
              <a:cs typeface="Georgia"/>
              <a:sym typeface="Georgia"/>
            </a:endParaRPr>
          </a:p>
          <a:p>
            <a:pPr indent="0" lvl="0" marL="0" rtl="0" algn="l">
              <a:spcBef>
                <a:spcPts val="1200"/>
              </a:spcBef>
              <a:spcAft>
                <a:spcPts val="1200"/>
              </a:spcAft>
              <a:buNone/>
            </a:pPr>
            <a:r>
              <a:t/>
            </a:r>
            <a:endParaRPr/>
          </a:p>
        </p:txBody>
      </p:sp>
      <p:pic>
        <p:nvPicPr>
          <p:cNvPr descr="Happy young women enjoying on the beach (provided by Getty Images)" id="69" name="Google Shape;69;p15"/>
          <p:cNvPicPr preferRelativeResize="0"/>
          <p:nvPr/>
        </p:nvPicPr>
        <p:blipFill>
          <a:blip r:embed="rId4">
            <a:alphaModFix/>
          </a:blip>
          <a:stretch>
            <a:fillRect/>
          </a:stretch>
        </p:blipFill>
        <p:spPr>
          <a:xfrm>
            <a:off x="91201" y="293150"/>
            <a:ext cx="2189998" cy="1460701"/>
          </a:xfrm>
          <a:prstGeom prst="rect">
            <a:avLst/>
          </a:prstGeom>
          <a:noFill/>
          <a:ln>
            <a:noFill/>
          </a:ln>
        </p:spPr>
      </p:pic>
      <p:sp>
        <p:nvSpPr>
          <p:cNvPr id="70" name="Google Shape;70;p15"/>
          <p:cNvSpPr txBox="1"/>
          <p:nvPr/>
        </p:nvSpPr>
        <p:spPr>
          <a:xfrm>
            <a:off x="0" y="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(Tracy and School, 2019)</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69"/>
                                        </p:tgtEl>
                                        <p:attrNameLst>
                                          <p:attrName>style.visibility</p:attrName>
                                        </p:attrNameLst>
                                      </p:cBhvr>
                                      <p:to>
                                        <p:strVal val="visible"/>
                                      </p:to>
                                    </p:set>
                                    <p:anim calcmode="lin" valueType="num">
                                      <p:cBhvr additive="base">
                                        <p:cTn dur="1000"/>
                                        <p:tgtEl>
                                          <p:spTgt spid="69"/>
                                        </p:tgtEl>
                                        <p:attrNameLst>
                                          <p:attrName>ppt_w</p:attrName>
                                        </p:attrNameLst>
                                      </p:cBhvr>
                                      <p:tavLst>
                                        <p:tav fmla="" tm="0">
                                          <p:val>
                                            <p:strVal val="0"/>
                                          </p:val>
                                        </p:tav>
                                        <p:tav fmla="" tm="100000">
                                          <p:val>
                                            <p:strVal val="#ppt_w"/>
                                          </p:val>
                                        </p:tav>
                                      </p:tavLst>
                                    </p:anim>
                                    <p:anim calcmode="lin" valueType="num">
                                      <p:cBhvr additive="base">
                                        <p:cTn dur="1000"/>
                                        <p:tgtEl>
                                          <p:spTgt spid="69"/>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4" name="Shape 74"/>
        <p:cNvGrpSpPr/>
        <p:nvPr/>
      </p:nvGrpSpPr>
      <p:grpSpPr>
        <a:xfrm>
          <a:off x="0" y="0"/>
          <a:ext cx="0" cy="0"/>
          <a:chOff x="0" y="0"/>
          <a:chExt cx="0" cy="0"/>
        </a:xfrm>
      </p:grpSpPr>
      <p:sp>
        <p:nvSpPr>
          <p:cNvPr id="75" name="Google Shape;75;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rgbClr val="FF0000"/>
                </a:solidFill>
                <a:latin typeface="Georgia"/>
                <a:ea typeface="Georgia"/>
                <a:cs typeface="Georgia"/>
                <a:sym typeface="Georgia"/>
              </a:rPr>
              <a:t>Accommodation for your stay </a:t>
            </a:r>
            <a:endParaRPr sz="3420">
              <a:solidFill>
                <a:srgbClr val="FF0000"/>
              </a:solidFill>
              <a:latin typeface="Georgia"/>
              <a:ea typeface="Georgia"/>
              <a:cs typeface="Georgia"/>
              <a:sym typeface="Georgia"/>
            </a:endParaRPr>
          </a:p>
        </p:txBody>
      </p:sp>
      <p:sp>
        <p:nvSpPr>
          <p:cNvPr id="76" name="Google Shape;76;p16"/>
          <p:cNvSpPr txBox="1"/>
          <p:nvPr>
            <p:ph idx="1" type="body"/>
          </p:nvPr>
        </p:nvSpPr>
        <p:spPr>
          <a:xfrm>
            <a:off x="99050" y="3351775"/>
            <a:ext cx="5662800" cy="1686000"/>
          </a:xfrm>
          <a:prstGeom prst="rect">
            <a:avLst/>
          </a:prstGeom>
          <a:solidFill>
            <a:schemeClr val="lt1"/>
          </a:solidFill>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Sliema Tigne Suites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Accommodation Services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Why this is the chosen accommodation for Students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Price of the Hotel per pax. </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Room allocations</a:t>
            </a:r>
            <a:endParaRPr>
              <a:solidFill>
                <a:srgbClr val="054963"/>
              </a:solidFill>
              <a:latin typeface="Georgia"/>
              <a:ea typeface="Georgia"/>
              <a:cs typeface="Georgia"/>
              <a:sym typeface="Georgia"/>
            </a:endParaRPr>
          </a:p>
          <a:p>
            <a:pPr indent="0" lvl="0" marL="0" rtl="0" algn="l">
              <a:spcBef>
                <a:spcPts val="1200"/>
              </a:spcBef>
              <a:spcAft>
                <a:spcPts val="1200"/>
              </a:spcAft>
              <a:buNone/>
            </a:pPr>
            <a:r>
              <a:t/>
            </a:r>
            <a:endParaRPr/>
          </a:p>
        </p:txBody>
      </p:sp>
      <p:pic>
        <p:nvPicPr>
          <p:cNvPr descr="Interior of modern bathroom in luxury hotel (provided by Getty Images)" id="77" name="Google Shape;77;p16"/>
          <p:cNvPicPr preferRelativeResize="0"/>
          <p:nvPr/>
        </p:nvPicPr>
        <p:blipFill>
          <a:blip r:embed="rId4">
            <a:alphaModFix/>
          </a:blip>
          <a:stretch>
            <a:fillRect/>
          </a:stretch>
        </p:blipFill>
        <p:spPr>
          <a:xfrm>
            <a:off x="6267925" y="3412550"/>
            <a:ext cx="2101417" cy="1401625"/>
          </a:xfrm>
          <a:prstGeom prst="rect">
            <a:avLst/>
          </a:prstGeom>
          <a:noFill/>
          <a:ln>
            <a:noFill/>
          </a:ln>
        </p:spPr>
      </p:pic>
      <p:pic>
        <p:nvPicPr>
          <p:cNvPr descr="Sparse decor in hotel room (provided by Getty Images)" id="78" name="Google Shape;78;p16"/>
          <p:cNvPicPr preferRelativeResize="0"/>
          <p:nvPr/>
        </p:nvPicPr>
        <p:blipFill>
          <a:blip r:embed="rId5">
            <a:alphaModFix/>
          </a:blip>
          <a:stretch>
            <a:fillRect/>
          </a:stretch>
        </p:blipFill>
        <p:spPr>
          <a:xfrm>
            <a:off x="7248600" y="1870950"/>
            <a:ext cx="1895398" cy="1285499"/>
          </a:xfrm>
          <a:prstGeom prst="rect">
            <a:avLst/>
          </a:prstGeom>
          <a:noFill/>
          <a:ln>
            <a:noFill/>
          </a:ln>
        </p:spPr>
      </p:pic>
      <p:pic>
        <p:nvPicPr>
          <p:cNvPr descr="Interior of modern bedroom suite in luxury hotel (provided by Getty Images)" id="79" name="Google Shape;79;p16"/>
          <p:cNvPicPr preferRelativeResize="0"/>
          <p:nvPr/>
        </p:nvPicPr>
        <p:blipFill>
          <a:blip r:embed="rId6">
            <a:alphaModFix/>
          </a:blip>
          <a:stretch>
            <a:fillRect/>
          </a:stretch>
        </p:blipFill>
        <p:spPr>
          <a:xfrm>
            <a:off x="4891500" y="1812875"/>
            <a:ext cx="2101427" cy="1401629"/>
          </a:xfrm>
          <a:prstGeom prst="rect">
            <a:avLst/>
          </a:prstGeom>
          <a:noFill/>
          <a:ln>
            <a:noFill/>
          </a:ln>
        </p:spPr>
      </p:pic>
      <p:sp>
        <p:nvSpPr>
          <p:cNvPr id="80" name="Google Shape;80;p16"/>
          <p:cNvSpPr txBox="1"/>
          <p:nvPr/>
        </p:nvSpPr>
        <p:spPr>
          <a:xfrm>
            <a:off x="6267925" y="48141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(Sliema Tigne Suites, 2025)</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79"/>
                                        </p:tgtEl>
                                        <p:attrNameLst>
                                          <p:attrName>style.visibility</p:attrName>
                                        </p:attrNameLst>
                                      </p:cBhvr>
                                      <p:to>
                                        <p:strVal val="visible"/>
                                      </p:to>
                                    </p:set>
                                    <p:anim calcmode="lin" valueType="num">
                                      <p:cBhvr additive="base">
                                        <p:cTn dur="1000"/>
                                        <p:tgtEl>
                                          <p:spTgt spid="79"/>
                                        </p:tgtEl>
                                        <p:attrNameLst>
                                          <p:attrName>ppt_w</p:attrName>
                                        </p:attrNameLst>
                                      </p:cBhvr>
                                      <p:tavLst>
                                        <p:tav fmla="" tm="0">
                                          <p:val>
                                            <p:strVal val="0"/>
                                          </p:val>
                                        </p:tav>
                                        <p:tav fmla="" tm="100000">
                                          <p:val>
                                            <p:strVal val="#ppt_w"/>
                                          </p:val>
                                        </p:tav>
                                      </p:tavLst>
                                    </p:anim>
                                    <p:anim calcmode="lin" valueType="num">
                                      <p:cBhvr additive="base">
                                        <p:cTn dur="1000"/>
                                        <p:tgtEl>
                                          <p:spTgt spid="79"/>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1000"/>
                                        <p:tgtEl>
                                          <p:spTgt spid="78"/>
                                        </p:tgtEl>
                                        <p:attrNameLst>
                                          <p:attrName>ppt_w</p:attrName>
                                        </p:attrNameLst>
                                      </p:cBhvr>
                                      <p:tavLst>
                                        <p:tav fmla="" tm="0">
                                          <p:val>
                                            <p:strVal val="0"/>
                                          </p:val>
                                        </p:tav>
                                        <p:tav fmla="" tm="100000">
                                          <p:val>
                                            <p:strVal val="#ppt_w"/>
                                          </p:val>
                                        </p:tav>
                                      </p:tavLst>
                                    </p:anim>
                                    <p:anim calcmode="lin" valueType="num">
                                      <p:cBhvr additive="base">
                                        <p:cTn dur="1000"/>
                                        <p:tgtEl>
                                          <p:spTgt spid="7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1000"/>
                                        <p:tgtEl>
                                          <p:spTgt spid="77"/>
                                        </p:tgtEl>
                                        <p:attrNameLst>
                                          <p:attrName>ppt_w</p:attrName>
                                        </p:attrNameLst>
                                      </p:cBhvr>
                                      <p:tavLst>
                                        <p:tav fmla="" tm="0">
                                          <p:val>
                                            <p:strVal val="0"/>
                                          </p:val>
                                        </p:tav>
                                        <p:tav fmla="" tm="100000">
                                          <p:val>
                                            <p:strVal val="#ppt_w"/>
                                          </p:val>
                                        </p:tav>
                                      </p:tavLst>
                                    </p:anim>
                                    <p:anim calcmode="lin" valueType="num">
                                      <p:cBhvr additive="base">
                                        <p:cTn dur="1000"/>
                                        <p:tgtEl>
                                          <p:spTgt spid="77"/>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445025"/>
            <a:ext cx="8520600" cy="572700"/>
          </a:xfrm>
          <a:prstGeom prst="rect">
            <a:avLst/>
          </a:prstGeom>
          <a:solidFill>
            <a:srgbClr val="FF0000"/>
          </a:solidFill>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chemeClr val="lt1"/>
                </a:solidFill>
                <a:latin typeface="Georgia"/>
                <a:ea typeface="Georgia"/>
                <a:cs typeface="Georgia"/>
                <a:sym typeface="Georgia"/>
              </a:rPr>
              <a:t>Things to do in Malta </a:t>
            </a:r>
            <a:r>
              <a:rPr lang="en-GB" sz="3420">
                <a:solidFill>
                  <a:srgbClr val="FF0000"/>
                </a:solidFill>
                <a:latin typeface="Georgia"/>
                <a:ea typeface="Georgia"/>
                <a:cs typeface="Georgia"/>
                <a:sym typeface="Georgia"/>
              </a:rPr>
              <a:t> </a:t>
            </a:r>
            <a:endParaRPr sz="3420">
              <a:solidFill>
                <a:srgbClr val="FF0000"/>
              </a:solidFill>
              <a:latin typeface="Georgia"/>
              <a:ea typeface="Georgia"/>
              <a:cs typeface="Georgia"/>
              <a:sym typeface="Georgia"/>
            </a:endParaRPr>
          </a:p>
        </p:txBody>
      </p:sp>
      <p:sp>
        <p:nvSpPr>
          <p:cNvPr id="86" name="Google Shape;86;p17"/>
          <p:cNvSpPr txBox="1"/>
          <p:nvPr/>
        </p:nvSpPr>
        <p:spPr>
          <a:xfrm>
            <a:off x="1935413" y="4778925"/>
            <a:ext cx="1096500" cy="151500"/>
          </a:xfrm>
          <a:prstGeom prst="rect">
            <a:avLst/>
          </a:prstGeom>
          <a:noFill/>
          <a:ln>
            <a:noFill/>
          </a:ln>
        </p:spPr>
        <p:txBody>
          <a:bodyPr anchorCtr="0" anchor="t" bIns="34600" lIns="34600" spcFirstLastPara="1" rIns="34600" wrap="square" tIns="34600">
            <a:spAutoFit/>
          </a:bodyPr>
          <a:lstStyle/>
          <a:p>
            <a:pPr indent="0" lvl="0" marL="0" rtl="0" algn="l">
              <a:spcBef>
                <a:spcPts val="0"/>
              </a:spcBef>
              <a:spcAft>
                <a:spcPts val="0"/>
              </a:spcAft>
              <a:buNone/>
            </a:pPr>
            <a:r>
              <a:t/>
            </a:r>
            <a:endParaRPr sz="529"/>
          </a:p>
        </p:txBody>
      </p:sp>
      <p:sp>
        <p:nvSpPr>
          <p:cNvPr id="87" name="Google Shape;87;p17"/>
          <p:cNvSpPr txBox="1"/>
          <p:nvPr/>
        </p:nvSpPr>
        <p:spPr>
          <a:xfrm>
            <a:off x="838899" y="4805014"/>
            <a:ext cx="1096500" cy="151500"/>
          </a:xfrm>
          <a:prstGeom prst="rect">
            <a:avLst/>
          </a:prstGeom>
          <a:noFill/>
          <a:ln>
            <a:noFill/>
          </a:ln>
        </p:spPr>
        <p:txBody>
          <a:bodyPr anchorCtr="0" anchor="t" bIns="34600" lIns="34600" spcFirstLastPara="1" rIns="34600" wrap="square" tIns="34600">
            <a:spAutoFit/>
          </a:bodyPr>
          <a:lstStyle/>
          <a:p>
            <a:pPr indent="0" lvl="0" marL="0" rtl="0" algn="l">
              <a:lnSpc>
                <a:spcPct val="115000"/>
              </a:lnSpc>
              <a:spcBef>
                <a:spcPts val="0"/>
              </a:spcBef>
              <a:spcAft>
                <a:spcPts val="454"/>
              </a:spcAft>
              <a:buNone/>
            </a:pPr>
            <a:r>
              <a:t/>
            </a:r>
            <a:endParaRPr sz="529"/>
          </a:p>
        </p:txBody>
      </p:sp>
      <p:pic>
        <p:nvPicPr>
          <p:cNvPr id="88" name="Google Shape;88;p17"/>
          <p:cNvPicPr preferRelativeResize="0"/>
          <p:nvPr/>
        </p:nvPicPr>
        <p:blipFill>
          <a:blip r:embed="rId4">
            <a:alphaModFix/>
          </a:blip>
          <a:stretch>
            <a:fillRect/>
          </a:stretch>
        </p:blipFill>
        <p:spPr>
          <a:xfrm>
            <a:off x="567818" y="1194538"/>
            <a:ext cx="2142620" cy="1339150"/>
          </a:xfrm>
          <a:prstGeom prst="rect">
            <a:avLst/>
          </a:prstGeom>
          <a:noFill/>
          <a:ln>
            <a:noFill/>
          </a:ln>
        </p:spPr>
      </p:pic>
      <p:sp>
        <p:nvSpPr>
          <p:cNvPr id="89" name="Google Shape;89;p17"/>
          <p:cNvSpPr txBox="1"/>
          <p:nvPr/>
        </p:nvSpPr>
        <p:spPr>
          <a:xfrm>
            <a:off x="427600" y="257175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Balluta Bay</a:t>
            </a:r>
            <a:r>
              <a:rPr lang="en-GB" sz="12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Arkadi Bojarsinov, 2022)</a:t>
            </a:r>
            <a:endParaRPr/>
          </a:p>
        </p:txBody>
      </p:sp>
      <p:pic>
        <p:nvPicPr>
          <p:cNvPr id="90" name="Google Shape;90;p17"/>
          <p:cNvPicPr preferRelativeResize="0"/>
          <p:nvPr/>
        </p:nvPicPr>
        <p:blipFill>
          <a:blip r:embed="rId5">
            <a:alphaModFix/>
          </a:blip>
          <a:stretch>
            <a:fillRect/>
          </a:stretch>
        </p:blipFill>
        <p:spPr>
          <a:xfrm>
            <a:off x="3730900" y="1194538"/>
            <a:ext cx="2428983" cy="1339150"/>
          </a:xfrm>
          <a:prstGeom prst="rect">
            <a:avLst/>
          </a:prstGeom>
          <a:noFill/>
          <a:ln>
            <a:noFill/>
          </a:ln>
        </p:spPr>
      </p:pic>
      <p:sp>
        <p:nvSpPr>
          <p:cNvPr id="91" name="Google Shape;91;p17"/>
          <p:cNvSpPr txBox="1"/>
          <p:nvPr/>
        </p:nvSpPr>
        <p:spPr>
          <a:xfrm>
            <a:off x="3730900" y="257175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St.Johns Cathedral, </a:t>
            </a:r>
            <a:r>
              <a:rPr lang="en-GB" sz="1200">
                <a:solidFill>
                  <a:schemeClr val="dk1"/>
                </a:solidFill>
                <a:latin typeface="Times New Roman"/>
                <a:ea typeface="Times New Roman"/>
                <a:cs typeface="Times New Roman"/>
                <a:sym typeface="Times New Roman"/>
              </a:rPr>
              <a:t>Valletta </a:t>
            </a:r>
            <a:r>
              <a:rPr lang="en-GB" sz="1200">
                <a:solidFill>
                  <a:schemeClr val="dk1"/>
                </a:solidFill>
                <a:latin typeface="Times New Roman"/>
                <a:ea typeface="Times New Roman"/>
                <a:cs typeface="Times New Roman"/>
                <a:sym typeface="Times New Roman"/>
              </a:rPr>
              <a:t>(Flickr, 2026)</a:t>
            </a:r>
            <a:endParaRPr/>
          </a:p>
        </p:txBody>
      </p:sp>
      <p:pic>
        <p:nvPicPr>
          <p:cNvPr id="92" name="Google Shape;92;p17"/>
          <p:cNvPicPr preferRelativeResize="0"/>
          <p:nvPr/>
        </p:nvPicPr>
        <p:blipFill>
          <a:blip r:embed="rId6">
            <a:alphaModFix/>
          </a:blip>
          <a:stretch>
            <a:fillRect/>
          </a:stretch>
        </p:blipFill>
        <p:spPr>
          <a:xfrm>
            <a:off x="6543600" y="1168262"/>
            <a:ext cx="2087575" cy="1391726"/>
          </a:xfrm>
          <a:prstGeom prst="rect">
            <a:avLst/>
          </a:prstGeom>
          <a:noFill/>
          <a:ln>
            <a:noFill/>
          </a:ln>
        </p:spPr>
      </p:pic>
      <p:sp>
        <p:nvSpPr>
          <p:cNvPr id="93" name="Google Shape;93;p17"/>
          <p:cNvSpPr txBox="1"/>
          <p:nvPr/>
        </p:nvSpPr>
        <p:spPr>
          <a:xfrm>
            <a:off x="6730900" y="2571750"/>
            <a:ext cx="30000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Blue Lagoon Cruise Trip </a:t>
            </a:r>
            <a:r>
              <a:rPr lang="en-GB" sz="1200">
                <a:solidFill>
                  <a:schemeClr val="dk1"/>
                </a:solidFill>
                <a:latin typeface="Times New Roman"/>
                <a:ea typeface="Times New Roman"/>
                <a:cs typeface="Times New Roman"/>
                <a:sym typeface="Times New Roman"/>
              </a:rPr>
              <a:t>(Flipflopsincluded.com, 2025)</a:t>
            </a:r>
            <a:endParaRPr/>
          </a:p>
        </p:txBody>
      </p:sp>
      <p:pic>
        <p:nvPicPr>
          <p:cNvPr id="94" name="Google Shape;94;p17"/>
          <p:cNvPicPr preferRelativeResize="0"/>
          <p:nvPr/>
        </p:nvPicPr>
        <p:blipFill>
          <a:blip r:embed="rId7">
            <a:alphaModFix/>
          </a:blip>
          <a:stretch>
            <a:fillRect/>
          </a:stretch>
        </p:blipFill>
        <p:spPr>
          <a:xfrm>
            <a:off x="567826" y="3296350"/>
            <a:ext cx="2142625" cy="1482575"/>
          </a:xfrm>
          <a:prstGeom prst="rect">
            <a:avLst/>
          </a:prstGeom>
          <a:noFill/>
          <a:ln>
            <a:noFill/>
          </a:ln>
        </p:spPr>
      </p:pic>
      <p:pic>
        <p:nvPicPr>
          <p:cNvPr id="95" name="Google Shape;95;p17"/>
          <p:cNvPicPr preferRelativeResize="0"/>
          <p:nvPr/>
        </p:nvPicPr>
        <p:blipFill>
          <a:blip r:embed="rId8">
            <a:alphaModFix/>
          </a:blip>
          <a:stretch>
            <a:fillRect/>
          </a:stretch>
        </p:blipFill>
        <p:spPr>
          <a:xfrm>
            <a:off x="4014300" y="2979100"/>
            <a:ext cx="1501563" cy="2002547"/>
          </a:xfrm>
          <a:prstGeom prst="rect">
            <a:avLst/>
          </a:prstGeom>
          <a:noFill/>
          <a:ln>
            <a:noFill/>
          </a:ln>
        </p:spPr>
      </p:pic>
      <p:pic>
        <p:nvPicPr>
          <p:cNvPr id="96" name="Google Shape;96;p17"/>
          <p:cNvPicPr preferRelativeResize="0"/>
          <p:nvPr/>
        </p:nvPicPr>
        <p:blipFill>
          <a:blip r:embed="rId9">
            <a:alphaModFix/>
          </a:blip>
          <a:stretch>
            <a:fillRect/>
          </a:stretch>
        </p:blipFill>
        <p:spPr>
          <a:xfrm>
            <a:off x="6819725" y="3137600"/>
            <a:ext cx="1535326" cy="18424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88"/>
                                        </p:tgtEl>
                                        <p:attrNameLst>
                                          <p:attrName>style.visibility</p:attrName>
                                        </p:attrNameLst>
                                      </p:cBhvr>
                                      <p:to>
                                        <p:strVal val="visible"/>
                                      </p:to>
                                    </p:set>
                                    <p:anim calcmode="lin" valueType="num">
                                      <p:cBhvr additive="base">
                                        <p:cTn dur="2200"/>
                                        <p:tgtEl>
                                          <p:spTgt spid="8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90"/>
                                        </p:tgtEl>
                                        <p:attrNameLst>
                                          <p:attrName>style.visibility</p:attrName>
                                        </p:attrNameLst>
                                      </p:cBhvr>
                                      <p:to>
                                        <p:strVal val="visible"/>
                                      </p:to>
                                    </p:set>
                                    <p:anim calcmode="lin" valueType="num">
                                      <p:cBhvr additive="base">
                                        <p:cTn dur="2200"/>
                                        <p:tgtEl>
                                          <p:spTgt spid="9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1">
                                  <p:stCondLst>
                                    <p:cond delay="0"/>
                                  </p:stCondLst>
                                  <p:childTnLst>
                                    <p:set>
                                      <p:cBhvr>
                                        <p:cTn dur="1" fill="hold">
                                          <p:stCondLst>
                                            <p:cond delay="0"/>
                                          </p:stCondLst>
                                        </p:cTn>
                                        <p:tgtEl>
                                          <p:spTgt spid="92"/>
                                        </p:tgtEl>
                                        <p:attrNameLst>
                                          <p:attrName>style.visibility</p:attrName>
                                        </p:attrNameLst>
                                      </p:cBhvr>
                                      <p:to>
                                        <p:strVal val="visible"/>
                                      </p:to>
                                    </p:set>
                                    <p:anim calcmode="lin" valueType="num">
                                      <p:cBhvr additive="base">
                                        <p:cTn dur="2200"/>
                                        <p:tgtEl>
                                          <p:spTgt spid="9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94"/>
                                        </p:tgtEl>
                                        <p:attrNameLst>
                                          <p:attrName>style.visibility</p:attrName>
                                        </p:attrNameLst>
                                      </p:cBhvr>
                                      <p:to>
                                        <p:strVal val="visible"/>
                                      </p:to>
                                    </p:set>
                                    <p:anim calcmode="lin" valueType="num">
                                      <p:cBhvr additive="base">
                                        <p:cTn dur="2200"/>
                                        <p:tgtEl>
                                          <p:spTgt spid="9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95"/>
                                        </p:tgtEl>
                                        <p:attrNameLst>
                                          <p:attrName>style.visibility</p:attrName>
                                        </p:attrNameLst>
                                      </p:cBhvr>
                                      <p:to>
                                        <p:strVal val="visible"/>
                                      </p:to>
                                    </p:set>
                                    <p:anim calcmode="lin" valueType="num">
                                      <p:cBhvr additive="base">
                                        <p:cTn dur="2200"/>
                                        <p:tgtEl>
                                          <p:spTgt spid="9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2">
                                  <p:stCondLst>
                                    <p:cond delay="0"/>
                                  </p:stCondLst>
                                  <p:childTnLst>
                                    <p:set>
                                      <p:cBhvr>
                                        <p:cTn dur="1" fill="hold">
                                          <p:stCondLst>
                                            <p:cond delay="0"/>
                                          </p:stCondLst>
                                        </p:cTn>
                                        <p:tgtEl>
                                          <p:spTgt spid="96"/>
                                        </p:tgtEl>
                                        <p:attrNameLst>
                                          <p:attrName>style.visibility</p:attrName>
                                        </p:attrNameLst>
                                      </p:cBhvr>
                                      <p:to>
                                        <p:strVal val="visible"/>
                                      </p:to>
                                    </p:set>
                                    <p:anim calcmode="lin" valueType="num">
                                      <p:cBhvr additive="base">
                                        <p:cTn dur="2200"/>
                                        <p:tgtEl>
                                          <p:spTgt spid="9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100" name="Shape 100"/>
        <p:cNvGrpSpPr/>
        <p:nvPr/>
      </p:nvGrpSpPr>
      <p:grpSpPr>
        <a:xfrm>
          <a:off x="0" y="0"/>
          <a:ext cx="0" cy="0"/>
          <a:chOff x="0" y="0"/>
          <a:chExt cx="0" cy="0"/>
        </a:xfrm>
      </p:grpSpPr>
      <p:sp>
        <p:nvSpPr>
          <p:cNvPr id="101" name="Google Shape;101;p18"/>
          <p:cNvSpPr txBox="1"/>
          <p:nvPr>
            <p:ph type="title"/>
          </p:nvPr>
        </p:nvSpPr>
        <p:spPr>
          <a:xfrm>
            <a:off x="311700" y="445025"/>
            <a:ext cx="3701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Getting around the area - </a:t>
            </a:r>
            <a:endParaRPr>
              <a:latin typeface="Georgia"/>
              <a:ea typeface="Georgia"/>
              <a:cs typeface="Georgia"/>
              <a:sym typeface="Georgia"/>
            </a:endParaRPr>
          </a:p>
        </p:txBody>
      </p:sp>
      <p:sp>
        <p:nvSpPr>
          <p:cNvPr id="102" name="Google Shape;102;p18"/>
          <p:cNvSpPr txBox="1"/>
          <p:nvPr>
            <p:ph idx="1" type="body"/>
          </p:nvPr>
        </p:nvSpPr>
        <p:spPr>
          <a:xfrm flipH="1" rot="10800000">
            <a:off x="9291775" y="6473100"/>
            <a:ext cx="394200" cy="783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103" name="Google Shape;103;p18"/>
          <p:cNvSpPr txBox="1"/>
          <p:nvPr>
            <p:ph type="title"/>
          </p:nvPr>
        </p:nvSpPr>
        <p:spPr>
          <a:xfrm>
            <a:off x="6639475" y="4090675"/>
            <a:ext cx="119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Fairies </a:t>
            </a:r>
            <a:endParaRPr>
              <a:latin typeface="Georgia"/>
              <a:ea typeface="Georgia"/>
              <a:cs typeface="Georgia"/>
              <a:sym typeface="Georgia"/>
            </a:endParaRPr>
          </a:p>
        </p:txBody>
      </p:sp>
      <p:sp>
        <p:nvSpPr>
          <p:cNvPr id="104" name="Google Shape;104;p18"/>
          <p:cNvSpPr txBox="1"/>
          <p:nvPr>
            <p:ph type="title"/>
          </p:nvPr>
        </p:nvSpPr>
        <p:spPr>
          <a:xfrm>
            <a:off x="3524275" y="1700225"/>
            <a:ext cx="257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c</a:t>
            </a:r>
            <a:r>
              <a:rPr lang="en-GB">
                <a:latin typeface="Georgia"/>
                <a:ea typeface="Georgia"/>
                <a:cs typeface="Georgia"/>
                <a:sym typeface="Georgia"/>
              </a:rPr>
              <a:t>oach / mini bus</a:t>
            </a:r>
            <a:endParaRPr>
              <a:latin typeface="Georgia"/>
              <a:ea typeface="Georgia"/>
              <a:cs typeface="Georgia"/>
              <a:sym typeface="Georgia"/>
            </a:endParaRPr>
          </a:p>
        </p:txBody>
      </p:sp>
      <p:sp>
        <p:nvSpPr>
          <p:cNvPr id="105" name="Google Shape;105;p18"/>
          <p:cNvSpPr txBox="1"/>
          <p:nvPr>
            <p:ph type="title"/>
          </p:nvPr>
        </p:nvSpPr>
        <p:spPr>
          <a:xfrm>
            <a:off x="195038" y="3886225"/>
            <a:ext cx="2669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Public transport </a:t>
            </a:r>
            <a:endParaRPr>
              <a:latin typeface="Georgia"/>
              <a:ea typeface="Georgia"/>
              <a:cs typeface="Georgia"/>
              <a:sym typeface="Georgia"/>
            </a:endParaRPr>
          </a:p>
        </p:txBody>
      </p:sp>
      <p:pic>
        <p:nvPicPr>
          <p:cNvPr id="106" name="Google Shape;106;p18"/>
          <p:cNvPicPr preferRelativeResize="0"/>
          <p:nvPr/>
        </p:nvPicPr>
        <p:blipFill>
          <a:blip r:embed="rId3">
            <a:alphaModFix/>
          </a:blip>
          <a:stretch>
            <a:fillRect/>
          </a:stretch>
        </p:blipFill>
        <p:spPr>
          <a:xfrm>
            <a:off x="100088" y="2162300"/>
            <a:ext cx="2859276" cy="1501125"/>
          </a:xfrm>
          <a:prstGeom prst="rect">
            <a:avLst/>
          </a:prstGeom>
          <a:noFill/>
          <a:ln>
            <a:noFill/>
          </a:ln>
        </p:spPr>
      </p:pic>
      <p:sp>
        <p:nvSpPr>
          <p:cNvPr id="107" name="Google Shape;107;p18"/>
          <p:cNvSpPr txBox="1"/>
          <p:nvPr/>
        </p:nvSpPr>
        <p:spPr>
          <a:xfrm>
            <a:off x="0" y="4458925"/>
            <a:ext cx="3213300" cy="69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solidFill>
                  <a:schemeClr val="dk1"/>
                </a:solidFill>
                <a:latin typeface="Times New Roman"/>
                <a:ea typeface="Times New Roman"/>
                <a:cs typeface="Times New Roman"/>
                <a:sym typeface="Times New Roman"/>
              </a:rPr>
              <a:t>(https://www.facebook.com/passariellosergio2 and https://www.maltabusiness.it/en/author/redazione, 2022)</a:t>
            </a:r>
            <a:endParaRPr sz="1300"/>
          </a:p>
        </p:txBody>
      </p:sp>
      <p:pic>
        <p:nvPicPr>
          <p:cNvPr id="108" name="Google Shape;108;p18"/>
          <p:cNvPicPr preferRelativeResize="0"/>
          <p:nvPr/>
        </p:nvPicPr>
        <p:blipFill>
          <a:blip r:embed="rId4">
            <a:alphaModFix/>
          </a:blip>
          <a:stretch>
            <a:fillRect/>
          </a:stretch>
        </p:blipFill>
        <p:spPr>
          <a:xfrm>
            <a:off x="6281939" y="1115038"/>
            <a:ext cx="2619375" cy="1743075"/>
          </a:xfrm>
          <a:prstGeom prst="rect">
            <a:avLst/>
          </a:prstGeom>
          <a:noFill/>
          <a:ln>
            <a:noFill/>
          </a:ln>
        </p:spPr>
      </p:pic>
      <p:sp>
        <p:nvSpPr>
          <p:cNvPr id="109" name="Google Shape;109;p18"/>
          <p:cNvSpPr txBox="1"/>
          <p:nvPr/>
        </p:nvSpPr>
        <p:spPr>
          <a:xfrm>
            <a:off x="3408400" y="22729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(Koptaco, 2024)</a:t>
            </a:r>
            <a:endParaRPr/>
          </a:p>
        </p:txBody>
      </p:sp>
      <p:pic>
        <p:nvPicPr>
          <p:cNvPr id="110" name="Google Shape;110;p18"/>
          <p:cNvPicPr preferRelativeResize="0"/>
          <p:nvPr/>
        </p:nvPicPr>
        <p:blipFill>
          <a:blip r:embed="rId5">
            <a:alphaModFix/>
          </a:blip>
          <a:stretch>
            <a:fillRect/>
          </a:stretch>
        </p:blipFill>
        <p:spPr>
          <a:xfrm>
            <a:off x="3817938" y="3301038"/>
            <a:ext cx="2619375" cy="1743075"/>
          </a:xfrm>
          <a:prstGeom prst="rect">
            <a:avLst/>
          </a:prstGeom>
          <a:noFill/>
          <a:ln>
            <a:noFill/>
          </a:ln>
        </p:spPr>
      </p:pic>
      <p:sp>
        <p:nvSpPr>
          <p:cNvPr id="111" name="Google Shape;111;p18"/>
          <p:cNvSpPr txBox="1"/>
          <p:nvPr/>
        </p:nvSpPr>
        <p:spPr>
          <a:xfrm>
            <a:off x="6523575" y="46206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(MaltaUncovered.com, 2024)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lin ang="5400012" scaled="0"/>
        </a:gradFill>
      </p:bgPr>
    </p:bg>
    <p:spTree>
      <p:nvGrpSpPr>
        <p:cNvPr id="115" name="Shape 115"/>
        <p:cNvGrpSpPr/>
        <p:nvPr/>
      </p:nvGrpSpPr>
      <p:grpSpPr>
        <a:xfrm>
          <a:off x="0" y="0"/>
          <a:ext cx="0" cy="0"/>
          <a:chOff x="0" y="0"/>
          <a:chExt cx="0" cy="0"/>
        </a:xfrm>
      </p:grpSpPr>
      <p:sp>
        <p:nvSpPr>
          <p:cNvPr id="116" name="Google Shape;116;p19"/>
          <p:cNvSpPr txBox="1"/>
          <p:nvPr>
            <p:ph type="title"/>
          </p:nvPr>
        </p:nvSpPr>
        <p:spPr>
          <a:xfrm>
            <a:off x="3130200" y="210850"/>
            <a:ext cx="2680800" cy="572700"/>
          </a:xfrm>
          <a:prstGeom prst="rect">
            <a:avLst/>
          </a:prstGeom>
          <a:solidFill>
            <a:schemeClr val="lt1"/>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Getting to Malta-</a:t>
            </a:r>
            <a:r>
              <a:rPr lang="en-GB">
                <a:latin typeface="Nunito"/>
                <a:ea typeface="Nunito"/>
                <a:cs typeface="Nunito"/>
                <a:sym typeface="Nunito"/>
              </a:rPr>
              <a:t> </a:t>
            </a:r>
            <a:endParaRPr>
              <a:latin typeface="Nunito"/>
              <a:ea typeface="Nunito"/>
              <a:cs typeface="Nunito"/>
              <a:sym typeface="Nunito"/>
            </a:endParaRPr>
          </a:p>
          <a:p>
            <a:pPr indent="0" lvl="0" marL="0" rtl="0" algn="l">
              <a:spcBef>
                <a:spcPts val="0"/>
              </a:spcBef>
              <a:spcAft>
                <a:spcPts val="0"/>
              </a:spcAft>
              <a:buNone/>
            </a:pPr>
            <a:r>
              <a:t/>
            </a:r>
            <a:endParaRPr/>
          </a:p>
        </p:txBody>
      </p:sp>
      <p:sp>
        <p:nvSpPr>
          <p:cNvPr id="117" name="Google Shape;117;p19"/>
          <p:cNvSpPr txBox="1"/>
          <p:nvPr>
            <p:ph idx="1" type="body"/>
          </p:nvPr>
        </p:nvSpPr>
        <p:spPr>
          <a:xfrm>
            <a:off x="8235300" y="5302475"/>
            <a:ext cx="5970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8" name="Google Shape;118;p19"/>
          <p:cNvPicPr preferRelativeResize="0"/>
          <p:nvPr/>
        </p:nvPicPr>
        <p:blipFill rotWithShape="1">
          <a:blip r:embed="rId3">
            <a:alphaModFix/>
          </a:blip>
          <a:srcRect b="0" l="19493" r="9750" t="0"/>
          <a:stretch/>
        </p:blipFill>
        <p:spPr>
          <a:xfrm>
            <a:off x="932275" y="1087500"/>
            <a:ext cx="2680725" cy="1894300"/>
          </a:xfrm>
          <a:prstGeom prst="rect">
            <a:avLst/>
          </a:prstGeom>
          <a:noFill/>
          <a:ln cap="flat" cmpd="sng" w="76200">
            <a:solidFill>
              <a:schemeClr val="lt1"/>
            </a:solidFill>
            <a:prstDash val="solid"/>
            <a:round/>
            <a:headEnd len="sm" w="sm" type="none"/>
            <a:tailEnd len="sm" w="sm" type="none"/>
          </a:ln>
        </p:spPr>
      </p:pic>
      <p:pic>
        <p:nvPicPr>
          <p:cNvPr id="119" name="Google Shape;119;p19"/>
          <p:cNvPicPr preferRelativeResize="0"/>
          <p:nvPr/>
        </p:nvPicPr>
        <p:blipFill>
          <a:blip r:embed="rId4">
            <a:alphaModFix/>
          </a:blip>
          <a:stretch>
            <a:fillRect/>
          </a:stretch>
        </p:blipFill>
        <p:spPr>
          <a:xfrm>
            <a:off x="5559948" y="1087499"/>
            <a:ext cx="3021003" cy="1894300"/>
          </a:xfrm>
          <a:prstGeom prst="rect">
            <a:avLst/>
          </a:prstGeom>
          <a:noFill/>
          <a:ln cap="flat" cmpd="sng" w="76200">
            <a:solidFill>
              <a:schemeClr val="lt1"/>
            </a:solidFill>
            <a:prstDash val="solid"/>
            <a:round/>
            <a:headEnd len="sm" w="sm" type="none"/>
            <a:tailEnd len="sm" w="sm" type="none"/>
          </a:ln>
        </p:spPr>
      </p:pic>
      <p:sp>
        <p:nvSpPr>
          <p:cNvPr id="120" name="Google Shape;120;p19"/>
          <p:cNvSpPr txBox="1"/>
          <p:nvPr/>
        </p:nvSpPr>
        <p:spPr>
          <a:xfrm>
            <a:off x="830838" y="3216925"/>
            <a:ext cx="2883600" cy="9201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Georgia"/>
                <a:ea typeface="Georgia"/>
                <a:cs typeface="Georgia"/>
                <a:sym typeface="Georgia"/>
              </a:rPr>
              <a:t>2:30 SWA- 5:05 BRS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Practical and </a:t>
            </a:r>
            <a:r>
              <a:rPr lang="en-GB">
                <a:solidFill>
                  <a:schemeClr val="dk1"/>
                </a:solidFill>
                <a:latin typeface="Georgia"/>
                <a:ea typeface="Georgia"/>
                <a:cs typeface="Georgia"/>
                <a:sym typeface="Georgia"/>
              </a:rPr>
              <a:t>convenient</a:t>
            </a:r>
            <a:r>
              <a:rPr lang="en-GB">
                <a:solidFill>
                  <a:schemeClr val="dk1"/>
                </a:solidFill>
                <a:latin typeface="Georgia"/>
                <a:ea typeface="Georgia"/>
                <a:cs typeface="Georgia"/>
                <a:sym typeface="Georgia"/>
              </a:rPr>
              <a:t>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Affordable </a:t>
            </a:r>
            <a:endParaRPr>
              <a:solidFill>
                <a:schemeClr val="dk1"/>
              </a:solidFill>
              <a:latin typeface="Georgia"/>
              <a:ea typeface="Georgia"/>
              <a:cs typeface="Georgia"/>
              <a:sym typeface="Georgia"/>
            </a:endParaRPr>
          </a:p>
          <a:p>
            <a:pPr indent="0" lvl="0" marL="0" rtl="0" algn="l">
              <a:spcBef>
                <a:spcPts val="0"/>
              </a:spcBef>
              <a:spcAft>
                <a:spcPts val="0"/>
              </a:spcAft>
              <a:buNone/>
            </a:pPr>
            <a:r>
              <a:t/>
            </a:r>
            <a:endParaRPr>
              <a:solidFill>
                <a:schemeClr val="dk2"/>
              </a:solidFill>
            </a:endParaRPr>
          </a:p>
        </p:txBody>
      </p:sp>
      <p:sp>
        <p:nvSpPr>
          <p:cNvPr id="121" name="Google Shape;121;p19"/>
          <p:cNvSpPr txBox="1"/>
          <p:nvPr/>
        </p:nvSpPr>
        <p:spPr>
          <a:xfrm>
            <a:off x="5628650" y="3294450"/>
            <a:ext cx="2883600" cy="9201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Georgia"/>
                <a:ea typeface="Georgia"/>
                <a:cs typeface="Georgia"/>
                <a:sym typeface="Georgia"/>
              </a:rPr>
              <a:t>07:</a:t>
            </a:r>
            <a:r>
              <a:rPr lang="en-GB">
                <a:solidFill>
                  <a:schemeClr val="dk1"/>
                </a:solidFill>
                <a:latin typeface="Georgia"/>
                <a:ea typeface="Georgia"/>
                <a:cs typeface="Georgia"/>
                <a:sym typeface="Georgia"/>
              </a:rPr>
              <a:t>35 AM</a:t>
            </a:r>
            <a:r>
              <a:rPr lang="en-GB">
                <a:solidFill>
                  <a:schemeClr val="dk1"/>
                </a:solidFill>
                <a:latin typeface="Georgia"/>
                <a:ea typeface="Georgia"/>
                <a:cs typeface="Georgia"/>
                <a:sym typeface="Georgia"/>
              </a:rPr>
              <a:t> BRS - 11:55AM MAL</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Affordable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Ideal for students. </a:t>
            </a:r>
            <a:endParaRPr>
              <a:solidFill>
                <a:schemeClr val="dk1"/>
              </a:solidFill>
              <a:latin typeface="Georgia"/>
              <a:ea typeface="Georgia"/>
              <a:cs typeface="Georgia"/>
              <a:sym typeface="Georgia"/>
            </a:endParaRPr>
          </a:p>
        </p:txBody>
      </p:sp>
      <p:cxnSp>
        <p:nvCxnSpPr>
          <p:cNvPr id="122" name="Google Shape;122;p19"/>
          <p:cNvCxnSpPr/>
          <p:nvPr/>
        </p:nvCxnSpPr>
        <p:spPr>
          <a:xfrm>
            <a:off x="3613000" y="1650375"/>
            <a:ext cx="1873500" cy="1081500"/>
          </a:xfrm>
          <a:prstGeom prst="curvedConnector3">
            <a:avLst>
              <a:gd fmla="val 50000" name="adj1"/>
            </a:avLst>
          </a:prstGeom>
          <a:noFill/>
          <a:ln cap="flat" cmpd="sng" w="114300">
            <a:solidFill>
              <a:schemeClr val="lt1"/>
            </a:solidFill>
            <a:prstDash val="solid"/>
            <a:round/>
            <a:headEnd len="med" w="med" type="none"/>
            <a:tailEnd len="med" w="med" type="none"/>
          </a:ln>
        </p:spPr>
      </p:cxn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26" name="Shape 126"/>
        <p:cNvGrpSpPr/>
        <p:nvPr/>
      </p:nvGrpSpPr>
      <p:grpSpPr>
        <a:xfrm>
          <a:off x="0" y="0"/>
          <a:ext cx="0" cy="0"/>
          <a:chOff x="0" y="0"/>
          <a:chExt cx="0" cy="0"/>
        </a:xfrm>
      </p:grpSpPr>
      <p:sp>
        <p:nvSpPr>
          <p:cNvPr id="127" name="Google Shape;127;p20"/>
          <p:cNvSpPr txBox="1"/>
          <p:nvPr>
            <p:ph type="title"/>
          </p:nvPr>
        </p:nvSpPr>
        <p:spPr>
          <a:xfrm>
            <a:off x="2976825" y="411575"/>
            <a:ext cx="27660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1- Traveling-</a:t>
            </a:r>
            <a:endParaRPr>
              <a:latin typeface="Georgia"/>
              <a:ea typeface="Georgia"/>
              <a:cs typeface="Georgia"/>
              <a:sym typeface="Georgia"/>
            </a:endParaRPr>
          </a:p>
          <a:p>
            <a:pPr indent="0" lvl="0" marL="0" rtl="0" algn="l">
              <a:spcBef>
                <a:spcPts val="0"/>
              </a:spcBef>
              <a:spcAft>
                <a:spcPts val="0"/>
              </a:spcAft>
              <a:buNone/>
            </a:pPr>
            <a:r>
              <a:t/>
            </a:r>
            <a:endParaRPr/>
          </a:p>
        </p:txBody>
      </p:sp>
      <p:sp>
        <p:nvSpPr>
          <p:cNvPr id="128" name="Google Shape;128;p20"/>
          <p:cNvSpPr txBox="1"/>
          <p:nvPr>
            <p:ph idx="1" type="body"/>
          </p:nvPr>
        </p:nvSpPr>
        <p:spPr>
          <a:xfrm flipH="1" rot="10800000">
            <a:off x="6697275" y="5143500"/>
            <a:ext cx="2144100" cy="92400"/>
          </a:xfrm>
          <a:prstGeom prst="rect">
            <a:avLst/>
          </a:prstGeom>
          <a:effectLst>
            <a:outerShdw blurRad="57150" rotWithShape="0" algn="bl" dir="5400000" dist="19050">
              <a:srgbClr val="000000">
                <a:alpha val="50000"/>
              </a:srgbClr>
            </a:outerShdw>
          </a:effectLst>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t/>
            </a:r>
            <a:endParaRPr/>
          </a:p>
        </p:txBody>
      </p:sp>
      <p:sp>
        <p:nvSpPr>
          <p:cNvPr id="129" name="Google Shape;129;p20"/>
          <p:cNvSpPr txBox="1"/>
          <p:nvPr/>
        </p:nvSpPr>
        <p:spPr>
          <a:xfrm>
            <a:off x="616150" y="120550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300">
                <a:solidFill>
                  <a:schemeClr val="dk1"/>
                </a:solidFill>
                <a:latin typeface="Georgia"/>
                <a:ea typeface="Georgia"/>
                <a:cs typeface="Georgia"/>
                <a:sym typeface="Georgia"/>
              </a:rPr>
              <a:t>2:00 arrive at </a:t>
            </a:r>
            <a:r>
              <a:rPr lang="en-GB" sz="1300">
                <a:solidFill>
                  <a:schemeClr val="dk1"/>
                </a:solidFill>
                <a:latin typeface="Georgia"/>
                <a:ea typeface="Georgia"/>
                <a:cs typeface="Georgia"/>
                <a:sym typeface="Georgia"/>
              </a:rPr>
              <a:t>swansea</a:t>
            </a:r>
            <a:r>
              <a:rPr lang="en-GB" sz="1300">
                <a:solidFill>
                  <a:schemeClr val="dk1"/>
                </a:solidFill>
                <a:latin typeface="Georgia"/>
                <a:ea typeface="Georgia"/>
                <a:cs typeface="Georgia"/>
                <a:sym typeface="Georgia"/>
              </a:rPr>
              <a:t> bus station ready for the 2:30am bus departure </a:t>
            </a:r>
            <a:endParaRPr sz="1300">
              <a:solidFill>
                <a:schemeClr val="dk1"/>
              </a:solidFill>
              <a:latin typeface="Georgia"/>
              <a:ea typeface="Georgia"/>
              <a:cs typeface="Georgia"/>
              <a:sym typeface="Georgia"/>
            </a:endParaRPr>
          </a:p>
          <a:p>
            <a:pPr indent="0" lvl="0" marL="0" rtl="0" algn="l">
              <a:spcBef>
                <a:spcPts val="0"/>
              </a:spcBef>
              <a:spcAft>
                <a:spcPts val="0"/>
              </a:spcAft>
              <a:buNone/>
            </a:pPr>
            <a:r>
              <a:t/>
            </a:r>
            <a:endParaRPr sz="1300">
              <a:solidFill>
                <a:schemeClr val="dk2"/>
              </a:solidFill>
              <a:latin typeface="Nunito SemiBold"/>
              <a:ea typeface="Nunito SemiBold"/>
              <a:cs typeface="Nunito SemiBold"/>
              <a:sym typeface="Nunito SemiBold"/>
            </a:endParaRPr>
          </a:p>
        </p:txBody>
      </p:sp>
      <p:cxnSp>
        <p:nvCxnSpPr>
          <p:cNvPr id="130" name="Google Shape;130;p20"/>
          <p:cNvCxnSpPr>
            <a:stCxn id="129" idx="3"/>
          </p:cNvCxnSpPr>
          <p:nvPr/>
        </p:nvCxnSpPr>
        <p:spPr>
          <a:xfrm>
            <a:off x="2976850" y="1698100"/>
            <a:ext cx="536400" cy="9300"/>
          </a:xfrm>
          <a:prstGeom prst="straightConnector1">
            <a:avLst/>
          </a:prstGeom>
          <a:noFill/>
          <a:ln cap="flat" cmpd="sng" w="76200">
            <a:solidFill>
              <a:schemeClr val="dk1"/>
            </a:solidFill>
            <a:prstDash val="solid"/>
            <a:round/>
            <a:headEnd len="med" w="med" type="none"/>
            <a:tailEnd len="med" w="med" type="none"/>
          </a:ln>
        </p:spPr>
      </p:cxnSp>
      <p:sp>
        <p:nvSpPr>
          <p:cNvPr id="131" name="Google Shape;131;p20"/>
          <p:cNvSpPr txBox="1"/>
          <p:nvPr/>
        </p:nvSpPr>
        <p:spPr>
          <a:xfrm>
            <a:off x="3513125" y="120550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5:05 arrive at BRS.</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5:10 - 7:30 make way through security, duty free and the heading to the gate </a:t>
            </a:r>
            <a:endParaRPr sz="1800">
              <a:solidFill>
                <a:schemeClr val="dk1"/>
              </a:solidFill>
              <a:latin typeface="Georgia"/>
              <a:ea typeface="Georgia"/>
              <a:cs typeface="Georgia"/>
              <a:sym typeface="Georgia"/>
            </a:endParaRPr>
          </a:p>
        </p:txBody>
      </p:sp>
      <p:sp>
        <p:nvSpPr>
          <p:cNvPr id="132" name="Google Shape;132;p20"/>
          <p:cNvSpPr txBox="1"/>
          <p:nvPr/>
        </p:nvSpPr>
        <p:spPr>
          <a:xfrm>
            <a:off x="6410100" y="12101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7:35- departure of flight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11:55am land at MAL</a:t>
            </a:r>
            <a:r>
              <a:rPr lang="en-GB" sz="1800">
                <a:solidFill>
                  <a:schemeClr val="dk2"/>
                </a:solidFill>
              </a:rPr>
              <a:t>  </a:t>
            </a:r>
            <a:endParaRPr sz="1800">
              <a:solidFill>
                <a:schemeClr val="dk2"/>
              </a:solidFill>
            </a:endParaRPr>
          </a:p>
        </p:txBody>
      </p:sp>
      <p:sp>
        <p:nvSpPr>
          <p:cNvPr id="133" name="Google Shape;133;p20"/>
          <p:cNvSpPr txBox="1"/>
          <p:nvPr/>
        </p:nvSpPr>
        <p:spPr>
          <a:xfrm>
            <a:off x="3513125"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13:30- arrive at </a:t>
            </a:r>
            <a:r>
              <a:rPr lang="en-GB" sz="1800">
                <a:solidFill>
                  <a:schemeClr val="dk1"/>
                </a:solidFill>
                <a:latin typeface="Georgia"/>
                <a:ea typeface="Georgia"/>
                <a:cs typeface="Georgia"/>
                <a:sym typeface="Georgia"/>
              </a:rPr>
              <a:t>accommodation</a:t>
            </a:r>
            <a:r>
              <a:rPr lang="en-GB" sz="1800">
                <a:solidFill>
                  <a:schemeClr val="dk1"/>
                </a:solidFill>
                <a:latin typeface="Georgia"/>
                <a:ea typeface="Georgia"/>
                <a:cs typeface="Georgia"/>
                <a:sym typeface="Georgia"/>
              </a:rPr>
              <a:t> and check in </a:t>
            </a:r>
            <a:endParaRPr sz="1800">
              <a:solidFill>
                <a:schemeClr val="dk1"/>
              </a:solidFill>
              <a:latin typeface="Georgia"/>
              <a:ea typeface="Georgia"/>
              <a:cs typeface="Georgia"/>
              <a:sym typeface="Georgia"/>
            </a:endParaRPr>
          </a:p>
        </p:txBody>
      </p:sp>
      <p:sp>
        <p:nvSpPr>
          <p:cNvPr id="134" name="Google Shape;134;p20"/>
          <p:cNvSpPr txBox="1"/>
          <p:nvPr/>
        </p:nvSpPr>
        <p:spPr>
          <a:xfrm>
            <a:off x="6410100"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0000"/>
          </a:bodyPr>
          <a:lstStyle/>
          <a:p>
            <a:pPr indent="0" lvl="0" marL="0" rtl="0" algn="l">
              <a:spcBef>
                <a:spcPts val="0"/>
              </a:spcBef>
              <a:spcAft>
                <a:spcPts val="0"/>
              </a:spcAft>
              <a:buNone/>
            </a:pPr>
            <a:r>
              <a:rPr lang="en-GB" sz="1800">
                <a:latin typeface="Georgia"/>
                <a:ea typeface="Georgia"/>
                <a:cs typeface="Georgia"/>
                <a:sym typeface="Georgia"/>
              </a:rPr>
              <a:t>12:30PM clear security </a:t>
            </a:r>
            <a:r>
              <a:rPr lang="en-GB" sz="1800">
                <a:latin typeface="Georgia"/>
                <a:ea typeface="Georgia"/>
                <a:cs typeface="Georgia"/>
                <a:sym typeface="Georgia"/>
              </a:rPr>
              <a:t>and customs </a:t>
            </a:r>
            <a:endParaRPr sz="1800">
              <a:latin typeface="Georgia"/>
              <a:ea typeface="Georgia"/>
              <a:cs typeface="Georgia"/>
              <a:sym typeface="Georgia"/>
            </a:endParaRPr>
          </a:p>
          <a:p>
            <a:pPr indent="0" lvl="0" marL="0" rtl="0" algn="l">
              <a:spcBef>
                <a:spcPts val="0"/>
              </a:spcBef>
              <a:spcAft>
                <a:spcPts val="0"/>
              </a:spcAft>
              <a:buNone/>
            </a:pPr>
            <a:r>
              <a:rPr lang="en-GB" sz="1800">
                <a:latin typeface="Georgia"/>
                <a:ea typeface="Georgia"/>
                <a:cs typeface="Georgia"/>
                <a:sym typeface="Georgia"/>
              </a:rPr>
              <a:t>Head to the public bus stop and head to accommodation</a:t>
            </a:r>
            <a:endParaRPr sz="1800">
              <a:latin typeface="Georgia"/>
              <a:ea typeface="Georgia"/>
              <a:cs typeface="Georgia"/>
              <a:sym typeface="Georgia"/>
            </a:endParaRPr>
          </a:p>
        </p:txBody>
      </p:sp>
      <p:sp>
        <p:nvSpPr>
          <p:cNvPr id="135" name="Google Shape;135;p20"/>
          <p:cNvSpPr txBox="1"/>
          <p:nvPr/>
        </p:nvSpPr>
        <p:spPr>
          <a:xfrm>
            <a:off x="616150"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2:00pm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Free afternoon to explore area. </a:t>
            </a:r>
            <a:endParaRPr sz="1800">
              <a:solidFill>
                <a:schemeClr val="dk1"/>
              </a:solidFill>
              <a:latin typeface="Georgia"/>
              <a:ea typeface="Georgia"/>
              <a:cs typeface="Georgia"/>
              <a:sym typeface="Georgia"/>
            </a:endParaRPr>
          </a:p>
        </p:txBody>
      </p:sp>
      <p:cxnSp>
        <p:nvCxnSpPr>
          <p:cNvPr id="136" name="Google Shape;136;p20"/>
          <p:cNvCxnSpPr/>
          <p:nvPr/>
        </p:nvCxnSpPr>
        <p:spPr>
          <a:xfrm>
            <a:off x="5873825" y="1698100"/>
            <a:ext cx="536400" cy="9300"/>
          </a:xfrm>
          <a:prstGeom prst="straightConnector1">
            <a:avLst/>
          </a:prstGeom>
          <a:noFill/>
          <a:ln cap="flat" cmpd="sng" w="76200">
            <a:solidFill>
              <a:schemeClr val="dk1"/>
            </a:solidFill>
            <a:prstDash val="solid"/>
            <a:round/>
            <a:headEnd len="med" w="med" type="none"/>
            <a:tailEnd len="med" w="med" type="none"/>
          </a:ln>
        </p:spPr>
      </p:cxnSp>
      <p:cxnSp>
        <p:nvCxnSpPr>
          <p:cNvPr id="137" name="Google Shape;137;p20"/>
          <p:cNvCxnSpPr>
            <a:stCxn id="132" idx="2"/>
            <a:endCxn id="134" idx="0"/>
          </p:cNvCxnSpPr>
          <p:nvPr/>
        </p:nvCxnSpPr>
        <p:spPr>
          <a:xfrm>
            <a:off x="7590450" y="2195350"/>
            <a:ext cx="0" cy="376500"/>
          </a:xfrm>
          <a:prstGeom prst="straightConnector1">
            <a:avLst/>
          </a:prstGeom>
          <a:noFill/>
          <a:ln cap="flat" cmpd="sng" w="76200">
            <a:solidFill>
              <a:schemeClr val="dk1"/>
            </a:solidFill>
            <a:prstDash val="solid"/>
            <a:round/>
            <a:headEnd len="med" w="med" type="none"/>
            <a:tailEnd len="med" w="med" type="none"/>
          </a:ln>
        </p:spPr>
      </p:cxnSp>
      <p:cxnSp>
        <p:nvCxnSpPr>
          <p:cNvPr id="138" name="Google Shape;138;p20"/>
          <p:cNvCxnSpPr/>
          <p:nvPr/>
        </p:nvCxnSpPr>
        <p:spPr>
          <a:xfrm>
            <a:off x="5873825" y="3059700"/>
            <a:ext cx="536400" cy="9300"/>
          </a:xfrm>
          <a:prstGeom prst="straightConnector1">
            <a:avLst/>
          </a:prstGeom>
          <a:noFill/>
          <a:ln cap="flat" cmpd="sng" w="76200">
            <a:solidFill>
              <a:schemeClr val="dk1"/>
            </a:solidFill>
            <a:prstDash val="solid"/>
            <a:round/>
            <a:headEnd len="med" w="med" type="none"/>
            <a:tailEnd len="med" w="med" type="none"/>
          </a:ln>
        </p:spPr>
      </p:cxnSp>
      <p:cxnSp>
        <p:nvCxnSpPr>
          <p:cNvPr id="139" name="Google Shape;139;p20"/>
          <p:cNvCxnSpPr/>
          <p:nvPr/>
        </p:nvCxnSpPr>
        <p:spPr>
          <a:xfrm>
            <a:off x="2976850" y="3059700"/>
            <a:ext cx="536400" cy="9300"/>
          </a:xfrm>
          <a:prstGeom prst="straightConnector1">
            <a:avLst/>
          </a:prstGeom>
          <a:noFill/>
          <a:ln cap="flat" cmpd="sng" w="76200">
            <a:solidFill>
              <a:schemeClr val="dk1"/>
            </a:solidFill>
            <a:prstDash val="solid"/>
            <a:round/>
            <a:headEnd len="med" w="med" type="none"/>
            <a:tailEnd len="med" w="med" type="none"/>
          </a:ln>
        </p:spPr>
      </p:cxn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43" name="Shape 143"/>
        <p:cNvGrpSpPr/>
        <p:nvPr/>
      </p:nvGrpSpPr>
      <p:grpSpPr>
        <a:xfrm>
          <a:off x="0" y="0"/>
          <a:ext cx="0" cy="0"/>
          <a:chOff x="0" y="0"/>
          <a:chExt cx="0" cy="0"/>
        </a:xfrm>
      </p:grpSpPr>
      <p:sp>
        <p:nvSpPr>
          <p:cNvPr id="144" name="Google Shape;144;p21"/>
          <p:cNvSpPr txBox="1"/>
          <p:nvPr/>
        </p:nvSpPr>
        <p:spPr>
          <a:xfrm>
            <a:off x="87175" y="113260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at the accommodation  </a:t>
            </a:r>
            <a:endParaRPr sz="1800">
              <a:solidFill>
                <a:schemeClr val="dk2"/>
              </a:solidFill>
              <a:latin typeface="Georgia"/>
              <a:ea typeface="Georgia"/>
              <a:cs typeface="Georgia"/>
              <a:sym typeface="Georgia"/>
            </a:endParaRPr>
          </a:p>
        </p:txBody>
      </p:sp>
      <p:sp>
        <p:nvSpPr>
          <p:cNvPr id="145" name="Google Shape;145;p21"/>
          <p:cNvSpPr txBox="1"/>
          <p:nvPr/>
        </p:nvSpPr>
        <p:spPr>
          <a:xfrm>
            <a:off x="3025475" y="1132600"/>
            <a:ext cx="24504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9.30AM </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Meet at Reception and begin with a scenic walk along Sliema seafront towards Tigne point. </a:t>
            </a:r>
            <a:endParaRPr sz="1800">
              <a:solidFill>
                <a:schemeClr val="dk2"/>
              </a:solidFill>
              <a:latin typeface="Georgia"/>
              <a:ea typeface="Georgia"/>
              <a:cs typeface="Georgia"/>
              <a:sym typeface="Georgia"/>
            </a:endParaRPr>
          </a:p>
        </p:txBody>
      </p:sp>
      <p:sp>
        <p:nvSpPr>
          <p:cNvPr id="146" name="Google Shape;146;p21"/>
          <p:cNvSpPr txBox="1"/>
          <p:nvPr/>
        </p:nvSpPr>
        <p:spPr>
          <a:xfrm>
            <a:off x="6277325" y="113260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Sustainable cafe Break at COFFEE &amp; strangers espresso bar </a:t>
            </a:r>
            <a:endParaRPr sz="1800">
              <a:solidFill>
                <a:schemeClr val="dk2"/>
              </a:solidFill>
              <a:latin typeface="Georgia"/>
              <a:ea typeface="Georgia"/>
              <a:cs typeface="Georgia"/>
              <a:sym typeface="Georgia"/>
            </a:endParaRPr>
          </a:p>
        </p:txBody>
      </p:sp>
      <p:sp>
        <p:nvSpPr>
          <p:cNvPr id="147" name="Google Shape;147;p21"/>
          <p:cNvSpPr txBox="1"/>
          <p:nvPr/>
        </p:nvSpPr>
        <p:spPr>
          <a:xfrm>
            <a:off x="87175" y="257175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12.15PM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Head along to Balluta Bay near the rock line</a:t>
            </a:r>
            <a:endParaRPr sz="1800">
              <a:solidFill>
                <a:schemeClr val="dk2"/>
              </a:solidFill>
              <a:latin typeface="Georgia"/>
              <a:ea typeface="Georgia"/>
              <a:cs typeface="Georgia"/>
              <a:sym typeface="Georgia"/>
            </a:endParaRPr>
          </a:p>
        </p:txBody>
      </p:sp>
      <p:sp>
        <p:nvSpPr>
          <p:cNvPr id="148" name="Google Shape;148;p21"/>
          <p:cNvSpPr txBox="1"/>
          <p:nvPr/>
        </p:nvSpPr>
        <p:spPr>
          <a:xfrm>
            <a:off x="2976825" y="2571750"/>
            <a:ext cx="24504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Lunch at Felice Brasserie </a:t>
            </a:r>
            <a:endParaRPr sz="1800">
              <a:solidFill>
                <a:schemeClr val="dk2"/>
              </a:solidFill>
              <a:latin typeface="Georgia"/>
              <a:ea typeface="Georgia"/>
              <a:cs typeface="Georgia"/>
              <a:sym typeface="Georgia"/>
            </a:endParaRPr>
          </a:p>
        </p:txBody>
      </p:sp>
      <p:sp>
        <p:nvSpPr>
          <p:cNvPr id="149" name="Google Shape;149;p21"/>
          <p:cNvSpPr txBox="1"/>
          <p:nvPr/>
        </p:nvSpPr>
        <p:spPr>
          <a:xfrm>
            <a:off x="6277325" y="2530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rPr>
              <a:t> </a:t>
            </a:r>
            <a:r>
              <a:rPr lang="en-GB" sz="1200">
                <a:solidFill>
                  <a:schemeClr val="dk1"/>
                </a:solidFill>
                <a:highlight>
                  <a:srgbClr val="FFFFFF"/>
                </a:highlight>
                <a:latin typeface="Georgia"/>
                <a:ea typeface="Georgia"/>
                <a:cs typeface="Georgia"/>
                <a:sym typeface="Georgia"/>
              </a:rPr>
              <a:t>Walk back near Sliema</a:t>
            </a:r>
            <a:endParaRPr sz="1800">
              <a:solidFill>
                <a:schemeClr val="dk2"/>
              </a:solidFill>
              <a:latin typeface="Georgia"/>
              <a:ea typeface="Georgia"/>
              <a:cs typeface="Georgia"/>
              <a:sym typeface="Georgia"/>
            </a:endParaRPr>
          </a:p>
        </p:txBody>
      </p:sp>
      <p:sp>
        <p:nvSpPr>
          <p:cNvPr id="150" name="Google Shape;150;p21"/>
          <p:cNvSpPr txBox="1"/>
          <p:nvPr/>
        </p:nvSpPr>
        <p:spPr>
          <a:xfrm>
            <a:off x="1602250" y="4010900"/>
            <a:ext cx="2450400" cy="8988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Free afternoon to relax or go to the promenade near hotel</a:t>
            </a:r>
            <a:endParaRPr sz="1800">
              <a:solidFill>
                <a:schemeClr val="dk2"/>
              </a:solidFill>
              <a:latin typeface="Georgia"/>
              <a:ea typeface="Georgia"/>
              <a:cs typeface="Georgia"/>
              <a:sym typeface="Georgia"/>
            </a:endParaRPr>
          </a:p>
        </p:txBody>
      </p:sp>
      <p:sp>
        <p:nvSpPr>
          <p:cNvPr id="151" name="Google Shape;151;p21"/>
          <p:cNvSpPr txBox="1"/>
          <p:nvPr/>
        </p:nvSpPr>
        <p:spPr>
          <a:xfrm>
            <a:off x="5196100" y="4077050"/>
            <a:ext cx="2343300" cy="766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7.00PM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at the Hotel Lobby</a:t>
            </a:r>
            <a:endParaRPr sz="1800">
              <a:solidFill>
                <a:schemeClr val="dk2"/>
              </a:solidFill>
              <a:latin typeface="Georgia"/>
              <a:ea typeface="Georgia"/>
              <a:cs typeface="Georgia"/>
              <a:sym typeface="Georgia"/>
            </a:endParaRPr>
          </a:p>
        </p:txBody>
      </p:sp>
      <p:sp>
        <p:nvSpPr>
          <p:cNvPr id="152" name="Google Shape;152;p21"/>
          <p:cNvSpPr txBox="1"/>
          <p:nvPr>
            <p:ph type="title"/>
          </p:nvPr>
        </p:nvSpPr>
        <p:spPr>
          <a:xfrm>
            <a:off x="3639725" y="311700"/>
            <a:ext cx="122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2 </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56" name="Shape 156"/>
        <p:cNvGrpSpPr/>
        <p:nvPr/>
      </p:nvGrpSpPr>
      <p:grpSpPr>
        <a:xfrm>
          <a:off x="0" y="0"/>
          <a:ext cx="0" cy="0"/>
          <a:chOff x="0" y="0"/>
          <a:chExt cx="0" cy="0"/>
        </a:xfrm>
      </p:grpSpPr>
      <p:sp>
        <p:nvSpPr>
          <p:cNvPr id="157" name="Google Shape;157;p22"/>
          <p:cNvSpPr txBox="1"/>
          <p:nvPr>
            <p:ph type="title"/>
          </p:nvPr>
        </p:nvSpPr>
        <p:spPr>
          <a:xfrm>
            <a:off x="3923400" y="412200"/>
            <a:ext cx="12972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DAY 3- </a:t>
            </a:r>
            <a:endParaRPr/>
          </a:p>
        </p:txBody>
      </p:sp>
      <p:sp>
        <p:nvSpPr>
          <p:cNvPr id="158" name="Google Shape;158;p22"/>
          <p:cNvSpPr txBox="1"/>
          <p:nvPr/>
        </p:nvSpPr>
        <p:spPr>
          <a:xfrm>
            <a:off x="54175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8:00- Breakfast at </a:t>
            </a:r>
            <a:r>
              <a:rPr lang="en-GB" sz="1800">
                <a:solidFill>
                  <a:schemeClr val="dk1"/>
                </a:solidFill>
                <a:latin typeface="Georgia"/>
                <a:ea typeface="Georgia"/>
                <a:cs typeface="Georgia"/>
                <a:sym typeface="Georgia"/>
              </a:rPr>
              <a:t>accommodation</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8:30 - bus to valletta </a:t>
            </a:r>
            <a:endParaRPr sz="1800">
              <a:solidFill>
                <a:schemeClr val="dk1"/>
              </a:solidFill>
              <a:latin typeface="Georgia"/>
              <a:ea typeface="Georgia"/>
              <a:cs typeface="Georgia"/>
              <a:sym typeface="Georgia"/>
            </a:endParaRPr>
          </a:p>
          <a:p>
            <a:pPr indent="0" lvl="0" marL="0" rtl="0" algn="l">
              <a:spcBef>
                <a:spcPts val="0"/>
              </a:spcBef>
              <a:spcAft>
                <a:spcPts val="0"/>
              </a:spcAft>
              <a:buNone/>
            </a:pPr>
            <a:r>
              <a:t/>
            </a:r>
            <a:endParaRPr sz="1800">
              <a:solidFill>
                <a:schemeClr val="dk2"/>
              </a:solidFill>
              <a:latin typeface="Georgia"/>
              <a:ea typeface="Georgia"/>
              <a:cs typeface="Georgia"/>
              <a:sym typeface="Georgia"/>
            </a:endParaRPr>
          </a:p>
        </p:txBody>
      </p:sp>
      <p:sp>
        <p:nvSpPr>
          <p:cNvPr id="159" name="Google Shape;159;p22"/>
          <p:cNvSpPr txBox="1"/>
          <p:nvPr/>
        </p:nvSpPr>
        <p:spPr>
          <a:xfrm>
            <a:off x="541750" y="25717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13:30- travel to the </a:t>
            </a:r>
            <a:r>
              <a:rPr lang="en-GB" sz="1800">
                <a:solidFill>
                  <a:schemeClr val="dk1"/>
                </a:solidFill>
                <a:latin typeface="Georgia"/>
                <a:ea typeface="Georgia"/>
                <a:cs typeface="Georgia"/>
                <a:sym typeface="Georgia"/>
              </a:rPr>
              <a:t>museum</a:t>
            </a:r>
            <a:r>
              <a:rPr lang="en-GB" sz="1800">
                <a:solidFill>
                  <a:schemeClr val="dk1"/>
                </a:solidFill>
                <a:latin typeface="Georgia"/>
                <a:ea typeface="Georgia"/>
                <a:cs typeface="Georgia"/>
                <a:sym typeface="Georgia"/>
              </a:rPr>
              <a:t> of archaeology </a:t>
            </a:r>
            <a:endParaRPr sz="1800">
              <a:solidFill>
                <a:schemeClr val="dk1"/>
              </a:solidFill>
              <a:latin typeface="Georgia"/>
              <a:ea typeface="Georgia"/>
              <a:cs typeface="Georgia"/>
              <a:sym typeface="Georgia"/>
            </a:endParaRPr>
          </a:p>
        </p:txBody>
      </p:sp>
      <p:sp>
        <p:nvSpPr>
          <p:cNvPr id="160" name="Google Shape;160;p22"/>
          <p:cNvSpPr txBox="1"/>
          <p:nvPr/>
        </p:nvSpPr>
        <p:spPr>
          <a:xfrm>
            <a:off x="348855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9:30-12:00 - st Johns co-cathedral </a:t>
            </a:r>
            <a:endParaRPr sz="1800">
              <a:solidFill>
                <a:schemeClr val="dk1"/>
              </a:solidFill>
              <a:latin typeface="Georgia"/>
              <a:ea typeface="Georgia"/>
              <a:cs typeface="Georgia"/>
              <a:sym typeface="Georgia"/>
            </a:endParaRPr>
          </a:p>
        </p:txBody>
      </p:sp>
      <p:sp>
        <p:nvSpPr>
          <p:cNvPr id="161" name="Google Shape;161;p22"/>
          <p:cNvSpPr txBox="1"/>
          <p:nvPr/>
        </p:nvSpPr>
        <p:spPr>
          <a:xfrm>
            <a:off x="620300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12:00-13:30-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Lunch break </a:t>
            </a:r>
            <a:endParaRPr sz="1800">
              <a:solidFill>
                <a:schemeClr val="dk1"/>
              </a:solidFill>
              <a:latin typeface="Georgia"/>
              <a:ea typeface="Georgia"/>
              <a:cs typeface="Georgia"/>
              <a:sym typeface="Georgia"/>
            </a:endParaRPr>
          </a:p>
        </p:txBody>
      </p:sp>
      <p:sp>
        <p:nvSpPr>
          <p:cNvPr id="162" name="Google Shape;162;p22"/>
          <p:cNvSpPr txBox="1"/>
          <p:nvPr/>
        </p:nvSpPr>
        <p:spPr>
          <a:xfrm>
            <a:off x="3488550" y="25717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14:00- 15:30 -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Students have a chance to explore the </a:t>
            </a:r>
            <a:r>
              <a:rPr lang="en-GB" sz="1800">
                <a:solidFill>
                  <a:schemeClr val="dk1"/>
                </a:solidFill>
                <a:latin typeface="Georgia"/>
                <a:ea typeface="Georgia"/>
                <a:cs typeface="Georgia"/>
                <a:sym typeface="Georgia"/>
              </a:rPr>
              <a:t>museum</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p:txBody>
      </p:sp>
      <p:sp>
        <p:nvSpPr>
          <p:cNvPr id="163" name="Google Shape;163;p22"/>
          <p:cNvSpPr txBox="1"/>
          <p:nvPr/>
        </p:nvSpPr>
        <p:spPr>
          <a:xfrm>
            <a:off x="620300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18:00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Evening </a:t>
            </a:r>
            <a:r>
              <a:rPr lang="en-GB" sz="1800">
                <a:solidFill>
                  <a:schemeClr val="dk1"/>
                </a:solidFill>
                <a:latin typeface="Georgia"/>
                <a:ea typeface="Georgia"/>
                <a:cs typeface="Georgia"/>
                <a:sym typeface="Georgia"/>
              </a:rPr>
              <a:t>dinner</a:t>
            </a:r>
            <a:r>
              <a:rPr lang="en-GB" sz="1800">
                <a:solidFill>
                  <a:schemeClr val="dk1"/>
                </a:solidFill>
                <a:latin typeface="Georgia"/>
                <a:ea typeface="Georgia"/>
                <a:cs typeface="Georgia"/>
                <a:sym typeface="Georgia"/>
              </a:rPr>
              <a:t> as a group </a:t>
            </a:r>
            <a:endParaRPr sz="1800">
              <a:solidFill>
                <a:schemeClr val="dk1"/>
              </a:solidFill>
              <a:latin typeface="Georgia"/>
              <a:ea typeface="Georgia"/>
              <a:cs typeface="Georgia"/>
              <a:sym typeface="Georgia"/>
            </a:endParaRPr>
          </a:p>
        </p:txBody>
      </p:sp>
      <p:sp>
        <p:nvSpPr>
          <p:cNvPr id="164" name="Google Shape;164;p22"/>
          <p:cNvSpPr txBox="1"/>
          <p:nvPr/>
        </p:nvSpPr>
        <p:spPr>
          <a:xfrm>
            <a:off x="6203000" y="25233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15:30-17:00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Grand harbour cruise </a:t>
            </a:r>
            <a:endParaRPr sz="1800">
              <a:solidFill>
                <a:schemeClr val="dk1"/>
              </a:solidFill>
              <a:latin typeface="Georgia"/>
              <a:ea typeface="Georgia"/>
              <a:cs typeface="Georgia"/>
              <a:sym typeface="Georgia"/>
            </a:endParaRPr>
          </a:p>
        </p:txBody>
      </p:sp>
      <p:sp>
        <p:nvSpPr>
          <p:cNvPr id="165" name="Google Shape;165;p22"/>
          <p:cNvSpPr txBox="1"/>
          <p:nvPr/>
        </p:nvSpPr>
        <p:spPr>
          <a:xfrm>
            <a:off x="54175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17:00-17:30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Bus back to hotel</a:t>
            </a:r>
            <a:endParaRPr sz="1800">
              <a:solidFill>
                <a:schemeClr val="dk1"/>
              </a:solidFill>
              <a:latin typeface="Georgia"/>
              <a:ea typeface="Georgia"/>
              <a:cs typeface="Georgia"/>
              <a:sym typeface="Georgia"/>
            </a:endParaRPr>
          </a:p>
        </p:txBody>
      </p:sp>
      <p:sp>
        <p:nvSpPr>
          <p:cNvPr id="166" name="Google Shape;166;p22"/>
          <p:cNvSpPr txBox="1"/>
          <p:nvPr/>
        </p:nvSpPr>
        <p:spPr>
          <a:xfrm>
            <a:off x="348855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17:30-18:00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Time for students to clean themselves up</a:t>
            </a:r>
            <a:endParaRPr sz="1800">
              <a:solidFill>
                <a:schemeClr val="dk1"/>
              </a:solidFill>
              <a:latin typeface="Georgia"/>
              <a:ea typeface="Georgia"/>
              <a:cs typeface="Georgia"/>
              <a:sym typeface="Georgia"/>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lin ang="5400012" scaled="0"/>
        </a:gradFill>
      </p:bgPr>
    </p:bg>
    <p:spTree>
      <p:nvGrpSpPr>
        <p:cNvPr id="170" name="Shape 170"/>
        <p:cNvGrpSpPr/>
        <p:nvPr/>
      </p:nvGrpSpPr>
      <p:grpSpPr>
        <a:xfrm>
          <a:off x="0" y="0"/>
          <a:ext cx="0" cy="0"/>
          <a:chOff x="0" y="0"/>
          <a:chExt cx="0" cy="0"/>
        </a:xfrm>
      </p:grpSpPr>
      <p:sp>
        <p:nvSpPr>
          <p:cNvPr id="171" name="Google Shape;171;p23"/>
          <p:cNvSpPr txBox="1"/>
          <p:nvPr/>
        </p:nvSpPr>
        <p:spPr>
          <a:xfrm>
            <a:off x="187025"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at the accommodation </a:t>
            </a:r>
            <a:endParaRPr sz="1800">
              <a:solidFill>
                <a:schemeClr val="dk2"/>
              </a:solidFill>
              <a:latin typeface="Georgia"/>
              <a:ea typeface="Georgia"/>
              <a:cs typeface="Georgia"/>
              <a:sym typeface="Georgia"/>
            </a:endParaRPr>
          </a:p>
        </p:txBody>
      </p:sp>
      <p:sp>
        <p:nvSpPr>
          <p:cNvPr id="172" name="Google Shape;172;p23"/>
          <p:cNvSpPr txBox="1"/>
          <p:nvPr/>
        </p:nvSpPr>
        <p:spPr>
          <a:xfrm>
            <a:off x="3285250"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a:t>
            </a:r>
            <a:r>
              <a:rPr lang="en-GB" sz="1800">
                <a:solidFill>
                  <a:schemeClr val="dk2"/>
                </a:solidFill>
                <a:latin typeface="Georgia"/>
                <a:ea typeface="Georgia"/>
                <a:cs typeface="Georgia"/>
                <a:sym typeface="Georgia"/>
              </a:rPr>
              <a:t>.00AM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Walk to the boat yard on Sliema Promenade</a:t>
            </a:r>
            <a:endParaRPr sz="1800">
              <a:solidFill>
                <a:schemeClr val="dk2"/>
              </a:solidFill>
              <a:latin typeface="Georgia"/>
              <a:ea typeface="Georgia"/>
              <a:cs typeface="Georgia"/>
              <a:sym typeface="Georgia"/>
            </a:endParaRPr>
          </a:p>
        </p:txBody>
      </p:sp>
      <p:sp>
        <p:nvSpPr>
          <p:cNvPr id="173" name="Google Shape;173;p23"/>
          <p:cNvSpPr txBox="1"/>
          <p:nvPr/>
        </p:nvSpPr>
        <p:spPr>
          <a:xfrm>
            <a:off x="6476500"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t>
            </a:r>
            <a:r>
              <a:rPr lang="en-GB" sz="1800">
                <a:solidFill>
                  <a:schemeClr val="dk2"/>
                </a:solidFill>
                <a:latin typeface="Georgia"/>
                <a:ea typeface="Georgia"/>
                <a:cs typeface="Georgia"/>
                <a:sym typeface="Georgia"/>
              </a:rPr>
              <a:t>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Boat Trip around Blue Lagoon, crystal lagoon and sea caves. </a:t>
            </a:r>
            <a:endParaRPr sz="1800">
              <a:solidFill>
                <a:schemeClr val="dk2"/>
              </a:solidFill>
              <a:latin typeface="Georgia"/>
              <a:ea typeface="Georgia"/>
              <a:cs typeface="Georgia"/>
              <a:sym typeface="Georgia"/>
            </a:endParaRPr>
          </a:p>
        </p:txBody>
      </p:sp>
      <p:sp>
        <p:nvSpPr>
          <p:cNvPr id="174" name="Google Shape;174;p23"/>
          <p:cNvSpPr txBox="1"/>
          <p:nvPr/>
        </p:nvSpPr>
        <p:spPr>
          <a:xfrm>
            <a:off x="941950" y="32731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a:t>
            </a:r>
            <a:r>
              <a:rPr lang="en-GB" sz="1800">
                <a:solidFill>
                  <a:schemeClr val="dk2"/>
                </a:solidFill>
                <a:latin typeface="Georgia"/>
                <a:ea typeface="Georgia"/>
                <a:cs typeface="Georgia"/>
                <a:sym typeface="Georgia"/>
              </a:rPr>
              <a:t>.30PM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rPr>
              <a:t> </a:t>
            </a:r>
            <a:r>
              <a:rPr lang="en-GB" sz="1200">
                <a:solidFill>
                  <a:schemeClr val="dk1"/>
                </a:solidFill>
                <a:highlight>
                  <a:srgbClr val="FFFFFF"/>
                </a:highlight>
                <a:latin typeface="Georgia"/>
                <a:ea typeface="Georgia"/>
                <a:cs typeface="Georgia"/>
                <a:sym typeface="Georgia"/>
              </a:rPr>
              <a:t>Boat trip finishes, Free afternoon to explore</a:t>
            </a:r>
            <a:endParaRPr sz="1800">
              <a:solidFill>
                <a:schemeClr val="dk2"/>
              </a:solidFill>
              <a:latin typeface="Georgia"/>
              <a:ea typeface="Georgia"/>
              <a:cs typeface="Georgia"/>
              <a:sym typeface="Georgia"/>
            </a:endParaRPr>
          </a:p>
        </p:txBody>
      </p:sp>
      <p:sp>
        <p:nvSpPr>
          <p:cNvPr id="175" name="Google Shape;175;p23"/>
          <p:cNvSpPr txBox="1"/>
          <p:nvPr/>
        </p:nvSpPr>
        <p:spPr>
          <a:xfrm>
            <a:off x="5410200" y="3273125"/>
            <a:ext cx="24339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7.00PM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Everyone to meet at the hotel lobby to check in with staff</a:t>
            </a:r>
            <a:endParaRPr sz="1800">
              <a:solidFill>
                <a:schemeClr val="dk2"/>
              </a:solidFill>
              <a:latin typeface="Georgia"/>
              <a:ea typeface="Georgia"/>
              <a:cs typeface="Georgia"/>
              <a:sym typeface="Georgia"/>
            </a:endParaRPr>
          </a:p>
        </p:txBody>
      </p:sp>
      <p:sp>
        <p:nvSpPr>
          <p:cNvPr id="176" name="Google Shape;176;p23"/>
          <p:cNvSpPr txBox="1"/>
          <p:nvPr>
            <p:ph type="title"/>
          </p:nvPr>
        </p:nvSpPr>
        <p:spPr>
          <a:xfrm>
            <a:off x="3904800" y="286725"/>
            <a:ext cx="1334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4 </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80" name="Shape 180"/>
        <p:cNvGrpSpPr/>
        <p:nvPr/>
      </p:nvGrpSpPr>
      <p:grpSpPr>
        <a:xfrm>
          <a:off x="0" y="0"/>
          <a:ext cx="0" cy="0"/>
          <a:chOff x="0" y="0"/>
          <a:chExt cx="0" cy="0"/>
        </a:xfrm>
      </p:grpSpPr>
      <p:sp>
        <p:nvSpPr>
          <p:cNvPr id="181" name="Google Shape;181;p24"/>
          <p:cNvSpPr txBox="1"/>
          <p:nvPr/>
        </p:nvSpPr>
        <p:spPr>
          <a:xfrm>
            <a:off x="1044275" y="1444638"/>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in the accommodation</a:t>
            </a:r>
            <a:endParaRPr sz="1800">
              <a:solidFill>
                <a:schemeClr val="dk2"/>
              </a:solidFill>
              <a:latin typeface="Georgia"/>
              <a:ea typeface="Georgia"/>
              <a:cs typeface="Georgia"/>
              <a:sym typeface="Georgia"/>
            </a:endParaRPr>
          </a:p>
        </p:txBody>
      </p:sp>
      <p:sp>
        <p:nvSpPr>
          <p:cNvPr id="182" name="Google Shape;182;p24"/>
          <p:cNvSpPr txBox="1"/>
          <p:nvPr/>
        </p:nvSpPr>
        <p:spPr>
          <a:xfrm>
            <a:off x="1044275" y="2933725"/>
            <a:ext cx="2343300" cy="10821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5.00PM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Students must be back in the hotel to check in with staff</a:t>
            </a:r>
            <a:endParaRPr sz="1800">
              <a:solidFill>
                <a:schemeClr val="dk2"/>
              </a:solidFill>
              <a:latin typeface="Georgia"/>
              <a:ea typeface="Georgia"/>
              <a:cs typeface="Georgia"/>
              <a:sym typeface="Georgia"/>
            </a:endParaRPr>
          </a:p>
        </p:txBody>
      </p:sp>
      <p:sp>
        <p:nvSpPr>
          <p:cNvPr id="183" name="Google Shape;183;p24"/>
          <p:cNvSpPr txBox="1"/>
          <p:nvPr/>
        </p:nvSpPr>
        <p:spPr>
          <a:xfrm>
            <a:off x="5928025" y="29604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6.30PM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Everyone to meet at reception to go to a restaurant together.</a:t>
            </a:r>
            <a:endParaRPr sz="1800">
              <a:solidFill>
                <a:schemeClr val="dk2"/>
              </a:solidFill>
              <a:latin typeface="Georgia"/>
              <a:ea typeface="Georgia"/>
              <a:cs typeface="Georgia"/>
              <a:sym typeface="Georgia"/>
            </a:endParaRPr>
          </a:p>
        </p:txBody>
      </p:sp>
      <p:sp>
        <p:nvSpPr>
          <p:cNvPr id="184" name="Google Shape;184;p24"/>
          <p:cNvSpPr txBox="1"/>
          <p:nvPr/>
        </p:nvSpPr>
        <p:spPr>
          <a:xfrm>
            <a:off x="5928025" y="144465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10.00AM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in reception with staff to discuss plans from each group of students</a:t>
            </a:r>
            <a:endParaRPr sz="1800">
              <a:solidFill>
                <a:schemeClr val="dk2"/>
              </a:solidFill>
              <a:latin typeface="Georgia"/>
              <a:ea typeface="Georgia"/>
              <a:cs typeface="Georgia"/>
              <a:sym typeface="Georgia"/>
            </a:endParaRPr>
          </a:p>
        </p:txBody>
      </p:sp>
      <p:sp>
        <p:nvSpPr>
          <p:cNvPr id="185" name="Google Shape;185;p24"/>
          <p:cNvSpPr txBox="1"/>
          <p:nvPr>
            <p:ph type="title"/>
          </p:nvPr>
        </p:nvSpPr>
        <p:spPr>
          <a:xfrm>
            <a:off x="3936000" y="424075"/>
            <a:ext cx="12720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5</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89" name="Shape 189"/>
        <p:cNvGrpSpPr/>
        <p:nvPr/>
      </p:nvGrpSpPr>
      <p:grpSpPr>
        <a:xfrm>
          <a:off x="0" y="0"/>
          <a:ext cx="0" cy="0"/>
          <a:chOff x="0" y="0"/>
          <a:chExt cx="0" cy="0"/>
        </a:xfrm>
      </p:grpSpPr>
      <p:sp>
        <p:nvSpPr>
          <p:cNvPr id="190" name="Google Shape;190;p25"/>
          <p:cNvSpPr txBox="1"/>
          <p:nvPr/>
        </p:nvSpPr>
        <p:spPr>
          <a:xfrm>
            <a:off x="3325100" y="2232588"/>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11.3</a:t>
            </a:r>
            <a:r>
              <a:rPr lang="en-GB" sz="1800">
                <a:solidFill>
                  <a:schemeClr val="dk2"/>
                </a:solidFill>
                <a:latin typeface="Georgia"/>
                <a:ea typeface="Georgia"/>
                <a:cs typeface="Georgia"/>
                <a:sym typeface="Georgia"/>
              </a:rPr>
              <a:t>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Guided walk around the regenerated Tigne point, looking at the historic sites </a:t>
            </a:r>
            <a:endParaRPr sz="1800">
              <a:solidFill>
                <a:schemeClr val="dk2"/>
              </a:solidFill>
              <a:latin typeface="Georgia"/>
              <a:ea typeface="Georgia"/>
              <a:cs typeface="Georgia"/>
              <a:sym typeface="Georgia"/>
            </a:endParaRPr>
          </a:p>
        </p:txBody>
      </p:sp>
      <p:sp>
        <p:nvSpPr>
          <p:cNvPr id="191" name="Google Shape;191;p25"/>
          <p:cNvSpPr txBox="1"/>
          <p:nvPr/>
        </p:nvSpPr>
        <p:spPr>
          <a:xfrm>
            <a:off x="311700"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in the accommodation</a:t>
            </a:r>
            <a:endParaRPr sz="1800">
              <a:solidFill>
                <a:schemeClr val="dk2"/>
              </a:solidFill>
              <a:latin typeface="Georgia"/>
              <a:ea typeface="Georgia"/>
              <a:cs typeface="Georgia"/>
              <a:sym typeface="Georgia"/>
            </a:endParaRPr>
          </a:p>
        </p:txBody>
      </p:sp>
      <p:sp>
        <p:nvSpPr>
          <p:cNvPr id="192" name="Google Shape;192;p25"/>
          <p:cNvSpPr txBox="1"/>
          <p:nvPr/>
        </p:nvSpPr>
        <p:spPr>
          <a:xfrm>
            <a:off x="3325088"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Be ready in reception for 9.30 to walk to Tigne Point to meet the guide</a:t>
            </a:r>
            <a:endParaRPr sz="1800">
              <a:solidFill>
                <a:schemeClr val="dk2"/>
              </a:solidFill>
              <a:latin typeface="Georgia"/>
              <a:ea typeface="Georgia"/>
              <a:cs typeface="Georgia"/>
              <a:sym typeface="Georgia"/>
            </a:endParaRPr>
          </a:p>
        </p:txBody>
      </p:sp>
      <p:sp>
        <p:nvSpPr>
          <p:cNvPr id="193" name="Google Shape;193;p25"/>
          <p:cNvSpPr txBox="1"/>
          <p:nvPr/>
        </p:nvSpPr>
        <p:spPr>
          <a:xfrm>
            <a:off x="3117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12.15PM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Lunch at a local cafe, free time for students.  </a:t>
            </a:r>
            <a:endParaRPr sz="1800">
              <a:solidFill>
                <a:schemeClr val="dk2"/>
              </a:solidFill>
              <a:latin typeface="Georgia"/>
              <a:ea typeface="Georgia"/>
              <a:cs typeface="Georgia"/>
              <a:sym typeface="Georgia"/>
            </a:endParaRPr>
          </a:p>
        </p:txBody>
      </p:sp>
      <p:sp>
        <p:nvSpPr>
          <p:cNvPr id="194" name="Google Shape;194;p25"/>
          <p:cNvSpPr txBox="1"/>
          <p:nvPr/>
        </p:nvSpPr>
        <p:spPr>
          <a:xfrm>
            <a:off x="33251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1.15PM</a:t>
            </a:r>
            <a:endParaRPr sz="1800">
              <a:solidFill>
                <a:schemeClr val="dk2"/>
              </a:solidFill>
              <a:latin typeface="Georgia"/>
              <a:ea typeface="Georgia"/>
              <a:cs typeface="Georgia"/>
              <a:sym typeface="Georgia"/>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 discussion of the operations management of the sites. </a:t>
            </a:r>
            <a:endParaRPr sz="1200">
              <a:solidFill>
                <a:schemeClr val="dk1"/>
              </a:solidFill>
              <a:highlight>
                <a:srgbClr val="FFFFFF"/>
              </a:highlight>
            </a:endParaRPr>
          </a:p>
          <a:p>
            <a:pPr indent="0" lvl="0" marL="0" rtl="0" algn="l">
              <a:spcBef>
                <a:spcPts val="0"/>
              </a:spcBef>
              <a:spcAft>
                <a:spcPts val="0"/>
              </a:spcAft>
              <a:buNone/>
            </a:pPr>
            <a:r>
              <a:t/>
            </a:r>
            <a:endParaRPr sz="1200">
              <a:solidFill>
                <a:schemeClr val="dk1"/>
              </a:solidFill>
              <a:highlight>
                <a:srgbClr val="FFFFFF"/>
              </a:highlight>
              <a:latin typeface="Georgia"/>
              <a:ea typeface="Georgia"/>
              <a:cs typeface="Georgia"/>
              <a:sym typeface="Georgia"/>
            </a:endParaRPr>
          </a:p>
        </p:txBody>
      </p:sp>
      <p:sp>
        <p:nvSpPr>
          <p:cNvPr id="195" name="Google Shape;195;p25"/>
          <p:cNvSpPr txBox="1"/>
          <p:nvPr/>
        </p:nvSpPr>
        <p:spPr>
          <a:xfrm>
            <a:off x="64890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2.00PM</a:t>
            </a:r>
            <a:endParaRPr sz="1800">
              <a:solidFill>
                <a:schemeClr val="dk2"/>
              </a:solidFill>
              <a:latin typeface="Georgia"/>
              <a:ea typeface="Georgia"/>
              <a:cs typeface="Georgia"/>
              <a:sym typeface="Georgia"/>
            </a:endParaRPr>
          </a:p>
          <a:p>
            <a:pPr indent="0" lvl="0" marL="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Students welcome to travel to attractions or nearby the hotel to relax.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sz="1200">
              <a:solidFill>
                <a:schemeClr val="dk1"/>
              </a:solidFill>
              <a:highlight>
                <a:srgbClr val="FFFFFF"/>
              </a:highlight>
              <a:latin typeface="Georgia"/>
              <a:ea typeface="Georgia"/>
              <a:cs typeface="Georgia"/>
              <a:sym typeface="Georgia"/>
            </a:endParaRPr>
          </a:p>
        </p:txBody>
      </p:sp>
      <p:sp>
        <p:nvSpPr>
          <p:cNvPr id="196" name="Google Shape;196;p25"/>
          <p:cNvSpPr txBox="1"/>
          <p:nvPr/>
        </p:nvSpPr>
        <p:spPr>
          <a:xfrm>
            <a:off x="6338500"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10.</a:t>
            </a:r>
            <a:r>
              <a:rPr lang="en-GB" sz="1800">
                <a:solidFill>
                  <a:schemeClr val="dk2"/>
                </a:solidFill>
                <a:latin typeface="Georgia"/>
                <a:ea typeface="Georgia"/>
                <a:cs typeface="Georgia"/>
                <a:sym typeface="Georgia"/>
              </a:rPr>
              <a:t>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the guide for a guided heritage tour around Sliema and Fort Tigne</a:t>
            </a:r>
            <a:endParaRPr sz="1800">
              <a:solidFill>
                <a:schemeClr val="dk2"/>
              </a:solidFill>
              <a:latin typeface="Georgia"/>
              <a:ea typeface="Georgia"/>
              <a:cs typeface="Georgia"/>
              <a:sym typeface="Georgia"/>
            </a:endParaRPr>
          </a:p>
          <a:p>
            <a:pPr indent="0" lvl="0" marL="0" rtl="0" algn="l">
              <a:spcBef>
                <a:spcPts val="0"/>
              </a:spcBef>
              <a:spcAft>
                <a:spcPts val="0"/>
              </a:spcAft>
              <a:buNone/>
            </a:pPr>
            <a:r>
              <a:t/>
            </a:r>
            <a:endParaRPr sz="1800">
              <a:solidFill>
                <a:schemeClr val="dk2"/>
              </a:solidFill>
              <a:latin typeface="Georgia"/>
              <a:ea typeface="Georgia"/>
              <a:cs typeface="Georgia"/>
              <a:sym typeface="Georgia"/>
            </a:endParaRPr>
          </a:p>
        </p:txBody>
      </p:sp>
      <p:sp>
        <p:nvSpPr>
          <p:cNvPr id="197" name="Google Shape;197;p25"/>
          <p:cNvSpPr txBox="1"/>
          <p:nvPr>
            <p:ph type="title"/>
          </p:nvPr>
        </p:nvSpPr>
        <p:spPr>
          <a:xfrm>
            <a:off x="4011000" y="161900"/>
            <a:ext cx="1122000" cy="5955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6</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201" name="Shape 201"/>
        <p:cNvGrpSpPr/>
        <p:nvPr/>
      </p:nvGrpSpPr>
      <p:grpSpPr>
        <a:xfrm>
          <a:off x="0" y="0"/>
          <a:ext cx="0" cy="0"/>
          <a:chOff x="0" y="0"/>
          <a:chExt cx="0" cy="0"/>
        </a:xfrm>
      </p:grpSpPr>
      <p:sp>
        <p:nvSpPr>
          <p:cNvPr id="202" name="Google Shape;202;p26"/>
          <p:cNvSpPr txBox="1"/>
          <p:nvPr>
            <p:ph type="title"/>
          </p:nvPr>
        </p:nvSpPr>
        <p:spPr>
          <a:xfrm>
            <a:off x="3907050" y="264450"/>
            <a:ext cx="13299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DAY 7- </a:t>
            </a:r>
            <a:endParaRPr/>
          </a:p>
        </p:txBody>
      </p:sp>
      <p:sp>
        <p:nvSpPr>
          <p:cNvPr id="203" name="Google Shape;203;p26"/>
          <p:cNvSpPr txBox="1"/>
          <p:nvPr/>
        </p:nvSpPr>
        <p:spPr>
          <a:xfrm>
            <a:off x="311925" y="940400"/>
            <a:ext cx="2232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800">
                <a:solidFill>
                  <a:schemeClr val="dk2"/>
                </a:solidFill>
              </a:rPr>
              <a:t>8:00- </a:t>
            </a:r>
            <a:endParaRPr sz="1800">
              <a:solidFill>
                <a:schemeClr val="dk2"/>
              </a:solidFill>
            </a:endParaRPr>
          </a:p>
          <a:p>
            <a:pPr indent="0" lvl="0" marL="0" rtl="0" algn="l">
              <a:spcBef>
                <a:spcPts val="0"/>
              </a:spcBef>
              <a:spcAft>
                <a:spcPts val="0"/>
              </a:spcAft>
              <a:buNone/>
            </a:pPr>
            <a:r>
              <a:rPr lang="en-GB" sz="1800">
                <a:solidFill>
                  <a:schemeClr val="dk2"/>
                </a:solidFill>
              </a:rPr>
              <a:t>Everyone to meet at reception ready to check out of hotel </a:t>
            </a:r>
            <a:endParaRPr sz="1800">
              <a:solidFill>
                <a:schemeClr val="dk2"/>
              </a:solidFill>
            </a:endParaRPr>
          </a:p>
        </p:txBody>
      </p:sp>
      <p:sp>
        <p:nvSpPr>
          <p:cNvPr id="204" name="Google Shape;204;p26"/>
          <p:cNvSpPr txBox="1"/>
          <p:nvPr/>
        </p:nvSpPr>
        <p:spPr>
          <a:xfrm>
            <a:off x="3293750" y="9404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2"/>
                </a:solidFill>
              </a:rPr>
              <a:t>9:00am -</a:t>
            </a:r>
            <a:endParaRPr sz="1800">
              <a:solidFill>
                <a:schemeClr val="dk2"/>
              </a:solidFill>
            </a:endParaRPr>
          </a:p>
          <a:p>
            <a:pPr indent="0" lvl="0" marL="0" rtl="0" algn="l">
              <a:spcBef>
                <a:spcPts val="0"/>
              </a:spcBef>
              <a:spcAft>
                <a:spcPts val="0"/>
              </a:spcAft>
              <a:buNone/>
            </a:pPr>
            <a:r>
              <a:rPr lang="en-GB" sz="1800">
                <a:solidFill>
                  <a:schemeClr val="dk2"/>
                </a:solidFill>
              </a:rPr>
              <a:t>Bus to the airport </a:t>
            </a:r>
            <a:endParaRPr sz="1800">
              <a:solidFill>
                <a:schemeClr val="dk2"/>
              </a:solidFill>
            </a:endParaRPr>
          </a:p>
        </p:txBody>
      </p:sp>
      <p:sp>
        <p:nvSpPr>
          <p:cNvPr id="205" name="Google Shape;205;p26"/>
          <p:cNvSpPr txBox="1"/>
          <p:nvPr/>
        </p:nvSpPr>
        <p:spPr>
          <a:xfrm>
            <a:off x="6308575" y="9404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a:bodyPr>
          <a:lstStyle/>
          <a:p>
            <a:pPr indent="0" lvl="0" marL="0" rtl="0" algn="l">
              <a:spcBef>
                <a:spcPts val="0"/>
              </a:spcBef>
              <a:spcAft>
                <a:spcPts val="0"/>
              </a:spcAft>
              <a:buNone/>
            </a:pPr>
            <a:r>
              <a:rPr lang="en-GB" sz="1800">
                <a:solidFill>
                  <a:schemeClr val="dk2"/>
                </a:solidFill>
              </a:rPr>
              <a:t>9:30 - arrive at airport and head through check in and security  </a:t>
            </a:r>
            <a:endParaRPr sz="1800">
              <a:solidFill>
                <a:schemeClr val="dk2"/>
              </a:solidFill>
            </a:endParaRPr>
          </a:p>
        </p:txBody>
      </p:sp>
      <p:sp>
        <p:nvSpPr>
          <p:cNvPr id="206" name="Google Shape;206;p26"/>
          <p:cNvSpPr txBox="1"/>
          <p:nvPr/>
        </p:nvSpPr>
        <p:spPr>
          <a:xfrm>
            <a:off x="6256925" y="2071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12:00pm - meet at set spot to get ready to board the flight </a:t>
            </a:r>
            <a:endParaRPr sz="1800">
              <a:solidFill>
                <a:schemeClr val="dk2"/>
              </a:solidFill>
            </a:endParaRPr>
          </a:p>
        </p:txBody>
      </p:sp>
      <p:sp>
        <p:nvSpPr>
          <p:cNvPr id="207" name="Google Shape;207;p26"/>
          <p:cNvSpPr txBox="1"/>
          <p:nvPr/>
        </p:nvSpPr>
        <p:spPr>
          <a:xfrm>
            <a:off x="3276175" y="2045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800">
                <a:solidFill>
                  <a:schemeClr val="dk2"/>
                </a:solidFill>
              </a:rPr>
              <a:t>10:15- 11:45 </a:t>
            </a:r>
            <a:endParaRPr sz="1800">
              <a:solidFill>
                <a:schemeClr val="dk2"/>
              </a:solidFill>
            </a:endParaRPr>
          </a:p>
          <a:p>
            <a:pPr indent="0" lvl="0" marL="0" rtl="0" algn="l">
              <a:spcBef>
                <a:spcPts val="0"/>
              </a:spcBef>
              <a:spcAft>
                <a:spcPts val="0"/>
              </a:spcAft>
              <a:buNone/>
            </a:pPr>
            <a:r>
              <a:rPr lang="en-GB" sz="1800">
                <a:solidFill>
                  <a:schemeClr val="dk2"/>
                </a:solidFill>
              </a:rPr>
              <a:t>Time in the airport to get food and roam around the duty free </a:t>
            </a:r>
            <a:endParaRPr sz="1800">
              <a:solidFill>
                <a:schemeClr val="dk2"/>
              </a:solidFill>
            </a:endParaRPr>
          </a:p>
        </p:txBody>
      </p:sp>
      <p:sp>
        <p:nvSpPr>
          <p:cNvPr id="208" name="Google Shape;208;p26"/>
          <p:cNvSpPr txBox="1"/>
          <p:nvPr/>
        </p:nvSpPr>
        <p:spPr>
          <a:xfrm>
            <a:off x="295425" y="2071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2"/>
                </a:solidFill>
              </a:rPr>
              <a:t>10:15- get through security and come together as a group. </a:t>
            </a:r>
            <a:endParaRPr sz="1800">
              <a:solidFill>
                <a:schemeClr val="dk2"/>
              </a:solidFill>
            </a:endParaRPr>
          </a:p>
        </p:txBody>
      </p:sp>
      <p:sp>
        <p:nvSpPr>
          <p:cNvPr id="209" name="Google Shape;209;p26"/>
          <p:cNvSpPr txBox="1"/>
          <p:nvPr/>
        </p:nvSpPr>
        <p:spPr>
          <a:xfrm>
            <a:off x="295425" y="32017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12:45 - board flight </a:t>
            </a:r>
            <a:endParaRPr sz="1800">
              <a:solidFill>
                <a:schemeClr val="dk2"/>
              </a:solidFill>
            </a:endParaRPr>
          </a:p>
        </p:txBody>
      </p:sp>
      <p:sp>
        <p:nvSpPr>
          <p:cNvPr id="210" name="Google Shape;210;p26"/>
          <p:cNvSpPr txBox="1"/>
          <p:nvPr/>
        </p:nvSpPr>
        <p:spPr>
          <a:xfrm>
            <a:off x="3276175" y="31497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GB" sz="1800">
                <a:solidFill>
                  <a:schemeClr val="dk2"/>
                </a:solidFill>
              </a:rPr>
              <a:t>15:10 - land back at BRS </a:t>
            </a:r>
            <a:endParaRPr sz="1800">
              <a:solidFill>
                <a:schemeClr val="dk2"/>
              </a:solidFill>
            </a:endParaRPr>
          </a:p>
          <a:p>
            <a:pPr indent="0" lvl="0" marL="0" rtl="0" algn="l">
              <a:spcBef>
                <a:spcPts val="0"/>
              </a:spcBef>
              <a:spcAft>
                <a:spcPts val="0"/>
              </a:spcAft>
              <a:buNone/>
            </a:pPr>
            <a:r>
              <a:rPr lang="en-GB" sz="1800">
                <a:solidFill>
                  <a:schemeClr val="dk2"/>
                </a:solidFill>
              </a:rPr>
              <a:t>15:30 - clear </a:t>
            </a:r>
            <a:r>
              <a:rPr lang="en-GB" sz="1800">
                <a:solidFill>
                  <a:schemeClr val="dk2"/>
                </a:solidFill>
              </a:rPr>
              <a:t>border security and then head to the bus </a:t>
            </a:r>
            <a:r>
              <a:rPr lang="en-GB" sz="1800">
                <a:solidFill>
                  <a:schemeClr val="dk2"/>
                </a:solidFill>
              </a:rPr>
              <a:t> </a:t>
            </a:r>
            <a:endParaRPr sz="1800">
              <a:solidFill>
                <a:schemeClr val="dk2"/>
              </a:solidFill>
            </a:endParaRPr>
          </a:p>
        </p:txBody>
      </p:sp>
      <p:sp>
        <p:nvSpPr>
          <p:cNvPr id="211" name="Google Shape;211;p26"/>
          <p:cNvSpPr txBox="1"/>
          <p:nvPr/>
        </p:nvSpPr>
        <p:spPr>
          <a:xfrm>
            <a:off x="6256925" y="3201700"/>
            <a:ext cx="2265600" cy="1690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2"/>
                </a:solidFill>
              </a:rPr>
              <a:t>15:45- get bus towards SWA </a:t>
            </a:r>
            <a:endParaRPr sz="1800">
              <a:solidFill>
                <a:schemeClr val="dk2"/>
              </a:solidFill>
            </a:endParaRPr>
          </a:p>
          <a:p>
            <a:pPr indent="0" lvl="0" marL="0" rtl="0" algn="l">
              <a:spcBef>
                <a:spcPts val="0"/>
              </a:spcBef>
              <a:spcAft>
                <a:spcPts val="0"/>
              </a:spcAft>
              <a:buNone/>
            </a:pPr>
            <a:r>
              <a:rPr lang="en-GB" sz="1800">
                <a:solidFill>
                  <a:schemeClr val="dk2"/>
                </a:solidFill>
              </a:rPr>
              <a:t>20:30- get back to swansea after a long trip!!!</a:t>
            </a:r>
            <a:endParaRPr sz="1800">
              <a:solidFill>
                <a:schemeClr val="dk2"/>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215" name="Shape 215"/>
        <p:cNvGrpSpPr/>
        <p:nvPr/>
      </p:nvGrpSpPr>
      <p:grpSpPr>
        <a:xfrm>
          <a:off x="0" y="0"/>
          <a:ext cx="0" cy="0"/>
          <a:chOff x="0" y="0"/>
          <a:chExt cx="0" cy="0"/>
        </a:xfrm>
      </p:grpSpPr>
      <p:sp>
        <p:nvSpPr>
          <p:cNvPr id="216" name="Google Shape;216;p27"/>
          <p:cNvSpPr txBox="1"/>
          <p:nvPr/>
        </p:nvSpPr>
        <p:spPr>
          <a:xfrm>
            <a:off x="4691525" y="361200"/>
            <a:ext cx="3849600" cy="2194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What will be covered - </a:t>
            </a:r>
            <a:endParaRPr sz="1800">
              <a:solidFill>
                <a:schemeClr val="dk1"/>
              </a:solidFill>
              <a:latin typeface="Georgia"/>
              <a:ea typeface="Georgia"/>
              <a:cs typeface="Georgia"/>
              <a:sym typeface="Georgia"/>
            </a:endParaRPr>
          </a:p>
          <a:p>
            <a:pPr indent="0" lvl="0" marL="0" rtl="0" algn="l">
              <a:spcBef>
                <a:spcPts val="0"/>
              </a:spcBef>
              <a:spcAft>
                <a:spcPts val="0"/>
              </a:spcAft>
              <a:buNone/>
            </a:pPr>
            <a:r>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What is taith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can it be </a:t>
            </a:r>
            <a:r>
              <a:rPr lang="en-GB" sz="1800">
                <a:solidFill>
                  <a:schemeClr val="dk1"/>
                </a:solidFill>
                <a:latin typeface="Georgia"/>
                <a:ea typeface="Georgia"/>
                <a:cs typeface="Georgia"/>
                <a:sym typeface="Georgia"/>
              </a:rPr>
              <a:t>beneficial</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much can be funded</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has the funding help </a:t>
            </a:r>
            <a:r>
              <a:rPr lang="en-GB" sz="1800">
                <a:solidFill>
                  <a:schemeClr val="dk1"/>
                </a:solidFill>
                <a:latin typeface="Georgia"/>
                <a:ea typeface="Georgia"/>
                <a:cs typeface="Georgia"/>
                <a:sym typeface="Georgia"/>
              </a:rPr>
              <a:t>previously</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0" lvl="0" marL="457200" rtl="0" algn="l">
              <a:spcBef>
                <a:spcPts val="0"/>
              </a:spcBef>
              <a:spcAft>
                <a:spcPts val="0"/>
              </a:spcAft>
              <a:buNone/>
            </a:pPr>
            <a:r>
              <a:t/>
            </a:r>
            <a:endParaRPr sz="1800">
              <a:solidFill>
                <a:schemeClr val="dk2"/>
              </a:solidFill>
            </a:endParaRPr>
          </a:p>
        </p:txBody>
      </p:sp>
      <p:pic>
        <p:nvPicPr>
          <p:cNvPr id="217" name="Google Shape;217;p27"/>
          <p:cNvPicPr preferRelativeResize="0"/>
          <p:nvPr/>
        </p:nvPicPr>
        <p:blipFill>
          <a:blip r:embed="rId3">
            <a:alphaModFix/>
          </a:blip>
          <a:stretch>
            <a:fillRect/>
          </a:stretch>
        </p:blipFill>
        <p:spPr>
          <a:xfrm>
            <a:off x="406775" y="197025"/>
            <a:ext cx="3155600" cy="1924150"/>
          </a:xfrm>
          <a:prstGeom prst="rect">
            <a:avLst/>
          </a:prstGeom>
          <a:noFill/>
          <a:ln cap="flat" cmpd="sng" w="76200">
            <a:solidFill>
              <a:schemeClr val="dk1"/>
            </a:solidFill>
            <a:prstDash val="solid"/>
            <a:round/>
            <a:headEnd len="sm" w="sm" type="none"/>
            <a:tailEnd len="sm" w="sm" type="none"/>
          </a:ln>
        </p:spPr>
      </p:pic>
      <p:pic>
        <p:nvPicPr>
          <p:cNvPr id="218" name="Google Shape;218;p27" title="Screenshot 2026-01-08 at 22.18.36.png"/>
          <p:cNvPicPr preferRelativeResize="0"/>
          <p:nvPr/>
        </p:nvPicPr>
        <p:blipFill>
          <a:blip r:embed="rId4">
            <a:alphaModFix/>
          </a:blip>
          <a:stretch>
            <a:fillRect/>
          </a:stretch>
        </p:blipFill>
        <p:spPr>
          <a:xfrm>
            <a:off x="259025" y="2424000"/>
            <a:ext cx="3451101" cy="2557400"/>
          </a:xfrm>
          <a:prstGeom prst="rect">
            <a:avLst/>
          </a:prstGeom>
          <a:noFill/>
          <a:ln cap="flat" cmpd="sng" w="76200">
            <a:solidFill>
              <a:schemeClr val="dk1"/>
            </a:solidFill>
            <a:prstDash val="solid"/>
            <a:round/>
            <a:headEnd len="sm" w="sm" type="none"/>
            <a:tailEnd len="sm" w="sm" type="none"/>
          </a:ln>
        </p:spPr>
      </p:pic>
      <p:cxnSp>
        <p:nvCxnSpPr>
          <p:cNvPr id="219" name="Google Shape;219;p27"/>
          <p:cNvCxnSpPr>
            <a:endCxn id="218" idx="3"/>
          </p:cNvCxnSpPr>
          <p:nvPr/>
        </p:nvCxnSpPr>
        <p:spPr>
          <a:xfrm rot="10800000">
            <a:off x="3710126" y="3702700"/>
            <a:ext cx="1756500" cy="122400"/>
          </a:xfrm>
          <a:prstGeom prst="straightConnector1">
            <a:avLst/>
          </a:prstGeom>
          <a:noFill/>
          <a:ln cap="flat" cmpd="sng" w="76200">
            <a:solidFill>
              <a:srgbClr val="FF0000"/>
            </a:solidFill>
            <a:prstDash val="solid"/>
            <a:round/>
            <a:headEnd len="med" w="med" type="none"/>
            <a:tailEnd len="med" w="med" type="triangle"/>
          </a:ln>
        </p:spPr>
      </p:cxnSp>
      <p:sp>
        <p:nvSpPr>
          <p:cNvPr id="220" name="Google Shape;220;p27"/>
          <p:cNvSpPr txBox="1"/>
          <p:nvPr/>
        </p:nvSpPr>
        <p:spPr>
          <a:xfrm>
            <a:off x="5466625" y="3168375"/>
            <a:ext cx="3019500" cy="16083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Previous</a:t>
            </a:r>
            <a:r>
              <a:rPr lang="en-GB" sz="1800">
                <a:solidFill>
                  <a:schemeClr val="dk1"/>
                </a:solidFill>
                <a:latin typeface="Georgia"/>
                <a:ea typeface="Georgia"/>
                <a:cs typeface="Georgia"/>
                <a:sym typeface="Georgia"/>
              </a:rPr>
              <a:t> trip with </a:t>
            </a:r>
            <a:r>
              <a:rPr lang="en-GB" sz="1800">
                <a:solidFill>
                  <a:schemeClr val="dk1"/>
                </a:solidFill>
                <a:latin typeface="Georgia"/>
                <a:ea typeface="Georgia"/>
                <a:cs typeface="Georgia"/>
                <a:sym typeface="Georgia"/>
              </a:rPr>
              <a:t>university</a:t>
            </a:r>
            <a:r>
              <a:rPr lang="en-GB" sz="1800">
                <a:solidFill>
                  <a:schemeClr val="dk1"/>
                </a:solidFill>
                <a:latin typeface="Georgia"/>
                <a:ea typeface="Georgia"/>
                <a:cs typeface="Georgia"/>
                <a:sym typeface="Georgia"/>
              </a:rPr>
              <a:t> students that have proven to be </a:t>
            </a:r>
            <a:r>
              <a:rPr lang="en-GB" sz="1800">
                <a:solidFill>
                  <a:schemeClr val="dk1"/>
                </a:solidFill>
                <a:latin typeface="Georgia"/>
                <a:ea typeface="Georgia"/>
                <a:cs typeface="Georgia"/>
                <a:sym typeface="Georgia"/>
              </a:rPr>
              <a:t>beneficial</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0" lvl="0" marL="457200" rtl="0" algn="l">
              <a:spcBef>
                <a:spcPts val="0"/>
              </a:spcBef>
              <a:spcAft>
                <a:spcPts val="0"/>
              </a:spcAft>
              <a:buNone/>
            </a:pPr>
            <a:r>
              <a:t/>
            </a:r>
            <a:endParaRPr sz="1800">
              <a:solidFill>
                <a:schemeClr val="dk2"/>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lin ang="5400012" scaled="0"/>
        </a:gradFill>
      </p:bgPr>
    </p:bg>
    <p:spTree>
      <p:nvGrpSpPr>
        <p:cNvPr id="224" name="Shape 224"/>
        <p:cNvGrpSpPr/>
        <p:nvPr/>
      </p:nvGrpSpPr>
      <p:grpSpPr>
        <a:xfrm>
          <a:off x="0" y="0"/>
          <a:ext cx="0" cy="0"/>
          <a:chOff x="0" y="0"/>
          <a:chExt cx="0" cy="0"/>
        </a:xfrm>
      </p:grpSpPr>
      <p:sp>
        <p:nvSpPr>
          <p:cNvPr id="225" name="Google Shape;225;p28"/>
          <p:cNvSpPr txBox="1"/>
          <p:nvPr>
            <p:ph type="title"/>
          </p:nvPr>
        </p:nvSpPr>
        <p:spPr>
          <a:xfrm>
            <a:off x="229625" y="412200"/>
            <a:ext cx="26925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Total cost of trip- </a:t>
            </a:r>
            <a:endParaRPr>
              <a:latin typeface="Georgia"/>
              <a:ea typeface="Georgia"/>
              <a:cs typeface="Georgia"/>
              <a:sym typeface="Georgia"/>
            </a:endParaRPr>
          </a:p>
        </p:txBody>
      </p:sp>
      <p:pic>
        <p:nvPicPr>
          <p:cNvPr id="226" name="Google Shape;226;p28" title="Screenshot 2026-01-08 at 22.08.49.png"/>
          <p:cNvPicPr preferRelativeResize="0"/>
          <p:nvPr/>
        </p:nvPicPr>
        <p:blipFill>
          <a:blip r:embed="rId3">
            <a:alphaModFix/>
          </a:blip>
          <a:stretch>
            <a:fillRect/>
          </a:stretch>
        </p:blipFill>
        <p:spPr>
          <a:xfrm>
            <a:off x="163950" y="1173824"/>
            <a:ext cx="7382776" cy="2270500"/>
          </a:xfrm>
          <a:prstGeom prst="rect">
            <a:avLst/>
          </a:prstGeom>
          <a:noFill/>
          <a:ln cap="flat" cmpd="sng" w="38100">
            <a:solidFill>
              <a:schemeClr val="dk2"/>
            </a:solidFill>
            <a:prstDash val="solid"/>
            <a:round/>
            <a:headEnd len="sm" w="sm" type="none"/>
            <a:tailEnd len="sm" w="sm" type="none"/>
          </a:ln>
        </p:spPr>
      </p:pic>
      <p:sp>
        <p:nvSpPr>
          <p:cNvPr id="227" name="Google Shape;227;p28"/>
          <p:cNvSpPr txBox="1"/>
          <p:nvPr/>
        </p:nvSpPr>
        <p:spPr>
          <a:xfrm>
            <a:off x="361175" y="3874300"/>
            <a:ext cx="4728000" cy="10836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Total cost of trip</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Total funding covered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much students will be asked to pay </a:t>
            </a:r>
            <a:endParaRPr sz="1800">
              <a:solidFill>
                <a:schemeClr val="dk1"/>
              </a:solidFill>
              <a:latin typeface="Georgia"/>
              <a:ea typeface="Georgia"/>
              <a:cs typeface="Georgia"/>
              <a:sym typeface="Georgia"/>
            </a:endParaRPr>
          </a:p>
        </p:txBody>
      </p:sp>
      <p:sp>
        <p:nvSpPr>
          <p:cNvPr id="228" name="Google Shape;228;p28"/>
          <p:cNvSpPr txBox="1"/>
          <p:nvPr/>
        </p:nvSpPr>
        <p:spPr>
          <a:xfrm>
            <a:off x="163950" y="2954975"/>
            <a:ext cx="22491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rgbClr val="FF0000"/>
                </a:solidFill>
              </a:rPr>
              <a:t>Food </a:t>
            </a:r>
            <a:endParaRPr sz="1600">
              <a:solidFill>
                <a:srgbClr val="FF0000"/>
              </a:solidFill>
            </a:endParaRPr>
          </a:p>
        </p:txBody>
      </p:sp>
      <p:sp>
        <p:nvSpPr>
          <p:cNvPr id="229" name="Google Shape;229;p28"/>
          <p:cNvSpPr txBox="1"/>
          <p:nvPr/>
        </p:nvSpPr>
        <p:spPr>
          <a:xfrm>
            <a:off x="2520000" y="2954975"/>
            <a:ext cx="20520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rgbClr val="FF0000"/>
                </a:solidFill>
              </a:rPr>
              <a:t>£150</a:t>
            </a:r>
            <a:endParaRPr sz="1600">
              <a:solidFill>
                <a:srgbClr val="FF0000"/>
              </a:solidFill>
            </a:endParaRPr>
          </a:p>
        </p:txBody>
      </p:sp>
      <p:sp>
        <p:nvSpPr>
          <p:cNvPr id="230" name="Google Shape;230;p28"/>
          <p:cNvSpPr txBox="1"/>
          <p:nvPr/>
        </p:nvSpPr>
        <p:spPr>
          <a:xfrm>
            <a:off x="5007025" y="2954975"/>
            <a:ext cx="16416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rgbClr val="FF0000"/>
                </a:solidFill>
              </a:rPr>
              <a:t>£2,100</a:t>
            </a:r>
            <a:endParaRPr sz="1500">
              <a:solidFill>
                <a:srgbClr val="FF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234" name="Shape 234"/>
        <p:cNvGrpSpPr/>
        <p:nvPr/>
      </p:nvGrpSpPr>
      <p:grpSpPr>
        <a:xfrm>
          <a:off x="0" y="0"/>
          <a:ext cx="0" cy="0"/>
          <a:chOff x="0" y="0"/>
          <a:chExt cx="0" cy="0"/>
        </a:xfrm>
      </p:grpSpPr>
      <p:sp>
        <p:nvSpPr>
          <p:cNvPr id="235" name="Google Shape;235;p29"/>
          <p:cNvSpPr txBox="1"/>
          <p:nvPr>
            <p:ph type="title"/>
          </p:nvPr>
        </p:nvSpPr>
        <p:spPr>
          <a:xfrm>
            <a:off x="1223250" y="248575"/>
            <a:ext cx="4286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Safety whilst on the trip-</a:t>
            </a:r>
            <a:endParaRPr/>
          </a:p>
        </p:txBody>
      </p:sp>
      <p:sp>
        <p:nvSpPr>
          <p:cNvPr id="236" name="Google Shape;236;p29"/>
          <p:cNvSpPr txBox="1"/>
          <p:nvPr/>
        </p:nvSpPr>
        <p:spPr>
          <a:xfrm>
            <a:off x="377575" y="919325"/>
            <a:ext cx="3496800" cy="36444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500">
                <a:solidFill>
                  <a:schemeClr val="dk1"/>
                </a:solidFill>
                <a:latin typeface="Georgia"/>
                <a:ea typeface="Georgia"/>
                <a:cs typeface="Georgia"/>
                <a:sym typeface="Georgia"/>
              </a:rPr>
              <a:t>Why is </a:t>
            </a:r>
            <a:r>
              <a:rPr lang="en-GB" sz="1500">
                <a:solidFill>
                  <a:schemeClr val="dk1"/>
                </a:solidFill>
                <a:latin typeface="Georgia"/>
                <a:ea typeface="Georgia"/>
                <a:cs typeface="Georgia"/>
                <a:sym typeface="Georgia"/>
              </a:rPr>
              <a:t>safety</a:t>
            </a:r>
            <a:r>
              <a:rPr lang="en-GB" sz="1500">
                <a:solidFill>
                  <a:schemeClr val="dk1"/>
                </a:solidFill>
                <a:latin typeface="Georgia"/>
                <a:ea typeface="Georgia"/>
                <a:cs typeface="Georgia"/>
                <a:sym typeface="Georgia"/>
              </a:rPr>
              <a:t> important- </a:t>
            </a:r>
            <a:endParaRPr sz="1500">
              <a:solidFill>
                <a:schemeClr val="dk1"/>
              </a:solidFill>
              <a:latin typeface="Georgia"/>
              <a:ea typeface="Georgia"/>
              <a:cs typeface="Georgia"/>
              <a:sym typeface="Georgia"/>
            </a:endParaRPr>
          </a:p>
          <a:p>
            <a:pPr indent="0" lvl="0" marL="0" rtl="0" algn="l">
              <a:spcBef>
                <a:spcPts val="0"/>
              </a:spcBef>
              <a:spcAft>
                <a:spcPts val="0"/>
              </a:spcAft>
              <a:buNone/>
            </a:pPr>
            <a:r>
              <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Protects the well-being of students and staff while abroad</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Reduces the risks of accidents, injuries, and medical emergencies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Help Student students stay safe in an unfamiliar country and environment</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Suppose the universities duty of care and legal responsibilities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Minimise his risks linked to travel, accommodation and nightlife</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Ensures the quick and effective responses in case of emergencies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Promotes responsible behaviour and positive group conduct</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Helps the trip run smoothly without avoidable accidents</a:t>
            </a:r>
            <a:endParaRPr sz="1500">
              <a:solidFill>
                <a:schemeClr val="dk1"/>
              </a:solidFill>
              <a:latin typeface="Georgia"/>
              <a:ea typeface="Georgia"/>
              <a:cs typeface="Georgia"/>
              <a:sym typeface="Georgia"/>
            </a:endParaRPr>
          </a:p>
        </p:txBody>
      </p:sp>
      <p:sp>
        <p:nvSpPr>
          <p:cNvPr id="237" name="Google Shape;237;p29"/>
          <p:cNvSpPr txBox="1"/>
          <p:nvPr/>
        </p:nvSpPr>
        <p:spPr>
          <a:xfrm>
            <a:off x="4596625" y="919325"/>
            <a:ext cx="4235700" cy="26703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GB" sz="1500">
                <a:solidFill>
                  <a:schemeClr val="dk1"/>
                </a:solidFill>
                <a:latin typeface="Georgia"/>
                <a:ea typeface="Georgia"/>
                <a:cs typeface="Georgia"/>
                <a:sym typeface="Georgia"/>
              </a:rPr>
              <a:t> Examples on how students can stay safe during the university trip</a:t>
            </a:r>
            <a:endParaRPr sz="1500">
              <a:solidFill>
                <a:schemeClr val="dk1"/>
              </a:solidFill>
              <a:latin typeface="Georgia"/>
              <a:ea typeface="Georgia"/>
              <a:cs typeface="Georgia"/>
              <a:sym typeface="Georgia"/>
            </a:endParaRPr>
          </a:p>
          <a:p>
            <a:pPr indent="0" lvl="0" marL="0" rtl="0" algn="l">
              <a:spcBef>
                <a:spcPts val="0"/>
              </a:spcBef>
              <a:spcAft>
                <a:spcPts val="0"/>
              </a:spcAft>
              <a:buNone/>
            </a:pPr>
            <a:r>
              <a:t/>
            </a:r>
            <a:endParaRPr sz="1500">
              <a:solidFill>
                <a:schemeClr val="dk1"/>
              </a:solidFill>
              <a:latin typeface="Georgia"/>
              <a:ea typeface="Georgia"/>
              <a:cs typeface="Georgia"/>
              <a:sym typeface="Georgia"/>
            </a:endParaRPr>
          </a:p>
          <a:p>
            <a:pPr indent="0" lvl="0" marL="0" rtl="0" algn="l">
              <a:spcBef>
                <a:spcPts val="0"/>
              </a:spcBef>
              <a:spcAft>
                <a:spcPts val="0"/>
              </a:spcAft>
              <a:buNone/>
            </a:pPr>
            <a:r>
              <a:rPr lang="en-GB" sz="1500">
                <a:solidFill>
                  <a:schemeClr val="dk1"/>
                </a:solidFill>
                <a:latin typeface="Georgia"/>
                <a:ea typeface="Georgia"/>
                <a:cs typeface="Georgia"/>
                <a:sym typeface="Georgia"/>
              </a:rPr>
              <a:t>- Travelling groups and avoid walking alone</a:t>
            </a:r>
            <a:endParaRPr sz="1500">
              <a:solidFill>
                <a:schemeClr val="dk1"/>
              </a:solidFill>
              <a:latin typeface="Georgia"/>
              <a:ea typeface="Georgia"/>
              <a:cs typeface="Georgia"/>
              <a:sym typeface="Georgia"/>
            </a:endParaRPr>
          </a:p>
          <a:p>
            <a:pPr indent="0" lvl="0" marL="0" rtl="0" algn="l">
              <a:spcBef>
                <a:spcPts val="0"/>
              </a:spcBef>
              <a:spcAft>
                <a:spcPts val="0"/>
              </a:spcAft>
              <a:buNone/>
            </a:pPr>
            <a:r>
              <a:rPr lang="en-GB" sz="1500">
                <a:solidFill>
                  <a:schemeClr val="dk1"/>
                </a:solidFill>
                <a:latin typeface="Georgia"/>
                <a:ea typeface="Georgia"/>
                <a:cs typeface="Georgia"/>
                <a:sym typeface="Georgia"/>
              </a:rPr>
              <a:t>- Follow local laws, Cultural expectation, And university guidelines. </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Use reputable transport such as licensed taxis or public transport</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Stay hydrated and protect against the sun with sunscreen and hats</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Limit alcohol consumption where possible and never  Leave drinks alone</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Share details of outings on a WhatsApp group with trip leaders</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Know the local emergency numbers( Malta's emergency number is 112)</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Attend briefings and follow all instructions from staff</a:t>
            </a:r>
            <a:endParaRPr sz="1500">
              <a:solidFill>
                <a:schemeClr val="dk1"/>
              </a:solidFill>
              <a:latin typeface="Georgia"/>
              <a:ea typeface="Georgia"/>
              <a:cs typeface="Georgia"/>
              <a:sym typeface="Georgia"/>
            </a:endParaRPr>
          </a:p>
        </p:txBody>
      </p:sp>
      <p:sp>
        <p:nvSpPr>
          <p:cNvPr id="238" name="Google Shape;238;p29"/>
          <p:cNvSpPr txBox="1"/>
          <p:nvPr/>
        </p:nvSpPr>
        <p:spPr>
          <a:xfrm>
            <a:off x="4545200" y="3920125"/>
            <a:ext cx="4235700" cy="794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Risk assessments</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 Purpose of risk assessment</a:t>
            </a:r>
            <a:endParaRPr sz="1800">
              <a:solidFill>
                <a:schemeClr val="dk1"/>
              </a:solidFill>
              <a:latin typeface="Georgia"/>
              <a:ea typeface="Georgia"/>
              <a:cs typeface="Georgia"/>
              <a:sym typeface="Georgia"/>
            </a:endParaRPr>
          </a:p>
        </p:txBody>
      </p:sp>
      <p:sp>
        <p:nvSpPr>
          <p:cNvPr id="239" name="Google Shape;239;p29"/>
          <p:cNvSpPr txBox="1"/>
          <p:nvPr/>
        </p:nvSpPr>
        <p:spPr>
          <a:xfrm>
            <a:off x="377575" y="46617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(Office, 2013)</a:t>
            </a:r>
            <a:endParaRPr/>
          </a:p>
        </p:txBody>
      </p:sp>
      <p:sp>
        <p:nvSpPr>
          <p:cNvPr id="240" name="Google Shape;240;p29"/>
          <p:cNvSpPr txBox="1"/>
          <p:nvPr/>
        </p:nvSpPr>
        <p:spPr>
          <a:xfrm>
            <a:off x="5036350" y="47148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(Uwtsdunion.co.uk, 2026)</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lin ang="5400012" scaled="0"/>
        </a:gradFill>
      </p:bgPr>
    </p:bg>
    <p:spTree>
      <p:nvGrpSpPr>
        <p:cNvPr id="244" name="Shape 244"/>
        <p:cNvGrpSpPr/>
        <p:nvPr/>
      </p:nvGrpSpPr>
      <p:grpSpPr>
        <a:xfrm>
          <a:off x="0" y="0"/>
          <a:ext cx="0" cy="0"/>
          <a:chOff x="0" y="0"/>
          <a:chExt cx="0" cy="0"/>
        </a:xfrm>
      </p:grpSpPr>
      <p:sp>
        <p:nvSpPr>
          <p:cNvPr id="245" name="Google Shape;245;p30"/>
          <p:cNvSpPr txBox="1"/>
          <p:nvPr>
            <p:ph type="title"/>
          </p:nvPr>
        </p:nvSpPr>
        <p:spPr>
          <a:xfrm>
            <a:off x="311700" y="445025"/>
            <a:ext cx="41442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ABTA &amp; ATOL Protected -</a:t>
            </a:r>
            <a:endParaRPr>
              <a:latin typeface="Georgia"/>
              <a:ea typeface="Georgia"/>
              <a:cs typeface="Georgia"/>
              <a:sym typeface="Georgia"/>
            </a:endParaRPr>
          </a:p>
          <a:p>
            <a:pPr indent="0" lvl="0" marL="0" rtl="0" algn="l">
              <a:spcBef>
                <a:spcPts val="0"/>
              </a:spcBef>
              <a:spcAft>
                <a:spcPts val="0"/>
              </a:spcAft>
              <a:buNone/>
            </a:pPr>
            <a:r>
              <a:t/>
            </a:r>
            <a:endParaRPr/>
          </a:p>
        </p:txBody>
      </p:sp>
      <p:sp>
        <p:nvSpPr>
          <p:cNvPr id="246" name="Google Shape;246;p30"/>
          <p:cNvSpPr txBox="1"/>
          <p:nvPr/>
        </p:nvSpPr>
        <p:spPr>
          <a:xfrm>
            <a:off x="527450" y="27095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(ABTA, 2026)</a:t>
            </a:r>
            <a:endParaRPr/>
          </a:p>
        </p:txBody>
      </p:sp>
      <p:pic>
        <p:nvPicPr>
          <p:cNvPr id="247" name="Google Shape;247;p30"/>
          <p:cNvPicPr preferRelativeResize="0"/>
          <p:nvPr/>
        </p:nvPicPr>
        <p:blipFill>
          <a:blip r:embed="rId3">
            <a:alphaModFix/>
          </a:blip>
          <a:stretch>
            <a:fillRect/>
          </a:stretch>
        </p:blipFill>
        <p:spPr>
          <a:xfrm>
            <a:off x="527450" y="1196900"/>
            <a:ext cx="3429000" cy="1333500"/>
          </a:xfrm>
          <a:prstGeom prst="rect">
            <a:avLst/>
          </a:prstGeom>
          <a:noFill/>
          <a:ln cap="flat" cmpd="sng" w="38100">
            <a:solidFill>
              <a:schemeClr val="dk1"/>
            </a:solidFill>
            <a:prstDash val="solid"/>
            <a:round/>
            <a:headEnd len="sm" w="sm" type="none"/>
            <a:tailEnd len="sm" w="sm" type="none"/>
          </a:ln>
        </p:spPr>
      </p:pic>
      <p:sp>
        <p:nvSpPr>
          <p:cNvPr id="248" name="Google Shape;248;p30"/>
          <p:cNvSpPr txBox="1"/>
          <p:nvPr/>
        </p:nvSpPr>
        <p:spPr>
          <a:xfrm>
            <a:off x="3267875" y="2991450"/>
            <a:ext cx="2741400" cy="1428900"/>
          </a:xfrm>
          <a:prstGeom prst="rect">
            <a:avLst/>
          </a:prstGeom>
          <a:solidFill>
            <a:schemeClr val="lt1"/>
          </a:solidFill>
          <a:ln cap="flat" cmpd="sng" w="38100">
            <a:solidFill>
              <a:schemeClr val="dk1"/>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What will be covered on both of the above-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What is it?</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Purpose</a:t>
            </a:r>
            <a:r>
              <a:rPr lang="en-GB" sz="1800">
                <a:solidFill>
                  <a:schemeClr val="dk1"/>
                </a:solidFill>
                <a:latin typeface="Georgia"/>
                <a:ea typeface="Georgia"/>
                <a:cs typeface="Georgia"/>
                <a:sym typeface="Georgia"/>
              </a:rPr>
              <a:t> of having.</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Why it’s </a:t>
            </a:r>
            <a:r>
              <a:rPr lang="en-GB" sz="1800">
                <a:solidFill>
                  <a:schemeClr val="dk1"/>
                </a:solidFill>
                <a:latin typeface="Georgia"/>
                <a:ea typeface="Georgia"/>
                <a:cs typeface="Georgia"/>
                <a:sym typeface="Georgia"/>
              </a:rPr>
              <a:t>important</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p:txBody>
      </p:sp>
      <p:pic>
        <p:nvPicPr>
          <p:cNvPr id="249" name="Google Shape;249;p30"/>
          <p:cNvPicPr preferRelativeResize="0"/>
          <p:nvPr/>
        </p:nvPicPr>
        <p:blipFill>
          <a:blip r:embed="rId4">
            <a:alphaModFix/>
          </a:blip>
          <a:stretch>
            <a:fillRect/>
          </a:stretch>
        </p:blipFill>
        <p:spPr>
          <a:xfrm>
            <a:off x="5893800" y="572100"/>
            <a:ext cx="2143125" cy="2143125"/>
          </a:xfrm>
          <a:prstGeom prst="rect">
            <a:avLst/>
          </a:prstGeom>
          <a:noFill/>
          <a:ln cap="flat" cmpd="sng" w="38100">
            <a:solidFill>
              <a:schemeClr val="dk1"/>
            </a:solidFill>
            <a:prstDash val="solid"/>
            <a:round/>
            <a:headEnd len="sm" w="sm" type="none"/>
            <a:tailEnd len="sm" w="sm" type="none"/>
          </a:ln>
        </p:spPr>
      </p:pic>
      <p:sp>
        <p:nvSpPr>
          <p:cNvPr id="250" name="Google Shape;250;p30"/>
          <p:cNvSpPr txBox="1"/>
          <p:nvPr/>
        </p:nvSpPr>
        <p:spPr>
          <a:xfrm>
            <a:off x="6599400" y="27152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(ATOL, 2026)</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31"/>
          <p:cNvSpPr txBox="1"/>
          <p:nvPr>
            <p:ph type="title"/>
          </p:nvPr>
        </p:nvSpPr>
        <p:spPr>
          <a:xfrm>
            <a:off x="311700" y="4325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GB" sz="2000">
                <a:latin typeface="Georgia"/>
                <a:ea typeface="Georgia"/>
                <a:cs typeface="Georgia"/>
                <a:sym typeface="Georgia"/>
              </a:rPr>
              <a:t>Caitlins References</a:t>
            </a:r>
            <a:endParaRPr sz="3700">
              <a:latin typeface="Georgia"/>
              <a:ea typeface="Georgia"/>
              <a:cs typeface="Georgia"/>
              <a:sym typeface="Georgia"/>
            </a:endParaRPr>
          </a:p>
        </p:txBody>
      </p:sp>
      <p:sp>
        <p:nvSpPr>
          <p:cNvPr id="256" name="Google Shape;256;p3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3900">
                <a:solidFill>
                  <a:schemeClr val="dk1"/>
                </a:solidFill>
              </a:rPr>
              <a:t>Healey, M. and Jenkins, A. (2000) ‘Kolb’s Experiential Learning Theory and Its Application in Geography in Higher Education’, </a:t>
            </a:r>
            <a:r>
              <a:rPr i="1" lang="en-GB" sz="3900">
                <a:solidFill>
                  <a:schemeClr val="dk1"/>
                </a:solidFill>
              </a:rPr>
              <a:t>Journal of geography (Houston)</a:t>
            </a:r>
            <a:r>
              <a:rPr lang="en-GB" sz="3900">
                <a:solidFill>
                  <a:schemeClr val="dk1"/>
                </a:solidFill>
              </a:rPr>
              <a:t>, 99(5), pp. 185–195. Available at: </a:t>
            </a:r>
            <a:r>
              <a:rPr lang="en-GB" sz="3900" u="sng">
                <a:solidFill>
                  <a:schemeClr val="hlink"/>
                </a:solidFill>
                <a:hlinkClick r:id="rId3"/>
              </a:rPr>
              <a:t>https://doi.org/10.1080/00221340008978967</a:t>
            </a:r>
            <a:r>
              <a:rPr lang="en-GB" sz="3900">
                <a:solidFill>
                  <a:schemeClr val="dk1"/>
                </a:solidFill>
              </a:rPr>
              <a:t>. (Accessed 1. Jan 2025). </a:t>
            </a:r>
            <a:endParaRPr sz="3900">
              <a:solidFill>
                <a:schemeClr val="dk1"/>
              </a:solidFill>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Arkadi Bojarsinov (2022). </a:t>
            </a:r>
            <a:r>
              <a:rPr i="1" lang="en-GB" sz="3900">
                <a:solidFill>
                  <a:schemeClr val="dk1"/>
                </a:solidFill>
                <a:highlight>
                  <a:srgbClr val="FFFFFF"/>
                </a:highlight>
                <a:latin typeface="Times New Roman"/>
                <a:ea typeface="Times New Roman"/>
                <a:cs typeface="Times New Roman"/>
                <a:sym typeface="Times New Roman"/>
              </a:rPr>
              <a:t>Balluta Bay beach in St Julians resort, Malta</a:t>
            </a:r>
            <a:r>
              <a:rPr lang="en-GB" sz="3900">
                <a:solidFill>
                  <a:schemeClr val="dk1"/>
                </a:solidFill>
                <a:highlight>
                  <a:srgbClr val="FFFFFF"/>
                </a:highlight>
                <a:latin typeface="Times New Roman"/>
                <a:ea typeface="Times New Roman"/>
                <a:cs typeface="Times New Roman"/>
                <a:sym typeface="Times New Roman"/>
              </a:rPr>
              <a:t>. (online) Dreamstime. Available at: </a:t>
            </a:r>
            <a:r>
              <a:rPr lang="en-GB" sz="390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https://www.dreamstime.com/balluta-bay-beach-carmelite-church-background-malta-balluta-bay-beach-st-julians-resort-malta-image324164844</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AX Hotels Malta | Sliema Qawra Rabat and Valletta. (2023). </a:t>
            </a:r>
            <a:r>
              <a:rPr i="1" lang="en-GB" sz="3900">
                <a:solidFill>
                  <a:schemeClr val="dk1"/>
                </a:solidFill>
                <a:highlight>
                  <a:srgbClr val="FFFFFF"/>
                </a:highlight>
                <a:latin typeface="Times New Roman"/>
                <a:ea typeface="Times New Roman"/>
                <a:cs typeface="Times New Roman"/>
                <a:sym typeface="Times New Roman"/>
              </a:rPr>
              <a:t>Sustainable Travel in Sliema | AX Hotels Malta</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5">
                  <a:extLst>
                    <a:ext uri="{A12FA001-AC4F-418D-AE19-62706E023703}">
                      <ahyp:hlinkClr val="tx"/>
                    </a:ext>
                  </a:extLst>
                </a:hlinkClick>
              </a:rPr>
              <a:t>https://axhotelsmalta.com/discover-activities-in-malta/activities/sustainable-travel-in-sliema/</a:t>
            </a:r>
            <a:r>
              <a:rPr lang="en-GB" sz="3900">
                <a:solidFill>
                  <a:schemeClr val="dk1"/>
                </a:solidFill>
                <a:highlight>
                  <a:srgbClr val="FFFFFF"/>
                </a:highlight>
                <a:latin typeface="Times New Roman"/>
                <a:ea typeface="Times New Roman"/>
                <a:cs typeface="Times New Roman"/>
                <a:sym typeface="Times New Roman"/>
              </a:rPr>
              <a:t> (Accessed 5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Booking.com. (2026a). Available at: </a:t>
            </a:r>
            <a:r>
              <a:rPr lang="en-GB" sz="390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https://www.booking.com/hotel/mt/cityscape-apartments-gzira.en-gb.html?msockid=1657c9c0aca6697508cbda32ad5d6897</a:t>
            </a:r>
            <a:r>
              <a:rPr lang="en-GB" sz="3900">
                <a:solidFill>
                  <a:schemeClr val="dk1"/>
                </a:solidFill>
                <a:highlight>
                  <a:srgbClr val="FFFFFF"/>
                </a:highlight>
                <a:latin typeface="Times New Roman"/>
                <a:ea typeface="Times New Roman"/>
                <a:cs typeface="Times New Roman"/>
                <a:sym typeface="Times New Roman"/>
              </a:rPr>
              <a:t> (Accessed 1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Booking.com. (2026b). Available at: </a:t>
            </a:r>
            <a:r>
              <a:rPr lang="en-GB" sz="390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https://www.booking.com/hotel/mt/villa-to-rent-in-gozo-iz-zerriegha-tal-mustarda.en-gb.html?msockid=1657c9c0aca6697508cbda32ad5d6897</a:t>
            </a:r>
            <a:r>
              <a:rPr lang="en-GB" sz="3900">
                <a:solidFill>
                  <a:schemeClr val="dk1"/>
                </a:solidFill>
                <a:highlight>
                  <a:srgbClr val="FFFFFF"/>
                </a:highlight>
                <a:latin typeface="Times New Roman"/>
                <a:ea typeface="Times New Roman"/>
                <a:cs typeface="Times New Roman"/>
                <a:sym typeface="Times New Roman"/>
              </a:rPr>
              <a:t> (Accessed 2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Crimemalta Observatory (2025). </a:t>
            </a:r>
            <a:r>
              <a:rPr i="1" lang="en-GB" sz="3900">
                <a:solidFill>
                  <a:schemeClr val="dk1"/>
                </a:solidFill>
                <a:highlight>
                  <a:srgbClr val="FFFFFF"/>
                </a:highlight>
                <a:latin typeface="Times New Roman"/>
                <a:ea typeface="Times New Roman"/>
                <a:cs typeface="Times New Roman"/>
                <a:sym typeface="Times New Roman"/>
              </a:rPr>
              <a:t>Annual Crime Review 2024</a:t>
            </a:r>
            <a:r>
              <a:rPr lang="en-GB" sz="3900">
                <a:solidFill>
                  <a:schemeClr val="dk1"/>
                </a:solidFill>
                <a:highlight>
                  <a:srgbClr val="FFFFFF"/>
                </a:highlight>
                <a:latin typeface="Times New Roman"/>
                <a:ea typeface="Times New Roman"/>
                <a:cs typeface="Times New Roman"/>
                <a:sym typeface="Times New Roman"/>
              </a:rPr>
              <a:t>. (online) p.6. Available at: </a:t>
            </a:r>
            <a:r>
              <a:rPr lang="en-GB" sz="3900" u="sng">
                <a:solidFill>
                  <a:srgbClr val="467886"/>
                </a:solidFill>
                <a:highlight>
                  <a:srgbClr val="FFFFFF"/>
                </a:highlight>
                <a:latin typeface="Times New Roman"/>
                <a:ea typeface="Times New Roman"/>
                <a:cs typeface="Times New Roman"/>
                <a:sym typeface="Times New Roman"/>
                <a:hlinkClick r:id="rId8">
                  <a:extLst>
                    <a:ext uri="{A12FA001-AC4F-418D-AE19-62706E023703}">
                      <ahyp:hlinkClr val="tx"/>
                    </a:ext>
                  </a:extLst>
                </a:hlinkClick>
              </a:rPr>
              <a:t>https://www.gov.mt/en/Government/DOI/Press%20Releases/PublishingImages/Pages/2025/03/12/pr250400/PR250400a.pdf</a:t>
            </a:r>
            <a:r>
              <a:rPr lang="en-GB" sz="3900">
                <a:solidFill>
                  <a:schemeClr val="dk1"/>
                </a:solidFill>
                <a:highlight>
                  <a:srgbClr val="FFFFFF"/>
                </a:highlight>
                <a:latin typeface="Times New Roman"/>
                <a:ea typeface="Times New Roman"/>
                <a:cs typeface="Times New Roman"/>
                <a:sym typeface="Times New Roman"/>
              </a:rPr>
              <a:t> (Accessed Dec. 2025).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Felice Brasserie. (2023). </a:t>
            </a:r>
            <a:r>
              <a:rPr i="1" lang="en-GB" sz="3900">
                <a:solidFill>
                  <a:schemeClr val="dk1"/>
                </a:solidFill>
                <a:highlight>
                  <a:srgbClr val="FFFFFF"/>
                </a:highlight>
                <a:latin typeface="Times New Roman"/>
                <a:ea typeface="Times New Roman"/>
                <a:cs typeface="Times New Roman"/>
                <a:sym typeface="Times New Roman"/>
              </a:rPr>
              <a:t>Home | Felice Brasserie</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9">
                  <a:extLst>
                    <a:ext uri="{A12FA001-AC4F-418D-AE19-62706E023703}">
                      <ahyp:hlinkClr val="tx"/>
                    </a:ext>
                  </a:extLst>
                </a:hlinkClick>
              </a:rPr>
              <a:t>https://felicebrasserie.com/</a:t>
            </a:r>
            <a:r>
              <a:rPr lang="en-GB" sz="3900">
                <a:solidFill>
                  <a:schemeClr val="dk1"/>
                </a:solidFill>
                <a:highlight>
                  <a:srgbClr val="FFFFFF"/>
                </a:highlight>
                <a:latin typeface="Times New Roman"/>
                <a:ea typeface="Times New Roman"/>
                <a:cs typeface="Times New Roman"/>
                <a:sym typeface="Times New Roman"/>
              </a:rPr>
              <a:t> (Accessed 5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Flickr. (2026). </a:t>
            </a:r>
            <a:r>
              <a:rPr i="1" lang="en-GB" sz="3900">
                <a:solidFill>
                  <a:schemeClr val="dk1"/>
                </a:solidFill>
                <a:highlight>
                  <a:srgbClr val="FFFFFF"/>
                </a:highlight>
                <a:latin typeface="Times New Roman"/>
                <a:ea typeface="Times New Roman"/>
                <a:cs typeface="Times New Roman"/>
                <a:sym typeface="Times New Roman"/>
              </a:rPr>
              <a:t>St.John`s Cathedral, Valletta, Malta</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10">
                  <a:extLst>
                    <a:ext uri="{A12FA001-AC4F-418D-AE19-62706E023703}">
                      <ahyp:hlinkClr val="tx"/>
                    </a:ext>
                  </a:extLst>
                </a:hlinkClick>
              </a:rPr>
              <a:t>https://flickr.com/photos/lemmo2009/7908457804</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Flipflopsincluded.com. (2025). </a:t>
            </a:r>
            <a:r>
              <a:rPr i="1" lang="en-GB" sz="3900">
                <a:solidFill>
                  <a:schemeClr val="dk1"/>
                </a:solidFill>
                <a:highlight>
                  <a:srgbClr val="FFFFFF"/>
                </a:highlight>
                <a:latin typeface="Times New Roman"/>
                <a:ea typeface="Times New Roman"/>
                <a:cs typeface="Times New Roman"/>
                <a:sym typeface="Times New Roman"/>
              </a:rPr>
              <a:t>Malta’s Blue Lagoon Boat Trips: 15 Top Picks for All Budgets</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11">
                  <a:extLst>
                    <a:ext uri="{A12FA001-AC4F-418D-AE19-62706E023703}">
                      <ahyp:hlinkClr val="tx"/>
                    </a:ext>
                  </a:extLst>
                </a:hlinkClick>
              </a:rPr>
              <a:t>https://flipflopsincluded.com/best-blue-lagoon-malta-boat-trip/</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3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32500" lnSpcReduction="20000"/>
          </a:bodyPr>
          <a:lstStyle/>
          <a:p>
            <a:pPr indent="0" lvl="0" marL="0" rtl="0" algn="just">
              <a:spcBef>
                <a:spcPts val="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GetYourGuide (n.d.). </a:t>
            </a:r>
            <a:r>
              <a:rPr i="1" lang="en-GB" sz="2560">
                <a:solidFill>
                  <a:schemeClr val="dk1"/>
                </a:solidFill>
                <a:highlight>
                  <a:srgbClr val="FFFFFF"/>
                </a:highlight>
                <a:latin typeface="Times New Roman"/>
                <a:ea typeface="Times New Roman"/>
                <a:cs typeface="Times New Roman"/>
                <a:sym typeface="Times New Roman"/>
              </a:rPr>
              <a:t>Sliema</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getyourguide.com/-l117585/?cmp=bing&amp;ad_id=77721947793181&amp;adgroup_id=1243549009557729&amp;bid_match_type=bb&amp;campaign_id=710811890&amp;device=c&amp;feed_item_id=&amp;keyword=getyourguide&amp;loc_interest_ms=115&amp;loc_physical_ms=42064&amp;match_type=b&amp;msclkid=814a7b90ac0c1a10265012cb63f74c4d&amp;network=o&amp;partner_id=CD951&amp;target_id=dat-2329521542531254%3Aaud-806416224%3Aloc-188&amp;utm_adgroup=ct%3Ddsa%7Cfn%3Df1&amp;utm_campaign=ct%3Ddsa%7Cln%3D29%3Aen%7Ctc%3Duk%7Cexp%3Dnca&amp;utm_keyword=getyourguide&amp;utm_medium=paid_search&amp;utm_query=attractions+near+sliema+tigne+suites&amp;utm_source=bing&amp;utm_term=getyourguide&amp;utm_content=ct%3Ddsa%7Cfn%3Df1&amp;lc=l117585</a:t>
            </a:r>
            <a:r>
              <a:rPr lang="en-GB" sz="2560">
                <a:solidFill>
                  <a:schemeClr val="dk1"/>
                </a:solidFill>
                <a:highlight>
                  <a:srgbClr val="FFFFFF"/>
                </a:highlight>
                <a:latin typeface="Times New Roman"/>
                <a:ea typeface="Times New Roman"/>
                <a:cs typeface="Times New Roman"/>
                <a:sym typeface="Times New Roman"/>
              </a:rPr>
              <a:t> (Accessed 1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GOV.WALES. (2023). </a:t>
            </a:r>
            <a:r>
              <a:rPr i="1" lang="en-GB" sz="2560">
                <a:solidFill>
                  <a:schemeClr val="dk1"/>
                </a:solidFill>
                <a:highlight>
                  <a:srgbClr val="FFFFFF"/>
                </a:highlight>
                <a:latin typeface="Times New Roman"/>
                <a:ea typeface="Times New Roman"/>
                <a:cs typeface="Times New Roman"/>
                <a:sym typeface="Times New Roman"/>
              </a:rPr>
              <a:t>Taith: international learning exchange programme | GOV.WALES</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https://www.gov.wales/taith-international-learning-exchange-programme</a:t>
            </a:r>
            <a:r>
              <a:rPr lang="en-GB" sz="2560">
                <a:solidFill>
                  <a:schemeClr val="dk1"/>
                </a:solidFill>
                <a:highlight>
                  <a:srgbClr val="FFFFFF"/>
                </a:highlight>
                <a:latin typeface="Times New Roman"/>
                <a:ea typeface="Times New Roman"/>
                <a:cs typeface="Times New Roman"/>
                <a:sym typeface="Times New Roman"/>
              </a:rPr>
              <a:t>. (Accessed 1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Healey, M. and Jenkins, A. (2000) ‘Kolb’s Experiential Learning Theory and Its Application in Geography in Higher Education’, </a:t>
            </a:r>
            <a:r>
              <a:rPr i="1" lang="en-GB" sz="2560">
                <a:solidFill>
                  <a:schemeClr val="dk1"/>
                </a:solidFill>
                <a:highlight>
                  <a:srgbClr val="FFFFFF"/>
                </a:highlight>
                <a:latin typeface="Times New Roman"/>
                <a:ea typeface="Times New Roman"/>
                <a:cs typeface="Times New Roman"/>
                <a:sym typeface="Times New Roman"/>
              </a:rPr>
              <a:t>Journal of geography (Houston)</a:t>
            </a:r>
            <a:r>
              <a:rPr lang="en-GB" sz="2560">
                <a:solidFill>
                  <a:schemeClr val="dk1"/>
                </a:solidFill>
                <a:highlight>
                  <a:srgbClr val="FFFFFF"/>
                </a:highlight>
                <a:latin typeface="Times New Roman"/>
                <a:ea typeface="Times New Roman"/>
                <a:cs typeface="Times New Roman"/>
                <a:sym typeface="Times New Roman"/>
              </a:rPr>
              <a:t>, 99(5), pp. 185–195. Available at: </a:t>
            </a:r>
            <a:r>
              <a:rPr lang="en-GB" sz="2560">
                <a:solidFill>
                  <a:srgbClr val="0097A7"/>
                </a:solidFill>
                <a:highlight>
                  <a:srgbClr val="FFFFFF"/>
                </a:highlight>
                <a:uFill>
                  <a:noFill/>
                </a:uFill>
                <a:latin typeface="Times New Roman"/>
                <a:ea typeface="Times New Roman"/>
                <a:cs typeface="Times New Roman"/>
                <a:sym typeface="Times New Roman"/>
                <a:hlinkClick r:id="rId5">
                  <a:extLst>
                    <a:ext uri="{A12FA001-AC4F-418D-AE19-62706E023703}">
                      <ahyp:hlinkClr val="tx"/>
                    </a:ext>
                  </a:extLst>
                </a:hlinkClick>
              </a:rPr>
              <a:t>https://doi.org/10.1080/00221340008978967</a:t>
            </a:r>
            <a:r>
              <a:rPr lang="en-GB" sz="2560">
                <a:solidFill>
                  <a:schemeClr val="dk1"/>
                </a:solidFill>
                <a:highlight>
                  <a:srgbClr val="FFFFFF"/>
                </a:highlight>
                <a:latin typeface="Times New Roman"/>
                <a:ea typeface="Times New Roman"/>
                <a:cs typeface="Times New Roman"/>
                <a:sym typeface="Times New Roman"/>
              </a:rPr>
              <a:t>. (Accessed 1. Jan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Heritage Malta. (n.d.). </a:t>
            </a:r>
            <a:r>
              <a:rPr i="1" lang="en-GB" sz="2560">
                <a:solidFill>
                  <a:schemeClr val="dk1"/>
                </a:solidFill>
                <a:highlight>
                  <a:srgbClr val="FFFFFF"/>
                </a:highlight>
                <a:latin typeface="Times New Roman"/>
                <a:ea typeface="Times New Roman"/>
                <a:cs typeface="Times New Roman"/>
                <a:sym typeface="Times New Roman"/>
              </a:rPr>
              <a:t>Ħaġar Qim and Mnajdra Archaeological Park</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https://heritagemalta.mt/explore/hagar-qim-and-mnajdra-archaeological-park/</a:t>
            </a:r>
            <a:r>
              <a:rPr lang="en-GB" sz="2560">
                <a:solidFill>
                  <a:schemeClr val="dk1"/>
                </a:solidFill>
                <a:highlight>
                  <a:srgbClr val="FFFFFF"/>
                </a:highlight>
                <a:latin typeface="Times New Roman"/>
                <a:ea typeface="Times New Roman"/>
                <a:cs typeface="Times New Roman"/>
                <a:sym typeface="Times New Roman"/>
              </a:rPr>
              <a:t>. (Accessed 23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Hotels.com (2026). Available at: </a:t>
            </a:r>
            <a:r>
              <a:rPr lang="en-GB" sz="256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uk.hotels.com/ho2974351264/sliema-tigne-suites-dixcove-ghana?chkin=2026-05-22&amp;chkout=2026-05-29&amp;x_pwa=1&amp;rfrr=HSR&amp;pwa_ts=1767607334156&amp;referrerUrl=aHR0cHM6Ly91ay5ob3RlbHMuY29tL0hvdGVsLVNlYXJjaA%3D%3D&amp;useRewards=false&amp;rm1=a2&amp;rm2=a3&amp;rm3=a1&amp;rm4=a1&amp;rm5=a4&amp;rm6=a3&amp;regionId=111&amp;destination=Malta&amp;destType=MARKET&amp;latLong=35.937496%2C14.375416&amp;sort=RECOMMENDED&amp;top_dp=4083&amp;top_cur=GBP&amp;gclid=9145079417e5141014ec6ecf9c26df8c&amp;semcid=HCOM-UK.UB.BING.DT-c-EN.HOTEL&amp;semdtl=a1410735628.b11341404935924026.g1kwd-83838277965975%3Aloc-188.e1c.m19145079417e5141014ec6ecf9c26df8c.r182e5afa7008a98dc64b01b423879963dff42e1a73736919119490205a06c5bb7.c1.j142064.k1.d183838154757241.h1e.i1.l1.n1.o1.p1.q1.s1.t1.x1.f1.u1.v1.w1&amp;userIntent=&amp;selectedRoomType=326022908&amp;selectedRatePlan=406160100&amp;expediaPropertyId=92917227&amp;searchId=35780a08-072c-42b4-837a-8e316e687639</a:t>
            </a:r>
            <a:r>
              <a:rPr lang="en-GB" sz="2560">
                <a:solidFill>
                  <a:schemeClr val="dk1"/>
                </a:solidFill>
                <a:highlight>
                  <a:srgbClr val="FFFFFF"/>
                </a:highlight>
                <a:latin typeface="Times New Roman"/>
                <a:ea typeface="Times New Roman"/>
                <a:cs typeface="Times New Roman"/>
                <a:sym typeface="Times New Roman"/>
              </a:rPr>
              <a:t> (Accessed 20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33"/>
          <p:cNvSpPr txBox="1"/>
          <p:nvPr>
            <p:ph idx="1" type="body"/>
          </p:nvPr>
        </p:nvSpPr>
        <p:spPr>
          <a:xfrm>
            <a:off x="311700" y="91300"/>
            <a:ext cx="8520600" cy="3416400"/>
          </a:xfrm>
          <a:prstGeom prst="rect">
            <a:avLst/>
          </a:prstGeom>
        </p:spPr>
        <p:txBody>
          <a:bodyPr anchorCtr="0" anchor="t" bIns="91425" lIns="91425" spcFirstLastPara="1" rIns="91425" wrap="square" tIns="91425">
            <a:normAutofit fontScale="25000" lnSpcReduction="20000"/>
          </a:bodyPr>
          <a:lstStyle/>
          <a:p>
            <a:pPr indent="0" lvl="0" marL="0" rtl="0" algn="just">
              <a:spcBef>
                <a:spcPts val="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Malta Public Transport. (2025). </a:t>
            </a:r>
            <a:r>
              <a:rPr i="1" lang="en-GB" sz="4350">
                <a:solidFill>
                  <a:schemeClr val="dk1"/>
                </a:solidFill>
                <a:highlight>
                  <a:srgbClr val="FFFFFF"/>
                </a:highlight>
                <a:latin typeface="Times New Roman"/>
                <a:ea typeface="Times New Roman"/>
                <a:cs typeface="Times New Roman"/>
                <a:sym typeface="Times New Roman"/>
              </a:rPr>
              <a:t>Fares - Malta Public Transport</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https://www.publictransport.com.mt/fares-and-tickets/0/</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Malta, L.-U. ta’ (n.d.). </a:t>
            </a:r>
            <a:r>
              <a:rPr i="1" lang="en-GB" sz="4350">
                <a:solidFill>
                  <a:schemeClr val="dk1"/>
                </a:solidFill>
                <a:highlight>
                  <a:srgbClr val="FFFFFF"/>
                </a:highlight>
                <a:latin typeface="Times New Roman"/>
                <a:ea typeface="Times New Roman"/>
                <a:cs typeface="Times New Roman"/>
                <a:sym typeface="Times New Roman"/>
              </a:rPr>
              <a:t>L-Università ta’ Malta</a:t>
            </a:r>
            <a:r>
              <a:rPr lang="en-GB" sz="4350">
                <a:solidFill>
                  <a:schemeClr val="dk1"/>
                </a:solidFill>
                <a:highlight>
                  <a:srgbClr val="FFFFFF"/>
                </a:highlight>
                <a:latin typeface="Times New Roman"/>
                <a:ea typeface="Times New Roman"/>
                <a:cs typeface="Times New Roman"/>
                <a:sym typeface="Times New Roman"/>
              </a:rPr>
              <a:t>. (online) L-Università ta’ Malta. Available at: </a:t>
            </a:r>
            <a:r>
              <a:rPr lang="en-GB" sz="435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https://www.um.edu.mt/</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Office, C. (2013). </a:t>
            </a:r>
            <a:r>
              <a:rPr i="1" lang="en-GB" sz="4350">
                <a:solidFill>
                  <a:schemeClr val="dk1"/>
                </a:solidFill>
                <a:highlight>
                  <a:srgbClr val="FFFFFF"/>
                </a:highlight>
                <a:latin typeface="Times New Roman"/>
                <a:ea typeface="Times New Roman"/>
                <a:cs typeface="Times New Roman"/>
                <a:sym typeface="Times New Roman"/>
              </a:rPr>
              <a:t>Safety and security - Malta travel advice</a:t>
            </a:r>
            <a:r>
              <a:rPr lang="en-GB" sz="4350">
                <a:solidFill>
                  <a:schemeClr val="dk1"/>
                </a:solidFill>
                <a:highlight>
                  <a:srgbClr val="FFFFFF"/>
                </a:highlight>
                <a:latin typeface="Times New Roman"/>
                <a:ea typeface="Times New Roman"/>
                <a:cs typeface="Times New Roman"/>
                <a:sym typeface="Times New Roman"/>
              </a:rPr>
              <a:t>. (online) GOV.UK. Available at: </a:t>
            </a:r>
            <a:r>
              <a:rPr lang="en-GB" sz="4350" u="sng">
                <a:solidFill>
                  <a:srgbClr val="467886"/>
                </a:solidFill>
                <a:highlight>
                  <a:srgbClr val="FFFFFF"/>
                </a:highlight>
                <a:latin typeface="Times New Roman"/>
                <a:ea typeface="Times New Roman"/>
                <a:cs typeface="Times New Roman"/>
                <a:sym typeface="Times New Roman"/>
                <a:hlinkClick r:id="rId5">
                  <a:extLst>
                    <a:ext uri="{A12FA001-AC4F-418D-AE19-62706E023703}">
                      <ahyp:hlinkClr val="tx"/>
                    </a:ext>
                  </a:extLst>
                </a:hlinkClick>
              </a:rPr>
              <a:t>https://www.gov.uk/foreign-travel-advice/malta/safety-and-security</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Rome2Rio Pty Ltd (2026). </a:t>
            </a:r>
            <a:r>
              <a:rPr i="1" lang="en-GB" sz="4350">
                <a:solidFill>
                  <a:schemeClr val="dk1"/>
                </a:solidFill>
                <a:highlight>
                  <a:srgbClr val="FFFFFF"/>
                </a:highlight>
                <a:latin typeface="Times New Roman"/>
                <a:ea typeface="Times New Roman"/>
                <a:cs typeface="Times New Roman"/>
                <a:sym typeface="Times New Roman"/>
              </a:rPr>
              <a:t>Rome2Rio</a:t>
            </a:r>
            <a:r>
              <a:rPr lang="en-GB" sz="4350">
                <a:solidFill>
                  <a:schemeClr val="dk1"/>
                </a:solidFill>
                <a:highlight>
                  <a:srgbClr val="FFFFFF"/>
                </a:highlight>
                <a:latin typeface="Times New Roman"/>
                <a:ea typeface="Times New Roman"/>
                <a:cs typeface="Times New Roman"/>
                <a:sym typeface="Times New Roman"/>
              </a:rPr>
              <a:t>. (online) Rome2Rio. Available at: </a:t>
            </a:r>
            <a:r>
              <a:rPr lang="en-GB" sz="435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https://www.rome2rio.com/map/Malta-Airport/Sliema-Tigne-Suites</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Safe, T. (2025). </a:t>
            </a:r>
            <a:r>
              <a:rPr i="1" lang="en-GB" sz="4350">
                <a:solidFill>
                  <a:schemeClr val="dk1"/>
                </a:solidFill>
                <a:highlight>
                  <a:srgbClr val="FFFFFF"/>
                </a:highlight>
                <a:latin typeface="Times New Roman"/>
                <a:ea typeface="Times New Roman"/>
                <a:cs typeface="Times New Roman"/>
                <a:sym typeface="Times New Roman"/>
              </a:rPr>
              <a:t>is Malta safe</a:t>
            </a:r>
            <a:r>
              <a:rPr lang="en-GB" sz="4350">
                <a:solidFill>
                  <a:schemeClr val="dk1"/>
                </a:solidFill>
                <a:highlight>
                  <a:srgbClr val="FFFFFF"/>
                </a:highlight>
                <a:latin typeface="Times New Roman"/>
                <a:ea typeface="Times New Roman"/>
                <a:cs typeface="Times New Roman"/>
                <a:sym typeface="Times New Roman"/>
              </a:rPr>
              <a:t>. (online) Travel Safe - Abroad. Available at: </a:t>
            </a:r>
            <a:r>
              <a:rPr lang="en-GB" sz="435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https://www.travelsafe-abroad.com/malta/</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Sliema Tigne Suites. (2025). </a:t>
            </a:r>
            <a:r>
              <a:rPr i="1" lang="en-GB" sz="4350">
                <a:solidFill>
                  <a:schemeClr val="dk1"/>
                </a:solidFill>
                <a:highlight>
                  <a:srgbClr val="FFFFFF"/>
                </a:highlight>
                <a:latin typeface="Times New Roman"/>
                <a:ea typeface="Times New Roman"/>
                <a:cs typeface="Times New Roman"/>
                <a:sym typeface="Times New Roman"/>
              </a:rPr>
              <a:t>Sliema Tigne Suites | Rooftop Pool &amp; Sea‑view Apartments</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8">
                  <a:extLst>
                    <a:ext uri="{A12FA001-AC4F-418D-AE19-62706E023703}">
                      <ahyp:hlinkClr val="tx"/>
                    </a:ext>
                  </a:extLst>
                </a:hlinkClick>
              </a:rPr>
              <a:t>https://sliematignesuites.com/</a:t>
            </a:r>
            <a:r>
              <a:rPr lang="en-GB" sz="4350">
                <a:solidFill>
                  <a:schemeClr val="dk1"/>
                </a:solidFill>
                <a:highlight>
                  <a:srgbClr val="FFFFFF"/>
                </a:highlight>
                <a:latin typeface="Times New Roman"/>
                <a:ea typeface="Times New Roman"/>
                <a:cs typeface="Times New Roman"/>
                <a:sym typeface="Times New Roman"/>
              </a:rPr>
              <a:t> (Accessed 7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Sliema-hotels.com. (2026). </a:t>
            </a:r>
            <a:r>
              <a:rPr i="1" lang="en-GB" sz="4350">
                <a:solidFill>
                  <a:schemeClr val="dk1"/>
                </a:solidFill>
                <a:highlight>
                  <a:srgbClr val="FFFFFF"/>
                </a:highlight>
                <a:latin typeface="Times New Roman"/>
                <a:ea typeface="Times New Roman"/>
                <a:cs typeface="Times New Roman"/>
                <a:sym typeface="Times New Roman"/>
              </a:rPr>
              <a:t>Sliema Tigne Suites</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9">
                  <a:extLst>
                    <a:ext uri="{A12FA001-AC4F-418D-AE19-62706E023703}">
                      <ahyp:hlinkClr val="tx"/>
                    </a:ext>
                  </a:extLst>
                </a:hlinkClick>
              </a:rPr>
              <a:t>https://tigne-suites-slm-0001.sliema-hotels.com/en/(</a:t>
            </a:r>
            <a:r>
              <a:rPr lang="en-GB" sz="4350">
                <a:solidFill>
                  <a:schemeClr val="dk1"/>
                </a:solidFill>
                <a:highlight>
                  <a:srgbClr val="FFFFFF"/>
                </a:highlight>
                <a:latin typeface="Times New Roman"/>
                <a:ea typeface="Times New Roman"/>
                <a:cs typeface="Times New Roman"/>
                <a:sym typeface="Times New Roman"/>
              </a:rPr>
              <a:t>Accessed 8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Tracy and School, M. (2019). </a:t>
            </a:r>
            <a:r>
              <a:rPr i="1" lang="en-GB" sz="4350">
                <a:solidFill>
                  <a:schemeClr val="dk1"/>
                </a:solidFill>
                <a:highlight>
                  <a:srgbClr val="FFFFFF"/>
                </a:highlight>
                <a:latin typeface="Times New Roman"/>
                <a:ea typeface="Times New Roman"/>
                <a:cs typeface="Times New Roman"/>
                <a:sym typeface="Times New Roman"/>
              </a:rPr>
              <a:t>Beach Days for Students - Minute School</a:t>
            </a:r>
            <a:r>
              <a:rPr lang="en-GB" sz="4350">
                <a:solidFill>
                  <a:schemeClr val="dk1"/>
                </a:solidFill>
                <a:highlight>
                  <a:srgbClr val="FFFFFF"/>
                </a:highlight>
                <a:latin typeface="Times New Roman"/>
                <a:ea typeface="Times New Roman"/>
                <a:cs typeface="Times New Roman"/>
                <a:sym typeface="Times New Roman"/>
              </a:rPr>
              <a:t>. (online) Minute School. Available at: </a:t>
            </a:r>
            <a:r>
              <a:rPr lang="en-GB" sz="4350" u="sng">
                <a:solidFill>
                  <a:srgbClr val="467886"/>
                </a:solidFill>
                <a:highlight>
                  <a:srgbClr val="FFFFFF"/>
                </a:highlight>
                <a:latin typeface="Times New Roman"/>
                <a:ea typeface="Times New Roman"/>
                <a:cs typeface="Times New Roman"/>
                <a:sym typeface="Times New Roman"/>
                <a:hlinkClick r:id="rId10">
                  <a:extLst>
                    <a:ext uri="{A12FA001-AC4F-418D-AE19-62706E023703}">
                      <ahyp:hlinkClr val="tx"/>
                    </a:ext>
                  </a:extLst>
                </a:hlinkClick>
              </a:rPr>
              <a:t>https://www.minuteschool.com/2019/06/beach-days-for-students/</a:t>
            </a:r>
            <a:r>
              <a:rPr lang="en-GB" sz="4350">
                <a:solidFill>
                  <a:schemeClr val="dk1"/>
                </a:solidFill>
                <a:highlight>
                  <a:srgbClr val="FFFFFF"/>
                </a:highlight>
                <a:latin typeface="Times New Roman"/>
                <a:ea typeface="Times New Roman"/>
                <a:cs typeface="Times New Roman"/>
                <a:sym typeface="Times New Roman"/>
              </a:rPr>
              <a:t> (Accessed 6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Tripadvisor (n.d.). </a:t>
            </a:r>
            <a:r>
              <a:rPr i="1" lang="en-GB" sz="4350">
                <a:solidFill>
                  <a:schemeClr val="dk1"/>
                </a:solidFill>
                <a:highlight>
                  <a:srgbClr val="FFFFFF"/>
                </a:highlight>
                <a:latin typeface="Times New Roman"/>
                <a:ea typeface="Times New Roman"/>
                <a:cs typeface="Times New Roman"/>
                <a:sym typeface="Times New Roman"/>
              </a:rPr>
              <a:t>Explore Sliema</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1">
                  <a:extLst>
                    <a:ext uri="{A12FA001-AC4F-418D-AE19-62706E023703}">
                      <ahyp:hlinkClr val="tx"/>
                    </a:ext>
                  </a:extLst>
                </a:hlinkClick>
              </a:rPr>
              <a:t>https://www.tripadvisor.co.uk/Tourism-g190327-Sliema_Island_of_Malta-Vacations.html</a:t>
            </a:r>
            <a:r>
              <a:rPr lang="en-GB" sz="4350">
                <a:solidFill>
                  <a:schemeClr val="dk1"/>
                </a:solidFill>
                <a:highlight>
                  <a:srgbClr val="FFFFFF"/>
                </a:highlight>
                <a:latin typeface="Times New Roman"/>
                <a:ea typeface="Times New Roman"/>
                <a:cs typeface="Times New Roman"/>
                <a:sym typeface="Times New Roman"/>
              </a:rPr>
              <a:t> (Accessed Dec. 2025).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TUI Holidays | Live Happy | tui.co.uk. (2025). </a:t>
            </a:r>
            <a:r>
              <a:rPr i="1" lang="en-GB" sz="4350">
                <a:solidFill>
                  <a:schemeClr val="dk1"/>
                </a:solidFill>
                <a:highlight>
                  <a:srgbClr val="FFFFFF"/>
                </a:highlight>
                <a:latin typeface="Times New Roman"/>
                <a:ea typeface="Times New Roman"/>
                <a:cs typeface="Times New Roman"/>
                <a:sym typeface="Times New Roman"/>
              </a:rPr>
              <a:t>Hotel Plaza Regency</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2">
                  <a:extLst>
                    <a:ext uri="{A12FA001-AC4F-418D-AE19-62706E023703}">
                      <ahyp:hlinkClr val="tx"/>
                    </a:ext>
                  </a:extLst>
                </a:hlinkClick>
              </a:rPr>
              <a:t>https://www.tui.co.uk/destinations/europe/malta/malta/sliema/hotels/hotel-plaza-regency.html?utm_medium=paidsearch&amp;gclid=a7e7d7276c441db93fa0be7ce365a09b&amp;gclsrc=3p.ds&amp;msclkid=a7e7d7276c441db93fa0be7ce365a09b</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Visit Malta. (2023). </a:t>
            </a:r>
            <a:r>
              <a:rPr i="1" lang="en-GB" sz="4350">
                <a:solidFill>
                  <a:schemeClr val="dk1"/>
                </a:solidFill>
                <a:highlight>
                  <a:srgbClr val="FFFFFF"/>
                </a:highlight>
                <a:latin typeface="Times New Roman"/>
                <a:ea typeface="Times New Roman"/>
                <a:cs typeface="Times New Roman"/>
                <a:sym typeface="Times New Roman"/>
              </a:rPr>
              <a:t>Attraction - Visit Malta</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3">
                  <a:extLst>
                    <a:ext uri="{A12FA001-AC4F-418D-AE19-62706E023703}">
                      <ahyp:hlinkClr val="tx"/>
                    </a:ext>
                  </a:extLst>
                </a:hlinkClick>
              </a:rPr>
              <a:t>https://www.visitmalta.com/en/attraction/balluta-bay/</a:t>
            </a:r>
            <a:r>
              <a:rPr lang="en-GB" sz="4350">
                <a:solidFill>
                  <a:schemeClr val="dk1"/>
                </a:solidFill>
                <a:highlight>
                  <a:srgbClr val="FFFFFF"/>
                </a:highlight>
                <a:latin typeface="Times New Roman"/>
                <a:ea typeface="Times New Roman"/>
                <a:cs typeface="Times New Roman"/>
                <a:sym typeface="Times New Roman"/>
              </a:rPr>
              <a:t> (Accessed 8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4"/>
          <p:cNvSpPr txBox="1"/>
          <p:nvPr>
            <p:ph idx="1" type="body"/>
          </p:nvPr>
        </p:nvSpPr>
        <p:spPr>
          <a:xfrm>
            <a:off x="311700" y="390950"/>
            <a:ext cx="8520600" cy="3416400"/>
          </a:xfrm>
          <a:prstGeom prst="rect">
            <a:avLst/>
          </a:prstGeom>
        </p:spPr>
        <p:txBody>
          <a:bodyPr anchorCtr="0" anchor="t" bIns="91425" lIns="91425" spcFirstLastPara="1" rIns="91425" wrap="square" tIns="91425">
            <a:normAutofit/>
          </a:bodyPr>
          <a:lstStyle/>
          <a:p>
            <a:pPr indent="0" lvl="0" marL="0" rtl="0" algn="just">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VisitMalta (2023). </a:t>
            </a:r>
            <a:r>
              <a:rPr i="1" lang="en-GB" sz="1200">
                <a:solidFill>
                  <a:schemeClr val="dk1"/>
                </a:solidFill>
                <a:highlight>
                  <a:srgbClr val="FFFFFF"/>
                </a:highlight>
                <a:latin typeface="Times New Roman"/>
                <a:ea typeface="Times New Roman"/>
                <a:cs typeface="Times New Roman"/>
                <a:sym typeface="Times New Roman"/>
              </a:rPr>
              <a:t>VisitMalta - More To Explore</a:t>
            </a:r>
            <a:r>
              <a:rPr lang="en-GB" sz="1200">
                <a:solidFill>
                  <a:schemeClr val="dk1"/>
                </a:solidFill>
                <a:highlight>
                  <a:srgbClr val="FFFFFF"/>
                </a:highlight>
                <a:latin typeface="Times New Roman"/>
                <a:ea typeface="Times New Roman"/>
                <a:cs typeface="Times New Roman"/>
                <a:sym typeface="Times New Roman"/>
              </a:rPr>
              <a:t>. (online) YouTube. Available at: </a:t>
            </a:r>
            <a:r>
              <a:rPr lang="en-GB" sz="120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https://www.youtube.com/watch?v=RDUSfCVhzXw</a:t>
            </a:r>
            <a:r>
              <a:rPr lang="en-GB" sz="1200">
                <a:solidFill>
                  <a:schemeClr val="dk1"/>
                </a:solidFill>
                <a:highlight>
                  <a:srgbClr val="FFFFFF"/>
                </a:highlight>
                <a:latin typeface="Times New Roman"/>
                <a:ea typeface="Times New Roman"/>
                <a:cs typeface="Times New Roman"/>
                <a:sym typeface="Times New Roman"/>
              </a:rPr>
              <a:t> (Accessed 7 Jan. 2026). </a:t>
            </a:r>
            <a:endParaRPr sz="12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Worldmaps.info (2025). </a:t>
            </a:r>
            <a:r>
              <a:rPr i="1" lang="en-GB" sz="1200">
                <a:solidFill>
                  <a:schemeClr val="dk1"/>
                </a:solidFill>
                <a:highlight>
                  <a:srgbClr val="FFFFFF"/>
                </a:highlight>
                <a:latin typeface="Times New Roman"/>
                <a:ea typeface="Times New Roman"/>
                <a:cs typeface="Times New Roman"/>
                <a:sym typeface="Times New Roman"/>
              </a:rPr>
              <a:t>Map of Sliema, Malta (Malta Majjistral)</a:t>
            </a:r>
            <a:r>
              <a:rPr lang="en-GB" sz="1200">
                <a:solidFill>
                  <a:schemeClr val="dk1"/>
                </a:solidFill>
                <a:highlight>
                  <a:srgbClr val="FFFFFF"/>
                </a:highlight>
                <a:latin typeface="Times New Roman"/>
                <a:ea typeface="Times New Roman"/>
                <a:cs typeface="Times New Roman"/>
                <a:sym typeface="Times New Roman"/>
              </a:rPr>
              <a:t>. ( online) Map of Malta. Available at: </a:t>
            </a:r>
            <a:r>
              <a:rPr lang="en-GB" sz="120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https://www.worldmaps.info/Malta/sliema/</a:t>
            </a:r>
            <a:r>
              <a:rPr lang="en-GB" sz="1200">
                <a:solidFill>
                  <a:schemeClr val="dk1"/>
                </a:solidFill>
                <a:highlight>
                  <a:srgbClr val="FFFFFF"/>
                </a:highlight>
                <a:latin typeface="Times New Roman"/>
                <a:ea typeface="Times New Roman"/>
                <a:cs typeface="Times New Roman"/>
                <a:sym typeface="Times New Roman"/>
              </a:rPr>
              <a:t> (Accessed 5 Jan. 2026).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3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Tyler’s </a:t>
            </a:r>
            <a:r>
              <a:rPr lang="en-GB"/>
              <a:t>references</a:t>
            </a:r>
            <a:r>
              <a:rPr lang="en-GB"/>
              <a:t> - </a:t>
            </a:r>
            <a:endParaRPr/>
          </a:p>
        </p:txBody>
      </p:sp>
      <p:sp>
        <p:nvSpPr>
          <p:cNvPr id="277" name="Google Shape;277;p3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7500" lnSpcReduction="20000"/>
          </a:bodyPr>
          <a:lstStyle/>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ABTA. (2026). </a:t>
            </a:r>
            <a:r>
              <a:rPr i="1" lang="en-GB" sz="1200">
                <a:solidFill>
                  <a:schemeClr val="dk1"/>
                </a:solidFill>
                <a:latin typeface="Times New Roman"/>
                <a:ea typeface="Times New Roman"/>
                <a:cs typeface="Times New Roman"/>
                <a:sym typeface="Times New Roman"/>
              </a:rPr>
              <a:t>Home</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https://www.abta.com</a:t>
            </a:r>
            <a:r>
              <a:rPr lang="en-GB" sz="1200">
                <a:solidFill>
                  <a:schemeClr val="dk1"/>
                </a:solidFill>
                <a:latin typeface="Times New Roman"/>
                <a:ea typeface="Times New Roman"/>
                <a:cs typeface="Times New Roman"/>
                <a:sym typeface="Times New Roman"/>
              </a:rPr>
              <a:t> [Accessed 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ATOL. (2026). </a:t>
            </a:r>
            <a:r>
              <a:rPr i="1" lang="en-GB" sz="1200">
                <a:solidFill>
                  <a:schemeClr val="dk1"/>
                </a:solidFill>
                <a:latin typeface="Times New Roman"/>
                <a:ea typeface="Times New Roman"/>
                <a:cs typeface="Times New Roman"/>
                <a:sym typeface="Times New Roman"/>
              </a:rPr>
              <a:t>ATOL protecting holidaymakers since 1973</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https://www.atol.org</a:t>
            </a:r>
            <a:r>
              <a:rPr lang="en-GB" sz="1200">
                <a:solidFill>
                  <a:schemeClr val="dk1"/>
                </a:solidFill>
                <a:latin typeface="Times New Roman"/>
                <a:ea typeface="Times New Roman"/>
                <a:cs typeface="Times New Roman"/>
                <a:sym typeface="Times New Roman"/>
              </a:rPr>
              <a:t> [Accessed 12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cite seeing Malta. (n.d.).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https://www.citysightseeing.com.mt/assets/broucher/City_Summer_2013.pdf?utm_source=chatgpt.com</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Directferries.com. (2026). </a:t>
            </a:r>
            <a:r>
              <a:rPr i="1" lang="en-GB" sz="1200">
                <a:solidFill>
                  <a:schemeClr val="dk1"/>
                </a:solidFill>
                <a:latin typeface="Times New Roman"/>
                <a:ea typeface="Times New Roman"/>
                <a:cs typeface="Times New Roman"/>
                <a:sym typeface="Times New Roman"/>
              </a:rPr>
              <a:t>Direct Ferries</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ssl.directferries.com/ferry/secure/booking_redirect_df.aspx?stdc=DF10&amp;grid=0&amp;rfid=6157&amp;psgr=1&amp;curr=1&amp;retn=true&amp;rfidr=6156&amp;outd=2026-01-12&amp;outt=9&amp;retd=2026-01-12&amp;rett=17&amp;dfusrpid=733a96e9-076a-41a9-adfe-cc34fcd40b64&amp;exp-dealfinderVersion=B&amp;exp-moduleVariant=A&amp;jt=2&amp;diffD=false&amp;rebrand=true</a:t>
            </a:r>
            <a:r>
              <a:rPr lang="en-GB" sz="1200">
                <a:solidFill>
                  <a:schemeClr val="dk1"/>
                </a:solidFill>
                <a:latin typeface="Times New Roman"/>
                <a:ea typeface="Times New Roman"/>
                <a:cs typeface="Times New Roman"/>
                <a:sym typeface="Times New Roman"/>
              </a:rPr>
              <a:t> [Accessed 26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Easyjet.com. (2018). </a:t>
            </a:r>
            <a:r>
              <a:rPr i="1" lang="en-GB" sz="1200">
                <a:solidFill>
                  <a:schemeClr val="dk1"/>
                </a:solidFill>
                <a:latin typeface="Times New Roman"/>
                <a:ea typeface="Times New Roman"/>
                <a:cs typeface="Times New Roman"/>
                <a:sym typeface="Times New Roman"/>
              </a:rPr>
              <a:t>Choose your flights | easyJet.com</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https://www.easyjet.com/en/buy/flights?isOneWay=off</a:t>
            </a:r>
            <a:r>
              <a:rPr lang="en-GB" sz="1200">
                <a:solidFill>
                  <a:schemeClr val="dk1"/>
                </a:solidFill>
                <a:latin typeface="Times New Roman"/>
                <a:ea typeface="Times New Roman"/>
                <a:cs typeface="Times New Roman"/>
                <a:sym typeface="Times New Roman"/>
              </a:rPr>
              <a:t> [Accessed 6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GOV.WALES. (2023). </a:t>
            </a:r>
            <a:r>
              <a:rPr i="1" lang="en-GB" sz="1200">
                <a:solidFill>
                  <a:schemeClr val="dk1"/>
                </a:solidFill>
                <a:latin typeface="Times New Roman"/>
                <a:ea typeface="Times New Roman"/>
                <a:cs typeface="Times New Roman"/>
                <a:sym typeface="Times New Roman"/>
              </a:rPr>
              <a:t>Taith: international learning exchange programme | GOV.WALES</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https://www.gov.wales/taith-international-learning-exchange-programme</a:t>
            </a:r>
            <a:r>
              <a:rPr lang="en-GB" sz="1200">
                <a:solidFill>
                  <a:schemeClr val="dk1"/>
                </a:solidFill>
                <a:latin typeface="Times New Roman"/>
                <a:ea typeface="Times New Roman"/>
                <a:cs typeface="Times New Roman"/>
                <a:sym typeface="Times New Roman"/>
              </a:rPr>
              <a:t> [Accessed 18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Heritage Malta. (2025). </a:t>
            </a:r>
            <a:r>
              <a:rPr i="1" lang="en-GB" sz="1200">
                <a:solidFill>
                  <a:schemeClr val="dk1"/>
                </a:solidFill>
                <a:latin typeface="Times New Roman"/>
                <a:ea typeface="Times New Roman"/>
                <a:cs typeface="Times New Roman"/>
                <a:sym typeface="Times New Roman"/>
              </a:rPr>
              <a:t>National Museum of Archaeology - Heritage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https://heritagemalta.mt/store/s7/</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https://www.facebook.com/passariellosergio2</a:t>
            </a:r>
            <a:r>
              <a:rPr lang="en-GB" sz="1200">
                <a:solidFill>
                  <a:schemeClr val="dk1"/>
                </a:solidFill>
                <a:latin typeface="Times New Roman"/>
                <a:ea typeface="Times New Roman"/>
                <a:cs typeface="Times New Roman"/>
                <a:sym typeface="Times New Roman"/>
              </a:rPr>
              <a:t> and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https://www.maltabusiness.it/en/author/redazione</a:t>
            </a:r>
            <a:r>
              <a:rPr lang="en-GB" sz="1200">
                <a:solidFill>
                  <a:schemeClr val="dk1"/>
                </a:solidFill>
                <a:latin typeface="Times New Roman"/>
                <a:ea typeface="Times New Roman"/>
                <a:cs typeface="Times New Roman"/>
                <a:sym typeface="Times New Roman"/>
              </a:rPr>
              <a:t> (2022). </a:t>
            </a:r>
            <a:r>
              <a:rPr i="1" lang="en-GB" sz="1200">
                <a:solidFill>
                  <a:schemeClr val="dk1"/>
                </a:solidFill>
                <a:latin typeface="Times New Roman"/>
                <a:ea typeface="Times New Roman"/>
                <a:cs typeface="Times New Roman"/>
                <a:sym typeface="Times New Roman"/>
              </a:rPr>
              <a:t>Tallinja Card. Traveling on Maltese public transport will be free. - Malta Business</a:t>
            </a:r>
            <a:r>
              <a:rPr lang="en-GB" sz="1200">
                <a:solidFill>
                  <a:schemeClr val="dk1"/>
                </a:solidFill>
                <a:latin typeface="Times New Roman"/>
                <a:ea typeface="Times New Roman"/>
                <a:cs typeface="Times New Roman"/>
                <a:sym typeface="Times New Roman"/>
              </a:rPr>
              <a:t>. [online] Malta Business. Available at: </a:t>
            </a:r>
            <a:r>
              <a:rPr lang="en-GB" sz="1200" u="sng">
                <a:solidFill>
                  <a:srgbClr val="467886"/>
                </a:solidFill>
                <a:latin typeface="Times New Roman"/>
                <a:ea typeface="Times New Roman"/>
                <a:cs typeface="Times New Roman"/>
                <a:sym typeface="Times New Roman"/>
                <a:hlinkClick r:id="rId12">
                  <a:extLst>
                    <a:ext uri="{A12FA001-AC4F-418D-AE19-62706E023703}">
                      <ahyp:hlinkClr val="tx"/>
                    </a:ext>
                  </a:extLst>
                </a:hlinkClick>
              </a:rPr>
              <a:t>https://www.maltabusiness.it/en/tallinja-card-traveling-on-maltese-public-transport-will-be-free/</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1200">
              <a:solidFill>
                <a:schemeClr val="dk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3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83" name="Google Shape;283;p3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0000"/>
          </a:bodyPr>
          <a:lstStyle/>
          <a:p>
            <a:pPr indent="0" lvl="0" marL="0" rtl="0" algn="just">
              <a:spcBef>
                <a:spcPts val="1200"/>
              </a:spcBef>
              <a:spcAft>
                <a:spcPts val="0"/>
              </a:spcAft>
              <a:buClr>
                <a:schemeClr val="dk1"/>
              </a:buClr>
              <a:buSzPct val="91666"/>
              <a:buFont typeface="Arial"/>
              <a:buNone/>
            </a:pPr>
            <a:r>
              <a:rPr lang="en-GB" sz="1200">
                <a:solidFill>
                  <a:schemeClr val="dk1"/>
                </a:solidFill>
                <a:highlight>
                  <a:srgbClr val="FFE5E5"/>
                </a:highlight>
                <a:latin typeface="Times New Roman"/>
                <a:ea typeface="Times New Roman"/>
                <a:cs typeface="Times New Roman"/>
                <a:sym typeface="Times New Roman"/>
              </a:rPr>
              <a:t>Koptaco</a:t>
            </a:r>
            <a:r>
              <a:rPr lang="en-GB" sz="1200">
                <a:solidFill>
                  <a:schemeClr val="dk1"/>
                </a:solidFill>
                <a:latin typeface="Times New Roman"/>
                <a:ea typeface="Times New Roman"/>
                <a:cs typeface="Times New Roman"/>
                <a:sym typeface="Times New Roman"/>
              </a:rPr>
              <a:t>. (2024). </a:t>
            </a:r>
            <a:r>
              <a:rPr i="1" lang="en-GB" sz="1200">
                <a:solidFill>
                  <a:schemeClr val="dk1"/>
                </a:solidFill>
                <a:latin typeface="Times New Roman"/>
                <a:ea typeface="Times New Roman"/>
                <a:cs typeface="Times New Roman"/>
                <a:sym typeface="Times New Roman"/>
              </a:rPr>
              <a:t>Minibus 15 seater - Koptaco Coaches Cooperative, Malta I KopTaCo</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https://www.koptaco.com/portfolio/15seater/</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(2025a). </a:t>
            </a:r>
            <a:r>
              <a:rPr i="1" lang="en-GB" sz="1200">
                <a:solidFill>
                  <a:schemeClr val="dk1"/>
                </a:solidFill>
                <a:latin typeface="Times New Roman"/>
                <a:ea typeface="Times New Roman"/>
                <a:cs typeface="Times New Roman"/>
                <a:sym typeface="Times New Roman"/>
              </a:rPr>
              <a:t>Fares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https://www.publictransport.com.mt/fares-and-tickets/</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(2025b). </a:t>
            </a:r>
            <a:r>
              <a:rPr i="1" lang="en-GB" sz="1200">
                <a:solidFill>
                  <a:schemeClr val="dk1"/>
                </a:solidFill>
                <a:latin typeface="Times New Roman"/>
                <a:ea typeface="Times New Roman"/>
                <a:cs typeface="Times New Roman"/>
                <a:sym typeface="Times New Roman"/>
              </a:rPr>
              <a:t>Fares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https://www.publictransport.com.mt/fares-and-tickets/0/</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(2026). </a:t>
            </a:r>
            <a:r>
              <a:rPr i="1" lang="en-GB" sz="1200">
                <a:solidFill>
                  <a:schemeClr val="dk1"/>
                </a:solidFill>
                <a:latin typeface="Times New Roman"/>
                <a:ea typeface="Times New Roman"/>
                <a:cs typeface="Times New Roman"/>
                <a:sym typeface="Times New Roman"/>
              </a:rPr>
              <a:t>Homepage Visiting Malta - Front Page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https://www.publictransport.com.mt/visiting-malta/</a:t>
            </a:r>
            <a:r>
              <a:rPr lang="en-GB" sz="1200">
                <a:solidFill>
                  <a:schemeClr val="dk1"/>
                </a:solidFill>
                <a:latin typeface="Times New Roman"/>
                <a:ea typeface="Times New Roman"/>
                <a:cs typeface="Times New Roman"/>
                <a:sym typeface="Times New Roman"/>
              </a:rPr>
              <a:t> [Accessed 13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MaltaUncovered.com. (2024). </a:t>
            </a:r>
            <a:r>
              <a:rPr i="1" lang="en-GB" sz="1200">
                <a:solidFill>
                  <a:schemeClr val="dk1"/>
                </a:solidFill>
                <a:latin typeface="Times New Roman"/>
                <a:ea typeface="Times New Roman"/>
                <a:cs typeface="Times New Roman"/>
                <a:sym typeface="Times New Roman"/>
              </a:rPr>
              <a:t>Malta Ferries: All the Options To, From and Within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https://www.maltauncovered.com/ferry/</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National Express (2024). </a:t>
            </a:r>
            <a:r>
              <a:rPr i="1" lang="en-GB" sz="1200">
                <a:solidFill>
                  <a:schemeClr val="dk1"/>
                </a:solidFill>
                <a:latin typeface="Times New Roman"/>
                <a:ea typeface="Times New Roman"/>
                <a:cs typeface="Times New Roman"/>
                <a:sym typeface="Times New Roman"/>
              </a:rPr>
              <a:t>National Express Coaches</a:t>
            </a:r>
            <a:r>
              <a:rPr lang="en-GB" sz="1200">
                <a:solidFill>
                  <a:schemeClr val="dk1"/>
                </a:solidFill>
                <a:latin typeface="Times New Roman"/>
                <a:ea typeface="Times New Roman"/>
                <a:cs typeface="Times New Roman"/>
                <a:sym typeface="Times New Roman"/>
              </a:rPr>
              <a:t>. [online] Nationalexpress.com. Available at: </a:t>
            </a: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https://www.nationalexpress.com/en</a:t>
            </a:r>
            <a:r>
              <a:rPr lang="en-GB" sz="1200">
                <a:solidFill>
                  <a:schemeClr val="dk1"/>
                </a:solidFill>
                <a:latin typeface="Times New Roman"/>
                <a:ea typeface="Times New Roman"/>
                <a:cs typeface="Times New Roman"/>
                <a:sym typeface="Times New Roman"/>
              </a:rPr>
              <a:t> [Accessed 18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Office, C. (2013a). </a:t>
            </a:r>
            <a:r>
              <a:rPr i="1" lang="en-GB" sz="1200">
                <a:solidFill>
                  <a:schemeClr val="dk1"/>
                </a:solidFill>
                <a:latin typeface="Times New Roman"/>
                <a:ea typeface="Times New Roman"/>
                <a:cs typeface="Times New Roman"/>
                <a:sym typeface="Times New Roman"/>
              </a:rPr>
              <a:t>Safety and security - Malta travel advice</a:t>
            </a:r>
            <a:r>
              <a:rPr lang="en-GB" sz="1200">
                <a:solidFill>
                  <a:schemeClr val="dk1"/>
                </a:solidFill>
                <a:latin typeface="Times New Roman"/>
                <a:ea typeface="Times New Roman"/>
                <a:cs typeface="Times New Roman"/>
                <a:sym typeface="Times New Roman"/>
              </a:rPr>
              <a:t>. [online] GOV.UK.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https://www.gov.uk/foreign-travel-advice/malta/safety-and-security</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Office, C. (2013b). </a:t>
            </a:r>
            <a:r>
              <a:rPr i="1" lang="en-GB" sz="1200">
                <a:solidFill>
                  <a:schemeClr val="dk1"/>
                </a:solidFill>
                <a:latin typeface="Times New Roman"/>
                <a:ea typeface="Times New Roman"/>
                <a:cs typeface="Times New Roman"/>
                <a:sym typeface="Times New Roman"/>
              </a:rPr>
              <a:t>Safety and security - Malta travel advice</a:t>
            </a:r>
            <a:r>
              <a:rPr lang="en-GB" sz="1200">
                <a:solidFill>
                  <a:schemeClr val="dk1"/>
                </a:solidFill>
                <a:latin typeface="Times New Roman"/>
                <a:ea typeface="Times New Roman"/>
                <a:cs typeface="Times New Roman"/>
                <a:sym typeface="Times New Roman"/>
              </a:rPr>
              <a:t>. [online] GOV.UK. Available at: </a:t>
            </a: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https://www.gov.uk/foreign-travel-advice/malta/safety-and-security</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Rupert (2025). </a:t>
            </a:r>
            <a:r>
              <a:rPr i="1" lang="en-GB" sz="1200">
                <a:solidFill>
                  <a:schemeClr val="dk1"/>
                </a:solidFill>
                <a:latin typeface="Times New Roman"/>
                <a:ea typeface="Times New Roman"/>
                <a:cs typeface="Times New Roman"/>
                <a:sym typeface="Times New Roman"/>
              </a:rPr>
              <a:t>Malta Travel Guide – Visiting Malta’s Culture, Islands &amp; History</a:t>
            </a:r>
            <a:r>
              <a:rPr lang="en-GB" sz="1200">
                <a:solidFill>
                  <a:schemeClr val="dk1"/>
                </a:solidFill>
                <a:latin typeface="Times New Roman"/>
                <a:ea typeface="Times New Roman"/>
                <a:cs typeface="Times New Roman"/>
                <a:sym typeface="Times New Roman"/>
              </a:rPr>
              <a:t>. [online] AppSavvyTraveller.com. Available at: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https://appsavvytraveller.com/malta-travel-guide/?utm_source=chatgpt.com</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3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89" name="Google Shape;289;p3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10000"/>
          </a:bodyPr>
          <a:lstStyle/>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St John’s Co-Cathedral. (2024). </a:t>
            </a:r>
            <a:r>
              <a:rPr i="1" lang="en-GB" sz="1200">
                <a:solidFill>
                  <a:schemeClr val="dk1"/>
                </a:solidFill>
                <a:latin typeface="Times New Roman"/>
                <a:ea typeface="Times New Roman"/>
                <a:cs typeface="Times New Roman"/>
                <a:sym typeface="Times New Roman"/>
              </a:rPr>
              <a:t>Visit - St John’s Co-Cathedral</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https://www.stjohnscocathedral.com/visit/</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Taith. (2023). </a:t>
            </a:r>
            <a:r>
              <a:rPr i="1" lang="en-GB" sz="1200">
                <a:solidFill>
                  <a:schemeClr val="dk1"/>
                </a:solidFill>
                <a:latin typeface="Times New Roman"/>
                <a:ea typeface="Times New Roman"/>
                <a:cs typeface="Times New Roman"/>
                <a:sym typeface="Times New Roman"/>
              </a:rPr>
              <a:t>Apply for funding - Taith</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https://www.taith.wales/apply-for-funding/</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Taith. (2024). </a:t>
            </a:r>
            <a:r>
              <a:rPr i="1" lang="en-GB" sz="1200">
                <a:solidFill>
                  <a:schemeClr val="dk1"/>
                </a:solidFill>
                <a:latin typeface="Times New Roman"/>
                <a:ea typeface="Times New Roman"/>
                <a:cs typeface="Times New Roman"/>
                <a:sym typeface="Times New Roman"/>
              </a:rPr>
              <a:t>Pathway 1 Grant Rates and Eligible Costs - Taith</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https://www.taith.wales/programme-guide-youth/pathway-1-2024/pathway-1-grant-rates-and-eligible-costs/</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Uwtsdunion.co.uk. (2026). </a:t>
            </a:r>
            <a:r>
              <a:rPr i="1" lang="en-GB" sz="1200">
                <a:solidFill>
                  <a:schemeClr val="dk1"/>
                </a:solidFill>
                <a:latin typeface="Times New Roman"/>
                <a:ea typeface="Times New Roman"/>
                <a:cs typeface="Times New Roman"/>
                <a:sym typeface="Times New Roman"/>
              </a:rPr>
              <a:t>Risk Assessment @ UWTSD Students’ Union</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https://www.uwtsdunion.co.uk/student-resources/risk-assessment</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Visit Malta. (2022). </a:t>
            </a:r>
            <a:r>
              <a:rPr i="1" lang="en-GB" sz="1200">
                <a:solidFill>
                  <a:schemeClr val="dk1"/>
                </a:solidFill>
                <a:latin typeface="Times New Roman"/>
                <a:ea typeface="Times New Roman"/>
                <a:cs typeface="Times New Roman"/>
                <a:sym typeface="Times New Roman"/>
              </a:rPr>
              <a:t>Info - Visit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https://www.visitmalta.com/en/info/getting-around-malta</a:t>
            </a:r>
            <a:r>
              <a:rPr lang="en-GB" sz="1200">
                <a:solidFill>
                  <a:schemeClr val="dk1"/>
                </a:solidFill>
                <a:latin typeface="Times New Roman"/>
                <a:ea typeface="Times New Roman"/>
                <a:cs typeface="Times New Roman"/>
                <a:sym typeface="Times New Roman"/>
              </a:rPr>
              <a:t> [Accessed 17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www.easyjet.com</a:t>
            </a:r>
            <a:r>
              <a:rPr lang="en-GB" sz="1200">
                <a:solidFill>
                  <a:schemeClr val="dk1"/>
                </a:solidFill>
                <a:latin typeface="Times New Roman"/>
                <a:ea typeface="Times New Roman"/>
                <a:cs typeface="Times New Roman"/>
                <a:sym typeface="Times New Roman"/>
              </a:rPr>
              <a:t>. (n.d.). </a:t>
            </a:r>
            <a:r>
              <a:rPr i="1" lang="en-GB" sz="1200">
                <a:solidFill>
                  <a:schemeClr val="dk1"/>
                </a:solidFill>
                <a:latin typeface="Times New Roman"/>
                <a:ea typeface="Times New Roman"/>
                <a:cs typeface="Times New Roman"/>
                <a:sym typeface="Times New Roman"/>
              </a:rPr>
              <a:t>Terms and Conditions | easyJet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https://www.easyjet.com/en/terms-and-conditions</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www.flixbus.com</a:t>
            </a:r>
            <a:r>
              <a:rPr lang="en-GB" sz="1200">
                <a:solidFill>
                  <a:schemeClr val="dk1"/>
                </a:solidFill>
                <a:latin typeface="Times New Roman"/>
                <a:ea typeface="Times New Roman"/>
                <a:cs typeface="Times New Roman"/>
                <a:sym typeface="Times New Roman"/>
              </a:rPr>
              <a:t>. (n.d.). </a:t>
            </a:r>
            <a:r>
              <a:rPr i="1" lang="en-GB" sz="1200">
                <a:solidFill>
                  <a:schemeClr val="dk1"/>
                </a:solidFill>
                <a:latin typeface="Times New Roman"/>
                <a:ea typeface="Times New Roman"/>
                <a:cs typeface="Times New Roman"/>
                <a:sym typeface="Times New Roman"/>
              </a:rPr>
              <a:t>FlixBus: Convenient and affordable bus travel in the US from $4.99</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https://www.flixbus.co.uk</a:t>
            </a:r>
            <a:r>
              <a:rPr lang="en-GB" sz="1200">
                <a:solidFill>
                  <a:schemeClr val="dk1"/>
                </a:solidFill>
                <a:latin typeface="Times New Roman"/>
                <a:ea typeface="Times New Roman"/>
                <a:cs typeface="Times New Roman"/>
                <a:sym typeface="Times New Roman"/>
              </a:rPr>
              <a:t> [Accessed 8 Dec. 2025]. </a:t>
            </a:r>
            <a:endParaRPr sz="1200">
              <a:solidFill>
                <a:schemeClr val="dk1"/>
              </a:solidFill>
              <a:latin typeface="Times New Roman"/>
              <a:ea typeface="Times New Roman"/>
              <a:cs typeface="Times New Roman"/>
              <a:sym typeface="Times New Roman"/>
            </a:endParaRPr>
          </a:p>
          <a:p>
            <a:pPr indent="0" lvl="0" marL="457200" rtl="0" algn="just">
              <a:spcBef>
                <a:spcPts val="1200"/>
              </a:spcBef>
              <a:spcAft>
                <a:spcPts val="0"/>
              </a:spcAft>
              <a:buClr>
                <a:schemeClr val="dk1"/>
              </a:buClr>
              <a:buSzPct val="91666"/>
              <a:buFont typeface="Arial"/>
              <a:buNone/>
            </a:pPr>
            <a:r>
              <a:rPr lang="en-GB" sz="1200">
                <a:solidFill>
                  <a:schemeClr val="dk1"/>
                </a:solidFill>
              </a:rPr>
              <a:t> </a:t>
            </a:r>
            <a:endParaRPr sz="1200">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3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Malta Video </a:t>
            </a:r>
            <a:endParaRPr/>
          </a:p>
        </p:txBody>
      </p:sp>
      <p:sp>
        <p:nvSpPr>
          <p:cNvPr id="295" name="Google Shape;295;p38"/>
          <p:cNvSpPr txBox="1"/>
          <p:nvPr/>
        </p:nvSpPr>
        <p:spPr>
          <a:xfrm>
            <a:off x="186275" y="1017725"/>
            <a:ext cx="30000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GB" sz="1100" u="sng">
                <a:solidFill>
                  <a:schemeClr val="accent5"/>
                </a:solidFill>
                <a:hlinkClick r:id="rId3">
                  <a:extLst>
                    <a:ext uri="{A12FA001-AC4F-418D-AE19-62706E023703}">
                      <ahyp:hlinkClr val="tx"/>
                    </a:ext>
                  </a:extLst>
                </a:hlinkClick>
              </a:rPr>
              <a:t>(2) VisitMalta - More To Explore - YouTube</a:t>
            </a:r>
            <a:endParaRPr/>
          </a:p>
        </p:txBody>
      </p:sp>
      <p:sp>
        <p:nvSpPr>
          <p:cNvPr id="296" name="Google Shape;296;p38"/>
          <p:cNvSpPr txBox="1"/>
          <p:nvPr/>
        </p:nvSpPr>
        <p:spPr>
          <a:xfrm>
            <a:off x="311700" y="1371725"/>
            <a:ext cx="30000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GB" sz="1200">
                <a:solidFill>
                  <a:schemeClr val="dk1"/>
                </a:solidFill>
              </a:rPr>
              <a:t>(VisitMalta, 2023)</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