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403" r:id="rId7"/>
    <p:sldId id="404" r:id="rId8"/>
    <p:sldId id="402" r:id="rId9"/>
    <p:sldId id="398" r:id="rId10"/>
    <p:sldId id="405"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45EDD1-7160-AF4D-94EA-007CE0BA2924}" v="27" dt="2026-07-20T11:20:32.7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20"/>
    <p:restoredTop sz="94669"/>
  </p:normalViewPr>
  <p:slideViewPr>
    <p:cSldViewPr snapToGrid="0" showGuides="1">
      <p:cViewPr varScale="1">
        <p:scale>
          <a:sx n="114" d="100"/>
          <a:sy n="114" d="100"/>
        </p:scale>
        <p:origin x="688"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ya Nicola McKenzie (2508552)" userId="f13b4dc5-f0bb-419f-97c1-9446bc77ed5e" providerId="ADAL" clId="{C745EDD1-7160-AF4D-94EA-007CE0BA2924}"/>
    <pc:docChg chg="delSld modSld">
      <pc:chgData name="Tanya Nicola McKenzie (2508552)" userId="f13b4dc5-f0bb-419f-97c1-9446bc77ed5e" providerId="ADAL" clId="{C745EDD1-7160-AF4D-94EA-007CE0BA2924}" dt="2026-07-20T11:20:32.781" v="27" actId="20577"/>
      <pc:docMkLst>
        <pc:docMk/>
      </pc:docMkLst>
      <pc:sldChg chg="modSp">
        <pc:chgData name="Tanya Nicola McKenzie (2508552)" userId="f13b4dc5-f0bb-419f-97c1-9446bc77ed5e" providerId="ADAL" clId="{C745EDD1-7160-AF4D-94EA-007CE0BA2924}" dt="2026-07-20T11:16:22.585" v="8" actId="14100"/>
        <pc:sldMkLst>
          <pc:docMk/>
          <pc:sldMk cId="0" sldId="400"/>
        </pc:sldMkLst>
        <pc:spChg chg="mod">
          <ac:chgData name="Tanya Nicola McKenzie (2508552)" userId="f13b4dc5-f0bb-419f-97c1-9446bc77ed5e" providerId="ADAL" clId="{C745EDD1-7160-AF4D-94EA-007CE0BA2924}" dt="2026-07-20T11:16:22.585" v="8" actId="14100"/>
          <ac:spMkLst>
            <pc:docMk/>
            <pc:sldMk cId="0" sldId="400"/>
            <ac:spMk id="13315" creationId="{50070DAB-396E-DF77-4036-1E44F9E2CD8C}"/>
          </ac:spMkLst>
        </pc:spChg>
      </pc:sldChg>
      <pc:sldChg chg="del">
        <pc:chgData name="Tanya Nicola McKenzie (2508552)" userId="f13b4dc5-f0bb-419f-97c1-9446bc77ed5e" providerId="ADAL" clId="{C745EDD1-7160-AF4D-94EA-007CE0BA2924}" dt="2026-07-20T11:10:55.583" v="0" actId="2696"/>
        <pc:sldMkLst>
          <pc:docMk/>
          <pc:sldMk cId="0" sldId="401"/>
        </pc:sldMkLst>
      </pc:sldChg>
      <pc:sldChg chg="modSp">
        <pc:chgData name="Tanya Nicola McKenzie (2508552)" userId="f13b4dc5-f0bb-419f-97c1-9446bc77ed5e" providerId="ADAL" clId="{C745EDD1-7160-AF4D-94EA-007CE0BA2924}" dt="2026-07-20T11:20:32.781" v="27" actId="20577"/>
        <pc:sldMkLst>
          <pc:docMk/>
          <pc:sldMk cId="1689645005" sldId="405"/>
        </pc:sldMkLst>
        <pc:spChg chg="mod">
          <ac:chgData name="Tanya Nicola McKenzie (2508552)" userId="f13b4dc5-f0bb-419f-97c1-9446bc77ed5e" providerId="ADAL" clId="{C745EDD1-7160-AF4D-94EA-007CE0BA2924}" dt="2026-07-20T11:20:32.781" v="27" actId="20577"/>
          <ac:spMkLst>
            <pc:docMk/>
            <pc:sldMk cId="1689645005" sldId="405"/>
            <ac:spMk id="3" creationId="{1D97804B-4943-9B69-BD96-08E1447EFF43}"/>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rsimple.com/teamwork-meeting-reflections-for-healthcare/"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Tanya Mckenzie</a:t>
            </a:r>
          </a:p>
          <a:p>
            <a:r>
              <a:rPr lang="en-GB" altLang="en-US" u="sng" dirty="0"/>
              <a:t>Student ID: </a:t>
            </a:r>
            <a:r>
              <a:rPr lang="en-GB" altLang="en-US" b="1" u="sng" dirty="0"/>
              <a:t>2508552</a:t>
            </a:r>
            <a:endParaRPr lang="en-GB" altLang="en-US" b="1" i="1" dirty="0"/>
          </a:p>
          <a:p>
            <a:r>
              <a:rPr lang="en-GB" altLang="en-US" u="sng" dirty="0"/>
              <a:t>Lecturer’s Name</a:t>
            </a:r>
            <a:r>
              <a:rPr lang="en-GB" altLang="en-US" b="1" i="1" dirty="0"/>
              <a:t>:  </a:t>
            </a:r>
            <a:r>
              <a:rPr lang="en-GB" b="1" i="1" u="none" strike="noStrike" dirty="0">
                <a:solidFill>
                  <a:srgbClr val="000000"/>
                </a:solidFill>
                <a:effectLst/>
                <a:latin typeface="Myriad Pro"/>
              </a:rPr>
              <a:t>Dr Tola </a:t>
            </a:r>
            <a:r>
              <a:rPr lang="en-GB" b="1" i="1" u="none" strike="noStrike" dirty="0" err="1">
                <a:solidFill>
                  <a:srgbClr val="000000"/>
                </a:solidFill>
                <a:effectLst/>
                <a:latin typeface="Myriad Pro"/>
              </a:rPr>
              <a:t>Odugbesan</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09600" y="274638"/>
            <a:ext cx="10972800" cy="1143000"/>
          </a:xfrm>
        </p:spPr>
        <p:txBody>
          <a:bodyPr wrap="square" anchor="ctr">
            <a:normAutofit/>
          </a:bodyPr>
          <a:lstStyle/>
          <a:p>
            <a:r>
              <a:rPr lang="en-GB" altLang="en-US" b="1" dirty="0"/>
              <a:t>Health and Social  Working In Teams</a:t>
            </a:r>
            <a:endParaRPr lang="en-US" altLang="en-US"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sz="half" idx="1"/>
          </p:nvPr>
        </p:nvSpPr>
        <p:spPr>
          <a:xfrm>
            <a:off x="609600" y="1600201"/>
            <a:ext cx="5384800" cy="3989040"/>
          </a:xfrm>
        </p:spPr>
        <p:txBody>
          <a:bodyPr wrap="square" anchor="t">
            <a:normAutofit lnSpcReduction="10000"/>
          </a:bodyPr>
          <a:lstStyle/>
          <a:p>
            <a:pPr marL="0" indent="0">
              <a:lnSpc>
                <a:spcPct val="90000"/>
              </a:lnSpc>
              <a:buNone/>
              <a:defRPr/>
            </a:pPr>
            <a:r>
              <a:rPr lang="en-GB" sz="2400" i="1" dirty="0">
                <a:latin typeface="Arial" panose="020B0604020202020204" pitchFamily="34" charset="0"/>
                <a:cs typeface="Arial" panose="020B0604020202020204" pitchFamily="34" charset="0"/>
              </a:rPr>
              <a:t>My name is Tanya, and I currently work as a Community Support Worker in a day centre for  older people and adults with Learning and Physical Disabilities</a:t>
            </a:r>
            <a:r>
              <a:rPr lang="en-GB" sz="2200" i="1" dirty="0"/>
              <a:t>. </a:t>
            </a:r>
            <a:r>
              <a:rPr lang="en-GB" sz="2200" b="1" i="1" dirty="0"/>
              <a:t> </a:t>
            </a:r>
          </a:p>
          <a:p>
            <a:pPr marL="0" indent="0">
              <a:lnSpc>
                <a:spcPct val="90000"/>
              </a:lnSpc>
              <a:buNone/>
              <a:defRPr/>
            </a:pPr>
            <a:r>
              <a:rPr lang="en-GB" sz="2200" b="1" i="1" dirty="0"/>
              <a:t>             </a:t>
            </a:r>
            <a:r>
              <a:rPr lang="en-GB" sz="2200" b="1" dirty="0"/>
              <a:t>Working in Teams</a:t>
            </a:r>
            <a:endParaRPr lang="en-GB" sz="2200" b="1" i="0" dirty="0">
              <a:effectLst/>
            </a:endParaRPr>
          </a:p>
          <a:p>
            <a:pPr marL="0" indent="0">
              <a:lnSpc>
                <a:spcPct val="90000"/>
              </a:lnSpc>
              <a:buNone/>
              <a:defRPr/>
            </a:pPr>
            <a:r>
              <a:rPr lang="en-GB" sz="2200" dirty="0">
                <a:latin typeface="Arial" panose="020B0604020202020204" pitchFamily="34" charset="0"/>
                <a:cs typeface="Arial" panose="020B0604020202020204" pitchFamily="34" charset="0"/>
              </a:rPr>
              <a:t>Today I will be explaining the importance and relevance of working in a team in health and social care, why  teamwork is beneficial to both patients and staff giving  </a:t>
            </a:r>
          </a:p>
          <a:p>
            <a:pPr marL="0" indent="0">
              <a:lnSpc>
                <a:spcPct val="90000"/>
              </a:lnSpc>
              <a:buNone/>
              <a:defRPr/>
            </a:pPr>
            <a:r>
              <a:rPr lang="en-GB" sz="2200" dirty="0">
                <a:latin typeface="Arial" panose="020B0604020202020204" pitchFamily="34" charset="0"/>
                <a:cs typeface="Arial" panose="020B0604020202020204" pitchFamily="34" charset="0"/>
              </a:rPr>
              <a:t>Give Practical examples, applying this skill</a:t>
            </a:r>
            <a:r>
              <a:rPr lang="en-GB" sz="2200" dirty="0"/>
              <a:t>.</a:t>
            </a:r>
          </a:p>
        </p:txBody>
      </p:sp>
      <p:pic>
        <p:nvPicPr>
          <p:cNvPr id="5" name="Content Placeholder 4" descr="A group of medical professionals standing in a hospital hallway&#10;&#10;Description automatically generated">
            <a:extLst>
              <a:ext uri="{FF2B5EF4-FFF2-40B4-BE49-F238E27FC236}">
                <a16:creationId xmlns:a16="http://schemas.microsoft.com/office/drawing/2014/main" id="{577CD3CA-358C-FE7F-DD15-CB769D06456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97600" y="1600200"/>
            <a:ext cx="5703668" cy="3989040"/>
          </a:xfrm>
        </p:spPr>
      </p:pic>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20/07/2026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smtClean="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126609"/>
            <a:ext cx="8412497" cy="801706"/>
          </a:xfrm>
        </p:spPr>
        <p:txBody>
          <a:bodyPr/>
          <a:lstStyle/>
          <a:p>
            <a:r>
              <a:rPr lang="en-GB" sz="2800" b="1" dirty="0"/>
              <a:t>Working in Teams</a:t>
            </a:r>
            <a:br>
              <a:rPr lang="en-GB" sz="2800" dirty="0"/>
            </a:b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4401205"/>
          </a:xfrm>
          <a:prstGeom prst="rect">
            <a:avLst/>
          </a:prstGeom>
          <a:noFill/>
        </p:spPr>
        <p:txBody>
          <a:bodyPr wrap="square">
            <a:spAutoFit/>
          </a:bodyPr>
          <a:lstStyle/>
          <a:p>
            <a:pPr lvl="1"/>
            <a:r>
              <a:rPr lang="en-GB" sz="2000" b="1" dirty="0">
                <a:latin typeface="Arial" panose="020B0604020202020204" pitchFamily="34" charset="0"/>
                <a:cs typeface="Arial" panose="020B0604020202020204" pitchFamily="34" charset="0"/>
              </a:rPr>
              <a:t>What is Working in Teams ?</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Working in Teams can be define as two or more healthcare professionals working together to collectively achieve one or more common goals (</a:t>
            </a:r>
            <a:r>
              <a:rPr lang="en-GB" sz="2000" dirty="0" err="1">
                <a:latin typeface="Arial" panose="020B0604020202020204" pitchFamily="34" charset="0"/>
                <a:cs typeface="Arial" panose="020B0604020202020204" pitchFamily="34" charset="0"/>
              </a:rPr>
              <a:t>gmc.uk.org</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Health professional such as: Doctors, Social workers, Nurses, Support workers, physiotherapist etc </a:t>
            </a:r>
          </a:p>
          <a:p>
            <a:r>
              <a:rPr lang="en-GB" sz="2000" b="1" dirty="0">
                <a:latin typeface="Arial" panose="020B0604020202020204" pitchFamily="34" charset="0"/>
                <a:cs typeface="Arial" panose="020B0604020202020204" pitchFamily="34" charset="0"/>
              </a:rPr>
              <a:t>In everyday practice teamwork include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Clearly communicating with colleagues to problem solve and tackle conflict.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Sharing information, responsibilities, and decision–making.</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Different healthcare professional respecting each others' roles and opinions. </a:t>
            </a:r>
          </a:p>
          <a:p>
            <a:pPr>
              <a:buNone/>
            </a:pPr>
            <a:r>
              <a:rPr lang="en-GB" sz="2000" b="1" dirty="0">
                <a:latin typeface="Arial" panose="020B0604020202020204" pitchFamily="34" charset="0"/>
                <a:cs typeface="Arial" panose="020B0604020202020204" pitchFamily="34" charset="0"/>
              </a:rPr>
              <a:t>How and where I have developed theses skills:</a:t>
            </a:r>
          </a:p>
          <a:p>
            <a:pPr marL="342900" indent="-342900">
              <a:buFont typeface="Arial" panose="020B0604020202020204" pitchFamily="34" charset="0"/>
              <a:buChar char="•"/>
            </a:pPr>
            <a:r>
              <a:rPr lang="en-GB" sz="2000" i="1" dirty="0">
                <a:latin typeface="Arial" panose="020B0604020202020204" pitchFamily="34" charset="0"/>
                <a:cs typeface="Arial" panose="020B0604020202020204" pitchFamily="34" charset="0"/>
              </a:rPr>
              <a:t>Through practice and experience in past and current work settings, working with service users,  colleagues and liaising with other health professionals.</a:t>
            </a:r>
          </a:p>
          <a:p>
            <a:pPr marL="342900" indent="-342900">
              <a:buFont typeface="Arial" panose="020B0604020202020204" pitchFamily="34" charset="0"/>
              <a:buChar char="•"/>
            </a:pPr>
            <a:r>
              <a:rPr lang="en-GB" sz="2000" i="1" dirty="0">
                <a:latin typeface="Arial" panose="020B0604020202020204" pitchFamily="34" charset="0"/>
                <a:cs typeface="Arial" panose="020B0604020202020204" pitchFamily="34" charset="0"/>
              </a:rPr>
              <a:t>Reflecting on my own experiences, listening to feedback so I continue to improve my own teamworking.</a:t>
            </a:r>
          </a:p>
          <a:p>
            <a:pPr marL="342900" indent="-342900">
              <a:buFont typeface="Arial" panose="020B0604020202020204" pitchFamily="34" charset="0"/>
              <a:buChar char="•"/>
            </a:pPr>
            <a:endParaRPr lang="en-GB" sz="20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841664" y="136524"/>
            <a:ext cx="10740736" cy="681146"/>
          </a:xfrm>
        </p:spPr>
        <p:txBody>
          <a:bodyPr/>
          <a:lstStyle/>
          <a:p>
            <a:r>
              <a:rPr lang="en-GB" sz="2800" b="1" dirty="0"/>
              <a:t>Importance of Working In Teams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334434" y="1006693"/>
            <a:ext cx="11719022" cy="5801588"/>
          </a:xfrm>
          <a:prstGeom prst="rect">
            <a:avLst/>
          </a:prstGeom>
          <a:noFill/>
        </p:spPr>
        <p:txBody>
          <a:bodyPr wrap="square">
            <a:spAutoFit/>
          </a:bodyPr>
          <a:lstStyle/>
          <a:p>
            <a:r>
              <a:rPr lang="en-GB" sz="2000" b="1" dirty="0"/>
              <a:t>Why is Working in Teams important?</a:t>
            </a:r>
          </a:p>
          <a:p>
            <a:r>
              <a:rPr lang="en-GB" sz="2000" dirty="0"/>
              <a:t>Health and social care professionals work together to share important information, and make better decisions to provide effective, safe and person-centred care for the patient.</a:t>
            </a:r>
            <a:endParaRPr lang="en-GB" sz="1200" dirty="0"/>
          </a:p>
          <a:p>
            <a:r>
              <a:rPr lang="en-GB" sz="2000" b="1" dirty="0"/>
              <a:t>Benefits of Working in Teams:</a:t>
            </a:r>
          </a:p>
          <a:p>
            <a:pPr marL="342900" indent="-342900">
              <a:buFont typeface="Arial" panose="020B0604020202020204" pitchFamily="34" charset="0"/>
              <a:buChar char="•"/>
            </a:pPr>
            <a:r>
              <a:rPr lang="en-GB" sz="2000" dirty="0"/>
              <a:t>Mistakes and misunderstanding are reduced</a:t>
            </a:r>
          </a:p>
          <a:p>
            <a:pPr marL="342900" indent="-342900">
              <a:buFont typeface="Arial" panose="020B0604020202020204" pitchFamily="34" charset="0"/>
              <a:buChar char="•"/>
            </a:pPr>
            <a:r>
              <a:rPr lang="en-GB" sz="2000" dirty="0"/>
              <a:t>Patients will receive consistent and coordinated care</a:t>
            </a:r>
          </a:p>
          <a:p>
            <a:pPr marL="342900" indent="-342900">
              <a:buFont typeface="Arial" panose="020B0604020202020204" pitchFamily="34" charset="0"/>
              <a:buChar char="•"/>
            </a:pPr>
            <a:r>
              <a:rPr lang="en-GB" sz="2000" dirty="0"/>
              <a:t>Professionals can respond more quickly to changes in patient care</a:t>
            </a:r>
          </a:p>
          <a:p>
            <a:r>
              <a:rPr lang="en-GB" sz="2000" b="1" dirty="0"/>
              <a:t>Patients.                               </a:t>
            </a:r>
          </a:p>
          <a:p>
            <a:pPr marL="342900" indent="-342900">
              <a:buFont typeface="Arial" panose="020B0604020202020204" pitchFamily="34" charset="0"/>
              <a:buChar char="•"/>
            </a:pPr>
            <a:r>
              <a:rPr lang="en-GB" sz="2000" dirty="0"/>
              <a:t>Safe and quality outcomes for Patients </a:t>
            </a:r>
          </a:p>
          <a:p>
            <a:pPr marL="342900" indent="-342900">
              <a:buFont typeface="Arial" panose="020B0604020202020204" pitchFamily="34" charset="0"/>
              <a:buChar char="•"/>
            </a:pPr>
            <a:r>
              <a:rPr lang="en-GB" sz="2000" dirty="0"/>
              <a:t>Better treatment and support </a:t>
            </a:r>
          </a:p>
          <a:p>
            <a:pPr marL="342900" indent="-342900">
              <a:buFont typeface="Arial" panose="020B0604020202020204" pitchFamily="34" charset="0"/>
              <a:buChar char="•"/>
            </a:pPr>
            <a:r>
              <a:rPr lang="en-GB" sz="2000" dirty="0"/>
              <a:t>Health outcomes and satisfaction</a:t>
            </a:r>
          </a:p>
          <a:p>
            <a:r>
              <a:rPr lang="en-GB" sz="2000" b="1" dirty="0"/>
              <a:t>Staff and colleagues</a:t>
            </a:r>
          </a:p>
          <a:p>
            <a:pPr marL="342900" indent="-342900">
              <a:buFont typeface="Arial" panose="020B0604020202020204" pitchFamily="34" charset="0"/>
              <a:buChar char="•"/>
            </a:pPr>
            <a:r>
              <a:rPr lang="en-GB" sz="2000" dirty="0"/>
              <a:t>Communicate and liaise better</a:t>
            </a:r>
          </a:p>
          <a:p>
            <a:pPr marL="342900" indent="-342900">
              <a:buFont typeface="Arial" panose="020B0604020202020204" pitchFamily="34" charset="0"/>
              <a:buChar char="•"/>
            </a:pPr>
            <a:r>
              <a:rPr lang="en-GB" sz="2000" dirty="0"/>
              <a:t>Share of knowledge and solve problems</a:t>
            </a:r>
          </a:p>
          <a:p>
            <a:pPr marL="342900" indent="-342900">
              <a:buFont typeface="Arial" panose="020B0604020202020204" pitchFamily="34" charset="0"/>
              <a:buChar char="•"/>
            </a:pPr>
            <a:r>
              <a:rPr lang="en-GB" sz="2000" dirty="0"/>
              <a:t>Staff job satisfaction and confidence increases</a:t>
            </a:r>
          </a:p>
          <a:p>
            <a:pPr marL="342900" indent="-342900">
              <a:buFont typeface="Arial" panose="020B0604020202020204" pitchFamily="34" charset="0"/>
              <a:buChar char="•"/>
            </a:pPr>
            <a:endParaRPr lang="en-GB" sz="2000" dirty="0"/>
          </a:p>
          <a:p>
            <a:endParaRPr lang="en-GB" sz="2000" b="1" dirty="0"/>
          </a:p>
          <a:p>
            <a:pPr marL="342900" indent="-342900">
              <a:buFont typeface="Arial" panose="020B0604020202020204" pitchFamily="34" charset="0"/>
              <a:buChar char="•"/>
            </a:pPr>
            <a:endParaRPr lang="en-GB" sz="2000" dirty="0"/>
          </a:p>
          <a:p>
            <a:endParaRPr lang="en-GB"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7E6BA2-DA75-331F-CE19-7459FB856CEB}"/>
              </a:ext>
            </a:extLst>
          </p:cNvPr>
          <p:cNvSpPr>
            <a:spLocks noGrp="1"/>
          </p:cNvSpPr>
          <p:nvPr>
            <p:ph idx="1"/>
          </p:nvPr>
        </p:nvSpPr>
        <p:spPr>
          <a:xfrm>
            <a:off x="609600" y="355599"/>
            <a:ext cx="10972800" cy="5161634"/>
          </a:xfrm>
        </p:spPr>
        <p:txBody>
          <a:bodyPr/>
          <a:lstStyle/>
          <a:p>
            <a:pPr marL="0" indent="0">
              <a:buNone/>
            </a:pPr>
            <a:r>
              <a:rPr lang="en-GB" sz="2400" b="1" dirty="0"/>
              <a:t>The organisation </a:t>
            </a:r>
          </a:p>
          <a:p>
            <a:r>
              <a:rPr lang="en-GB" sz="2400" dirty="0"/>
              <a:t>Quality of care is better</a:t>
            </a:r>
          </a:p>
          <a:p>
            <a:r>
              <a:rPr lang="en-GB" sz="2400" dirty="0"/>
              <a:t>Fewer errors and complaints</a:t>
            </a:r>
          </a:p>
          <a:p>
            <a:r>
              <a:rPr lang="en-GB" sz="2400" dirty="0"/>
              <a:t>More effective use of staff and resources</a:t>
            </a:r>
          </a:p>
          <a:p>
            <a:pPr marL="0" indent="0">
              <a:buNone/>
            </a:pPr>
            <a:r>
              <a:rPr lang="en-GB" sz="2400" b="1" dirty="0"/>
              <a:t>When teamwork is Poor :</a:t>
            </a:r>
            <a:r>
              <a:rPr lang="en-GB" sz="2400" dirty="0"/>
              <a:t> results in communication errors, medication mistakes, delayed treatment, the quality of care and increase the risk to patient safety (WHO, Medication).</a:t>
            </a:r>
          </a:p>
          <a:p>
            <a:pPr marL="0" indent="0">
              <a:buNone/>
            </a:pPr>
            <a:r>
              <a:rPr lang="en-GB" sz="2400" dirty="0"/>
              <a:t>A nurse completing a shift but does not communicate important information during handover that a patient has not received their prescribed insulin. This leads to a delay and the patients blood sugar is now dangerously high. This medication error can cause serious harm to the patient, delay treatment, a longer stay in hospital or death.</a:t>
            </a:r>
          </a:p>
          <a:p>
            <a:pPr marL="0" indent="0">
              <a:buNone/>
            </a:pPr>
            <a:endParaRPr lang="en-GB" sz="2000" dirty="0"/>
          </a:p>
          <a:p>
            <a:pPr marL="0" indent="0">
              <a:buNone/>
            </a:pPr>
            <a:endParaRPr lang="en-GB" sz="1200" dirty="0"/>
          </a:p>
        </p:txBody>
      </p:sp>
      <p:sp>
        <p:nvSpPr>
          <p:cNvPr id="4" name="Date Placeholder 3">
            <a:extLst>
              <a:ext uri="{FF2B5EF4-FFF2-40B4-BE49-F238E27FC236}">
                <a16:creationId xmlns:a16="http://schemas.microsoft.com/office/drawing/2014/main" id="{E31A0914-7059-9EC7-8831-8C63747001B5}"/>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9A7F1080-3B2E-53D8-49B1-379EAEA324FF}"/>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749445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B2EB2-55BA-F016-9EF2-0402DF89559F}"/>
              </a:ext>
            </a:extLst>
          </p:cNvPr>
          <p:cNvSpPr>
            <a:spLocks noGrp="1"/>
          </p:cNvSpPr>
          <p:nvPr>
            <p:ph type="title"/>
          </p:nvPr>
        </p:nvSpPr>
        <p:spPr>
          <a:xfrm>
            <a:off x="609600" y="274638"/>
            <a:ext cx="10972800" cy="664476"/>
          </a:xfrm>
        </p:spPr>
        <p:txBody>
          <a:bodyPr/>
          <a:lstStyle/>
          <a:p>
            <a:r>
              <a:rPr lang="en-GB" sz="4400" b="1" dirty="0"/>
              <a:t>Tuckman’s Team Development Model</a:t>
            </a:r>
            <a:endParaRPr lang="en-US" dirty="0"/>
          </a:p>
        </p:txBody>
      </p:sp>
      <p:sp>
        <p:nvSpPr>
          <p:cNvPr id="3" name="Content Placeholder 2">
            <a:extLst>
              <a:ext uri="{FF2B5EF4-FFF2-40B4-BE49-F238E27FC236}">
                <a16:creationId xmlns:a16="http://schemas.microsoft.com/office/drawing/2014/main" id="{DDED80FC-F878-DE44-321D-85411E8E634C}"/>
              </a:ext>
            </a:extLst>
          </p:cNvPr>
          <p:cNvSpPr>
            <a:spLocks noGrp="1"/>
          </p:cNvSpPr>
          <p:nvPr>
            <p:ph sz="half" idx="1"/>
          </p:nvPr>
        </p:nvSpPr>
        <p:spPr>
          <a:xfrm>
            <a:off x="609600" y="1186249"/>
            <a:ext cx="5791200" cy="4650127"/>
          </a:xfrm>
        </p:spPr>
        <p:txBody>
          <a:bodyPr/>
          <a:lstStyle/>
          <a:p>
            <a:r>
              <a:rPr lang="en-GB" sz="2800" dirty="0"/>
              <a:t>Help to understand  the development and effectiveness of teams over time, and how they grow and work together</a:t>
            </a:r>
          </a:p>
          <a:p>
            <a:r>
              <a:rPr lang="en-GB" dirty="0"/>
              <a:t>Encourages trust, cooperation and good communication, support professional teamwork, which improves patient safety, care quality, and team efficiency.</a:t>
            </a:r>
            <a:endParaRPr lang="en-GB" sz="2800" dirty="0"/>
          </a:p>
          <a:p>
            <a:pPr marL="0" indent="0">
              <a:buNone/>
            </a:pPr>
            <a:r>
              <a:rPr lang="en-GB" sz="2800" dirty="0"/>
              <a:t>(Tuckman 1965)</a:t>
            </a:r>
          </a:p>
          <a:p>
            <a:pPr marL="0" indent="0">
              <a:buNone/>
            </a:pPr>
            <a:endParaRPr lang="en-GB" sz="2800" dirty="0"/>
          </a:p>
          <a:p>
            <a:endParaRPr lang="en-US" dirty="0"/>
          </a:p>
        </p:txBody>
      </p:sp>
      <p:sp>
        <p:nvSpPr>
          <p:cNvPr id="5" name="Date Placeholder 4">
            <a:extLst>
              <a:ext uri="{FF2B5EF4-FFF2-40B4-BE49-F238E27FC236}">
                <a16:creationId xmlns:a16="http://schemas.microsoft.com/office/drawing/2014/main" id="{FE0E9614-E3ED-AA12-553F-0D44E67F0AED}"/>
              </a:ext>
            </a:extLst>
          </p:cNvPr>
          <p:cNvSpPr>
            <a:spLocks noGrp="1"/>
          </p:cNvSpPr>
          <p:nvPr>
            <p:ph type="dt" sz="half" idx="10"/>
          </p:nvPr>
        </p:nvSpPr>
        <p:spPr/>
        <p:txBody>
          <a:bodyPr/>
          <a:lstStyle/>
          <a:p>
            <a:pPr>
              <a:defRPr/>
            </a:pPr>
            <a:fld id="{742C5CC8-B2EB-4FCA-9C2F-BDABBC953608}" type="datetime1">
              <a:rPr lang="en-GB" altLang="en-US" smtClean="0"/>
              <a:pPr>
                <a:defRPr/>
              </a:pPr>
              <a:t>20/07/2026</a:t>
            </a:fld>
            <a:endParaRPr lang="en-GB" altLang="en-US"/>
          </a:p>
        </p:txBody>
      </p:sp>
      <p:sp>
        <p:nvSpPr>
          <p:cNvPr id="6" name="Slide Number Placeholder 5">
            <a:extLst>
              <a:ext uri="{FF2B5EF4-FFF2-40B4-BE49-F238E27FC236}">
                <a16:creationId xmlns:a16="http://schemas.microsoft.com/office/drawing/2014/main" id="{97D129C3-21AD-BD42-09CC-122666CD49A0}"/>
              </a:ext>
            </a:extLst>
          </p:cNvPr>
          <p:cNvSpPr>
            <a:spLocks noGrp="1"/>
          </p:cNvSpPr>
          <p:nvPr>
            <p:ph type="sldNum" sz="quarter" idx="11"/>
          </p:nvPr>
        </p:nvSpPr>
        <p:spPr/>
        <p:txBody>
          <a:bodyPr/>
          <a:lstStyle/>
          <a:p>
            <a:pPr>
              <a:defRPr/>
            </a:pPr>
            <a:fld id="{3DA9162A-D4C6-4BE6-80AC-343E718106D9}" type="slidenum">
              <a:rPr lang="en-GB" altLang="en-US" smtClean="0"/>
              <a:pPr>
                <a:defRPr/>
              </a:pPr>
              <a:t>7</a:t>
            </a:fld>
            <a:endParaRPr lang="en-GB" altLang="en-US"/>
          </a:p>
        </p:txBody>
      </p:sp>
      <p:sp>
        <p:nvSpPr>
          <p:cNvPr id="7" name="Content Placeholder 6">
            <a:extLst>
              <a:ext uri="{FF2B5EF4-FFF2-40B4-BE49-F238E27FC236}">
                <a16:creationId xmlns:a16="http://schemas.microsoft.com/office/drawing/2014/main" id="{EF26DFB0-2EFD-A59A-3357-666A38F2D064}"/>
              </a:ext>
            </a:extLst>
          </p:cNvPr>
          <p:cNvSpPr>
            <a:spLocks noGrp="1"/>
          </p:cNvSpPr>
          <p:nvPr>
            <p:ph sz="half" idx="2"/>
          </p:nvPr>
        </p:nvSpPr>
        <p:spPr>
          <a:xfrm>
            <a:off x="6623222" y="939114"/>
            <a:ext cx="5384800" cy="4650127"/>
          </a:xfrm>
        </p:spPr>
        <p:txBody>
          <a:bodyPr/>
          <a:lstStyle/>
          <a:p>
            <a:r>
              <a:rPr lang="en-US" dirty="0"/>
              <a:t>Five stages</a:t>
            </a:r>
          </a:p>
          <a:p>
            <a:endParaRPr lang="en-US" dirty="0"/>
          </a:p>
        </p:txBody>
      </p:sp>
      <p:pic>
        <p:nvPicPr>
          <p:cNvPr id="8" name="Picture 2" descr="Understanding Tuckman's Team Development Stages - PMP Exam">
            <a:extLst>
              <a:ext uri="{FF2B5EF4-FFF2-40B4-BE49-F238E27FC236}">
                <a16:creationId xmlns:a16="http://schemas.microsoft.com/office/drawing/2014/main" id="{F2D9328E-40BD-0E23-0493-86C9330260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0930" y="1458097"/>
            <a:ext cx="4964670" cy="4131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5152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629832" y="0"/>
            <a:ext cx="9664243" cy="764704"/>
          </a:xfrm>
        </p:spPr>
        <p:txBody>
          <a:bodyPr/>
          <a:lstStyle/>
          <a:p>
            <a:br>
              <a:rPr lang="en-GB" sz="2800" b="1" dirty="0"/>
            </a:br>
            <a:r>
              <a:rPr lang="en-GB" sz="2800" b="1" dirty="0"/>
              <a:t>Working in Team in the Community</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334432" y="764704"/>
            <a:ext cx="11857568" cy="4968552"/>
          </a:xfrm>
        </p:spPr>
        <p:txBody>
          <a:bodyPr/>
          <a:lstStyle/>
          <a:p>
            <a:pPr marL="0" indent="0">
              <a:buNone/>
            </a:pPr>
            <a:r>
              <a:rPr lang="en-GB" sz="2000" b="1" dirty="0"/>
              <a:t>Role : </a:t>
            </a:r>
            <a:r>
              <a:rPr lang="en-GB" sz="2000" dirty="0"/>
              <a:t> Community Support Worker</a:t>
            </a:r>
            <a:br>
              <a:rPr lang="en-GB" sz="2000" dirty="0"/>
            </a:br>
            <a:r>
              <a:rPr lang="en-GB" sz="2000" b="1" dirty="0"/>
              <a:t>Setting : </a:t>
            </a:r>
            <a:r>
              <a:rPr lang="en-GB" sz="2000" dirty="0"/>
              <a:t>Providing support in the community to an older person living at home</a:t>
            </a:r>
          </a:p>
          <a:p>
            <a:pPr marL="0" indent="0">
              <a:buNone/>
            </a:pPr>
            <a:r>
              <a:rPr lang="en-GB" sz="2000" b="1" dirty="0"/>
              <a:t>Scenario : </a:t>
            </a:r>
            <a:r>
              <a:rPr lang="en-GB" sz="2000" dirty="0"/>
              <a:t>During a visit I notice the client is unsteady on their feet, struggling to walk, not taken their medication some days and home appears untidy. During the visit they mention finding it harder to manage daily tasks and feeling lonely. </a:t>
            </a:r>
          </a:p>
          <a:p>
            <a:pPr marL="0" indent="0">
              <a:buNone/>
            </a:pPr>
            <a:r>
              <a:rPr lang="en-GB" sz="2000" b="1" dirty="0"/>
              <a:t>Using Teamwork Skill</a:t>
            </a:r>
          </a:p>
          <a:p>
            <a:r>
              <a:rPr lang="en-GB" sz="2000" dirty="0"/>
              <a:t>Report what I have observed to the manager </a:t>
            </a:r>
          </a:p>
          <a:p>
            <a:r>
              <a:rPr lang="en-GB" sz="2000" dirty="0"/>
              <a:t>Communicate with GP, occupational therapist and social worker about extra support and needs</a:t>
            </a:r>
          </a:p>
          <a:p>
            <a:r>
              <a:rPr lang="en-GB" sz="2000" dirty="0"/>
              <a:t>Share and update relevant information records work with multidisciplinary team</a:t>
            </a:r>
          </a:p>
          <a:p>
            <a:r>
              <a:rPr lang="en-GB" sz="2000" dirty="0"/>
              <a:t>Involve older person and family in decision about their care</a:t>
            </a:r>
          </a:p>
          <a:p>
            <a:pPr marL="0" indent="0">
              <a:buNone/>
            </a:pPr>
            <a:r>
              <a:rPr lang="en-GB" sz="2000" dirty="0"/>
              <a:t>Teamwork helps with quick and accurate communication concerns, ensuring all professional share in the person centre care and work together towards the same plan of care allowing the older person to receive personalised, coordinated care so that they can remain safe and independent in their home and feel involved and supported in their care, reducing the risk of falls and medication error.</a:t>
            </a:r>
          </a:p>
          <a:p>
            <a:pPr marL="0" indent="0">
              <a:buNone/>
            </a:pPr>
            <a:r>
              <a:rPr lang="en-GB" sz="2000" b="1" dirty="0"/>
              <a:t> </a:t>
            </a:r>
            <a:endParaRPr lang="en-GB" sz="2000" i="1" dirty="0"/>
          </a:p>
          <a:p>
            <a:pPr marL="0" indent="0">
              <a:buNone/>
            </a:pPr>
            <a:r>
              <a:rPr lang="en-GB" sz="2000" i="1" dirty="0"/>
              <a:t>Key</a:t>
            </a: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522515" y="114299"/>
            <a:ext cx="11310257" cy="923669"/>
          </a:xfrm>
        </p:spPr>
        <p:txBody>
          <a:bodyPr/>
          <a:lstStyle/>
          <a:p>
            <a:r>
              <a:rPr lang="en-GB" sz="2800" b="1" dirty="0"/>
              <a:t>How does Working in Teams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642551"/>
            <a:ext cx="11310257" cy="5041276"/>
          </a:xfrm>
        </p:spPr>
        <p:txBody>
          <a:bodyPr/>
          <a:lstStyle/>
          <a:p>
            <a:pPr marL="0" indent="0">
              <a:buNone/>
            </a:pPr>
            <a:r>
              <a:rPr lang="en-GB" sz="2400" b="1" dirty="0"/>
              <a:t>Why is working in team important for my employability?</a:t>
            </a:r>
          </a:p>
          <a:p>
            <a:pPr lvl="1">
              <a:buFont typeface="Arial" panose="020B0604020202020204" pitchFamily="34" charset="0"/>
              <a:buChar char="•"/>
            </a:pPr>
            <a:r>
              <a:rPr lang="en-GB" sz="2400" dirty="0"/>
              <a:t>Shows I can problem solve and communicate effectively as part of a team</a:t>
            </a:r>
          </a:p>
          <a:p>
            <a:pPr lvl="1">
              <a:buFont typeface="Arial" panose="020B0604020202020204" pitchFamily="34" charset="0"/>
              <a:buChar char="•"/>
            </a:pPr>
            <a:r>
              <a:rPr lang="en-GB" sz="2400" dirty="0"/>
              <a:t>I am a valuable employee who can work well with others</a:t>
            </a:r>
          </a:p>
          <a:p>
            <a:pPr lvl="1">
              <a:buFont typeface="Arial" panose="020B0604020202020204" pitchFamily="34" charset="0"/>
              <a:buChar char="•"/>
            </a:pPr>
            <a:r>
              <a:rPr lang="en-GB" sz="2400" dirty="0"/>
              <a:t>Help to Build trust with colleagues and service users showing good teamwork</a:t>
            </a:r>
            <a:endParaRPr lang="en-GB" sz="2400" b="1" dirty="0"/>
          </a:p>
          <a:p>
            <a:pPr marL="457200" lvl="1" indent="0">
              <a:buNone/>
            </a:pPr>
            <a:r>
              <a:rPr lang="en-GB" sz="2400" b="1" dirty="0"/>
              <a:t>Importance of teamwork for my future role in health and social care?</a:t>
            </a:r>
          </a:p>
          <a:p>
            <a:pPr lvl="1">
              <a:buFont typeface="Arial" panose="020B0604020202020204" pitchFamily="34" charset="0"/>
              <a:buChar char="•"/>
            </a:pPr>
            <a:r>
              <a:rPr lang="en-GB" sz="2400" dirty="0"/>
              <a:t>Teamwork guarantees coordinated, safe and good quality care</a:t>
            </a:r>
          </a:p>
          <a:p>
            <a:pPr lvl="1">
              <a:buFont typeface="Arial" panose="020B0604020202020204" pitchFamily="34" charset="0"/>
              <a:buChar char="•"/>
            </a:pPr>
            <a:r>
              <a:rPr lang="en-GB" sz="2400" dirty="0"/>
              <a:t>It promotes good outcomes for clients and their families.</a:t>
            </a:r>
          </a:p>
          <a:p>
            <a:pPr marL="0" indent="0">
              <a:buNone/>
            </a:pPr>
            <a:r>
              <a:rPr lang="en-GB" sz="2400" b="1" dirty="0"/>
              <a:t>My Reflection</a:t>
            </a:r>
            <a:r>
              <a:rPr lang="en-GB" sz="2400" dirty="0"/>
              <a:t> </a:t>
            </a:r>
          </a:p>
          <a:p>
            <a:pPr marL="0" indent="0">
              <a:buNone/>
            </a:pPr>
            <a:r>
              <a:rPr lang="en-GB" sz="2400" b="1" dirty="0"/>
              <a:t>Strengths: </a:t>
            </a:r>
            <a:r>
              <a:rPr lang="en-GB" sz="2400" dirty="0"/>
              <a:t>I communicate well with others, reliable and supportive to colleagues</a:t>
            </a:r>
          </a:p>
          <a:p>
            <a:pPr marL="0" indent="0">
              <a:buNone/>
            </a:pPr>
            <a:r>
              <a:rPr lang="en-GB" sz="2400" b="1" dirty="0"/>
              <a:t>Area for develop: </a:t>
            </a:r>
            <a:r>
              <a:rPr lang="en-GB" sz="2400" dirty="0"/>
              <a:t>Ask for feedback, so I can continue to reflect and improve my work practices.</a:t>
            </a:r>
            <a:endParaRPr lang="en-GB" sz="2400" i="1"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BB11-3742-5CA4-36EE-0789DF5AC3E9}"/>
              </a:ext>
            </a:extLst>
          </p:cNvPr>
          <p:cNvSpPr>
            <a:spLocks noGrp="1"/>
          </p:cNvSpPr>
          <p:nvPr>
            <p:ph type="title"/>
          </p:nvPr>
        </p:nvSpPr>
        <p:spPr/>
        <p:txBody>
          <a:bodyPr/>
          <a:lstStyle/>
          <a:p>
            <a:r>
              <a:rPr lang="en-GB" b="1" noProof="0" dirty="0"/>
              <a:t>Conclusion</a:t>
            </a:r>
            <a:endParaRPr lang="en-GB" noProof="0" dirty="0"/>
          </a:p>
        </p:txBody>
      </p:sp>
      <p:sp>
        <p:nvSpPr>
          <p:cNvPr id="3" name="Content Placeholder 2">
            <a:extLst>
              <a:ext uri="{FF2B5EF4-FFF2-40B4-BE49-F238E27FC236}">
                <a16:creationId xmlns:a16="http://schemas.microsoft.com/office/drawing/2014/main" id="{1D97804B-4943-9B69-BD96-08E1447EFF43}"/>
              </a:ext>
            </a:extLst>
          </p:cNvPr>
          <p:cNvSpPr>
            <a:spLocks noGrp="1"/>
          </p:cNvSpPr>
          <p:nvPr>
            <p:ph idx="1"/>
          </p:nvPr>
        </p:nvSpPr>
        <p:spPr>
          <a:xfrm>
            <a:off x="609600" y="1087395"/>
            <a:ext cx="11401168" cy="4429838"/>
          </a:xfrm>
        </p:spPr>
        <p:txBody>
          <a:bodyPr/>
          <a:lstStyle/>
          <a:p>
            <a:pPr marL="0" indent="0">
              <a:buNone/>
            </a:pPr>
            <a:r>
              <a:rPr lang="en-GB" noProof="0" dirty="0"/>
              <a:t>Working as a Team is a very essential skill in health and social care, as communicating effectively can improve efficiency, reduce errors, encourage problem solving and build a positive work culture, which recognises and respects the roles of different healthcare professionals. It also helps us to reflect on our own practices, so we can provide good quality </a:t>
            </a:r>
            <a:r>
              <a:rPr lang="en-GB" noProof="0"/>
              <a:t>of care  </a:t>
            </a:r>
            <a:r>
              <a:rPr lang="en-GB" noProof="0" dirty="0"/>
              <a:t>and improve patient safety.</a:t>
            </a:r>
          </a:p>
        </p:txBody>
      </p:sp>
      <p:sp>
        <p:nvSpPr>
          <p:cNvPr id="4" name="Date Placeholder 3">
            <a:extLst>
              <a:ext uri="{FF2B5EF4-FFF2-40B4-BE49-F238E27FC236}">
                <a16:creationId xmlns:a16="http://schemas.microsoft.com/office/drawing/2014/main" id="{49876B18-4658-72B9-49B0-611ED296EF90}"/>
              </a:ext>
            </a:extLst>
          </p:cNvPr>
          <p:cNvSpPr>
            <a:spLocks noGrp="1"/>
          </p:cNvSpPr>
          <p:nvPr>
            <p:ph type="dt" sz="half" idx="10"/>
          </p:nvPr>
        </p:nvSpPr>
        <p:spPr/>
        <p:txBody>
          <a:bodyPr/>
          <a:lstStyle/>
          <a:p>
            <a:pPr>
              <a:defRPr/>
            </a:pPr>
            <a:fld id="{30226994-B490-4403-8CE4-43D4FD570BBD}" type="datetime1">
              <a:rPr lang="en-GB" noProof="0" smtClean="0"/>
              <a:pPr>
                <a:defRPr/>
              </a:pPr>
              <a:t>20/07/2026</a:t>
            </a:fld>
            <a:endParaRPr lang="en-GB" noProof="0" dirty="0"/>
          </a:p>
        </p:txBody>
      </p:sp>
      <p:sp>
        <p:nvSpPr>
          <p:cNvPr id="5" name="Slide Number Placeholder 4">
            <a:extLst>
              <a:ext uri="{FF2B5EF4-FFF2-40B4-BE49-F238E27FC236}">
                <a16:creationId xmlns:a16="http://schemas.microsoft.com/office/drawing/2014/main" id="{EAFF512C-9FF6-9906-1640-2B9AE6FDE9CF}"/>
              </a:ext>
            </a:extLst>
          </p:cNvPr>
          <p:cNvSpPr>
            <a:spLocks noGrp="1"/>
          </p:cNvSpPr>
          <p:nvPr>
            <p:ph type="sldNum" sz="quarter" idx="12"/>
          </p:nvPr>
        </p:nvSpPr>
        <p:spPr/>
        <p:txBody>
          <a:bodyPr/>
          <a:lstStyle/>
          <a:p>
            <a:pPr>
              <a:defRPr/>
            </a:pPr>
            <a:fld id="{9AFB928A-D6AD-4F2A-B2DD-923741E90643}" type="slidenum">
              <a:rPr lang="en-GB" noProof="0" smtClean="0"/>
              <a:pPr>
                <a:defRPr/>
              </a:pPr>
              <a:t>10</a:t>
            </a:fld>
            <a:endParaRPr lang="en-GB" noProof="0" dirty="0"/>
          </a:p>
        </p:txBody>
      </p:sp>
    </p:spTree>
    <p:extLst>
      <p:ext uri="{BB962C8B-B14F-4D97-AF65-F5344CB8AC3E}">
        <p14:creationId xmlns:p14="http://schemas.microsoft.com/office/powerpoint/2010/main" val="1689645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629833" y="1159727"/>
            <a:ext cx="9952568" cy="4215161"/>
          </a:xfrm>
        </p:spPr>
        <p:txBody>
          <a:bodyPr/>
          <a:lstStyle/>
          <a:p>
            <a:pPr algn="ctr">
              <a:lnSpc>
                <a:spcPct val="200000"/>
              </a:lnSpc>
            </a:pPr>
            <a:r>
              <a:rPr lang="en-GB" sz="1800" b="1" dirty="0">
                <a:effectLst/>
                <a:latin typeface="Times New Roman" panose="02020603050405020304" pitchFamily="18" charset="0"/>
              </a:rPr>
              <a:t>Works Cited</a:t>
            </a:r>
          </a:p>
          <a:p>
            <a:pPr marL="457200" indent="-457200">
              <a:lnSpc>
                <a:spcPct val="200000"/>
              </a:lnSpc>
            </a:pPr>
            <a:r>
              <a:rPr lang="en-GB" sz="1800" dirty="0" err="1">
                <a:effectLst/>
                <a:latin typeface="Times New Roman" panose="02020603050405020304" pitchFamily="18" charset="0"/>
              </a:rPr>
              <a:t>Ellawala</a:t>
            </a:r>
            <a:r>
              <a:rPr lang="en-GB" sz="1800" dirty="0">
                <a:effectLst/>
                <a:latin typeface="Times New Roman" panose="02020603050405020304" pitchFamily="18" charset="0"/>
              </a:rPr>
              <a:t>, </a:t>
            </a:r>
            <a:r>
              <a:rPr lang="en-GB" sz="1800" dirty="0" err="1">
                <a:effectLst/>
                <a:latin typeface="Times New Roman" panose="02020603050405020304" pitchFamily="18" charset="0"/>
              </a:rPr>
              <a:t>Themal</a:t>
            </a:r>
            <a:r>
              <a:rPr lang="en-GB" sz="1800" dirty="0">
                <a:effectLst/>
                <a:latin typeface="Times New Roman" panose="02020603050405020304" pitchFamily="18" charset="0"/>
              </a:rPr>
              <a:t>. “Teamworking: Understanding Barriers and Enablers to Supportive Teams in UK Health Systems.” </a:t>
            </a:r>
            <a:r>
              <a:rPr lang="en-GB" sz="1800" i="1" dirty="0">
                <a:effectLst/>
                <a:latin typeface="Times New Roman" panose="02020603050405020304" pitchFamily="18" charset="0"/>
              </a:rPr>
              <a:t>Feminist Review</a:t>
            </a:r>
            <a:r>
              <a:rPr lang="en-GB" sz="1800" dirty="0">
                <a:effectLst/>
                <a:latin typeface="Times New Roman" panose="02020603050405020304" pitchFamily="18" charset="0"/>
              </a:rPr>
              <a:t>, vol. 133, no. 1, Mar. 2023, pp. 48–62, https://</a:t>
            </a:r>
            <a:r>
              <a:rPr lang="en-GB" sz="1800" dirty="0" err="1">
                <a:effectLst/>
                <a:latin typeface="Times New Roman" panose="02020603050405020304" pitchFamily="18" charset="0"/>
              </a:rPr>
              <a:t>www.gmc-uk.org</a:t>
            </a:r>
            <a:r>
              <a:rPr lang="en-GB" sz="1800" dirty="0">
                <a:effectLst/>
                <a:latin typeface="Times New Roman" panose="02020603050405020304" pitchFamily="18" charset="0"/>
              </a:rPr>
              <a:t>/-/media/documents/teamworking---understanding-barriers-and-enablers-to-supportive-teams-in-uk-health-systems-106637377.pdf, 10.1177/01417789221138097. Accessed 19 July 2026.</a:t>
            </a:r>
          </a:p>
          <a:p>
            <a:pPr marL="457200" indent="-457200">
              <a:lnSpc>
                <a:spcPct val="200000"/>
              </a:lnSpc>
            </a:pPr>
            <a:r>
              <a:rPr lang="en-GB" sz="1800" dirty="0">
                <a:effectLst/>
                <a:latin typeface="Times New Roman" panose="02020603050405020304" pitchFamily="18" charset="0"/>
              </a:rPr>
              <a:t>West Chester University. “</a:t>
            </a:r>
            <a:r>
              <a:rPr lang="en-GB" sz="1800" dirty="0" err="1">
                <a:effectLst/>
                <a:latin typeface="Times New Roman" panose="02020603050405020304" pitchFamily="18" charset="0"/>
              </a:rPr>
              <a:t>Tuckman’S</a:t>
            </a:r>
            <a:r>
              <a:rPr lang="en-GB" sz="1800" dirty="0">
                <a:effectLst/>
                <a:latin typeface="Times New Roman" panose="02020603050405020304" pitchFamily="18" charset="0"/>
              </a:rPr>
              <a:t> Stages of Group Development.” 2024.</a:t>
            </a:r>
          </a:p>
          <a:p>
            <a:pPr marL="457200" indent="-457200">
              <a:lnSpc>
                <a:spcPct val="200000"/>
              </a:lnSpc>
            </a:pPr>
            <a:r>
              <a:rPr lang="en-GB" sz="1800" dirty="0"/>
              <a:t>WHO. “Medication Without Harm.” 2022</a:t>
            </a:r>
            <a:r>
              <a:rPr lang="en-GB" dirty="0"/>
              <a:t>.</a:t>
            </a:r>
          </a:p>
          <a:p>
            <a:pPr marL="457200" indent="-457200">
              <a:lnSpc>
                <a:spcPct val="200000"/>
              </a:lnSpc>
            </a:pPr>
            <a:endParaRPr lang="en-GB" sz="1800" dirty="0">
              <a:effectLst/>
              <a:latin typeface="Times New Roman" panose="02020603050405020304" pitchFamily="18" charset="0"/>
            </a:endParaRP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1048</TotalTime>
  <Words>1047</Words>
  <Application>Microsoft Macintosh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Times New Roman</vt:lpstr>
      <vt:lpstr>20140311PresentationUWTSDTemplate</vt:lpstr>
      <vt:lpstr>PowerPoint Presentation</vt:lpstr>
      <vt:lpstr>Acknowledge use of AI</vt:lpstr>
      <vt:lpstr>Health and Social  Working In Teams</vt:lpstr>
      <vt:lpstr>Working in Teams </vt:lpstr>
      <vt:lpstr>Importance of Working In Teams in professional practice</vt:lpstr>
      <vt:lpstr>PowerPoint Presentation</vt:lpstr>
      <vt:lpstr>Tuckman’s Team Development Model</vt:lpstr>
      <vt:lpstr> Working in Team in the Community </vt:lpstr>
      <vt:lpstr>How does Working in Teams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Tanya Mckenzie</cp:lastModifiedBy>
  <cp:revision>28</cp:revision>
  <dcterms:created xsi:type="dcterms:W3CDTF">2025-02-21T18:28:54Z</dcterms:created>
  <dcterms:modified xsi:type="dcterms:W3CDTF">2026-07-20T11:20:37Z</dcterms:modified>
</cp:coreProperties>
</file>