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64" r:id="rId5"/>
    <p:sldId id="259" r:id="rId6"/>
    <p:sldId id="260" r:id="rId7"/>
    <p:sldId id="261" r:id="rId8"/>
    <p:sldId id="262" r:id="rId9"/>
    <p:sldId id="265" r:id="rId10"/>
    <p:sldId id="266" r:id="rId11"/>
    <p:sldId id="267" r:id="rId12"/>
    <p:sldId id="268" r:id="rId13"/>
    <p:sldId id="269" r:id="rId14"/>
    <p:sldId id="270" r:id="rId15"/>
    <p:sldId id="271" r:id="rId16"/>
    <p:sldId id="272" r:id="rId17"/>
    <p:sldId id="273"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83706" autoAdjust="0"/>
  </p:normalViewPr>
  <p:slideViewPr>
    <p:cSldViewPr snapToGrid="0">
      <p:cViewPr varScale="1">
        <p:scale>
          <a:sx n="96" d="100"/>
          <a:sy n="96" d="100"/>
        </p:scale>
        <p:origin x="25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41E67E-DBF3-4B89-AB29-D78EA5D25AAB}" type="datetimeFigureOut">
              <a:rPr lang="en-GB" smtClean="0"/>
              <a:t>28/10/2021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1DF143-E77F-4E0E-A083-9DE1C6E712C9}" type="slidenum">
              <a:rPr lang="en-GB" smtClean="0"/>
              <a:t>‹#›</a:t>
            </a:fld>
            <a:endParaRPr lang="en-GB"/>
          </a:p>
        </p:txBody>
      </p:sp>
    </p:spTree>
    <p:extLst>
      <p:ext uri="{BB962C8B-B14F-4D97-AF65-F5344CB8AC3E}">
        <p14:creationId xmlns:p14="http://schemas.microsoft.com/office/powerpoint/2010/main" val="25278163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https://youtu.be/TtR1ibE8Zt0</a:t>
            </a:r>
          </a:p>
        </p:txBody>
      </p:sp>
      <p:sp>
        <p:nvSpPr>
          <p:cNvPr id="4" name="Slide Number Placeholder 3"/>
          <p:cNvSpPr>
            <a:spLocks noGrp="1"/>
          </p:cNvSpPr>
          <p:nvPr>
            <p:ph type="sldNum" sz="quarter" idx="5"/>
          </p:nvPr>
        </p:nvSpPr>
        <p:spPr/>
        <p:txBody>
          <a:bodyPr/>
          <a:lstStyle/>
          <a:p>
            <a:fld id="{601DF143-E77F-4E0E-A083-9DE1C6E712C9}" type="slidenum">
              <a:rPr lang="en-GB" smtClean="0"/>
              <a:t>3</a:t>
            </a:fld>
            <a:endParaRPr lang="en-GB"/>
          </a:p>
        </p:txBody>
      </p:sp>
    </p:spTree>
    <p:extLst>
      <p:ext uri="{BB962C8B-B14F-4D97-AF65-F5344CB8AC3E}">
        <p14:creationId xmlns:p14="http://schemas.microsoft.com/office/powerpoint/2010/main" val="20782280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1DF143-E77F-4E0E-A083-9DE1C6E712C9}" type="slidenum">
              <a:rPr lang="en-GB" smtClean="0"/>
              <a:t>4</a:t>
            </a:fld>
            <a:endParaRPr lang="en-GB"/>
          </a:p>
        </p:txBody>
      </p:sp>
    </p:spTree>
    <p:extLst>
      <p:ext uri="{BB962C8B-B14F-4D97-AF65-F5344CB8AC3E}">
        <p14:creationId xmlns:p14="http://schemas.microsoft.com/office/powerpoint/2010/main" val="9512380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1DF143-E77F-4E0E-A083-9DE1C6E712C9}" type="slidenum">
              <a:rPr lang="en-GB" smtClean="0"/>
              <a:t>5</a:t>
            </a:fld>
            <a:endParaRPr lang="en-GB"/>
          </a:p>
        </p:txBody>
      </p:sp>
    </p:spTree>
    <p:extLst>
      <p:ext uri="{BB962C8B-B14F-4D97-AF65-F5344CB8AC3E}">
        <p14:creationId xmlns:p14="http://schemas.microsoft.com/office/powerpoint/2010/main" val="33386585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1DF143-E77F-4E0E-A083-9DE1C6E712C9}" type="slidenum">
              <a:rPr lang="en-GB" smtClean="0"/>
              <a:t>6</a:t>
            </a:fld>
            <a:endParaRPr lang="en-GB"/>
          </a:p>
        </p:txBody>
      </p:sp>
    </p:spTree>
    <p:extLst>
      <p:ext uri="{BB962C8B-B14F-4D97-AF65-F5344CB8AC3E}">
        <p14:creationId xmlns:p14="http://schemas.microsoft.com/office/powerpoint/2010/main" val="22850474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1DF143-E77F-4E0E-A083-9DE1C6E712C9}" type="slidenum">
              <a:rPr lang="en-GB" smtClean="0"/>
              <a:t>7</a:t>
            </a:fld>
            <a:endParaRPr lang="en-GB"/>
          </a:p>
        </p:txBody>
      </p:sp>
    </p:spTree>
    <p:extLst>
      <p:ext uri="{BB962C8B-B14F-4D97-AF65-F5344CB8AC3E}">
        <p14:creationId xmlns:p14="http://schemas.microsoft.com/office/powerpoint/2010/main" val="38773597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1DF143-E77F-4E0E-A083-9DE1C6E712C9}" type="slidenum">
              <a:rPr lang="en-GB" smtClean="0"/>
              <a:t>9</a:t>
            </a:fld>
            <a:endParaRPr lang="en-GB"/>
          </a:p>
        </p:txBody>
      </p:sp>
    </p:spTree>
    <p:extLst>
      <p:ext uri="{BB962C8B-B14F-4D97-AF65-F5344CB8AC3E}">
        <p14:creationId xmlns:p14="http://schemas.microsoft.com/office/powerpoint/2010/main" val="42696791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1DF143-E77F-4E0E-A083-9DE1C6E712C9}" type="slidenum">
              <a:rPr lang="en-GB" smtClean="0"/>
              <a:t>10</a:t>
            </a:fld>
            <a:endParaRPr lang="en-GB"/>
          </a:p>
        </p:txBody>
      </p:sp>
    </p:spTree>
    <p:extLst>
      <p:ext uri="{BB962C8B-B14F-4D97-AF65-F5344CB8AC3E}">
        <p14:creationId xmlns:p14="http://schemas.microsoft.com/office/powerpoint/2010/main" val="12127267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1DF143-E77F-4E0E-A083-9DE1C6E712C9}" type="slidenum">
              <a:rPr lang="en-GB" smtClean="0"/>
              <a:t>11</a:t>
            </a:fld>
            <a:endParaRPr lang="en-GB"/>
          </a:p>
        </p:txBody>
      </p:sp>
    </p:spTree>
    <p:extLst>
      <p:ext uri="{BB962C8B-B14F-4D97-AF65-F5344CB8AC3E}">
        <p14:creationId xmlns:p14="http://schemas.microsoft.com/office/powerpoint/2010/main" val="6841954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1DF143-E77F-4E0E-A083-9DE1C6E712C9}" type="slidenum">
              <a:rPr lang="en-GB" smtClean="0"/>
              <a:t>12</a:t>
            </a:fld>
            <a:endParaRPr lang="en-GB"/>
          </a:p>
        </p:txBody>
      </p:sp>
    </p:spTree>
    <p:extLst>
      <p:ext uri="{BB962C8B-B14F-4D97-AF65-F5344CB8AC3E}">
        <p14:creationId xmlns:p14="http://schemas.microsoft.com/office/powerpoint/2010/main" val="25314080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 - Reuse/Redistribution</a:t>
            </a:r>
          </a:p>
          <a:p>
            <a:r>
              <a:rPr lang="en-GB" dirty="0"/>
              <a:t>Direct Secondary Re-usage or resale extends the product life by second hand use. Therefore, fewer products, which serve for the same purpose, have to be produced (</a:t>
            </a:r>
            <a:r>
              <a:rPr lang="en-GB" dirty="0" err="1"/>
              <a:t>Truttmann</a:t>
            </a:r>
            <a:r>
              <a:rPr lang="en-GB" dirty="0"/>
              <a:t>, </a:t>
            </a:r>
            <a:r>
              <a:rPr lang="en-GB" dirty="0" err="1"/>
              <a:t>Rechberger</a:t>
            </a:r>
            <a:r>
              <a:rPr lang="en-GB" dirty="0"/>
              <a:t>, 2006). The reused products can be the complete products, or can be components of the product which are then sold (Amelia et al 2009). Re-usage of a component or product should be considered against the energy consumption throughout its lifetime. For example older electrical and electronic equipment tends to consume more energy and this might offset the achievements of product life extension (</a:t>
            </a:r>
            <a:r>
              <a:rPr lang="en-GB" dirty="0" err="1"/>
              <a:t>Truttmann</a:t>
            </a:r>
            <a:r>
              <a:rPr lang="en-GB" dirty="0"/>
              <a:t>, </a:t>
            </a:r>
            <a:r>
              <a:rPr lang="en-GB" dirty="0" err="1"/>
              <a:t>Rechberger</a:t>
            </a:r>
            <a:r>
              <a:rPr lang="en-GB" dirty="0"/>
              <a:t>, 2006). </a:t>
            </a:r>
          </a:p>
          <a:p>
            <a:endParaRPr lang="en-GB" dirty="0"/>
          </a:p>
          <a:p>
            <a:r>
              <a:rPr lang="en-GB" dirty="0"/>
              <a:t> In addition to the resale business it is possible to offer: </a:t>
            </a:r>
          </a:p>
          <a:p>
            <a:r>
              <a:rPr lang="en-GB" dirty="0"/>
              <a:t>•Testing and certification</a:t>
            </a:r>
          </a:p>
          <a:p>
            <a:r>
              <a:rPr lang="en-GB" dirty="0"/>
              <a:t>•Re-warranty</a:t>
            </a:r>
          </a:p>
          <a:p>
            <a:r>
              <a:rPr lang="en-GB" dirty="0"/>
              <a:t>•Cleaning/Valeting</a:t>
            </a:r>
          </a:p>
          <a:p>
            <a:endParaRPr lang="en-GB" dirty="0"/>
          </a:p>
          <a:p>
            <a:r>
              <a:rPr lang="en-GB" dirty="0"/>
              <a:t>Benefits</a:t>
            </a:r>
          </a:p>
          <a:p>
            <a:r>
              <a:rPr lang="en-GB" dirty="0"/>
              <a:t>•Prevents the need for further materials to be used for new products </a:t>
            </a:r>
          </a:p>
          <a:p>
            <a:r>
              <a:rPr lang="en-GB" dirty="0"/>
              <a:t>•Reuse can increase profits by reducing materials and energy costs</a:t>
            </a:r>
          </a:p>
          <a:p>
            <a:r>
              <a:rPr lang="en-GB" dirty="0"/>
              <a:t>•Reduces impact to the environment </a:t>
            </a:r>
          </a:p>
          <a:p>
            <a:r>
              <a:rPr lang="en-GB" dirty="0"/>
              <a:t>•Reduces dependency on new components (Amelia et al 2009)</a:t>
            </a:r>
          </a:p>
          <a:p>
            <a:endParaRPr lang="en-GB" dirty="0"/>
          </a:p>
          <a:p>
            <a:r>
              <a:rPr lang="en-GB" dirty="0"/>
              <a:t>Product Design</a:t>
            </a:r>
          </a:p>
          <a:p>
            <a:r>
              <a:rPr lang="en-GB" dirty="0"/>
              <a:t>The products appropriate for direct secondary re-usage can be very varied, providing there is demand for a product and the price is right for the customer. Consider internet auction sites which resell a complete variety of products at different prices, levels of quality, remaining lifetimes, delivery times and service that is provided to the customer. </a:t>
            </a:r>
          </a:p>
          <a:p>
            <a:endParaRPr lang="en-GB" dirty="0"/>
          </a:p>
          <a:p>
            <a:r>
              <a:rPr lang="en-GB" dirty="0"/>
              <a:t>Collection</a:t>
            </a:r>
          </a:p>
          <a:p>
            <a:r>
              <a:rPr lang="en-GB" dirty="0"/>
              <a:t>Collection of the product can be relatively straightforward for direct secondary re-usage. As the owner physically has the item and wants money from it, they are incentivised to pass-on the product to the next owner, be it to another customer, a product distributor or third party provider. The types of collection are: </a:t>
            </a:r>
          </a:p>
          <a:p>
            <a:r>
              <a:rPr lang="en-GB" dirty="0"/>
              <a:t>•Customer-to-customer delivery</a:t>
            </a:r>
          </a:p>
          <a:p>
            <a:r>
              <a:rPr lang="en-GB" dirty="0"/>
              <a:t>•Customer-to-distributor/manufacturer</a:t>
            </a:r>
          </a:p>
          <a:p>
            <a:r>
              <a:rPr lang="en-GB" dirty="0"/>
              <a:t>•Customer-to-third party collection provider</a:t>
            </a:r>
          </a:p>
          <a:p>
            <a:endParaRPr lang="en-GB" dirty="0"/>
          </a:p>
          <a:p>
            <a:r>
              <a:rPr lang="en-GB" dirty="0"/>
              <a:t>Case</a:t>
            </a:r>
            <a:r>
              <a:rPr lang="en-GB" baseline="0" dirty="0"/>
              <a:t> study</a:t>
            </a:r>
          </a:p>
          <a:p>
            <a:r>
              <a:rPr lang="en-GB" dirty="0"/>
              <a:t>Patagonia work with eBay to sell used Patagonia clothing. The website allows you to browse worn Patagonia clothes, whilst promoting the company’s corporate responsibility values. The website is also linked to Patagonia’s main website to allow internet traffic to pass.</a:t>
            </a:r>
          </a:p>
          <a:p>
            <a:endParaRPr lang="en-GB" dirty="0"/>
          </a:p>
        </p:txBody>
      </p:sp>
      <p:sp>
        <p:nvSpPr>
          <p:cNvPr id="4" name="Slide Number Placeholder 3"/>
          <p:cNvSpPr>
            <a:spLocks noGrp="1"/>
          </p:cNvSpPr>
          <p:nvPr>
            <p:ph type="sldNum" sz="quarter" idx="10"/>
          </p:nvPr>
        </p:nvSpPr>
        <p:spPr/>
        <p:txBody>
          <a:bodyPr/>
          <a:lstStyle/>
          <a:p>
            <a:fld id="{601DF143-E77F-4E0E-A083-9DE1C6E712C9}" type="slidenum">
              <a:rPr lang="en-GB" smtClean="0"/>
              <a:t>13</a:t>
            </a:fld>
            <a:endParaRPr lang="en-GB"/>
          </a:p>
        </p:txBody>
      </p:sp>
    </p:spTree>
    <p:extLst>
      <p:ext uri="{BB962C8B-B14F-4D97-AF65-F5344CB8AC3E}">
        <p14:creationId xmlns:p14="http://schemas.microsoft.com/office/powerpoint/2010/main" val="10141053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1DF143-E77F-4E0E-A083-9DE1C6E712C9}" type="slidenum">
              <a:rPr lang="en-GB" smtClean="0"/>
              <a:t>14</a:t>
            </a:fld>
            <a:endParaRPr lang="en-GB"/>
          </a:p>
        </p:txBody>
      </p:sp>
    </p:spTree>
    <p:extLst>
      <p:ext uri="{BB962C8B-B14F-4D97-AF65-F5344CB8AC3E}">
        <p14:creationId xmlns:p14="http://schemas.microsoft.com/office/powerpoint/2010/main" val="33890194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1DF143-E77F-4E0E-A083-9DE1C6E712C9}" type="slidenum">
              <a:rPr lang="en-GB" smtClean="0"/>
              <a:t>15</a:t>
            </a:fld>
            <a:endParaRPr lang="en-GB"/>
          </a:p>
        </p:txBody>
      </p:sp>
    </p:spTree>
    <p:extLst>
      <p:ext uri="{BB962C8B-B14F-4D97-AF65-F5344CB8AC3E}">
        <p14:creationId xmlns:p14="http://schemas.microsoft.com/office/powerpoint/2010/main" val="33260654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1DF143-E77F-4E0E-A083-9DE1C6E712C9}" type="slidenum">
              <a:rPr lang="en-GB" smtClean="0"/>
              <a:t>16</a:t>
            </a:fld>
            <a:endParaRPr lang="en-GB"/>
          </a:p>
        </p:txBody>
      </p:sp>
    </p:spTree>
    <p:extLst>
      <p:ext uri="{BB962C8B-B14F-4D97-AF65-F5344CB8AC3E}">
        <p14:creationId xmlns:p14="http://schemas.microsoft.com/office/powerpoint/2010/main" val="116615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1E01FE8-9642-4754-96D1-A93CD9953CBE}" type="datetimeFigureOut">
              <a:rPr lang="en-GB" smtClean="0"/>
              <a:t>28/10/2021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BFA24-1CA2-4E41-988C-D0682EDA6E92}" type="slidenum">
              <a:rPr lang="en-GB" smtClean="0"/>
              <a:t>‹#›</a:t>
            </a:fld>
            <a:endParaRPr lang="en-GB"/>
          </a:p>
        </p:txBody>
      </p:sp>
    </p:spTree>
    <p:extLst>
      <p:ext uri="{BB962C8B-B14F-4D97-AF65-F5344CB8AC3E}">
        <p14:creationId xmlns:p14="http://schemas.microsoft.com/office/powerpoint/2010/main" val="311957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E01FE8-9642-4754-96D1-A93CD9953CBE}" type="datetimeFigureOut">
              <a:rPr lang="en-GB" smtClean="0"/>
              <a:t>28/10/2021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BFA24-1CA2-4E41-988C-D0682EDA6E92}" type="slidenum">
              <a:rPr lang="en-GB" smtClean="0"/>
              <a:t>‹#›</a:t>
            </a:fld>
            <a:endParaRPr lang="en-GB"/>
          </a:p>
        </p:txBody>
      </p:sp>
    </p:spTree>
    <p:extLst>
      <p:ext uri="{BB962C8B-B14F-4D97-AF65-F5344CB8AC3E}">
        <p14:creationId xmlns:p14="http://schemas.microsoft.com/office/powerpoint/2010/main" val="2104204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1E01FE8-9642-4754-96D1-A93CD9953CBE}" type="datetimeFigureOut">
              <a:rPr lang="en-GB" smtClean="0"/>
              <a:t>28/10/2021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BFA24-1CA2-4E41-988C-D0682EDA6E92}" type="slidenum">
              <a:rPr lang="en-GB" smtClean="0"/>
              <a:t>‹#›</a:t>
            </a:fld>
            <a:endParaRPr lang="en-GB"/>
          </a:p>
        </p:txBody>
      </p:sp>
    </p:spTree>
    <p:extLst>
      <p:ext uri="{BB962C8B-B14F-4D97-AF65-F5344CB8AC3E}">
        <p14:creationId xmlns:p14="http://schemas.microsoft.com/office/powerpoint/2010/main" val="6320068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1E01FE8-9642-4754-96D1-A93CD9953CBE}" type="datetimeFigureOut">
              <a:rPr lang="en-GB" smtClean="0"/>
              <a:t>28/10/2021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ABFA24-1CA2-4E41-988C-D0682EDA6E92}" type="slidenum">
              <a:rPr lang="en-GB" smtClean="0"/>
              <a:t>‹#›</a:t>
            </a:fld>
            <a:endParaRPr lang="en-GB"/>
          </a:p>
        </p:txBody>
      </p:sp>
    </p:spTree>
    <p:extLst>
      <p:ext uri="{BB962C8B-B14F-4D97-AF65-F5344CB8AC3E}">
        <p14:creationId xmlns:p14="http://schemas.microsoft.com/office/powerpoint/2010/main" val="3202726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1E01FE8-9642-4754-96D1-A93CD9953CBE}" type="datetimeFigureOut">
              <a:rPr lang="en-GB" smtClean="0"/>
              <a:t>28/10/2021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ABFA24-1CA2-4E41-988C-D0682EDA6E92}" type="slidenum">
              <a:rPr lang="en-GB" smtClean="0"/>
              <a:t>‹#›</a:t>
            </a:fld>
            <a:endParaRPr lang="en-GB"/>
          </a:p>
        </p:txBody>
      </p:sp>
    </p:spTree>
    <p:extLst>
      <p:ext uri="{BB962C8B-B14F-4D97-AF65-F5344CB8AC3E}">
        <p14:creationId xmlns:p14="http://schemas.microsoft.com/office/powerpoint/2010/main" val="379408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1E01FE8-9642-4754-96D1-A93CD9953CBE}" type="datetimeFigureOut">
              <a:rPr lang="en-GB" smtClean="0"/>
              <a:t>28/10/2021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ABFA24-1CA2-4E41-988C-D0682EDA6E92}" type="slidenum">
              <a:rPr lang="en-GB" smtClean="0"/>
              <a:t>‹#›</a:t>
            </a:fld>
            <a:endParaRPr lang="en-GB"/>
          </a:p>
        </p:txBody>
      </p:sp>
    </p:spTree>
    <p:extLst>
      <p:ext uri="{BB962C8B-B14F-4D97-AF65-F5344CB8AC3E}">
        <p14:creationId xmlns:p14="http://schemas.microsoft.com/office/powerpoint/2010/main" val="187928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E01FE8-9642-4754-96D1-A93CD9953CBE}" type="datetimeFigureOut">
              <a:rPr lang="en-GB" smtClean="0"/>
              <a:t>28/10/2021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ABFA24-1CA2-4E41-988C-D0682EDA6E92}" type="slidenum">
              <a:rPr lang="en-GB" smtClean="0"/>
              <a:t>‹#›</a:t>
            </a:fld>
            <a:endParaRPr lang="en-GB"/>
          </a:p>
        </p:txBody>
      </p:sp>
    </p:spTree>
    <p:extLst>
      <p:ext uri="{BB962C8B-B14F-4D97-AF65-F5344CB8AC3E}">
        <p14:creationId xmlns:p14="http://schemas.microsoft.com/office/powerpoint/2010/main" val="2129054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1E01FE8-9642-4754-96D1-A93CD9953CBE}" type="datetimeFigureOut">
              <a:rPr lang="en-GB" smtClean="0"/>
              <a:t>28/10/2021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ABFA24-1CA2-4E41-988C-D0682EDA6E92}" type="slidenum">
              <a:rPr lang="en-GB" smtClean="0"/>
              <a:t>‹#›</a:t>
            </a:fld>
            <a:endParaRPr lang="en-GB"/>
          </a:p>
        </p:txBody>
      </p:sp>
    </p:spTree>
    <p:extLst>
      <p:ext uri="{BB962C8B-B14F-4D97-AF65-F5344CB8AC3E}">
        <p14:creationId xmlns:p14="http://schemas.microsoft.com/office/powerpoint/2010/main" val="1236767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1E01FE8-9642-4754-96D1-A93CD9953CBE}" type="datetimeFigureOut">
              <a:rPr lang="en-GB" smtClean="0"/>
              <a:t>28/10/2021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ABFA24-1CA2-4E41-988C-D0682EDA6E92}" type="slidenum">
              <a:rPr lang="en-GB" smtClean="0"/>
              <a:t>‹#›</a:t>
            </a:fld>
            <a:endParaRPr lang="en-GB"/>
          </a:p>
        </p:txBody>
      </p:sp>
    </p:spTree>
    <p:extLst>
      <p:ext uri="{BB962C8B-B14F-4D97-AF65-F5344CB8AC3E}">
        <p14:creationId xmlns:p14="http://schemas.microsoft.com/office/powerpoint/2010/main" val="3272579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E01FE8-9642-4754-96D1-A93CD9953CBE}" type="datetimeFigureOut">
              <a:rPr lang="en-GB" smtClean="0"/>
              <a:t>28/10/2021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BFA24-1CA2-4E41-988C-D0682EDA6E92}" type="slidenum">
              <a:rPr lang="en-GB" smtClean="0"/>
              <a:t>‹#›</a:t>
            </a:fld>
            <a:endParaRPr lang="en-GB"/>
          </a:p>
        </p:txBody>
      </p:sp>
    </p:spTree>
    <p:extLst>
      <p:ext uri="{BB962C8B-B14F-4D97-AF65-F5344CB8AC3E}">
        <p14:creationId xmlns:p14="http://schemas.microsoft.com/office/powerpoint/2010/main" val="3838192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E01FE8-9642-4754-96D1-A93CD9953CBE}" type="datetimeFigureOut">
              <a:rPr lang="en-GB" smtClean="0"/>
              <a:t>28/10/2021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BFA24-1CA2-4E41-988C-D0682EDA6E92}" type="slidenum">
              <a:rPr lang="en-GB" smtClean="0"/>
              <a:t>‹#›</a:t>
            </a:fld>
            <a:endParaRPr lang="en-GB"/>
          </a:p>
        </p:txBody>
      </p:sp>
    </p:spTree>
    <p:extLst>
      <p:ext uri="{BB962C8B-B14F-4D97-AF65-F5344CB8AC3E}">
        <p14:creationId xmlns:p14="http://schemas.microsoft.com/office/powerpoint/2010/main" val="4109538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E01FE8-9642-4754-96D1-A93CD9953CBE}" type="datetimeFigureOut">
              <a:rPr lang="en-GB" smtClean="0"/>
              <a:t>28/10/2021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ABFA24-1CA2-4E41-988C-D0682EDA6E92}" type="slidenum">
              <a:rPr lang="en-GB" smtClean="0"/>
              <a:t>‹#›</a:t>
            </a:fld>
            <a:endParaRPr lang="en-GB"/>
          </a:p>
        </p:txBody>
      </p:sp>
    </p:spTree>
    <p:extLst>
      <p:ext uri="{BB962C8B-B14F-4D97-AF65-F5344CB8AC3E}">
        <p14:creationId xmlns:p14="http://schemas.microsoft.com/office/powerpoint/2010/main" val="31364425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TtR1ibE8Zt0?feature=oembed" TargetMode="External"/><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NzSN1_C87N0?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circulareconomytoolkit.org/Toolkit.html" TargetMode="External"/><Relationship Id="rId2" Type="http://schemas.openxmlformats.org/officeDocument/2006/relationships/hyperlink" Target="https://www.ellenmacarthurfoundation.org/assets/downloads/TCE_Ellen-MacArthur-Foundation_9-Dec-2015.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The Circular Economy</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366274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The Circular Economy &amp; Why it is needed</a:t>
            </a:r>
          </a:p>
          <a:p>
            <a:endParaRPr lang="en-GB" dirty="0"/>
          </a:p>
          <a:p>
            <a:r>
              <a:rPr lang="en-GB" dirty="0"/>
              <a:t>The Circular Economy Toolkit &amp; Opportunities for business</a:t>
            </a:r>
          </a:p>
        </p:txBody>
      </p:sp>
    </p:spTree>
    <p:extLst>
      <p:ext uri="{BB962C8B-B14F-4D97-AF65-F5344CB8AC3E}">
        <p14:creationId xmlns:p14="http://schemas.microsoft.com/office/powerpoint/2010/main" val="1214654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Circular Economy</a:t>
            </a:r>
          </a:p>
        </p:txBody>
      </p:sp>
      <p:sp>
        <p:nvSpPr>
          <p:cNvPr id="3" name="Content Placeholder 2"/>
          <p:cNvSpPr>
            <a:spLocks noGrp="1"/>
          </p:cNvSpPr>
          <p:nvPr>
            <p:ph idx="1"/>
          </p:nvPr>
        </p:nvSpPr>
        <p:spPr>
          <a:xfrm>
            <a:off x="838200" y="1451113"/>
            <a:ext cx="10515600" cy="4725850"/>
          </a:xfrm>
        </p:spPr>
        <p:txBody>
          <a:bodyPr/>
          <a:lstStyle/>
          <a:p>
            <a:pPr marL="0" indent="0">
              <a:buNone/>
            </a:pPr>
            <a:r>
              <a:rPr lang="en-GB" dirty="0"/>
              <a:t>Why we need to move to the Circular Economy video</a:t>
            </a:r>
          </a:p>
          <a:p>
            <a:pPr marL="0" indent="0">
              <a:buNone/>
            </a:pPr>
            <a:endParaRPr lang="en-GB" dirty="0"/>
          </a:p>
        </p:txBody>
      </p:sp>
      <p:pic>
        <p:nvPicPr>
          <p:cNvPr id="4" name="Online Media 3" title="Creating a circular economy: the challenges and opportunities for business">
            <a:hlinkClick r:id="" action="ppaction://media"/>
            <a:extLst>
              <a:ext uri="{FF2B5EF4-FFF2-40B4-BE49-F238E27FC236}">
                <a16:creationId xmlns:a16="http://schemas.microsoft.com/office/drawing/2014/main" id="{391F503B-1FFF-4347-A711-BEC11FD0C668}"/>
              </a:ext>
            </a:extLst>
          </p:cNvPr>
          <p:cNvPicPr>
            <a:picLocks noRot="1" noChangeAspect="1"/>
          </p:cNvPicPr>
          <p:nvPr>
            <a:videoFile r:link="rId1"/>
          </p:nvPr>
        </p:nvPicPr>
        <p:blipFill>
          <a:blip r:embed="rId4"/>
          <a:stretch>
            <a:fillRect/>
          </a:stretch>
        </p:blipFill>
        <p:spPr>
          <a:xfrm>
            <a:off x="1603162" y="1893603"/>
            <a:ext cx="8786542" cy="4964397"/>
          </a:xfrm>
          <a:prstGeom prst="rect">
            <a:avLst/>
          </a:prstGeom>
        </p:spPr>
      </p:pic>
    </p:spTree>
    <p:extLst>
      <p:ext uri="{BB962C8B-B14F-4D97-AF65-F5344CB8AC3E}">
        <p14:creationId xmlns:p14="http://schemas.microsoft.com/office/powerpoint/2010/main" val="4023319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58763"/>
            <a:ext cx="10515600" cy="1325563"/>
          </a:xfrm>
        </p:spPr>
        <p:txBody>
          <a:bodyPr/>
          <a:lstStyle/>
          <a:p>
            <a:r>
              <a:rPr lang="en-GB" dirty="0"/>
              <a:t>The Circular Economy</a:t>
            </a:r>
          </a:p>
        </p:txBody>
      </p:sp>
      <p:sp>
        <p:nvSpPr>
          <p:cNvPr id="3" name="Content Placeholder 2"/>
          <p:cNvSpPr>
            <a:spLocks noGrp="1"/>
          </p:cNvSpPr>
          <p:nvPr>
            <p:ph idx="1"/>
          </p:nvPr>
        </p:nvSpPr>
        <p:spPr>
          <a:xfrm>
            <a:off x="355600" y="698500"/>
            <a:ext cx="10998200" cy="5008563"/>
          </a:xfrm>
        </p:spPr>
        <p:txBody>
          <a:bodyPr/>
          <a:lstStyle/>
          <a:p>
            <a:pPr marL="0" indent="0">
              <a:buNone/>
            </a:pPr>
            <a:r>
              <a:rPr lang="en-GB" dirty="0"/>
              <a:t>Key points:</a:t>
            </a:r>
          </a:p>
          <a:p>
            <a:r>
              <a:rPr lang="en-GB" sz="2400" dirty="0"/>
              <a:t>Currently working in a linear economy with high amounts of waste</a:t>
            </a:r>
          </a:p>
          <a:p>
            <a:r>
              <a:rPr lang="en-GB" sz="2400" dirty="0"/>
              <a:t>Future: circular economy with continuous use and reuse</a:t>
            </a:r>
          </a:p>
          <a:p>
            <a:r>
              <a:rPr lang="en-GB" sz="2400" dirty="0"/>
              <a:t>Huge benefit available to companies</a:t>
            </a:r>
          </a:p>
          <a:p>
            <a:r>
              <a:rPr lang="en-GB" sz="2400" dirty="0"/>
              <a:t>Failure to adopt circular thinking could bust companies in the future</a:t>
            </a:r>
          </a:p>
          <a:p>
            <a:pPr marL="0" indent="0">
              <a:buNone/>
            </a:pPr>
            <a:endParaRPr lang="en-GB" sz="24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60728" y="2999581"/>
            <a:ext cx="7080172" cy="3768375"/>
          </a:xfrm>
          <a:prstGeom prst="rect">
            <a:avLst/>
          </a:prstGeom>
        </p:spPr>
      </p:pic>
    </p:spTree>
    <p:extLst>
      <p:ext uri="{BB962C8B-B14F-4D97-AF65-F5344CB8AC3E}">
        <p14:creationId xmlns:p14="http://schemas.microsoft.com/office/powerpoint/2010/main" val="20583496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Circular Economy</a:t>
            </a:r>
          </a:p>
        </p:txBody>
      </p:sp>
      <p:sp>
        <p:nvSpPr>
          <p:cNvPr id="3" name="Content Placeholder 2"/>
          <p:cNvSpPr>
            <a:spLocks noGrp="1"/>
          </p:cNvSpPr>
          <p:nvPr>
            <p:ph idx="1"/>
          </p:nvPr>
        </p:nvSpPr>
        <p:spPr/>
        <p:txBody>
          <a:bodyPr/>
          <a:lstStyle/>
          <a:p>
            <a:r>
              <a:rPr lang="en-GB" dirty="0"/>
              <a:t>Looking beyond the current take-make-dispose extractive industrial model.</a:t>
            </a:r>
          </a:p>
          <a:p>
            <a:r>
              <a:rPr lang="en-GB" dirty="0"/>
              <a:t>Three basic principles:</a:t>
            </a:r>
          </a:p>
          <a:p>
            <a:pPr lvl="1"/>
            <a:r>
              <a:rPr lang="en-GB" dirty="0"/>
              <a:t>Design out waste and pollution</a:t>
            </a:r>
          </a:p>
          <a:p>
            <a:pPr lvl="1"/>
            <a:r>
              <a:rPr lang="en-GB" dirty="0"/>
              <a:t>Keep products and materials in use</a:t>
            </a:r>
          </a:p>
          <a:p>
            <a:pPr lvl="1"/>
            <a:r>
              <a:rPr lang="en-GB" dirty="0"/>
              <a:t>Regenerate natural systems</a:t>
            </a:r>
          </a:p>
          <a:p>
            <a:pPr lvl="1"/>
            <a:endParaRPr lang="en-GB" dirty="0"/>
          </a:p>
        </p:txBody>
      </p:sp>
    </p:spTree>
    <p:extLst>
      <p:ext uri="{BB962C8B-B14F-4D97-AF65-F5344CB8AC3E}">
        <p14:creationId xmlns:p14="http://schemas.microsoft.com/office/powerpoint/2010/main" val="2089068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Circular Economy</a:t>
            </a:r>
          </a:p>
        </p:txBody>
      </p:sp>
      <p:sp>
        <p:nvSpPr>
          <p:cNvPr id="3" name="Content Placeholder 2"/>
          <p:cNvSpPr>
            <a:spLocks noGrp="1"/>
          </p:cNvSpPr>
          <p:nvPr>
            <p:ph idx="1"/>
          </p:nvPr>
        </p:nvSpPr>
        <p:spPr/>
        <p:txBody>
          <a:bodyPr/>
          <a:lstStyle/>
          <a:p>
            <a:r>
              <a:rPr lang="en-GB" dirty="0"/>
              <a:t>The concept of a circular economy</a:t>
            </a:r>
          </a:p>
          <a:p>
            <a:r>
              <a:rPr lang="en-GB" dirty="0"/>
              <a:t>The model distinguishes between technical and biological cycles.</a:t>
            </a:r>
          </a:p>
          <a:p>
            <a:r>
              <a:rPr lang="en-GB" dirty="0"/>
              <a:t>The notion of circularity has deep historical and philosophical origins.</a:t>
            </a:r>
          </a:p>
          <a:p>
            <a:r>
              <a:rPr lang="en-GB" dirty="0"/>
              <a:t>Video of the Circular Economy</a:t>
            </a:r>
          </a:p>
          <a:p>
            <a:pPr marL="0" indent="0">
              <a:buNone/>
            </a:pPr>
            <a:endParaRPr lang="en-GB" dirty="0"/>
          </a:p>
        </p:txBody>
      </p:sp>
    </p:spTree>
    <p:extLst>
      <p:ext uri="{BB962C8B-B14F-4D97-AF65-F5344CB8AC3E}">
        <p14:creationId xmlns:p14="http://schemas.microsoft.com/office/powerpoint/2010/main" val="2742604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r>
              <a:rPr lang="en-GB" dirty="0"/>
              <a:t>The Circular Economy Re-thinking Progress:</a:t>
            </a:r>
            <a:br>
              <a:rPr lang="en-GB" dirty="0"/>
            </a:b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22414" y="659246"/>
            <a:ext cx="9545586" cy="6198754"/>
          </a:xfrm>
        </p:spPr>
      </p:pic>
    </p:spTree>
    <p:extLst>
      <p:ext uri="{BB962C8B-B14F-4D97-AF65-F5344CB8AC3E}">
        <p14:creationId xmlns:p14="http://schemas.microsoft.com/office/powerpoint/2010/main" val="2404171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Circular Economy</a:t>
            </a:r>
          </a:p>
        </p:txBody>
      </p:sp>
      <p:sp>
        <p:nvSpPr>
          <p:cNvPr id="3" name="Content Placeholder 2"/>
          <p:cNvSpPr>
            <a:spLocks noGrp="1"/>
          </p:cNvSpPr>
          <p:nvPr>
            <p:ph idx="1"/>
          </p:nvPr>
        </p:nvSpPr>
        <p:spPr>
          <a:xfrm>
            <a:off x="838200" y="1351722"/>
            <a:ext cx="10515600" cy="4825241"/>
          </a:xfrm>
        </p:spPr>
        <p:txBody>
          <a:bodyPr/>
          <a:lstStyle/>
          <a:p>
            <a:pPr marL="0" indent="0">
              <a:buNone/>
            </a:pPr>
            <a:endParaRPr lang="en-GB" dirty="0"/>
          </a:p>
        </p:txBody>
      </p:sp>
      <p:pic>
        <p:nvPicPr>
          <p:cNvPr id="4" name="Online Media 3" title="Key Diagram">
            <a:hlinkClick r:id="" action="ppaction://media"/>
            <a:extLst>
              <a:ext uri="{FF2B5EF4-FFF2-40B4-BE49-F238E27FC236}">
                <a16:creationId xmlns:a16="http://schemas.microsoft.com/office/drawing/2014/main" id="{63AE6F1A-A6E2-48EA-A0F8-A2C49FF4DAA4}"/>
              </a:ext>
            </a:extLst>
          </p:cNvPr>
          <p:cNvPicPr>
            <a:picLocks noRot="1" noChangeAspect="1"/>
          </p:cNvPicPr>
          <p:nvPr>
            <a:videoFile r:link="rId1"/>
          </p:nvPr>
        </p:nvPicPr>
        <p:blipFill>
          <a:blip r:embed="rId3"/>
          <a:stretch>
            <a:fillRect/>
          </a:stretch>
        </p:blipFill>
        <p:spPr>
          <a:xfrm>
            <a:off x="676195" y="1205948"/>
            <a:ext cx="9992185" cy="5645585"/>
          </a:xfrm>
          <a:prstGeom prst="rect">
            <a:avLst/>
          </a:prstGeom>
        </p:spPr>
      </p:pic>
    </p:spTree>
    <p:extLst>
      <p:ext uri="{BB962C8B-B14F-4D97-AF65-F5344CB8AC3E}">
        <p14:creationId xmlns:p14="http://schemas.microsoft.com/office/powerpoint/2010/main" val="3300596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8381" y="0"/>
            <a:ext cx="10515600" cy="1325563"/>
          </a:xfrm>
        </p:spPr>
        <p:txBody>
          <a:bodyPr/>
          <a:lstStyle/>
          <a:p>
            <a:r>
              <a:rPr lang="en-GB" dirty="0"/>
              <a:t>The Circular Economy Toolkit</a:t>
            </a:r>
          </a:p>
        </p:txBody>
      </p:sp>
      <p:sp>
        <p:nvSpPr>
          <p:cNvPr id="3" name="Content Placeholder 2"/>
          <p:cNvSpPr>
            <a:spLocks noGrp="1"/>
          </p:cNvSpPr>
          <p:nvPr>
            <p:ph idx="1"/>
          </p:nvPr>
        </p:nvSpPr>
        <p:spPr>
          <a:xfrm>
            <a:off x="838200" y="990600"/>
            <a:ext cx="10515600" cy="5186363"/>
          </a:xfrm>
        </p:spPr>
        <p:txBody>
          <a:bodyPr/>
          <a:lstStyle/>
          <a:p>
            <a:pPr marL="0" indent="0">
              <a:buNone/>
            </a:pPr>
            <a:r>
              <a:rPr lang="en-GB" dirty="0"/>
              <a:t>Find Opportunities for Our Business in the Circular Economy </a:t>
            </a:r>
          </a:p>
          <a:p>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52700" y="1486913"/>
            <a:ext cx="4893033" cy="5371087"/>
          </a:xfrm>
          <a:prstGeom prst="rect">
            <a:avLst/>
          </a:prstGeom>
        </p:spPr>
      </p:pic>
    </p:spTree>
    <p:extLst>
      <p:ext uri="{BB962C8B-B14F-4D97-AF65-F5344CB8AC3E}">
        <p14:creationId xmlns:p14="http://schemas.microsoft.com/office/powerpoint/2010/main" val="10521483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Circular Economy Toolkit</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35743" y="1546224"/>
            <a:ext cx="8204381" cy="4943475"/>
          </a:xfr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49343" y="570706"/>
            <a:ext cx="1295238" cy="1295238"/>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12509" y="2624410"/>
            <a:ext cx="2173091" cy="571175"/>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7667" y="2071525"/>
            <a:ext cx="1238095" cy="504762"/>
          </a:xfrm>
          <a:prstGeom prst="rect">
            <a:avLst/>
          </a:prstGeom>
        </p:spPr>
      </p:pic>
    </p:spTree>
    <p:extLst>
      <p:ext uri="{BB962C8B-B14F-4D97-AF65-F5344CB8AC3E}">
        <p14:creationId xmlns:p14="http://schemas.microsoft.com/office/powerpoint/2010/main" val="27037727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Circular Economy Toolkit</a:t>
            </a:r>
          </a:p>
        </p:txBody>
      </p:sp>
      <p:sp>
        <p:nvSpPr>
          <p:cNvPr id="3" name="Content Placeholder 2"/>
          <p:cNvSpPr>
            <a:spLocks noGrp="1"/>
          </p:cNvSpPr>
          <p:nvPr>
            <p:ph idx="1"/>
          </p:nvPr>
        </p:nvSpPr>
        <p:spPr/>
        <p:txBody>
          <a:bodyPr/>
          <a:lstStyle/>
          <a:p>
            <a:pPr marL="0" indent="0">
              <a:buNone/>
            </a:pPr>
            <a:r>
              <a:rPr lang="en-GB" dirty="0"/>
              <a:t>Usage</a:t>
            </a:r>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19400" y="1624237"/>
            <a:ext cx="5071838" cy="5098745"/>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27280" y="2555924"/>
            <a:ext cx="1628019" cy="1067980"/>
          </a:xfrm>
          <a:prstGeom prst="rect">
            <a:avLst/>
          </a:prstGeom>
        </p:spPr>
      </p:pic>
    </p:spTree>
    <p:extLst>
      <p:ext uri="{BB962C8B-B14F-4D97-AF65-F5344CB8AC3E}">
        <p14:creationId xmlns:p14="http://schemas.microsoft.com/office/powerpoint/2010/main" val="6836633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Circular Economy Toolkit</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68500" y="1391669"/>
            <a:ext cx="4611476" cy="4936229"/>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51909" y="1943730"/>
            <a:ext cx="1515991" cy="1678865"/>
          </a:xfrm>
          <a:prstGeom prst="rect">
            <a:avLst/>
          </a:prstGeom>
        </p:spPr>
      </p:pic>
    </p:spTree>
    <p:extLst>
      <p:ext uri="{BB962C8B-B14F-4D97-AF65-F5344CB8AC3E}">
        <p14:creationId xmlns:p14="http://schemas.microsoft.com/office/powerpoint/2010/main" val="26051847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Circular Economy Toolkit</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260600" y="1493274"/>
            <a:ext cx="4282862" cy="4641761"/>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10609" y="2037732"/>
            <a:ext cx="1579491" cy="1749188"/>
          </a:xfrm>
          <a:prstGeom prst="rect">
            <a:avLst/>
          </a:prstGeom>
        </p:spPr>
      </p:pic>
    </p:spTree>
    <p:extLst>
      <p:ext uri="{BB962C8B-B14F-4D97-AF65-F5344CB8AC3E}">
        <p14:creationId xmlns:p14="http://schemas.microsoft.com/office/powerpoint/2010/main" val="39390344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Circular Economy Toolkit</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48043" y="1794898"/>
            <a:ext cx="4208257" cy="4708369"/>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77336" y="5798504"/>
            <a:ext cx="7358359" cy="919795"/>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18414" y="1461402"/>
            <a:ext cx="1431985" cy="1723943"/>
          </a:xfrm>
          <a:prstGeom prst="rect">
            <a:avLst/>
          </a:prstGeom>
        </p:spPr>
      </p:pic>
    </p:spTree>
    <p:extLst>
      <p:ext uri="{BB962C8B-B14F-4D97-AF65-F5344CB8AC3E}">
        <p14:creationId xmlns:p14="http://schemas.microsoft.com/office/powerpoint/2010/main" val="13824995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Circular Economy Toolkit</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95400" y="1690688"/>
            <a:ext cx="4282871" cy="4846406"/>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01000" y="2143200"/>
            <a:ext cx="1349300" cy="1349300"/>
          </a:xfrm>
          <a:prstGeom prst="rect">
            <a:avLst/>
          </a:prstGeom>
        </p:spPr>
      </p:pic>
    </p:spTree>
    <p:extLst>
      <p:ext uri="{BB962C8B-B14F-4D97-AF65-F5344CB8AC3E}">
        <p14:creationId xmlns:p14="http://schemas.microsoft.com/office/powerpoint/2010/main" val="16688136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Circular Economy Toolkit</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81200" y="1316037"/>
            <a:ext cx="4470399" cy="5123667"/>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55877" y="2051466"/>
            <a:ext cx="1923124" cy="1402934"/>
          </a:xfrm>
          <a:prstGeom prst="rect">
            <a:avLst/>
          </a:prstGeom>
        </p:spPr>
      </p:pic>
    </p:spTree>
    <p:extLst>
      <p:ext uri="{BB962C8B-B14F-4D97-AF65-F5344CB8AC3E}">
        <p14:creationId xmlns:p14="http://schemas.microsoft.com/office/powerpoint/2010/main" val="36045950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r>
              <a:rPr lang="en-GB" dirty="0"/>
              <a:t>The Circular Economy &amp; Why it is needed</a:t>
            </a:r>
          </a:p>
          <a:p>
            <a:endParaRPr lang="en-GB" dirty="0"/>
          </a:p>
          <a:p>
            <a:r>
              <a:rPr lang="en-GB"/>
              <a:t>The Circular Economy Toolkit &amp; Opportunities for business</a:t>
            </a:r>
          </a:p>
          <a:p>
            <a:endParaRPr lang="en-GB"/>
          </a:p>
        </p:txBody>
      </p:sp>
    </p:spTree>
    <p:extLst>
      <p:ext uri="{BB962C8B-B14F-4D97-AF65-F5344CB8AC3E}">
        <p14:creationId xmlns:p14="http://schemas.microsoft.com/office/powerpoint/2010/main" val="18156149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r>
              <a:rPr lang="en-GB" sz="2400" dirty="0"/>
              <a:t>Ellen MacArthur (2015). Foundation Towards a circular economy: business rationale for an accelerated transition. Retrieved from: </a:t>
            </a:r>
            <a:r>
              <a:rPr lang="en-GB" sz="2400" dirty="0">
                <a:hlinkClick r:id="rId2"/>
              </a:rPr>
              <a:t>https://www.ellenmacarthurfoundation.org/assets/downloads/TCE_Ellen-MacArthur-Foundation_9-Dec-2015.pdf</a:t>
            </a:r>
            <a:endParaRPr lang="en-GB" sz="2400" dirty="0"/>
          </a:p>
          <a:p>
            <a:endParaRPr lang="en-GB" sz="2400" dirty="0"/>
          </a:p>
          <a:p>
            <a:r>
              <a:rPr lang="en-GB" sz="2400" dirty="0"/>
              <a:t>The Circular Economy Toolkit (</a:t>
            </a:r>
            <a:r>
              <a:rPr lang="en-GB" sz="2400" dirty="0" err="1"/>
              <a:t>n.d.</a:t>
            </a:r>
            <a:r>
              <a:rPr lang="en-GB" sz="2400" dirty="0"/>
              <a:t>). Retrieved from: </a:t>
            </a:r>
            <a:r>
              <a:rPr lang="en-GB" sz="2400" dirty="0">
                <a:hlinkClick r:id="rId3"/>
              </a:rPr>
              <a:t>http://circulareconomytoolkit.org/Toolkit.html</a:t>
            </a:r>
            <a:endParaRPr lang="en-GB" sz="2400" dirty="0"/>
          </a:p>
          <a:p>
            <a:endParaRPr lang="en-GB" sz="2400" dirty="0"/>
          </a:p>
          <a:p>
            <a:pPr marL="0" indent="0">
              <a:buNone/>
            </a:pPr>
            <a:endParaRPr lang="en-GB" sz="2400" dirty="0"/>
          </a:p>
          <a:p>
            <a:endParaRPr lang="en-GB" dirty="0"/>
          </a:p>
          <a:p>
            <a:endParaRPr lang="en-GB" dirty="0"/>
          </a:p>
        </p:txBody>
      </p:sp>
    </p:spTree>
    <p:extLst>
      <p:ext uri="{BB962C8B-B14F-4D97-AF65-F5344CB8AC3E}">
        <p14:creationId xmlns:p14="http://schemas.microsoft.com/office/powerpoint/2010/main" val="18361017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TotalTime>
  <Words>650</Words>
  <Application>Microsoft Office PowerPoint</Application>
  <PresentationFormat>Widescreen</PresentationFormat>
  <Paragraphs>85</Paragraphs>
  <Slides>18</Slides>
  <Notes>13</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The Circular Economy</vt:lpstr>
      <vt:lpstr>Objectives</vt:lpstr>
      <vt:lpstr>The Circular Economy</vt:lpstr>
      <vt:lpstr>The Circular Economy</vt:lpstr>
      <vt:lpstr>The Circular Economy</vt:lpstr>
      <vt:lpstr>The Circular Economy</vt:lpstr>
      <vt:lpstr>The Circular Economy Re-thinking Progress: </vt:lpstr>
      <vt:lpstr>The Circular Economy</vt:lpstr>
      <vt:lpstr>The Circular Economy Toolkit</vt:lpstr>
      <vt:lpstr>The Circular Economy Toolkit</vt:lpstr>
      <vt:lpstr>The Circular Economy Toolkit</vt:lpstr>
      <vt:lpstr>The Circular Economy Toolkit</vt:lpstr>
      <vt:lpstr>The Circular Economy Toolkit</vt:lpstr>
      <vt:lpstr>The Circular Economy Toolkit</vt:lpstr>
      <vt:lpstr>The Circular Economy Toolkit</vt:lpstr>
      <vt:lpstr>The Circular Economy Toolkit</vt:lpstr>
      <vt:lpstr>Summary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Circular Economy</dc:title>
  <dc:creator>Anthony Burns</dc:creator>
  <cp:lastModifiedBy>Anthony Burns</cp:lastModifiedBy>
  <cp:revision>28</cp:revision>
  <dcterms:created xsi:type="dcterms:W3CDTF">2018-07-23T12:07:02Z</dcterms:created>
  <dcterms:modified xsi:type="dcterms:W3CDTF">2021-10-28T14:05:43Z</dcterms:modified>
</cp:coreProperties>
</file>