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667BA9-410B-2B6C-B66B-5EB9D8E93E4D}" v="742" dt="2026-06-13T10:46:34.678"/>
    <p1510:client id="{6203412D-23AC-05D2-D10B-F4BD81BEC288}" v="1207" dt="2026-06-13T09:25:50.6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8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Student Name:	David-George Macovei</a:t>
            </a: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Student ID:		2522360</a:t>
            </a: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Lecturer’s Name:	chijioke uba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Module Code: 	</a:t>
            </a:r>
            <a:r>
              <a:rPr lang="en-US" sz="2200"/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Module Name: 	</a:t>
            </a:r>
            <a:r>
              <a:rPr lang="en-US" sz="2200"/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/>
              <a:t>Component 1: 	</a:t>
            </a:r>
            <a:r>
              <a:rPr lang="en-US" sz="2200"/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my presentation. </a:t>
            </a:r>
            <a:br>
              <a:rPr lang="en-GB" sz="37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7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Good morning. My name is David-George Macovei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</a:t>
            </a:r>
          </a:p>
          <a:p>
            <a:pPr lvl="1"/>
            <a:r>
              <a:rPr lang="en-GB" dirty="0">
                <a:latin typeface="Arial"/>
                <a:cs typeface="Arial"/>
              </a:rPr>
              <a:t>The nature and scope of the problems they are encountering.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provide a summary of the main findings.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Basil’s Bakery. </a:t>
            </a:r>
            <a:b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2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Basil’s Bakery is a small, independent business located in a shopping retail park in Coventry.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in 2020, the footfall and sales significantly decreased </a:t>
            </a:r>
          </a:p>
          <a:p>
            <a:pPr marL="0" indent="0">
              <a:buNone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AFC8FE-EC4A-4EAC-177F-881F590FB1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222" r="2" b="128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02920"/>
            <a:ext cx="3419856" cy="1463040"/>
          </a:xfrm>
        </p:spPr>
        <p:txBody>
          <a:bodyPr anchor="ctr">
            <a:normAutofit/>
          </a:bodyPr>
          <a:lstStyle/>
          <a:p>
            <a:r>
              <a:rPr lang="en-GB" sz="2300" b="1" u="sng">
                <a:latin typeface="Arial" panose="020B0604020202020204" pitchFamily="34" charset="0"/>
                <a:cs typeface="Arial" panose="020B0604020202020204" pitchFamily="34" charset="0"/>
              </a:rPr>
              <a:t>Evaluation of the issues impacting on the problem at Basils Bakery</a:t>
            </a:r>
            <a:endParaRPr lang="en-GB" sz="23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2E92FA66-67D7-4CB4-94D3-E643A9AD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225296"/>
            <a:ext cx="1554480" cy="18288"/>
          </a:xfrm>
          <a:custGeom>
            <a:avLst/>
            <a:gdLst>
              <a:gd name="csX0" fmla="*/ 0 w 1554480"/>
              <a:gd name="csY0" fmla="*/ 0 h 18288"/>
              <a:gd name="csX1" fmla="*/ 549250 w 1554480"/>
              <a:gd name="csY1" fmla="*/ 0 h 18288"/>
              <a:gd name="csX2" fmla="*/ 1082954 w 1554480"/>
              <a:gd name="csY2" fmla="*/ 0 h 18288"/>
              <a:gd name="csX3" fmla="*/ 1554480 w 1554480"/>
              <a:gd name="csY3" fmla="*/ 0 h 18288"/>
              <a:gd name="csX4" fmla="*/ 1554480 w 1554480"/>
              <a:gd name="csY4" fmla="*/ 18288 h 18288"/>
              <a:gd name="csX5" fmla="*/ 1067410 w 1554480"/>
              <a:gd name="csY5" fmla="*/ 18288 h 18288"/>
              <a:gd name="csX6" fmla="*/ 549250 w 1554480"/>
              <a:gd name="csY6" fmla="*/ 18288 h 18288"/>
              <a:gd name="csX7" fmla="*/ 0 w 1554480"/>
              <a:gd name="csY7" fmla="*/ 18288 h 18288"/>
              <a:gd name="csX8" fmla="*/ 0 w 1554480"/>
              <a:gd name="csY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502920"/>
            <a:ext cx="6894576" cy="1463040"/>
          </a:xfrm>
        </p:spPr>
        <p:txBody>
          <a:bodyPr anchor="ctr">
            <a:normAutofit/>
          </a:bodyPr>
          <a:lstStyle/>
          <a:p>
            <a:r>
              <a:rPr lang="en-GB" sz="2200">
                <a:latin typeface="Arial"/>
                <a:cs typeface="Arial"/>
              </a:rPr>
              <a:t>An analysis of the root cause and its overall impact on the business.</a:t>
            </a:r>
          </a:p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C211178-6931-4B1F-467D-196D975A27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4048662"/>
              </p:ext>
            </p:extLst>
          </p:nvPr>
        </p:nvGraphicFramePr>
        <p:xfrm>
          <a:off x="643246" y="2266207"/>
          <a:ext cx="10277832" cy="44854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4887">
                  <a:extLst>
                    <a:ext uri="{9D8B030D-6E8A-4147-A177-3AD203B41FA5}">
                      <a16:colId xmlns:a16="http://schemas.microsoft.com/office/drawing/2014/main" val="2015531716"/>
                    </a:ext>
                  </a:extLst>
                </a:gridCol>
                <a:gridCol w="5192945">
                  <a:extLst>
                    <a:ext uri="{9D8B030D-6E8A-4147-A177-3AD203B41FA5}">
                      <a16:colId xmlns:a16="http://schemas.microsoft.com/office/drawing/2014/main" val="786283169"/>
                    </a:ext>
                  </a:extLst>
                </a:gridCol>
              </a:tblGrid>
              <a:tr h="445792">
                <a:tc>
                  <a:txBody>
                    <a:bodyPr/>
                    <a:lstStyle/>
                    <a:p>
                      <a:r>
                        <a:rPr lang="en-GB" sz="3200" dirty="0"/>
                        <a:t>Internal Issues (More </a:t>
                      </a:r>
                      <a:r>
                        <a:rPr lang="en-GB" sz="3200"/>
                        <a:t>Control)</a:t>
                      </a:r>
                      <a:endParaRPr lang="en-GB" sz="3200" dirty="0"/>
                    </a:p>
                  </a:txBody>
                  <a:tcPr marL="162269" marR="162269" marT="81134" marB="81134"/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External Issues (Less </a:t>
                      </a:r>
                      <a:r>
                        <a:rPr lang="en-GB" sz="3200" dirty="0"/>
                        <a:t>control)</a:t>
                      </a:r>
                    </a:p>
                  </a:txBody>
                  <a:tcPr marL="162269" marR="162269" marT="81134" marB="81134"/>
                </a:tc>
                <a:extLst>
                  <a:ext uri="{0D108BD9-81ED-4DB2-BD59-A6C34878D82A}">
                    <a16:rowId xmlns:a16="http://schemas.microsoft.com/office/drawing/2014/main" val="1588358681"/>
                  </a:ext>
                </a:extLst>
              </a:tr>
              <a:tr h="78013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0" i="0" u="none" strike="noStrike" noProof="0">
                          <a:latin typeface="Calibri"/>
                          <a:ea typeface="Calibri"/>
                          <a:cs typeface="Calibri"/>
                        </a:rPr>
                        <a:t>Unable to have a pre-order service</a:t>
                      </a:r>
                    </a:p>
                  </a:txBody>
                  <a:tcPr marL="162269" marR="162269" marT="81134" marB="81134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restrictions imposed during ‘lockdown’</a:t>
                      </a:r>
                    </a:p>
                  </a:txBody>
                  <a:tcPr marL="162269" marR="162269" marT="81134" marB="81134"/>
                </a:tc>
                <a:extLst>
                  <a:ext uri="{0D108BD9-81ED-4DB2-BD59-A6C34878D82A}">
                    <a16:rowId xmlns:a16="http://schemas.microsoft.com/office/drawing/2014/main" val="2364830133"/>
                  </a:ext>
                </a:extLst>
              </a:tr>
              <a:tr h="780137">
                <a:tc>
                  <a:txBody>
                    <a:bodyPr/>
                    <a:lstStyle/>
                    <a:p>
                      <a:r>
                        <a:rPr lang="en-GB" sz="2400" dirty="0"/>
                        <a:t>Staffing/resource </a:t>
                      </a:r>
                      <a:r>
                        <a:rPr lang="en-GB" sz="2400"/>
                        <a:t>constraints</a:t>
                      </a:r>
                      <a:endParaRPr lang="en-GB" sz="2400" dirty="0"/>
                    </a:p>
                  </a:txBody>
                  <a:tcPr marL="162269" marR="162269" marT="81134" marB="81134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More people working from </a:t>
                      </a:r>
                      <a:r>
                        <a:rPr lang="en-GB" sz="2400"/>
                        <a:t>home</a:t>
                      </a:r>
                      <a:endParaRPr lang="en-GB" sz="2400" dirty="0"/>
                    </a:p>
                  </a:txBody>
                  <a:tcPr marL="162269" marR="162269" marT="81134" marB="81134"/>
                </a:tc>
                <a:extLst>
                  <a:ext uri="{0D108BD9-81ED-4DB2-BD59-A6C34878D82A}">
                    <a16:rowId xmlns:a16="http://schemas.microsoft.com/office/drawing/2014/main" val="3796983952"/>
                  </a:ext>
                </a:extLst>
              </a:tr>
              <a:tr h="780137">
                <a:tc>
                  <a:txBody>
                    <a:bodyPr/>
                    <a:lstStyle/>
                    <a:p>
                      <a:r>
                        <a:rPr lang="en-GB" sz="2400" dirty="0"/>
                        <a:t>Reliance on organic </a:t>
                      </a:r>
                      <a:r>
                        <a:rPr lang="en-GB" sz="2400"/>
                        <a:t>ingredients</a:t>
                      </a:r>
                      <a:r>
                        <a:rPr lang="en-GB" sz="2400" dirty="0"/>
                        <a:t> only</a:t>
                      </a:r>
                    </a:p>
                  </a:txBody>
                  <a:tcPr marL="162269" marR="162269" marT="81134" marB="81134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Crop </a:t>
                      </a:r>
                      <a:r>
                        <a:rPr lang="en-GB" sz="2400"/>
                        <a:t>failures affecting organic produce prices</a:t>
                      </a:r>
                      <a:endParaRPr lang="en-GB" sz="2400" dirty="0"/>
                    </a:p>
                  </a:txBody>
                  <a:tcPr marL="162269" marR="162269" marT="81134" marB="81134"/>
                </a:tc>
                <a:extLst>
                  <a:ext uri="{0D108BD9-81ED-4DB2-BD59-A6C34878D82A}">
                    <a16:rowId xmlns:a16="http://schemas.microsoft.com/office/drawing/2014/main" val="2678823057"/>
                  </a:ext>
                </a:extLst>
              </a:tr>
              <a:tr h="445792">
                <a:tc>
                  <a:txBody>
                    <a:bodyPr/>
                    <a:lstStyle/>
                    <a:p>
                      <a:r>
                        <a:rPr lang="en-GB" sz="2400"/>
                        <a:t>Long waiting times during busy periods</a:t>
                      </a:r>
                      <a:endParaRPr lang="en-GB" sz="2400" dirty="0"/>
                    </a:p>
                  </a:txBody>
                  <a:tcPr marL="162269" marR="162269" marT="81134" marB="81134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Shops closing and remaining vacant</a:t>
                      </a:r>
                    </a:p>
                  </a:txBody>
                  <a:tcPr marL="162269" marR="162269" marT="81134" marB="81134"/>
                </a:tc>
                <a:extLst>
                  <a:ext uri="{0D108BD9-81ED-4DB2-BD59-A6C34878D82A}">
                    <a16:rowId xmlns:a16="http://schemas.microsoft.com/office/drawing/2014/main" val="1346258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Critique of the PESTEL Framework </a:t>
            </a:r>
            <a:b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3127" y="787616"/>
            <a:ext cx="7460672" cy="538934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pPr lvl="1"/>
            <a:r>
              <a:rPr lang="en-GB" dirty="0">
                <a:latin typeface="Arial"/>
                <a:cs typeface="Arial"/>
              </a:rPr>
              <a:t>Pestel is a strategic analysis tool used to identify and evaluate external factors that can affect and organisation</a:t>
            </a:r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pPr marL="457200" lvl="1" indent="0">
              <a:buNone/>
            </a:pPr>
            <a:r>
              <a:rPr lang="en-GB">
                <a:latin typeface="Arial"/>
                <a:cs typeface="Arial"/>
              </a:rPr>
              <a:t>  (Kotler and Keller, 2014)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pPr marL="457200" lvl="1" indent="0">
              <a:buNone/>
            </a:pPr>
            <a:r>
              <a:rPr lang="en-GB" dirty="0">
                <a:latin typeface="Arial"/>
                <a:cs typeface="Arial"/>
              </a:rPr>
              <a:t>  </a:t>
            </a:r>
          </a:p>
          <a:p>
            <a:pPr marL="457200" lvl="1" indent="0">
              <a:buNone/>
            </a:pPr>
            <a:r>
              <a:rPr lang="en-GB" dirty="0">
                <a:latin typeface="Arial"/>
                <a:cs typeface="Arial"/>
              </a:rPr>
              <a:t>   </a:t>
            </a:r>
            <a:r>
              <a:rPr lang="en-GB" b="1" u="sng">
                <a:latin typeface="Arial"/>
                <a:cs typeface="Arial"/>
              </a:rPr>
              <a:t>P</a:t>
            </a:r>
            <a:r>
              <a:rPr lang="en-GB">
                <a:latin typeface="Arial"/>
                <a:cs typeface="Arial"/>
              </a:rPr>
              <a:t>olitical</a:t>
            </a:r>
            <a:endParaRPr lang="en-GB" dirty="0">
              <a:latin typeface="Arial"/>
              <a:cs typeface="Arial"/>
            </a:endParaRPr>
          </a:p>
          <a:p>
            <a:pPr marL="457200" lvl="1" indent="0">
              <a:buNone/>
            </a:pPr>
            <a:r>
              <a:rPr lang="en-GB" dirty="0">
                <a:latin typeface="Arial"/>
                <a:cs typeface="Arial"/>
              </a:rPr>
              <a:t>   </a:t>
            </a:r>
            <a:r>
              <a:rPr lang="en-GB" b="1" u="sng">
                <a:latin typeface="Arial"/>
                <a:cs typeface="Arial"/>
              </a:rPr>
              <a:t>E</a:t>
            </a:r>
            <a:r>
              <a:rPr lang="en-GB">
                <a:latin typeface="Arial"/>
                <a:cs typeface="Arial"/>
              </a:rPr>
              <a:t>conomic</a:t>
            </a:r>
            <a:endParaRPr lang="en-GB" dirty="0">
              <a:latin typeface="Arial"/>
              <a:cs typeface="Arial"/>
            </a:endParaRPr>
          </a:p>
          <a:p>
            <a:pPr marL="457200" lvl="1" indent="0">
              <a:buNone/>
            </a:pPr>
            <a:r>
              <a:rPr lang="en-GB" dirty="0">
                <a:latin typeface="Arial"/>
                <a:cs typeface="Arial"/>
              </a:rPr>
              <a:t>   </a:t>
            </a:r>
            <a:r>
              <a:rPr lang="en-GB" b="1" u="sng">
                <a:latin typeface="Arial"/>
                <a:cs typeface="Arial"/>
              </a:rPr>
              <a:t>S</a:t>
            </a:r>
            <a:r>
              <a:rPr lang="en-GB">
                <a:latin typeface="Arial"/>
                <a:cs typeface="Arial"/>
              </a:rPr>
              <a:t>ocial</a:t>
            </a:r>
            <a:endParaRPr lang="en-GB" dirty="0">
              <a:latin typeface="Arial"/>
              <a:cs typeface="Arial"/>
            </a:endParaRPr>
          </a:p>
          <a:p>
            <a:pPr marL="457200" lvl="1" indent="0">
              <a:buNone/>
            </a:pPr>
            <a:r>
              <a:rPr lang="en-GB" dirty="0">
                <a:latin typeface="Arial"/>
                <a:cs typeface="Arial"/>
              </a:rPr>
              <a:t>   </a:t>
            </a:r>
            <a:r>
              <a:rPr lang="en-GB" b="1" u="sng">
                <a:latin typeface="Arial"/>
                <a:cs typeface="Arial"/>
              </a:rPr>
              <a:t>T</a:t>
            </a:r>
            <a:r>
              <a:rPr lang="en-GB">
                <a:latin typeface="Arial"/>
                <a:cs typeface="Arial"/>
              </a:rPr>
              <a:t>echnological</a:t>
            </a:r>
            <a:endParaRPr lang="en-GB" dirty="0">
              <a:latin typeface="Arial"/>
              <a:cs typeface="Arial"/>
            </a:endParaRPr>
          </a:p>
          <a:p>
            <a:pPr marL="457200" lvl="1" indent="0">
              <a:buNone/>
            </a:pPr>
            <a:r>
              <a:rPr lang="en-GB" dirty="0">
                <a:latin typeface="Arial"/>
                <a:cs typeface="Arial"/>
              </a:rPr>
              <a:t>  </a:t>
            </a:r>
            <a:r>
              <a:rPr lang="en-GB" b="1" u="sng">
                <a:latin typeface="Arial"/>
                <a:cs typeface="Arial"/>
              </a:rPr>
              <a:t> E</a:t>
            </a:r>
            <a:r>
              <a:rPr lang="en-GB">
                <a:latin typeface="Arial"/>
                <a:cs typeface="Arial"/>
              </a:rPr>
              <a:t>nvironmental </a:t>
            </a:r>
            <a:endParaRPr lang="en-GB" dirty="0">
              <a:latin typeface="Arial"/>
              <a:cs typeface="Arial"/>
            </a:endParaRPr>
          </a:p>
          <a:p>
            <a:pPr marL="457200" lvl="1" indent="0">
              <a:buNone/>
            </a:pPr>
            <a:r>
              <a:rPr lang="en-GB" dirty="0">
                <a:latin typeface="Arial"/>
                <a:cs typeface="Arial"/>
              </a:rPr>
              <a:t>   </a:t>
            </a:r>
            <a:r>
              <a:rPr lang="en-GB" b="1" u="sng">
                <a:latin typeface="Arial"/>
                <a:cs typeface="Arial"/>
              </a:rPr>
              <a:t>L</a:t>
            </a:r>
            <a:r>
              <a:rPr lang="en-GB">
                <a:latin typeface="Arial"/>
                <a:cs typeface="Arial"/>
              </a:rPr>
              <a:t>egal</a:t>
            </a:r>
            <a:endParaRPr lang="en-GB" dirty="0">
              <a:latin typeface="Arial"/>
              <a:cs typeface="Arial"/>
            </a:endParaRPr>
          </a:p>
          <a:p>
            <a:pPr marL="457200" lvl="1" indent="0">
              <a:buNone/>
            </a:pPr>
            <a:endParaRPr lang="en-GB" dirty="0">
              <a:latin typeface="Arial"/>
              <a:cs typeface="Arial"/>
            </a:endParaRPr>
          </a:p>
          <a:p>
            <a:pPr lvl="1"/>
            <a:r>
              <a:rPr lang="en-GB">
                <a:latin typeface="Arial"/>
                <a:cs typeface="Arial"/>
              </a:rPr>
              <a:t>This is used to support strategic decision-making</a:t>
            </a:r>
            <a:endParaRPr lang="en-GB" dirty="0">
              <a:latin typeface="Arial"/>
              <a:cs typeface="Arial"/>
            </a:endParaRPr>
          </a:p>
          <a:p>
            <a:pPr lvl="1"/>
            <a:r>
              <a:rPr lang="en-GB">
                <a:latin typeface="Arial"/>
                <a:cs typeface="Arial"/>
              </a:rPr>
              <a:t>This can be used during strategic planning</a:t>
            </a:r>
            <a:endParaRPr lang="en-GB" dirty="0">
              <a:latin typeface="Arial"/>
              <a:cs typeface="Arial"/>
            </a:endParaRPr>
          </a:p>
          <a:p>
            <a:pPr marL="457200" lvl="1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457200" lvl="1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1100">
              <a:latin typeface="Arial"/>
              <a:cs typeface="Arial"/>
            </a:endParaRPr>
          </a:p>
          <a:p>
            <a:pPr marL="457200" lvl="1" indent="0">
              <a:buNone/>
            </a:pPr>
            <a:endParaRPr lang="en-GB" sz="1100">
              <a:latin typeface="Calibri" panose="020F0502020204030204"/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GB" sz="1100" b="1" u="sng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u="sng">
                <a:latin typeface="Arial"/>
                <a:cs typeface="Arial"/>
              </a:rPr>
              <a:t>PESTEL DIAGRAM 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>
                <a:latin typeface="Arial"/>
                <a:cs typeface="Arial"/>
              </a:rPr>
              <a:t>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17172"/>
            <a:ext cx="10827392" cy="465105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solidFill>
                <a:srgbClr val="FF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(Aguilar, 1967)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9276743"/>
              </p:ext>
            </p:extLst>
          </p:nvPr>
        </p:nvGraphicFramePr>
        <p:xfrm>
          <a:off x="682304" y="2132013"/>
          <a:ext cx="10827391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Pandemic lockdown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400" b="1" dirty="0"/>
                        <a:t>His utility bills, rent, business rates and insurance are considerably higher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Less people </a:t>
                      </a:r>
                      <a:r>
                        <a:rPr lang="en-GB" sz="1400" b="1"/>
                        <a:t>visiting 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Consu</a:t>
                      </a:r>
                      <a:r>
                        <a:rPr lang="en-GB" sz="1400" b="1"/>
                        <a:t>mers are asking for delivery service </a:t>
                      </a:r>
                      <a:endParaRPr lang="en-GB" sz="1400" b="1" dirty="0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Work from home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Given the restrictions imposed by the government during lockdown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Organically grown produce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b="1" u="sng">
                <a:latin typeface="Arial"/>
                <a:cs typeface="Arial"/>
              </a:rPr>
              <a:t>Critique of the Cause-and-Effect model </a:t>
            </a:r>
            <a:endParaRPr lang="en-GB" sz="4200">
              <a:latin typeface="Arial"/>
              <a:cs typeface="Arial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 dirty="0">
              <a:latin typeface="Arial"/>
              <a:cs typeface="Arial"/>
            </a:endParaRPr>
          </a:p>
          <a:p>
            <a:pPr lvl="1"/>
            <a:r>
              <a:rPr lang="en-GB" sz="2200" dirty="0">
                <a:latin typeface="Arial"/>
                <a:cs typeface="Arial"/>
              </a:rPr>
              <a:t>Fishbone diagram is used to identify the causes of an identified problem (Ishikawa, 1990)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200" dirty="0">
              <a:latin typeface="Arial"/>
              <a:cs typeface="Arial"/>
            </a:endParaRPr>
          </a:p>
          <a:p>
            <a:pPr lvl="1"/>
            <a:r>
              <a:rPr lang="en-GB" sz="2200" dirty="0">
                <a:latin typeface="Arial"/>
                <a:cs typeface="Arial"/>
              </a:rPr>
              <a:t> Used to underline root causes of problem in different </a:t>
            </a:r>
            <a:r>
              <a:rPr lang="en-GB" sz="2200">
                <a:latin typeface="Arial"/>
                <a:cs typeface="Arial"/>
              </a:rPr>
              <a:t>contexts, e.g., business</a:t>
            </a:r>
            <a:r>
              <a:rPr lang="en-GB" sz="2200" dirty="0">
                <a:latin typeface="Arial"/>
                <a:cs typeface="Arial"/>
              </a:rPr>
              <a:t> &amp; operations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200" dirty="0">
              <a:latin typeface="Arial"/>
              <a:cs typeface="Arial"/>
            </a:endParaRPr>
          </a:p>
          <a:p>
            <a:pPr lvl="1"/>
            <a:r>
              <a:rPr lang="en-GB" sz="2200" dirty="0">
                <a:latin typeface="Arial"/>
                <a:cs typeface="Arial"/>
              </a:rPr>
              <a:t>The key benefit is that it enables </a:t>
            </a:r>
            <a:r>
              <a:rPr lang="en-GB" sz="2200">
                <a:latin typeface="Arial"/>
                <a:cs typeface="Arial"/>
              </a:rPr>
              <a:t>identification</a:t>
            </a:r>
            <a:r>
              <a:rPr lang="en-GB" sz="2200" dirty="0">
                <a:latin typeface="Arial"/>
                <a:cs typeface="Arial"/>
              </a:rPr>
              <a:t> of the root causes that need to </a:t>
            </a:r>
            <a:r>
              <a:rPr lang="en-GB" sz="2200">
                <a:latin typeface="Arial"/>
                <a:cs typeface="Arial"/>
              </a:rPr>
              <a:t>be eliminated for the problem to be solved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200" dirty="0">
              <a:latin typeface="Arial"/>
              <a:cs typeface="Arial"/>
            </a:endParaRPr>
          </a:p>
          <a:p>
            <a:pPr lvl="1"/>
            <a:r>
              <a:rPr lang="en-GB" sz="2200" dirty="0">
                <a:latin typeface="Arial"/>
                <a:cs typeface="Arial"/>
              </a:rPr>
              <a:t>However, a key criticism is that it can become too broad (</a:t>
            </a:r>
            <a:r>
              <a:rPr lang="en-GB" sz="2200" dirty="0" err="1">
                <a:latin typeface="Arial"/>
                <a:cs typeface="Arial"/>
              </a:rPr>
              <a:t>Besterfield</a:t>
            </a:r>
            <a:r>
              <a:rPr lang="en-GB" sz="2200" dirty="0">
                <a:latin typeface="Arial"/>
                <a:cs typeface="Arial"/>
              </a:rPr>
              <a:t>, 2018)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Sales Decline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Less people visiting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Quiet shopping centre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Losing loyal customers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Less people visiting retail park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business rates and insurance are considerably higher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unsatisfactory waiting time.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Expensive ingredients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Sale figures increased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Not always able to answer the phone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poor pre-order service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Over reliance organically grown produce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u="sng">
                <a:latin typeface="Arial"/>
                <a:cs typeface="Arial"/>
              </a:rPr>
              <a:t>Cause-and-Effect diagram </a:t>
            </a:r>
            <a:endParaRPr lang="en-GB" sz="280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0D744C-7362-6A54-9AA8-7646E49321E7}"/>
              </a:ext>
            </a:extLst>
          </p:cNvPr>
          <p:cNvSpPr txBox="1"/>
          <p:nvPr/>
        </p:nvSpPr>
        <p:spPr>
          <a:xfrm>
            <a:off x="2777897" y="5763612"/>
            <a:ext cx="577114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Arial"/>
                <a:cs typeface="Arial"/>
              </a:rPr>
              <a:t>(Ishikawa, 1990)</a:t>
            </a:r>
          </a:p>
          <a:p>
            <a:pPr algn="l"/>
            <a:endParaRPr lang="en-GB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 b="1" u="sng">
                <a:latin typeface="Arial"/>
                <a:cs typeface="Arial"/>
              </a:rPr>
              <a:t>My key</a:t>
            </a:r>
            <a:r>
              <a:rPr lang="en-GB" sz="3700" b="1" u="sng" dirty="0">
                <a:latin typeface="Arial"/>
                <a:cs typeface="Arial"/>
              </a:rPr>
              <a:t> Findings </a:t>
            </a:r>
            <a:b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615881"/>
            <a:ext cx="6673469" cy="4624198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>
                <a:latin typeface="Arial"/>
                <a:cs typeface="Arial"/>
              </a:rPr>
              <a:t>Basil's Bakery is experiencing a problem caused by internal and external issues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 dirty="0">
                <a:latin typeface="Arial"/>
                <a:cs typeface="Arial"/>
              </a:rPr>
              <a:t>PESTEL analysis identified the external </a:t>
            </a:r>
            <a:r>
              <a:rPr lang="en-GB" b="1">
                <a:latin typeface="Arial"/>
                <a:cs typeface="Arial"/>
              </a:rPr>
              <a:t>factors that have a bearing on the company and problem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>
                <a:latin typeface="Arial"/>
                <a:cs typeface="Arial"/>
              </a:rPr>
              <a:t>Cause and Effect model shows the causes of the problem</a:t>
            </a: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b="1">
                <a:latin typeface="Arial"/>
                <a:cs typeface="Arial"/>
              </a:rPr>
              <a:t>Understanding</a:t>
            </a:r>
            <a:r>
              <a:rPr lang="en-GB" b="1" dirty="0">
                <a:latin typeface="Arial"/>
                <a:cs typeface="Arial"/>
              </a:rPr>
              <a:t> these main causes will determine the possible solutions to this problem</a:t>
            </a:r>
          </a:p>
        </p:txBody>
      </p:sp>
      <p:pic>
        <p:nvPicPr>
          <p:cNvPr id="5" name="Picture 4" descr="Person handing over keys">
            <a:extLst>
              <a:ext uri="{FF2B5EF4-FFF2-40B4-BE49-F238E27FC236}">
                <a16:creationId xmlns:a16="http://schemas.microsoft.com/office/drawing/2014/main" id="{DC5ACCB7-E3A7-BCFC-AFF9-21D4ED851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22" r="28817" b="-3"/>
          <a:stretch>
            <a:fillRect/>
          </a:stretch>
        </p:blipFill>
        <p:spPr>
          <a:xfrm>
            <a:off x="8266342" y="659"/>
            <a:ext cx="3925659" cy="6857341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highlight>
                  <a:srgbClr val="FFFFFF"/>
                </a:highlight>
                <a:latin typeface="Arial"/>
                <a:ea typeface="DengXian"/>
                <a:cs typeface="Arial"/>
              </a:rPr>
              <a:t>Kotler, P. and Keller, K.L., 2014. </a:t>
            </a:r>
            <a:r>
              <a:rPr lang="en-GB" sz="2200" i="1">
                <a:highlight>
                  <a:srgbClr val="FFFFFF"/>
                </a:highlight>
                <a:latin typeface="Arial"/>
                <a:ea typeface="DengXian"/>
                <a:cs typeface="Arial"/>
              </a:rPr>
              <a:t>Philip Kotler</a:t>
            </a:r>
            <a:r>
              <a:rPr lang="en-GB" sz="2200">
                <a:highlight>
                  <a:srgbClr val="FFFFFF"/>
                </a:highlight>
                <a:latin typeface="Arial"/>
                <a:ea typeface="DengXian"/>
                <a:cs typeface="Arial"/>
              </a:rPr>
              <a:t>. Astromax Entertainment.</a:t>
            </a:r>
          </a:p>
          <a:p>
            <a:r>
              <a:rPr lang="en-GB" sz="2200">
                <a:highlight>
                  <a:srgbClr val="FFFFFF"/>
                </a:highlight>
                <a:latin typeface="Arial"/>
                <a:ea typeface="DengXian"/>
                <a:cs typeface="Arial"/>
              </a:rPr>
              <a:t>Aguilar, F.J., 1967. Scanning the business environment. New York: Macmillan</a:t>
            </a:r>
            <a:endParaRPr lang="en-GB" sz="2200" i="1">
              <a:highlight>
                <a:srgbClr val="FFFFFF"/>
              </a:highlight>
              <a:latin typeface="Arial"/>
              <a:ea typeface="DengXian"/>
              <a:cs typeface="Arial"/>
            </a:endParaRPr>
          </a:p>
          <a:p>
            <a:r>
              <a:rPr lang="en-GB" sz="2200">
                <a:highlight>
                  <a:srgbClr val="FFFFFF"/>
                </a:highlight>
                <a:latin typeface="Arial"/>
                <a:ea typeface="DengXian"/>
                <a:cs typeface="Arial"/>
              </a:rPr>
              <a:t>Ishikawa, K. and Loftus, J.H., 1990. </a:t>
            </a:r>
            <a:r>
              <a:rPr lang="en-GB" sz="2200" i="1">
                <a:highlight>
                  <a:srgbClr val="FFFFFF"/>
                </a:highlight>
                <a:latin typeface="Arial"/>
                <a:ea typeface="DengXian"/>
                <a:cs typeface="Arial"/>
              </a:rPr>
              <a:t>Introduction to quality control</a:t>
            </a:r>
            <a:r>
              <a:rPr lang="en-GB" sz="2200">
                <a:highlight>
                  <a:srgbClr val="FFFFFF"/>
                </a:highlight>
                <a:latin typeface="Arial"/>
                <a:ea typeface="DengXian"/>
                <a:cs typeface="Arial"/>
              </a:rPr>
              <a:t> (Vol. 98). Tokyo: 3A Corporation.</a:t>
            </a:r>
            <a:endParaRPr lang="en-GB" sz="2200">
              <a:effectLst/>
              <a:highlight>
                <a:srgbClr val="FFFFFF"/>
              </a:highlight>
              <a:latin typeface="Arial"/>
              <a:ea typeface="DengXian"/>
              <a:cs typeface="Arial"/>
            </a:endParaRPr>
          </a:p>
          <a:p>
            <a:r>
              <a:rPr lang="en-GB" sz="2200">
                <a:highlight>
                  <a:srgbClr val="FFFFFF"/>
                </a:highlight>
                <a:latin typeface="Arial"/>
                <a:ea typeface="DengXian"/>
                <a:cs typeface="Arial"/>
              </a:rPr>
              <a:t>Soelton, M., Noermijati, N., Rohman, F. and Mugiono, M., 2023. To improve the quality management of children welfare institutions and provide better services. </a:t>
            </a:r>
            <a:r>
              <a:rPr lang="en-GB" sz="2200" i="1">
                <a:highlight>
                  <a:srgbClr val="FFFFFF"/>
                </a:highlight>
                <a:latin typeface="Arial"/>
                <a:ea typeface="DengXian"/>
                <a:cs typeface="Arial"/>
              </a:rPr>
              <a:t>Calitatea</a:t>
            </a:r>
            <a:r>
              <a:rPr lang="en-GB" sz="2200">
                <a:highlight>
                  <a:srgbClr val="FFFFFF"/>
                </a:highlight>
                <a:latin typeface="Arial"/>
                <a:ea typeface="DengXian"/>
                <a:cs typeface="Arial"/>
              </a:rPr>
              <a:t>, </a:t>
            </a:r>
            <a:r>
              <a:rPr lang="en-GB" sz="2200" i="1">
                <a:highlight>
                  <a:srgbClr val="FFFFFF"/>
                </a:highlight>
                <a:latin typeface="Arial"/>
                <a:ea typeface="DengXian"/>
                <a:cs typeface="Arial"/>
              </a:rPr>
              <a:t>24</a:t>
            </a:r>
            <a:r>
              <a:rPr lang="en-GB" sz="2200">
                <a:highlight>
                  <a:srgbClr val="FFFFFF"/>
                </a:highlight>
                <a:latin typeface="Arial"/>
                <a:ea typeface="DengXian"/>
                <a:cs typeface="Arial"/>
              </a:rPr>
              <a:t>(195), pp.295-302.</a:t>
            </a:r>
          </a:p>
          <a:p>
            <a:r>
              <a:rPr lang="en-GB" sz="2200">
                <a:highlight>
                  <a:srgbClr val="FFFFFF"/>
                </a:highlight>
                <a:latin typeface="Arial"/>
                <a:ea typeface="DengXian"/>
                <a:cs typeface="Arial"/>
              </a:rPr>
              <a:t>Issa, T., Chang, V.S. and Issa, T., 2010. Sustainable business strategies and PESTEL framework’.</a:t>
            </a:r>
          </a:p>
          <a:p>
            <a:pPr marL="0" indent="0">
              <a:buNone/>
            </a:pPr>
            <a:endParaRPr lang="en-GB" sz="22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2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b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2F1DAF7E-C339-F124-80A6-02F3F518CF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25" r="9627" b="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4" ma:contentTypeDescription="Create a new document." ma:contentTypeScope="" ma:versionID="6f8a41eb9e230d200b1139dedf1eb30f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d876da8c6255a55ebcbb1d019083cc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901b7179-a49d-4669-ab88-101a0e80079b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2088BD5-E882-42D9-8FCE-3494D30BFB6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2080</TotalTime>
  <Words>683</Words>
  <Application>Microsoft Office PowerPoint</Application>
  <PresentationFormat>Widescreen</PresentationFormat>
  <Paragraphs>141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Overview of my presentation.  </vt:lpstr>
      <vt:lpstr>overview of Basil’s Bakery.  </vt:lpstr>
      <vt:lpstr>Evaluation of the issues impacting on the problem at Basils Bakery</vt:lpstr>
      <vt:lpstr>Critique of the PESTEL Framework  </vt:lpstr>
      <vt:lpstr>  PESTEL DIAGRAM  .  </vt:lpstr>
      <vt:lpstr>Critique of the Cause-and-Effect model </vt:lpstr>
      <vt:lpstr>PowerPoint Presentation</vt:lpstr>
      <vt:lpstr>My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David-George MacOvei (2522360)</cp:lastModifiedBy>
  <cp:revision>613</cp:revision>
  <dcterms:created xsi:type="dcterms:W3CDTF">2024-01-29T11:42:05Z</dcterms:created>
  <dcterms:modified xsi:type="dcterms:W3CDTF">2026-06-13T11:10:37Z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