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1.xml" ContentType="application/vnd.openxmlformats-officedocument.presentationml.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4" r:id="rId5"/>
    <p:sldId id="259" r:id="rId6"/>
    <p:sldId id="262" r:id="rId7"/>
    <p:sldId id="260" r:id="rId8"/>
    <p:sldId id="265" r:id="rId9"/>
    <p:sldId id="263"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drian Watson (1803093)" initials="HW(" lastIdx="4" clrIdx="0">
    <p:extLst>
      <p:ext uri="{19B8F6BF-5375-455C-9EA6-DF929625EA0E}">
        <p15:presenceInfo xmlns:p15="http://schemas.microsoft.com/office/powerpoint/2012/main" userId="Hadrian Watson (180309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30T21:01:09.499" idx="4">
    <p:pos x="7585" y="2075"/>
    <p:text>Phryne before the Areopagus. (1861) By Jean-Léon Gérôme</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627320-23FD-4D5C-9D35-A033338FD926}" type="datetimeFigureOut">
              <a:rPr lang="en-GB" smtClean="0"/>
              <a:t>24/11/2020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3BE9FE-5538-4FEF-8943-1A8C98FB7511}" type="slidenum">
              <a:rPr lang="en-GB" smtClean="0"/>
              <a:t>‹#›</a:t>
            </a:fld>
            <a:endParaRPr lang="en-GB"/>
          </a:p>
        </p:txBody>
      </p:sp>
    </p:spTree>
    <p:extLst>
      <p:ext uri="{BB962C8B-B14F-4D97-AF65-F5344CB8AC3E}">
        <p14:creationId xmlns:p14="http://schemas.microsoft.com/office/powerpoint/2010/main" val="2846986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Hello</a:t>
            </a:r>
            <a:r>
              <a:rPr lang="en-GB" sz="1800" dirty="0">
                <a:effectLst/>
                <a:latin typeface="Calibri" panose="020F0502020204030204" pitchFamily="34" charset="0"/>
                <a:ea typeface="Calibri" panose="020F0502020204030204" pitchFamily="34" charset="0"/>
                <a:cs typeface="Times New Roman" panose="02020603050405020304" pitchFamily="18" charset="0"/>
              </a:rPr>
              <a:t>, my name is Hadie and this is my presentation is on “The Notoriety of Phryne: The Famous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Hetaira</a:t>
            </a:r>
            <a:r>
              <a:rPr lang="en-GB" sz="1800" dirty="0">
                <a:effectLst/>
                <a:latin typeface="Calibri" panose="020F0502020204030204" pitchFamily="34" charset="0"/>
                <a:ea typeface="Calibri" panose="020F0502020204030204" pitchFamily="34" charset="0"/>
                <a:cs typeface="Times New Roman" panose="02020603050405020304" pitchFamily="18" charset="0"/>
              </a:rPr>
              <a:t>”. My aim with this presentation is to explore </a:t>
            </a:r>
            <a:r>
              <a:rPr lang="en-US" sz="1800" dirty="0">
                <a:effectLst/>
                <a:latin typeface="Calibri" panose="020F0502020204030204" pitchFamily="34" charset="0"/>
                <a:ea typeface="Calibri" panose="020F0502020204030204" pitchFamily="34" charset="0"/>
                <a:cs typeface="Times New Roman" panose="02020603050405020304" pitchFamily="18" charset="0"/>
              </a:rPr>
              <a:t>the life of an ‘extraordinary woman’ and investigate how she was received within her own time and explore what this can tell us about the attitude towards women within ancient Greece who did not follow what would be considered the ‘traditional’ path.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E3BE9FE-5538-4FEF-8943-1A8C98FB7511}" type="slidenum">
              <a:rPr lang="en-GB" smtClean="0"/>
              <a:t>1</a:t>
            </a:fld>
            <a:endParaRPr lang="en-GB"/>
          </a:p>
        </p:txBody>
      </p:sp>
    </p:spTree>
    <p:extLst>
      <p:ext uri="{BB962C8B-B14F-4D97-AF65-F5344CB8AC3E}">
        <p14:creationId xmlns:p14="http://schemas.microsoft.com/office/powerpoint/2010/main" val="1360847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What is a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hetaira</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the most simplest form a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hetaira</a:t>
            </a:r>
            <a:r>
              <a:rPr lang="en-US" sz="1800" dirty="0">
                <a:effectLst/>
                <a:latin typeface="Calibri" panose="020F0502020204030204" pitchFamily="34" charset="0"/>
                <a:ea typeface="Calibri" panose="020F0502020204030204" pitchFamily="34" charset="0"/>
                <a:cs typeface="Times New Roman" panose="02020603050405020304" pitchFamily="18" charset="0"/>
              </a:rPr>
              <a:t> could be classified as a prostitute, though things can get a little more convoluted when considering the hierarchy of Ancient Greek prostitutes. The more appropriate label for a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hetaira</a:t>
            </a:r>
            <a:r>
              <a:rPr lang="en-US" sz="1800" dirty="0">
                <a:effectLst/>
                <a:latin typeface="Calibri" panose="020F0502020204030204" pitchFamily="34" charset="0"/>
                <a:ea typeface="Calibri" panose="020F0502020204030204" pitchFamily="34" charset="0"/>
                <a:cs typeface="Times New Roman" panose="02020603050405020304" pitchFamily="18" charset="0"/>
              </a:rPr>
              <a:t> would be a courtesan, being of a higher status than that of brothel workers. Moreover, in some cases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hetairai</a:t>
            </a:r>
            <a:r>
              <a:rPr lang="en-US" sz="1800" dirty="0">
                <a:effectLst/>
                <a:latin typeface="Calibri" panose="020F0502020204030204" pitchFamily="34" charset="0"/>
                <a:ea typeface="Calibri" panose="020F0502020204030204" pitchFamily="34" charset="0"/>
                <a:cs typeface="Times New Roman" panose="02020603050405020304" pitchFamily="18" charset="0"/>
              </a:rPr>
              <a:t> could also refer to a mistress or ‘kept woman’ who would have a singular or exclusive clientele who would support the woman financially or provide her with gifts.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2</a:t>
            </a:fld>
            <a:endParaRPr lang="en-GB"/>
          </a:p>
        </p:txBody>
      </p:sp>
    </p:spTree>
    <p:extLst>
      <p:ext uri="{BB962C8B-B14F-4D97-AF65-F5344CB8AC3E}">
        <p14:creationId xmlns:p14="http://schemas.microsoft.com/office/powerpoint/2010/main" val="1996418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Phryne</a:t>
            </a:r>
            <a:r>
              <a:rPr lang="en-US" sz="1800" dirty="0">
                <a:effectLst/>
                <a:latin typeface="Calibri" panose="020F0502020204030204" pitchFamily="34" charset="0"/>
                <a:ea typeface="Calibri" panose="020F0502020204030204" pitchFamily="34" charset="0"/>
                <a:cs typeface="Times New Roman" panose="02020603050405020304" pitchFamily="18" charset="0"/>
              </a:rPr>
              <a:t> was one such of these women, born in the fourth century BC in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Thespiae</a:t>
            </a:r>
            <a:r>
              <a:rPr lang="en-US" sz="1800" dirty="0">
                <a:effectLst/>
                <a:latin typeface="Calibri" panose="020F0502020204030204" pitchFamily="34" charset="0"/>
                <a:ea typeface="Calibri" panose="020F0502020204030204" pitchFamily="34" charset="0"/>
                <a:cs typeface="Times New Roman" panose="02020603050405020304" pitchFamily="18" charset="0"/>
              </a:rPr>
              <a:t> Boeotia as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Mnesarete</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referred to as Phryne due to her ‘toad-like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complection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Plut</a:t>
            </a:r>
            <a:r>
              <a:rPr lang="en-US" sz="1800" dirty="0">
                <a:effectLst/>
                <a:latin typeface="Calibri" panose="020F0502020204030204" pitchFamily="34" charset="0"/>
                <a:ea typeface="Calibri" panose="020F0502020204030204" pitchFamily="34" charset="0"/>
                <a:cs typeface="Times New Roman" panose="02020603050405020304" pitchFamily="18" charset="0"/>
              </a:rPr>
              <a:t>. De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Pyth</a:t>
            </a:r>
            <a:r>
              <a:rPr lang="en-US" sz="1800" dirty="0">
                <a:effectLst/>
                <a:latin typeface="Calibri" panose="020F0502020204030204" pitchFamily="34" charset="0"/>
                <a:ea typeface="Calibri" panose="020F0502020204030204" pitchFamily="34" charset="0"/>
                <a:cs typeface="Times New Roman" panose="02020603050405020304" pitchFamily="18" charset="0"/>
              </a:rPr>
              <a:t>. or. 14). She was supposedly a very wealthy woman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Ath</a:t>
            </a:r>
            <a:r>
              <a:rPr lang="en-US" sz="1800" dirty="0">
                <a:effectLst/>
                <a:latin typeface="Calibri" panose="020F0502020204030204" pitchFamily="34" charset="0"/>
                <a:ea typeface="Calibri" panose="020F0502020204030204" pitchFamily="34" charset="0"/>
                <a:cs typeface="Times New Roman" panose="02020603050405020304" pitchFamily="18" charset="0"/>
              </a:rPr>
              <a:t>. XIII. 59.). </a:t>
            </a:r>
            <a:r>
              <a:rPr lang="en-GB" sz="1800" dirty="0">
                <a:effectLst/>
                <a:latin typeface="Calibri" panose="020F0502020204030204" pitchFamily="34" charset="0"/>
                <a:ea typeface="Calibri" panose="020F0502020204030204" pitchFamily="34" charset="0"/>
                <a:cs typeface="Times New Roman" panose="02020603050405020304" pitchFamily="18" charset="0"/>
              </a:rPr>
              <a:t>What was so interesting was that despite being a female she made a life for herself through her sexuality, making it so that she didn’t have to get married or have children as was expected of her during this time</a:t>
            </a:r>
          </a:p>
        </p:txBody>
      </p:sp>
      <p:sp>
        <p:nvSpPr>
          <p:cNvPr id="4" name="Slide Number Placeholder 3"/>
          <p:cNvSpPr>
            <a:spLocks noGrp="1"/>
          </p:cNvSpPr>
          <p:nvPr>
            <p:ph type="sldNum" sz="quarter" idx="5"/>
          </p:nvPr>
        </p:nvSpPr>
        <p:spPr/>
        <p:txBody>
          <a:bodyPr/>
          <a:lstStyle/>
          <a:p>
            <a:fld id="{EE3BE9FE-5538-4FEF-8943-1A8C98FB7511}" type="slidenum">
              <a:rPr lang="en-GB" smtClean="0"/>
              <a:t>3</a:t>
            </a:fld>
            <a:endParaRPr lang="en-GB"/>
          </a:p>
        </p:txBody>
      </p:sp>
    </p:spTree>
    <p:extLst>
      <p:ext uri="{BB962C8B-B14F-4D97-AF65-F5344CB8AC3E}">
        <p14:creationId xmlns:p14="http://schemas.microsoft.com/office/powerpoint/2010/main" val="2497190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Neaira</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another 4</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Century BC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hetaira</a:t>
            </a:r>
            <a:r>
              <a:rPr lang="en-GB" sz="1800" dirty="0">
                <a:effectLst/>
                <a:latin typeface="Calibri" panose="020F0502020204030204" pitchFamily="34" charset="0"/>
                <a:ea typeface="Calibri" panose="020F0502020204030204" pitchFamily="34" charset="0"/>
                <a:cs typeface="Times New Roman" panose="02020603050405020304" pitchFamily="18" charset="0"/>
              </a:rPr>
              <a:t> brought before the courts. This one however was supposedly accused of illegally marrying an Athenian citizen and misrepresenting both herself and her daughters as citizens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Howatson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2011.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Neai’ra</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allegation were brought to her from Athenian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Apollodorus</a:t>
            </a:r>
            <a:r>
              <a:rPr lang="en-GB" sz="1800" dirty="0">
                <a:effectLst/>
                <a:latin typeface="Calibri" panose="020F0502020204030204" pitchFamily="34" charset="0"/>
                <a:ea typeface="Calibri" panose="020F0502020204030204" pitchFamily="34" charset="0"/>
                <a:cs typeface="Times New Roman" panose="02020603050405020304" pitchFamily="18" charset="0"/>
              </a:rPr>
              <a:t>, part of the accusation remains as Demosthenes’ 59</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speech (Dem. Or. 59).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Lais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Much like with Phryne, there was actually two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hetaira</a:t>
            </a:r>
            <a:r>
              <a:rPr lang="en-GB" sz="1800" dirty="0">
                <a:effectLst/>
                <a:latin typeface="Calibri" panose="020F0502020204030204" pitchFamily="34" charset="0"/>
                <a:ea typeface="Calibri" panose="020F0502020204030204" pitchFamily="34" charset="0"/>
                <a:cs typeface="Times New Roman" panose="02020603050405020304" pitchFamily="18" charset="0"/>
              </a:rPr>
              <a:t> with this name, however these two tended to get very much mistaken for each other in the ancient sources. But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Corinth was said to have been lover to the ancient Greek artist Apelles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Howatson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2011.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Leontion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very notion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Leontion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a prostitute of any sort is wildly contradicted/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contraversial</a:t>
            </a:r>
            <a:r>
              <a:rPr lang="en-GB" sz="1800" dirty="0">
                <a:effectLst/>
                <a:latin typeface="Calibri" panose="020F0502020204030204" pitchFamily="34" charset="0"/>
                <a:ea typeface="Calibri" panose="020F0502020204030204" pitchFamily="34" charset="0"/>
                <a:cs typeface="Times New Roman" panose="02020603050405020304" pitchFamily="18" charset="0"/>
              </a:rPr>
              <a:t>? She was a female Epicurean philosopher and as such these remarks are thought of as being solely slander against not only someone who followed Epicureanism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Howatson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2011.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Leontion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but also as a female who rebelled against the notion that she should marry and bear children. Woman such as she were often called prostitutes, whores, etc for bucking social convention. The controversial nature of what is known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Leontion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would have made a very interesting study however due to the limited information known about the philosopher I had to turn to an individual who we have an abundance of information about.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Thais of Athens </a:t>
            </a:r>
            <a:r>
              <a:rPr lang="en-GB" sz="18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Thais followed Alexander the great on his expedition across Asia as the mistress of his general Ptolemy who was to became the future king of Egypt. She was, according to Plutarch at least, the one who instigated the burning of Persepolis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Plut</a:t>
            </a:r>
            <a:r>
              <a:rPr lang="en-GB" sz="1800" dirty="0">
                <a:effectLst/>
                <a:latin typeface="Calibri" panose="020F0502020204030204" pitchFamily="34" charset="0"/>
                <a:ea typeface="Calibri" panose="020F0502020204030204" pitchFamily="34" charset="0"/>
                <a:cs typeface="Times New Roman" panose="02020603050405020304" pitchFamily="18" charset="0"/>
              </a:rPr>
              <a:t>. De Alex. fort. ). </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All of these women, actual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hetairai</a:t>
            </a:r>
            <a:r>
              <a:rPr lang="en-US" sz="1800" dirty="0">
                <a:effectLst/>
                <a:latin typeface="Calibri" panose="020F0502020204030204" pitchFamily="34" charset="0"/>
                <a:ea typeface="Calibri" panose="020F0502020204030204" pitchFamily="34" charset="0"/>
                <a:cs typeface="Times New Roman" panose="02020603050405020304" pitchFamily="18" charset="0"/>
              </a:rPr>
              <a:t> or not, would be a fascinating subject for this presentation as It is their unusual status as relatively ‘independent’ women that have let them be remembered throughout history. </a:t>
            </a:r>
            <a:r>
              <a:rPr lang="en-GB" sz="1800" dirty="0">
                <a:effectLst/>
                <a:latin typeface="Calibri" panose="020F0502020204030204" pitchFamily="34" charset="0"/>
                <a:ea typeface="Calibri" panose="020F0502020204030204" pitchFamily="34" charset="0"/>
                <a:cs typeface="Times New Roman" panose="02020603050405020304" pitchFamily="18" charset="0"/>
              </a:rPr>
              <a:t>Typically, even in regards to women in positions of power there was very little information available to us about their lives and they were almost never given a voice as Plutarch did in his Life of Alexander. The reason that I chose to focus on Phryne rather than any of these other ladies was because everything that we know about her is controversial, from her being a courtesan to the allegations of her actions to the point where she is seen as this almost larger than life mythological character amongst her peers.</a:t>
            </a:r>
          </a:p>
          <a:p>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4</a:t>
            </a:fld>
            <a:endParaRPr lang="en-GB"/>
          </a:p>
        </p:txBody>
      </p:sp>
    </p:spTree>
    <p:extLst>
      <p:ext uri="{BB962C8B-B14F-4D97-AF65-F5344CB8AC3E}">
        <p14:creationId xmlns:p14="http://schemas.microsoft.com/office/powerpoint/2010/main" val="3368918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Court Case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Phryne was supposedly brought before the court on charges of impiety and defended by the orator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Hyperides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Hyperides</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supposedly well known for his liaisons with courtesans and Phryne was one of his more frequented entertainers.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Athenaeus</a:t>
            </a:r>
            <a:r>
              <a:rPr lang="en-GB" sz="1800" dirty="0">
                <a:effectLst/>
                <a:latin typeface="Calibri" panose="020F0502020204030204" pitchFamily="34" charset="0"/>
                <a:ea typeface="Calibri" panose="020F0502020204030204" pitchFamily="34" charset="0"/>
                <a:cs typeface="Times New Roman" panose="02020603050405020304" pitchFamily="18" charset="0"/>
              </a:rPr>
              <a:t> writes that when it became obvious that they were loosing the court case he tore open her tunic to expose her breasts to the judges in attempt to change their minds.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Ath</a:t>
            </a:r>
            <a:r>
              <a:rPr lang="en-GB" sz="1800" dirty="0">
                <a:effectLst/>
                <a:latin typeface="Calibri" panose="020F0502020204030204" pitchFamily="34" charset="0"/>
                <a:ea typeface="Calibri" panose="020F0502020204030204" pitchFamily="34" charset="0"/>
                <a:cs typeface="Times New Roman" panose="02020603050405020304" pitchFamily="18" charset="0"/>
              </a:rPr>
              <a:t>. XIII. 59). Apparently this worked.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She threatened the patriarchy however the very people (wealthy men) who she threatened were the very men that used her services and so she was able to protect herself.</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Obviously the scandalous tale of Phryne being physically exposed to the court makes for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titalating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story however even without this her experience would have been interesting to modern historians. This is because women tended not to go through the courts. Even in the case of things such as rape and adultery reparations would always be made to the woman’s husband, father or other male relative as the laws and judicial systems were there to look after the interests of the men.</a:t>
            </a:r>
          </a:p>
          <a:p>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5</a:t>
            </a:fld>
            <a:endParaRPr lang="en-GB"/>
          </a:p>
        </p:txBody>
      </p:sp>
    </p:spTree>
    <p:extLst>
      <p:ext uri="{BB962C8B-B14F-4D97-AF65-F5344CB8AC3E}">
        <p14:creationId xmlns:p14="http://schemas.microsoft.com/office/powerpoint/2010/main" val="3434517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Dedication at Delphi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There were apparently several statues created by one of Phryne’s lover Praxiteles with her as his subject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Deip</a:t>
            </a:r>
            <a:r>
              <a:rPr lang="en-GB" sz="1800" dirty="0">
                <a:effectLst/>
                <a:latin typeface="Calibri" panose="020F0502020204030204" pitchFamily="34" charset="0"/>
                <a:ea typeface="Calibri" panose="020F0502020204030204" pitchFamily="34" charset="0"/>
                <a:cs typeface="Times New Roman" panose="02020603050405020304" pitchFamily="18" charset="0"/>
              </a:rPr>
              <a:t>). One of which was said to have been housed at a temple in Delphi which Pausanias mentions in his ‘Descriptions of Greece’</a:t>
            </a:r>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6</a:t>
            </a:fld>
            <a:endParaRPr lang="en-GB"/>
          </a:p>
        </p:txBody>
      </p:sp>
    </p:spTree>
    <p:extLst>
      <p:ext uri="{BB962C8B-B14F-4D97-AF65-F5344CB8AC3E}">
        <p14:creationId xmlns:p14="http://schemas.microsoft.com/office/powerpoint/2010/main" val="667803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Muse for Aphrodite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gilded statues at Delphi were not the only statues that Praxiteles made for Phryne. It was said that she was the inspiration for his statue of Aphrodite of Knidos. Also there is some contention as to if she inspired the Aphrodite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Anadymene</a:t>
            </a:r>
            <a:r>
              <a:rPr lang="en-GB" sz="1800" dirty="0">
                <a:effectLst/>
                <a:latin typeface="Calibri" panose="020F0502020204030204" pitchFamily="34" charset="0"/>
                <a:ea typeface="Calibri" panose="020F0502020204030204" pitchFamily="34" charset="0"/>
                <a:cs typeface="Times New Roman" panose="02020603050405020304" pitchFamily="18" charset="0"/>
              </a:rPr>
              <a:t> by Apelles (Yes! The same Apelles who was involved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Corinth. Seems there was another man who enjoyed his courtesans).</a:t>
            </a:r>
          </a:p>
        </p:txBody>
      </p:sp>
      <p:sp>
        <p:nvSpPr>
          <p:cNvPr id="4" name="Slide Number Placeholder 3"/>
          <p:cNvSpPr>
            <a:spLocks noGrp="1"/>
          </p:cNvSpPr>
          <p:nvPr>
            <p:ph type="sldNum" sz="quarter" idx="5"/>
          </p:nvPr>
        </p:nvSpPr>
        <p:spPr/>
        <p:txBody>
          <a:bodyPr/>
          <a:lstStyle/>
          <a:p>
            <a:fld id="{EE3BE9FE-5538-4FEF-8943-1A8C98FB7511}" type="slidenum">
              <a:rPr lang="en-GB" smtClean="0"/>
              <a:t>7</a:t>
            </a:fld>
            <a:endParaRPr lang="en-GB"/>
          </a:p>
        </p:txBody>
      </p:sp>
    </p:spTree>
    <p:extLst>
      <p:ext uri="{BB962C8B-B14F-4D97-AF65-F5344CB8AC3E}">
        <p14:creationId xmlns:p14="http://schemas.microsoft.com/office/powerpoint/2010/main" val="60375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Conclusion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Considering Phryne in terms of modern society, I personally believe that modern feminists could perhaps consider her somewhat of… well not so much an inspiration but an empowering figure. Regardless of one’s opinion on the prostitution itself Phryne was an independent woman who courted the attention of powerful allies and risking her reputation to project herself through life in order to become successful. She stands out because she breaks away from the traditional female role expected of women in Ancient Greece and thus she is one of the few women of the time who is still talked about today for her own wits and charm. What is perhaps debatable is the legitimacy of the stories about her. Of course, much of the information we have about Phryne was written after the fact and not by her contemporaries. For example,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Athenaeus</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thought to have lived approximately 200 AD in Naucratis Egypt and so had not been born for several hundred years after her passing.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Even so her story is a compelling one even if much of it was fabricated with authors building up this legendary FEMALE character who supposedly offered to build a wall around Thebes as long as it was inscribed “Alexander destroyed the wall but Phryne the courtesan restored it”.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guess what I am trying to say is that in terms of feminism, however improbable her actions, Phryne could be considered an important historical figure.</a:t>
            </a:r>
          </a:p>
        </p:txBody>
      </p:sp>
      <p:sp>
        <p:nvSpPr>
          <p:cNvPr id="4" name="Slide Number Placeholder 3"/>
          <p:cNvSpPr>
            <a:spLocks noGrp="1"/>
          </p:cNvSpPr>
          <p:nvPr>
            <p:ph type="sldNum" sz="quarter" idx="5"/>
          </p:nvPr>
        </p:nvSpPr>
        <p:spPr/>
        <p:txBody>
          <a:bodyPr/>
          <a:lstStyle/>
          <a:p>
            <a:fld id="{EE3BE9FE-5538-4FEF-8943-1A8C98FB7511}" type="slidenum">
              <a:rPr lang="en-GB" smtClean="0"/>
              <a:t>8</a:t>
            </a:fld>
            <a:endParaRPr lang="en-GB"/>
          </a:p>
        </p:txBody>
      </p:sp>
    </p:spTree>
    <p:extLst>
      <p:ext uri="{BB962C8B-B14F-4D97-AF65-F5344CB8AC3E}">
        <p14:creationId xmlns:p14="http://schemas.microsoft.com/office/powerpoint/2010/main" val="2179543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Ok and so the next two slides are my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Bibliographys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E3BE9FE-5538-4FEF-8943-1A8C98FB7511}" type="slidenum">
              <a:rPr lang="en-GB" smtClean="0"/>
              <a:t>9</a:t>
            </a:fld>
            <a:endParaRPr lang="en-GB"/>
          </a:p>
        </p:txBody>
      </p:sp>
    </p:spTree>
    <p:extLst>
      <p:ext uri="{BB962C8B-B14F-4D97-AF65-F5344CB8AC3E}">
        <p14:creationId xmlns:p14="http://schemas.microsoft.com/office/powerpoint/2010/main" val="3550389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Thank you</a:t>
            </a:r>
            <a:r>
              <a:rPr lang="en-GB" sz="1200" dirty="0">
                <a:effectLst/>
                <a:latin typeface="Calibri" panose="020F0502020204030204" pitchFamily="34" charset="0"/>
                <a:ea typeface="Calibri" panose="020F0502020204030204" pitchFamily="34" charset="0"/>
                <a:cs typeface="Times New Roman" panose="02020603050405020304" pitchFamily="18" charset="0"/>
              </a:rPr>
              <a:t> bye.</a:t>
            </a:r>
          </a:p>
          <a:p>
            <a:endParaRPr lang="en-GB" dirty="0"/>
          </a:p>
        </p:txBody>
      </p:sp>
      <p:sp>
        <p:nvSpPr>
          <p:cNvPr id="4" name="Slide Number Placeholder 3"/>
          <p:cNvSpPr>
            <a:spLocks noGrp="1"/>
          </p:cNvSpPr>
          <p:nvPr>
            <p:ph type="sldNum" sz="quarter" idx="5"/>
          </p:nvPr>
        </p:nvSpPr>
        <p:spPr/>
        <p:txBody>
          <a:bodyPr/>
          <a:lstStyle/>
          <a:p>
            <a:fld id="{EE3BE9FE-5538-4FEF-8943-1A8C98FB7511}" type="slidenum">
              <a:rPr lang="en-GB" smtClean="0"/>
              <a:t>10</a:t>
            </a:fld>
            <a:endParaRPr lang="en-GB"/>
          </a:p>
        </p:txBody>
      </p:sp>
    </p:spTree>
    <p:extLst>
      <p:ext uri="{BB962C8B-B14F-4D97-AF65-F5344CB8AC3E}">
        <p14:creationId xmlns:p14="http://schemas.microsoft.com/office/powerpoint/2010/main" val="3159250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278543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193174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1899884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22ED96-ACC9-481E-9B59-97C66D058685}"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62176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22ED96-ACC9-481E-9B59-97C66D058685}"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524234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407032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159045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946070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2ED96-ACC9-481E-9B59-97C66D058685}"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11941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2ED96-ACC9-481E-9B59-97C66D058685}"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5398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1996103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85382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539539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3367197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915771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2141558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2ED96-ACC9-481E-9B59-97C66D058685}"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FCD1B-5E45-4B2B-BF12-7A30A752DD89}" type="slidenum">
              <a:rPr lang="en-GB" smtClean="0"/>
              <a:t>‹#›</a:t>
            </a:fld>
            <a:endParaRPr lang="en-GB"/>
          </a:p>
        </p:txBody>
      </p:sp>
    </p:spTree>
    <p:extLst>
      <p:ext uri="{BB962C8B-B14F-4D97-AF65-F5344CB8AC3E}">
        <p14:creationId xmlns:p14="http://schemas.microsoft.com/office/powerpoint/2010/main" val="1403616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422ED96-ACC9-481E-9B59-97C66D058685}" type="datetimeFigureOut">
              <a:rPr lang="en-GB" smtClean="0"/>
              <a:t>24/11/2020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E8FCD1B-5E45-4B2B-BF12-7A30A752DD89}" type="slidenum">
              <a:rPr lang="en-GB" smtClean="0"/>
              <a:t>‹#›</a:t>
            </a:fld>
            <a:endParaRPr lang="en-GB"/>
          </a:p>
        </p:txBody>
      </p:sp>
    </p:spTree>
    <p:extLst>
      <p:ext uri="{BB962C8B-B14F-4D97-AF65-F5344CB8AC3E}">
        <p14:creationId xmlns:p14="http://schemas.microsoft.com/office/powerpoint/2010/main" val="39360250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hs.harvard.edu/CHS/article/display/6321.14-some-notable-afterimages-of-plato-s-symposium-j-h-lesher" TargetMode="External"/><Relationship Id="rId5" Type="http://schemas.openxmlformats.org/officeDocument/2006/relationships/image" Target="../media/image7.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hyperlink" Target="https://waddesdon.org.uk/the-collection/item/?id=589" TargetMode="External"/><Relationship Id="rId3" Type="http://schemas.openxmlformats.org/officeDocument/2006/relationships/slideLayout" Target="../slideLayouts/slideLayout2.xml"/><Relationship Id="rId7" Type="http://schemas.openxmlformats.org/officeDocument/2006/relationships/image" Target="../media/image9.jp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www.britishmuseum.org/collection/object/P_1875-0710-2826" TargetMode="External"/><Relationship Id="rId5" Type="http://schemas.openxmlformats.org/officeDocument/2006/relationships/image" Target="../media/image8.png"/><Relationship Id="rId4" Type="http://schemas.openxmlformats.org/officeDocument/2006/relationships/notesSlide" Target="../notesSlides/notesSlide4.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ancient-origins.net/history-famous-people/phryne-ancient-greek-prostitute-who-flashed-her-way-freedom-007571" TargetMode="External"/><Relationship Id="rId5" Type="http://schemas.openxmlformats.org/officeDocument/2006/relationships/image" Target="../media/image10.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hyperlink" Target="http://www.museibologna.it/archeologicoen/percorsi/66288/id/74705/oggetto/74714/" TargetMode="External"/><Relationship Id="rId3" Type="http://schemas.openxmlformats.org/officeDocument/2006/relationships/slideLayout" Target="../slideLayouts/slideLayout2.xml"/><Relationship Id="rId7" Type="http://schemas.openxmlformats.org/officeDocument/2006/relationships/hyperlink" Target="https://museum.classics.cam.ac.uk/collections/casts/aphrodite-knidos"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notesSlide" Target="../notesSlides/notesSlide7.xml"/><Relationship Id="rId9"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hyperlink" Target="http://www.jstor.org/stable/24699760" TargetMode="External"/><Relationship Id="rId3" Type="http://schemas.openxmlformats.org/officeDocument/2006/relationships/slideLayout" Target="../slideLayouts/slideLayout4.xml"/><Relationship Id="rId7" Type="http://schemas.openxmlformats.org/officeDocument/2006/relationships/hyperlink" Target="http://www.jstor.org/stable/1088883"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brooklynmuseum.org/eascfa/dinner_party/heritage_floor/leontium" TargetMode="External"/><Relationship Id="rId5" Type="http://schemas.openxmlformats.org/officeDocument/2006/relationships/hyperlink" Target="http://www.jstor.org/stable/20616707" TargetMode="External"/><Relationship Id="rId4" Type="http://schemas.openxmlformats.org/officeDocument/2006/relationships/notesSlide" Target="../notesSlides/notesSlide10.xml"/><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0B3C5AD-6600-4BE3-994A-138E5F7D31E8}"/>
              </a:ext>
            </a:extLst>
          </p:cNvPr>
          <p:cNvSpPr>
            <a:spLocks noGrp="1"/>
          </p:cNvSpPr>
          <p:nvPr>
            <p:ph type="subTitle" idx="1"/>
          </p:nvPr>
        </p:nvSpPr>
        <p:spPr>
          <a:xfrm>
            <a:off x="1154955" y="1266958"/>
            <a:ext cx="2904124" cy="4528457"/>
          </a:xfrm>
        </p:spPr>
        <p:txBody>
          <a:bodyPr anchor="ctr">
            <a:normAutofit/>
          </a:bodyPr>
          <a:lstStyle/>
          <a:p>
            <a:pPr algn="r"/>
            <a:r>
              <a:rPr lang="en-US">
                <a:solidFill>
                  <a:schemeClr val="tx2"/>
                </a:solidFill>
              </a:rPr>
              <a:t>Hadie Watson</a:t>
            </a:r>
          </a:p>
          <a:p>
            <a:pPr algn="r"/>
            <a:r>
              <a:rPr lang="en-US">
                <a:solidFill>
                  <a:schemeClr val="tx2"/>
                </a:solidFill>
              </a:rPr>
              <a:t>1803093</a:t>
            </a:r>
            <a:endParaRPr lang="en-GB">
              <a:solidFill>
                <a:schemeClr val="tx2"/>
              </a:solidFill>
            </a:endParaRPr>
          </a:p>
        </p:txBody>
      </p:sp>
      <p:sp>
        <p:nvSpPr>
          <p:cNvPr id="2" name="Title 1">
            <a:extLst>
              <a:ext uri="{FF2B5EF4-FFF2-40B4-BE49-F238E27FC236}">
                <a16:creationId xmlns:a16="http://schemas.microsoft.com/office/drawing/2014/main" id="{2D103A29-C4EE-42BE-B136-669974EC85AA}"/>
              </a:ext>
            </a:extLst>
          </p:cNvPr>
          <p:cNvSpPr>
            <a:spLocks noGrp="1"/>
          </p:cNvSpPr>
          <p:nvPr>
            <p:ph type="ctrTitle"/>
          </p:nvPr>
        </p:nvSpPr>
        <p:spPr>
          <a:xfrm>
            <a:off x="4654295" y="1266958"/>
            <a:ext cx="6808362" cy="4528457"/>
          </a:xfrm>
        </p:spPr>
        <p:txBody>
          <a:bodyPr anchor="ctr">
            <a:normAutofit/>
          </a:bodyPr>
          <a:lstStyle/>
          <a:p>
            <a:r>
              <a:rPr lang="en-US"/>
              <a:t>The Notoriety of Phryne: </a:t>
            </a:r>
            <a:br>
              <a:rPr lang="en-US"/>
            </a:br>
            <a:r>
              <a:rPr lang="en-US"/>
              <a:t>The Famous Hetaira</a:t>
            </a:r>
            <a:endParaRPr lang="en-GB" dirty="0"/>
          </a:p>
        </p:txBody>
      </p:sp>
      <p:pic>
        <p:nvPicPr>
          <p:cNvPr id="16" name="Audio 15">
            <a:hlinkClick r:id="" action="ppaction://media"/>
            <a:extLst>
              <a:ext uri="{FF2B5EF4-FFF2-40B4-BE49-F238E27FC236}">
                <a16:creationId xmlns:a16="http://schemas.microsoft.com/office/drawing/2014/main" id="{C260E3DE-5F1D-4383-AFA2-6CB46550C0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19939820"/>
      </p:ext>
    </p:extLst>
  </p:cSld>
  <p:clrMapOvr>
    <a:masterClrMapping/>
  </p:clrMapOvr>
  <mc:AlternateContent xmlns:mc="http://schemas.openxmlformats.org/markup-compatibility/2006">
    <mc:Choice xmlns:p14="http://schemas.microsoft.com/office/powerpoint/2010/main" Requires="p14">
      <p:transition spd="slow" p14:dur="2000" advTm="25394"/>
    </mc:Choice>
    <mc:Fallback>
      <p:transition spd="slow" advTm="2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235C-CB1D-464B-8375-6A4D527EE1EF}"/>
              </a:ext>
            </a:extLst>
          </p:cNvPr>
          <p:cNvSpPr>
            <a:spLocks noGrp="1"/>
          </p:cNvSpPr>
          <p:nvPr>
            <p:ph type="title"/>
          </p:nvPr>
        </p:nvSpPr>
        <p:spPr>
          <a:xfrm>
            <a:off x="7845614" y="78984"/>
            <a:ext cx="4087306" cy="2889114"/>
          </a:xfrm>
        </p:spPr>
        <p:txBody>
          <a:bodyPr vert="horz" lIns="91440" tIns="45720" rIns="91440" bIns="45720" rtlCol="0" anchor="b">
            <a:normAutofit/>
          </a:bodyPr>
          <a:lstStyle/>
          <a:p>
            <a:r>
              <a:rPr lang="en-US" sz="5400" dirty="0"/>
              <a:t>What were </a:t>
            </a:r>
            <a:r>
              <a:rPr lang="en-US" sz="5400" dirty="0" err="1"/>
              <a:t>hetairai</a:t>
            </a:r>
            <a:r>
              <a:rPr lang="en-US" sz="5400" dirty="0"/>
              <a:t>?</a:t>
            </a:r>
          </a:p>
        </p:txBody>
      </p:sp>
      <p:pic>
        <p:nvPicPr>
          <p:cNvPr id="13" name="Content Placeholder 12" descr="A vintage photo of a group of people posing for the camera&#10;&#10;Description automatically generated">
            <a:extLst>
              <a:ext uri="{FF2B5EF4-FFF2-40B4-BE49-F238E27FC236}">
                <a16:creationId xmlns:a16="http://schemas.microsoft.com/office/drawing/2014/main" id="{8FFA609D-70A0-414F-AF6D-945364ADDD03}"/>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18799" r="12278"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8" name="TextBox 7">
            <a:extLst>
              <a:ext uri="{FF2B5EF4-FFF2-40B4-BE49-F238E27FC236}">
                <a16:creationId xmlns:a16="http://schemas.microsoft.com/office/drawing/2014/main" id="{4F18D4A4-C887-4F06-B96B-F099B1D432E7}"/>
              </a:ext>
            </a:extLst>
          </p:cNvPr>
          <p:cNvSpPr txBox="1"/>
          <p:nvPr/>
        </p:nvSpPr>
        <p:spPr>
          <a:xfrm>
            <a:off x="4973671" y="6020243"/>
            <a:ext cx="7218329" cy="461665"/>
          </a:xfrm>
          <a:prstGeom prst="rect">
            <a:avLst/>
          </a:prstGeom>
          <a:noFill/>
        </p:spPr>
        <p:txBody>
          <a:bodyPr wrap="square" rtlCol="0">
            <a:spAutoFit/>
          </a:bodyPr>
          <a:lstStyle/>
          <a:p>
            <a:pPr>
              <a:spcAft>
                <a:spcPts val="600"/>
              </a:spcAft>
            </a:pPr>
            <a:r>
              <a:rPr lang="en-GB" sz="1200" dirty="0"/>
              <a:t>Image retrieved from </a:t>
            </a:r>
            <a:r>
              <a:rPr lang="en-GB" sz="1200" dirty="0">
                <a:hlinkClick r:id="rId6"/>
              </a:rPr>
              <a:t>https://chs.harvard.edu/CHS/article/display/6321.14-some-notable-afterimages-of-plato-s-symposium-j-h-lesher</a:t>
            </a:r>
            <a:r>
              <a:rPr lang="en-GB" sz="1200" dirty="0"/>
              <a:t> </a:t>
            </a:r>
          </a:p>
        </p:txBody>
      </p:sp>
      <p:sp>
        <p:nvSpPr>
          <p:cNvPr id="9" name="TextBox 8">
            <a:extLst>
              <a:ext uri="{FF2B5EF4-FFF2-40B4-BE49-F238E27FC236}">
                <a16:creationId xmlns:a16="http://schemas.microsoft.com/office/drawing/2014/main" id="{5945D5D4-FCD0-408C-9203-8ED5254C88EA}"/>
              </a:ext>
            </a:extLst>
          </p:cNvPr>
          <p:cNvSpPr txBox="1"/>
          <p:nvPr/>
        </p:nvSpPr>
        <p:spPr>
          <a:xfrm>
            <a:off x="6791716" y="4097660"/>
            <a:ext cx="6042582" cy="723275"/>
          </a:xfrm>
          <a:prstGeom prst="rect">
            <a:avLst/>
          </a:prstGeom>
          <a:noFill/>
        </p:spPr>
        <p:txBody>
          <a:bodyPr wrap="square" rtlCol="0">
            <a:spAutoFit/>
          </a:bodyPr>
          <a:lstStyle/>
          <a:p>
            <a:pPr>
              <a:spcAft>
                <a:spcPts val="600"/>
              </a:spcAft>
            </a:pPr>
            <a:r>
              <a:rPr lang="en-GB"/>
              <a:t>Youth among the courtesans, Hellenistic Marble relief.</a:t>
            </a:r>
          </a:p>
          <a:p>
            <a:pPr>
              <a:spcAft>
                <a:spcPts val="600"/>
              </a:spcAft>
            </a:pPr>
            <a:r>
              <a:rPr lang="en-GB"/>
              <a:t>Naples, Museo Archeologico Nazionale. 6688 </a:t>
            </a:r>
          </a:p>
        </p:txBody>
      </p:sp>
      <p:pic>
        <p:nvPicPr>
          <p:cNvPr id="12" name="Audio 11">
            <a:hlinkClick r:id="" action="ppaction://media"/>
            <a:extLst>
              <a:ext uri="{FF2B5EF4-FFF2-40B4-BE49-F238E27FC236}">
                <a16:creationId xmlns:a16="http://schemas.microsoft.com/office/drawing/2014/main" id="{0D488FFF-D07B-42C2-8658-13D45C481F8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703298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3106"/>
    </mc:Choice>
    <mc:Fallback>
      <p:transition spd="slow" advTm="43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E5304-9FFF-45EA-86BE-3691639339DB}"/>
              </a:ext>
            </a:extLst>
          </p:cNvPr>
          <p:cNvSpPr>
            <a:spLocks noGrp="1"/>
          </p:cNvSpPr>
          <p:nvPr>
            <p:ph type="title"/>
          </p:nvPr>
        </p:nvSpPr>
        <p:spPr>
          <a:xfrm>
            <a:off x="2311147" y="365760"/>
            <a:ext cx="7569706" cy="1288238"/>
          </a:xfrm>
        </p:spPr>
        <p:txBody>
          <a:bodyPr anchor="ctr">
            <a:normAutofit/>
          </a:bodyPr>
          <a:lstStyle/>
          <a:p>
            <a:pPr algn="ctr"/>
            <a:r>
              <a:rPr lang="en-US" dirty="0"/>
              <a:t>Who was Phryne?</a:t>
            </a:r>
            <a:endParaRPr lang="en-GB" dirty="0"/>
          </a:p>
        </p:txBody>
      </p:sp>
      <p:sp>
        <p:nvSpPr>
          <p:cNvPr id="3" name="Content Placeholder 2">
            <a:extLst>
              <a:ext uri="{FF2B5EF4-FFF2-40B4-BE49-F238E27FC236}">
                <a16:creationId xmlns:a16="http://schemas.microsoft.com/office/drawing/2014/main" id="{E75C4818-B30D-46C4-BD68-F2EEE10E0F69}"/>
              </a:ext>
            </a:extLst>
          </p:cNvPr>
          <p:cNvSpPr>
            <a:spLocks noGrp="1"/>
          </p:cNvSpPr>
          <p:nvPr>
            <p:ph idx="1"/>
          </p:nvPr>
        </p:nvSpPr>
        <p:spPr>
          <a:xfrm>
            <a:off x="2165569" y="1956816"/>
            <a:ext cx="7860863" cy="4024884"/>
          </a:xfrm>
        </p:spPr>
        <p:txBody>
          <a:bodyPr anchor="t">
            <a:normAutofit lnSpcReduction="10000"/>
          </a:bodyPr>
          <a:lstStyle/>
          <a:p>
            <a:pPr marL="0" indent="0">
              <a:buNone/>
            </a:pPr>
            <a:endParaRPr lang="en-US" sz="2400"/>
          </a:p>
          <a:p>
            <a:pPr marL="0" indent="0">
              <a:buNone/>
            </a:pPr>
            <a:r>
              <a:rPr lang="en-US" sz="2400" b="0" i="0">
                <a:effectLst/>
                <a:latin typeface="Georgia" panose="02040502050405020303" pitchFamily="18" charset="0"/>
              </a:rPr>
              <a:t>“Before our time, the Thespian Phryne was</a:t>
            </a:r>
            <a:br>
              <a:rPr lang="en-US" sz="2400"/>
            </a:br>
            <a:r>
              <a:rPr lang="en-US" sz="2400" b="0" i="0">
                <a:effectLst/>
                <a:latin typeface="Georgia" panose="02040502050405020303" pitchFamily="18" charset="0"/>
              </a:rPr>
              <a:t>Far the most famous of all courtesans;</a:t>
            </a:r>
            <a:br>
              <a:rPr lang="en-US" sz="2400"/>
            </a:br>
            <a:r>
              <a:rPr lang="en-US" sz="2400" b="0" i="0">
                <a:effectLst/>
                <a:latin typeface="Georgia" panose="02040502050405020303" pitchFamily="18" charset="0"/>
              </a:rPr>
              <a:t>And even though you're later than her age,</a:t>
            </a:r>
            <a:br>
              <a:rPr lang="en-US" sz="2400"/>
            </a:br>
            <a:r>
              <a:rPr lang="en-US" sz="2400" b="0" i="0">
                <a:effectLst/>
                <a:latin typeface="Georgia" panose="02040502050405020303" pitchFamily="18" charset="0"/>
              </a:rPr>
              <a:t>Still you have heard of the trial which she stood.</a:t>
            </a:r>
            <a:br>
              <a:rPr lang="en-US" sz="2400"/>
            </a:br>
            <a:r>
              <a:rPr lang="en-US" sz="2400" b="0" i="0">
                <a:effectLst/>
                <a:latin typeface="Georgia" panose="02040502050405020303" pitchFamily="18" charset="0"/>
              </a:rPr>
              <a:t>She was accused on a capital charge</a:t>
            </a:r>
            <a:br>
              <a:rPr lang="en-US" sz="2400"/>
            </a:br>
            <a:r>
              <a:rPr lang="en-US" sz="2400" b="0" i="0">
                <a:effectLst/>
                <a:latin typeface="Georgia" panose="02040502050405020303" pitchFamily="18" charset="0"/>
              </a:rPr>
              <a:t>Before the Heliæa, being said</a:t>
            </a:r>
            <a:br>
              <a:rPr lang="en-US" sz="2400"/>
            </a:br>
            <a:r>
              <a:rPr lang="en-US" sz="2400" b="0" i="0">
                <a:effectLst/>
                <a:latin typeface="Georgia" panose="02040502050405020303" pitchFamily="18" charset="0"/>
              </a:rPr>
              <a:t>To have corrupted all the citizens;</a:t>
            </a:r>
            <a:br>
              <a:rPr lang="en-US" sz="2400"/>
            </a:br>
            <a:r>
              <a:rPr lang="en-US" sz="2400" b="0" i="0">
                <a:effectLst/>
                <a:latin typeface="Georgia" panose="02040502050405020303" pitchFamily="18" charset="0"/>
              </a:rPr>
              <a:t>But she besought the judges separately</a:t>
            </a:r>
            <a:br>
              <a:rPr lang="en-US" sz="2400"/>
            </a:br>
            <a:r>
              <a:rPr lang="en-US" sz="2400" b="0" i="0">
                <a:effectLst/>
                <a:latin typeface="Georgia" panose="02040502050405020303" pitchFamily="18" charset="0"/>
              </a:rPr>
              <a:t>With tears, and so just saved herself from judgment.” </a:t>
            </a:r>
          </a:p>
          <a:p>
            <a:pPr marL="0" indent="0">
              <a:buNone/>
            </a:pPr>
            <a:r>
              <a:rPr lang="en-US" sz="2400" b="0" i="0">
                <a:effectLst/>
                <a:latin typeface="Georgia" panose="02040502050405020303" pitchFamily="18" charset="0"/>
              </a:rPr>
              <a:t>- </a:t>
            </a:r>
            <a:r>
              <a:rPr lang="en-GB" sz="2400"/>
              <a:t>Athenaeus, The Deipnosophists. XIII. 60.</a:t>
            </a:r>
            <a:endParaRPr lang="en-US" sz="2400"/>
          </a:p>
          <a:p>
            <a:endParaRPr lang="en-US" sz="2400"/>
          </a:p>
        </p:txBody>
      </p:sp>
      <p:pic>
        <p:nvPicPr>
          <p:cNvPr id="8" name="Audio 7">
            <a:hlinkClick r:id="" action="ppaction://media"/>
            <a:extLst>
              <a:ext uri="{FF2B5EF4-FFF2-40B4-BE49-F238E27FC236}">
                <a16:creationId xmlns:a16="http://schemas.microsoft.com/office/drawing/2014/main" id="{4BFF668A-6A48-4A8B-B956-EFE4E91341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308234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1852"/>
    </mc:Choice>
    <mc:Fallback>
      <p:transition spd="slow" advTm="41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8E6B-17CF-4A9B-BFCE-B15136B93C8F}"/>
              </a:ext>
            </a:extLst>
          </p:cNvPr>
          <p:cNvSpPr>
            <a:spLocks noGrp="1"/>
          </p:cNvSpPr>
          <p:nvPr>
            <p:ph type="title"/>
          </p:nvPr>
        </p:nvSpPr>
        <p:spPr/>
        <p:txBody>
          <a:bodyPr/>
          <a:lstStyle/>
          <a:p>
            <a:pPr algn="ctr"/>
            <a:r>
              <a:rPr lang="en-GB" dirty="0"/>
              <a:t>Other Famous </a:t>
            </a:r>
            <a:r>
              <a:rPr lang="en-GB" dirty="0" err="1"/>
              <a:t>Hetaira</a:t>
            </a:r>
            <a:endParaRPr lang="en-GB" dirty="0"/>
          </a:p>
        </p:txBody>
      </p:sp>
      <p:sp>
        <p:nvSpPr>
          <p:cNvPr id="3" name="Content Placeholder 2">
            <a:extLst>
              <a:ext uri="{FF2B5EF4-FFF2-40B4-BE49-F238E27FC236}">
                <a16:creationId xmlns:a16="http://schemas.microsoft.com/office/drawing/2014/main" id="{F30B611B-9E60-47ED-8B7F-D0A128FE6297}"/>
              </a:ext>
            </a:extLst>
          </p:cNvPr>
          <p:cNvSpPr>
            <a:spLocks noGrp="1"/>
          </p:cNvSpPr>
          <p:nvPr>
            <p:ph idx="1"/>
          </p:nvPr>
        </p:nvSpPr>
        <p:spPr>
          <a:xfrm>
            <a:off x="884257" y="1991021"/>
            <a:ext cx="10515600" cy="4351338"/>
          </a:xfrm>
        </p:spPr>
        <p:txBody>
          <a:bodyPr/>
          <a:lstStyle/>
          <a:p>
            <a:pPr algn="ctr"/>
            <a:r>
              <a:rPr lang="en-GB" dirty="0" err="1"/>
              <a:t>Neaira</a:t>
            </a:r>
            <a:r>
              <a:rPr lang="en-GB" sz="2400" dirty="0"/>
              <a:t> – </a:t>
            </a:r>
            <a:r>
              <a:rPr lang="en-GB" sz="2400" i="1" dirty="0"/>
              <a:t>Not an Athenian!</a:t>
            </a:r>
            <a:endParaRPr lang="en-GB" sz="2400" dirty="0"/>
          </a:p>
          <a:p>
            <a:pPr algn="ctr"/>
            <a:r>
              <a:rPr lang="en-GB" dirty="0" err="1"/>
              <a:t>Lais</a:t>
            </a:r>
            <a:r>
              <a:rPr lang="en-GB" dirty="0"/>
              <a:t> </a:t>
            </a:r>
            <a:r>
              <a:rPr lang="en-GB" sz="2400" i="1" dirty="0"/>
              <a:t>– Artistic Lover</a:t>
            </a:r>
          </a:p>
          <a:p>
            <a:pPr algn="ctr"/>
            <a:r>
              <a:rPr lang="en-GB" dirty="0" err="1"/>
              <a:t>Leontion</a:t>
            </a:r>
            <a:r>
              <a:rPr lang="en-GB" sz="2400" dirty="0"/>
              <a:t> – </a:t>
            </a:r>
            <a:r>
              <a:rPr lang="en-GB" sz="2400" i="1" dirty="0"/>
              <a:t>Philosophical whore?</a:t>
            </a:r>
            <a:endParaRPr lang="en-GB" i="1" dirty="0"/>
          </a:p>
          <a:p>
            <a:pPr algn="ctr"/>
            <a:r>
              <a:rPr lang="en-GB" dirty="0"/>
              <a:t>Thais </a:t>
            </a:r>
            <a:r>
              <a:rPr lang="en-GB" sz="2400" i="1" dirty="0"/>
              <a:t>– Mistress of ‘The Great’</a:t>
            </a:r>
            <a:endParaRPr lang="en-GB" i="1" dirty="0"/>
          </a:p>
        </p:txBody>
      </p:sp>
      <p:pic>
        <p:nvPicPr>
          <p:cNvPr id="5" name="Picture 4" descr="A close up of a womans face&#10;&#10;Description automatically generated">
            <a:extLst>
              <a:ext uri="{FF2B5EF4-FFF2-40B4-BE49-F238E27FC236}">
                <a16:creationId xmlns:a16="http://schemas.microsoft.com/office/drawing/2014/main" id="{AD1214D3-A516-4FF5-9DBF-410BA039EEB3}"/>
              </a:ext>
            </a:extLst>
          </p:cNvPr>
          <p:cNvPicPr>
            <a:picLocks noChangeAspect="1"/>
          </p:cNvPicPr>
          <p:nvPr/>
        </p:nvPicPr>
        <p:blipFill rotWithShape="1">
          <a:blip r:embed="rId5">
            <a:extLst>
              <a:ext uri="{28A0092B-C50C-407E-A947-70E740481C1C}">
                <a14:useLocalDpi xmlns:a14="http://schemas.microsoft.com/office/drawing/2010/main" val="0"/>
              </a:ext>
            </a:extLst>
          </a:blip>
          <a:srcRect l="36176" t="10876" r="35589" b="15932"/>
          <a:stretch/>
        </p:blipFill>
        <p:spPr>
          <a:xfrm>
            <a:off x="432208" y="1381192"/>
            <a:ext cx="3014583" cy="3921311"/>
          </a:xfrm>
          <a:prstGeom prst="rect">
            <a:avLst/>
          </a:prstGeom>
        </p:spPr>
      </p:pic>
      <p:sp>
        <p:nvSpPr>
          <p:cNvPr id="6" name="TextBox 5">
            <a:extLst>
              <a:ext uri="{FF2B5EF4-FFF2-40B4-BE49-F238E27FC236}">
                <a16:creationId xmlns:a16="http://schemas.microsoft.com/office/drawing/2014/main" id="{D7E9488B-D8FC-414D-A263-6AF1E7FB3F85}"/>
              </a:ext>
            </a:extLst>
          </p:cNvPr>
          <p:cNvSpPr txBox="1"/>
          <p:nvPr/>
        </p:nvSpPr>
        <p:spPr>
          <a:xfrm>
            <a:off x="188536" y="6342359"/>
            <a:ext cx="4591050" cy="461665"/>
          </a:xfrm>
          <a:prstGeom prst="rect">
            <a:avLst/>
          </a:prstGeom>
          <a:noFill/>
        </p:spPr>
        <p:txBody>
          <a:bodyPr wrap="square" rtlCol="0">
            <a:spAutoFit/>
          </a:bodyPr>
          <a:lstStyle/>
          <a:p>
            <a:r>
              <a:rPr lang="en-GB" sz="1200" dirty="0"/>
              <a:t>Image retrieved from </a:t>
            </a:r>
            <a:r>
              <a:rPr lang="en-GB" sz="1200" dirty="0">
                <a:hlinkClick r:id="rId6"/>
              </a:rPr>
              <a:t>https://www.britishmuseum.org/collection/object/P_1875-0710-2826</a:t>
            </a:r>
            <a:r>
              <a:rPr lang="en-GB" sz="1200" dirty="0"/>
              <a:t> </a:t>
            </a:r>
          </a:p>
        </p:txBody>
      </p:sp>
      <p:sp>
        <p:nvSpPr>
          <p:cNvPr id="7" name="TextBox 6">
            <a:extLst>
              <a:ext uri="{FF2B5EF4-FFF2-40B4-BE49-F238E27FC236}">
                <a16:creationId xmlns:a16="http://schemas.microsoft.com/office/drawing/2014/main" id="{7C6C4023-0C8B-4F81-83E5-23BE78CA34A2}"/>
              </a:ext>
            </a:extLst>
          </p:cNvPr>
          <p:cNvSpPr txBox="1"/>
          <p:nvPr/>
        </p:nvSpPr>
        <p:spPr>
          <a:xfrm>
            <a:off x="183822" y="5419029"/>
            <a:ext cx="5231876" cy="923330"/>
          </a:xfrm>
          <a:prstGeom prst="rect">
            <a:avLst/>
          </a:prstGeom>
          <a:noFill/>
        </p:spPr>
        <p:txBody>
          <a:bodyPr wrap="square" rtlCol="0">
            <a:spAutoFit/>
          </a:bodyPr>
          <a:lstStyle/>
          <a:p>
            <a:r>
              <a:rPr lang="en-GB" dirty="0" err="1"/>
              <a:t>Lais</a:t>
            </a:r>
            <a:r>
              <a:rPr lang="en-GB" dirty="0"/>
              <a:t> </a:t>
            </a:r>
            <a:r>
              <a:rPr lang="en-GB" dirty="0" err="1"/>
              <a:t>corinthiaca</a:t>
            </a:r>
            <a:endParaRPr lang="en-GB" dirty="0"/>
          </a:p>
          <a:p>
            <a:r>
              <a:rPr lang="en-GB" dirty="0"/>
              <a:t>Magdalena Offenburg as </a:t>
            </a:r>
            <a:r>
              <a:rPr lang="en-GB" dirty="0" err="1"/>
              <a:t>Lais</a:t>
            </a:r>
            <a:r>
              <a:rPr lang="en-GB" dirty="0"/>
              <a:t> of Corinth 1526</a:t>
            </a:r>
          </a:p>
          <a:p>
            <a:r>
              <a:rPr lang="en-GB" dirty="0"/>
              <a:t>by Hans Holbein the Younger.</a:t>
            </a:r>
          </a:p>
        </p:txBody>
      </p:sp>
      <p:pic>
        <p:nvPicPr>
          <p:cNvPr id="9" name="Picture 8" descr="A picture containing outdoor, standing, building, person&#10;&#10;Description automatically generated">
            <a:extLst>
              <a:ext uri="{FF2B5EF4-FFF2-40B4-BE49-F238E27FC236}">
                <a16:creationId xmlns:a16="http://schemas.microsoft.com/office/drawing/2014/main" id="{89631372-56D4-45D8-AB08-A087F3EB9A8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43477" y="1158187"/>
            <a:ext cx="2516315" cy="3994150"/>
          </a:xfrm>
          <a:prstGeom prst="rect">
            <a:avLst/>
          </a:prstGeom>
        </p:spPr>
      </p:pic>
      <p:sp>
        <p:nvSpPr>
          <p:cNvPr id="10" name="TextBox 9">
            <a:extLst>
              <a:ext uri="{FF2B5EF4-FFF2-40B4-BE49-F238E27FC236}">
                <a16:creationId xmlns:a16="http://schemas.microsoft.com/office/drawing/2014/main" id="{5776785C-3842-4B31-A45F-3FA7A5FDF8A1}"/>
              </a:ext>
            </a:extLst>
          </p:cNvPr>
          <p:cNvSpPr txBox="1"/>
          <p:nvPr/>
        </p:nvSpPr>
        <p:spPr>
          <a:xfrm>
            <a:off x="8510835" y="6342360"/>
            <a:ext cx="3981601" cy="461665"/>
          </a:xfrm>
          <a:prstGeom prst="rect">
            <a:avLst/>
          </a:prstGeom>
          <a:noFill/>
        </p:spPr>
        <p:txBody>
          <a:bodyPr wrap="square" rtlCol="0">
            <a:spAutoFit/>
          </a:bodyPr>
          <a:lstStyle/>
          <a:p>
            <a:r>
              <a:rPr lang="en-GB" sz="1200" dirty="0"/>
              <a:t>Image retrieved from </a:t>
            </a:r>
            <a:r>
              <a:rPr lang="en-GB" sz="1200" dirty="0">
                <a:hlinkClick r:id="rId8"/>
              </a:rPr>
              <a:t>https://waddesdon.org.uk/the-collection/item/?id=589</a:t>
            </a:r>
            <a:r>
              <a:rPr lang="en-GB" sz="1200" dirty="0"/>
              <a:t> </a:t>
            </a:r>
          </a:p>
        </p:txBody>
      </p:sp>
      <p:sp>
        <p:nvSpPr>
          <p:cNvPr id="11" name="TextBox 10">
            <a:extLst>
              <a:ext uri="{FF2B5EF4-FFF2-40B4-BE49-F238E27FC236}">
                <a16:creationId xmlns:a16="http://schemas.microsoft.com/office/drawing/2014/main" id="{79C3152E-80C3-485C-9C15-2E8590AD1E0F}"/>
              </a:ext>
            </a:extLst>
          </p:cNvPr>
          <p:cNvSpPr txBox="1"/>
          <p:nvPr/>
        </p:nvSpPr>
        <p:spPr>
          <a:xfrm>
            <a:off x="8517118" y="5302503"/>
            <a:ext cx="3486346" cy="923330"/>
          </a:xfrm>
          <a:prstGeom prst="rect">
            <a:avLst/>
          </a:prstGeom>
          <a:noFill/>
        </p:spPr>
        <p:txBody>
          <a:bodyPr wrap="square" rtlCol="0">
            <a:spAutoFit/>
          </a:bodyPr>
          <a:lstStyle/>
          <a:p>
            <a:r>
              <a:rPr lang="en-GB" dirty="0"/>
              <a:t>Thais</a:t>
            </a:r>
          </a:p>
          <a:p>
            <a:r>
              <a:rPr lang="en-GB" dirty="0"/>
              <a:t>Emily Pott as Thais of Athens 1781</a:t>
            </a:r>
          </a:p>
          <a:p>
            <a:r>
              <a:rPr lang="en-GB" dirty="0"/>
              <a:t>by Joshua Reynolds.</a:t>
            </a:r>
          </a:p>
        </p:txBody>
      </p:sp>
      <p:pic>
        <p:nvPicPr>
          <p:cNvPr id="16" name="Audio 15">
            <a:hlinkClick r:id="" action="ppaction://media"/>
            <a:extLst>
              <a:ext uri="{FF2B5EF4-FFF2-40B4-BE49-F238E27FC236}">
                <a16:creationId xmlns:a16="http://schemas.microsoft.com/office/drawing/2014/main" id="{85E6D1F8-280E-4AF4-ADE5-2CB50FD2DD6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30801156"/>
      </p:ext>
    </p:extLst>
  </p:cSld>
  <p:clrMapOvr>
    <a:masterClrMapping/>
  </p:clrMapOvr>
  <mc:AlternateContent xmlns:mc="http://schemas.openxmlformats.org/markup-compatibility/2006">
    <mc:Choice xmlns:p14="http://schemas.microsoft.com/office/powerpoint/2010/main" Requires="p14">
      <p:transition spd="slow" p14:dur="2000" advTm="194105"/>
    </mc:Choice>
    <mc:Fallback>
      <p:transition spd="slow" advTm="194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A53DF-CC35-4CC3-AAF0-D8A871AA74DF}"/>
              </a:ext>
            </a:extLst>
          </p:cNvPr>
          <p:cNvSpPr>
            <a:spLocks noGrp="1"/>
          </p:cNvSpPr>
          <p:nvPr>
            <p:ph type="title"/>
          </p:nvPr>
        </p:nvSpPr>
        <p:spPr>
          <a:xfrm>
            <a:off x="6801436" y="1396289"/>
            <a:ext cx="4819952" cy="1325563"/>
          </a:xfrm>
        </p:spPr>
        <p:txBody>
          <a:bodyPr vert="horz" lIns="91440" tIns="45720" rIns="91440" bIns="45720" rtlCol="0" anchor="ctr">
            <a:normAutofit/>
          </a:bodyPr>
          <a:lstStyle/>
          <a:p>
            <a:r>
              <a:rPr lang="en-US" dirty="0"/>
              <a:t>The Court Case</a:t>
            </a:r>
            <a:endParaRPr lang="en-US"/>
          </a:p>
        </p:txBody>
      </p:sp>
      <p:pic>
        <p:nvPicPr>
          <p:cNvPr id="5" name="Content Placeholder 4" descr="A group of people in a room&#10;&#10;Description automatically generated">
            <a:extLst>
              <a:ext uri="{FF2B5EF4-FFF2-40B4-BE49-F238E27FC236}">
                <a16:creationId xmlns:a16="http://schemas.microsoft.com/office/drawing/2014/main" id="{064CDA57-5FF0-4229-B633-9C892DCE0685}"/>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25732" r="10383"/>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3" name="TextBox 2">
            <a:extLst>
              <a:ext uri="{FF2B5EF4-FFF2-40B4-BE49-F238E27FC236}">
                <a16:creationId xmlns:a16="http://schemas.microsoft.com/office/drawing/2014/main" id="{7F37B359-5A38-4985-8FF5-9C8DA059630C}"/>
              </a:ext>
            </a:extLst>
          </p:cNvPr>
          <p:cNvSpPr txBox="1"/>
          <p:nvPr/>
        </p:nvSpPr>
        <p:spPr>
          <a:xfrm>
            <a:off x="6801435" y="2871982"/>
            <a:ext cx="4819951" cy="31816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dirty="0"/>
              <a:t>“When she was brought to trial by </a:t>
            </a:r>
            <a:r>
              <a:rPr lang="en-US" sz="2400" dirty="0" err="1"/>
              <a:t>Euthias</a:t>
            </a:r>
            <a:r>
              <a:rPr lang="en-US" sz="2400" dirty="0"/>
              <a:t>, on a capital charge, she was acquitted” – (Cooper. 1995. 304)</a:t>
            </a:r>
          </a:p>
          <a:p>
            <a:pPr indent="-228600">
              <a:lnSpc>
                <a:spcPct val="90000"/>
              </a:lnSpc>
              <a:spcAft>
                <a:spcPts val="600"/>
              </a:spcAft>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id="{0EEB6E8B-98CE-461C-A08E-357252F668F3}"/>
              </a:ext>
            </a:extLst>
          </p:cNvPr>
          <p:cNvSpPr txBox="1"/>
          <p:nvPr/>
        </p:nvSpPr>
        <p:spPr>
          <a:xfrm>
            <a:off x="7182235" y="5749825"/>
            <a:ext cx="5009745" cy="907941"/>
          </a:xfrm>
          <a:prstGeom prst="rect">
            <a:avLst/>
          </a:prstGeom>
          <a:noFill/>
        </p:spPr>
        <p:txBody>
          <a:bodyPr wrap="square" rtlCol="0">
            <a:spAutoFit/>
          </a:bodyPr>
          <a:lstStyle/>
          <a:p>
            <a:pPr>
              <a:spcAft>
                <a:spcPts val="600"/>
              </a:spcAft>
            </a:pPr>
            <a:r>
              <a:rPr lang="en-GB" sz="1200" dirty="0"/>
              <a:t>Image retrieved from </a:t>
            </a:r>
            <a:r>
              <a:rPr lang="en-US" sz="1200" dirty="0">
                <a:hlinkClick r:id="rId6"/>
              </a:rPr>
              <a:t>https://www.ancient-origins.net/history-famous-people/phryne-ancient-greek-prostitute-who-flashed-her-way-freedom-007571</a:t>
            </a:r>
            <a:endParaRPr lang="en-US" sz="1200"/>
          </a:p>
          <a:p>
            <a:pPr>
              <a:spcAft>
                <a:spcPts val="600"/>
              </a:spcAft>
            </a:pPr>
            <a:r>
              <a:rPr lang="en-GB" sz="1200" dirty="0"/>
              <a:t> </a:t>
            </a:r>
            <a:endParaRPr lang="en-GB" sz="1200"/>
          </a:p>
        </p:txBody>
      </p:sp>
      <p:sp>
        <p:nvSpPr>
          <p:cNvPr id="6" name="TextBox 5">
            <a:extLst>
              <a:ext uri="{FF2B5EF4-FFF2-40B4-BE49-F238E27FC236}">
                <a16:creationId xmlns:a16="http://schemas.microsoft.com/office/drawing/2014/main" id="{206A01FD-D868-4F39-ADAA-596811E4EF62}"/>
              </a:ext>
            </a:extLst>
          </p:cNvPr>
          <p:cNvSpPr txBox="1"/>
          <p:nvPr/>
        </p:nvSpPr>
        <p:spPr>
          <a:xfrm>
            <a:off x="7434492" y="4719599"/>
            <a:ext cx="3312160" cy="646331"/>
          </a:xfrm>
          <a:prstGeom prst="rect">
            <a:avLst/>
          </a:prstGeom>
          <a:noFill/>
        </p:spPr>
        <p:txBody>
          <a:bodyPr wrap="square" rtlCol="0">
            <a:spAutoFit/>
          </a:bodyPr>
          <a:lstStyle/>
          <a:p>
            <a:pPr>
              <a:spcAft>
                <a:spcPts val="600"/>
              </a:spcAft>
            </a:pPr>
            <a:r>
              <a:rPr lang="en-GB" dirty="0"/>
              <a:t>Phryne before the Areopagus. (1861) by Jean-Leon Gerome.</a:t>
            </a:r>
          </a:p>
        </p:txBody>
      </p:sp>
      <p:pic>
        <p:nvPicPr>
          <p:cNvPr id="11" name="Audio 10">
            <a:hlinkClick r:id="" action="ppaction://media"/>
            <a:extLst>
              <a:ext uri="{FF2B5EF4-FFF2-40B4-BE49-F238E27FC236}">
                <a16:creationId xmlns:a16="http://schemas.microsoft.com/office/drawing/2014/main" id="{D5489FA5-F32E-473D-A349-1EF83271A70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907942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5451"/>
    </mc:Choice>
    <mc:Fallback>
      <p:transition spd="slow" advTm="105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15D8-3FA6-40DC-AD96-DC7A35C99C0E}"/>
              </a:ext>
            </a:extLst>
          </p:cNvPr>
          <p:cNvSpPr>
            <a:spLocks noGrp="1"/>
          </p:cNvSpPr>
          <p:nvPr>
            <p:ph type="title"/>
          </p:nvPr>
        </p:nvSpPr>
        <p:spPr/>
        <p:txBody>
          <a:bodyPr/>
          <a:lstStyle/>
          <a:p>
            <a:pPr algn="ctr"/>
            <a:r>
              <a:rPr lang="en-US" dirty="0"/>
              <a:t>Dedication at Delphi</a:t>
            </a:r>
            <a:endParaRPr lang="en-GB" dirty="0"/>
          </a:p>
        </p:txBody>
      </p:sp>
      <p:sp>
        <p:nvSpPr>
          <p:cNvPr id="3" name="Content Placeholder 2">
            <a:extLst>
              <a:ext uri="{FF2B5EF4-FFF2-40B4-BE49-F238E27FC236}">
                <a16:creationId xmlns:a16="http://schemas.microsoft.com/office/drawing/2014/main" id="{90B8203F-0F07-4E7B-8B53-BA347E40A74A}"/>
              </a:ext>
            </a:extLst>
          </p:cNvPr>
          <p:cNvSpPr>
            <a:spLocks noGrp="1"/>
          </p:cNvSpPr>
          <p:nvPr>
            <p:ph idx="1"/>
          </p:nvPr>
        </p:nvSpPr>
        <p:spPr/>
        <p:txBody>
          <a:bodyPr>
            <a:normAutofit/>
          </a:bodyPr>
          <a:lstStyle/>
          <a:p>
            <a:r>
              <a:rPr lang="en-US" dirty="0"/>
              <a:t>There was a gilded statue of Phryne at Delphi that was made by Praxiteles and dedicated by herself. (Arafat. 2009.586)</a:t>
            </a:r>
          </a:p>
          <a:p>
            <a:endParaRPr lang="en-US" dirty="0"/>
          </a:p>
        </p:txBody>
      </p:sp>
      <p:pic>
        <p:nvPicPr>
          <p:cNvPr id="6" name="Audio 5">
            <a:hlinkClick r:id="" action="ppaction://media"/>
            <a:extLst>
              <a:ext uri="{FF2B5EF4-FFF2-40B4-BE49-F238E27FC236}">
                <a16:creationId xmlns:a16="http://schemas.microsoft.com/office/drawing/2014/main" id="{14E6FCBF-3FF3-4728-9FC9-6DD162D417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131728857"/>
      </p:ext>
    </p:extLst>
  </p:cSld>
  <p:clrMapOvr>
    <a:masterClrMapping/>
  </p:clrMapOvr>
  <mc:AlternateContent xmlns:mc="http://schemas.openxmlformats.org/markup-compatibility/2006">
    <mc:Choice xmlns:p14="http://schemas.microsoft.com/office/powerpoint/2010/main" Requires="p14">
      <p:transition spd="slow" p14:dur="2000" advTm="55110"/>
    </mc:Choice>
    <mc:Fallback>
      <p:transition spd="slow" advTm="55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A190B-3872-4DDA-A2BC-B02BEBEA1F7A}"/>
              </a:ext>
            </a:extLst>
          </p:cNvPr>
          <p:cNvSpPr>
            <a:spLocks noGrp="1"/>
          </p:cNvSpPr>
          <p:nvPr>
            <p:ph type="title"/>
          </p:nvPr>
        </p:nvSpPr>
        <p:spPr/>
        <p:txBody>
          <a:bodyPr/>
          <a:lstStyle/>
          <a:p>
            <a:pPr algn="ctr"/>
            <a:r>
              <a:rPr lang="en-US" dirty="0"/>
              <a:t>Muse for Aphrodite</a:t>
            </a:r>
            <a:endParaRPr lang="en-GB" dirty="0"/>
          </a:p>
        </p:txBody>
      </p:sp>
      <p:sp>
        <p:nvSpPr>
          <p:cNvPr id="3" name="Content Placeholder 2">
            <a:extLst>
              <a:ext uri="{FF2B5EF4-FFF2-40B4-BE49-F238E27FC236}">
                <a16:creationId xmlns:a16="http://schemas.microsoft.com/office/drawing/2014/main" id="{61AB5899-5EE6-4019-BA64-674A43123119}"/>
              </a:ext>
            </a:extLst>
          </p:cNvPr>
          <p:cNvSpPr>
            <a:spLocks noGrp="1"/>
          </p:cNvSpPr>
          <p:nvPr>
            <p:ph idx="1"/>
          </p:nvPr>
        </p:nvSpPr>
        <p:spPr>
          <a:xfrm>
            <a:off x="8765540" y="4670954"/>
            <a:ext cx="3074670" cy="561975"/>
          </a:xfrm>
        </p:spPr>
        <p:txBody>
          <a:bodyPr>
            <a:normAutofit fontScale="92500" lnSpcReduction="10000"/>
          </a:bodyPr>
          <a:lstStyle/>
          <a:p>
            <a:pPr marL="0" indent="0">
              <a:buNone/>
            </a:pPr>
            <a:r>
              <a:rPr lang="en-GB" sz="1800" dirty="0"/>
              <a:t>Praxiteles’ Aphrodite of </a:t>
            </a:r>
            <a:r>
              <a:rPr lang="en-GB" sz="1800" dirty="0" err="1"/>
              <a:t>Knidus</a:t>
            </a:r>
            <a:endParaRPr lang="en-US" sz="1800" dirty="0"/>
          </a:p>
        </p:txBody>
      </p:sp>
      <p:pic>
        <p:nvPicPr>
          <p:cNvPr id="5" name="Picture 4" descr="Apelles' Aphrodite Anadymene">
            <a:extLst>
              <a:ext uri="{FF2B5EF4-FFF2-40B4-BE49-F238E27FC236}">
                <a16:creationId xmlns:a16="http://schemas.microsoft.com/office/drawing/2014/main" id="{E4EDD8F3-DC59-44EB-A994-C3B9CCB959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99255" y="1524000"/>
            <a:ext cx="1257300" cy="1905000"/>
          </a:xfrm>
          <a:prstGeom prst="rect">
            <a:avLst/>
          </a:prstGeom>
        </p:spPr>
      </p:pic>
      <p:pic>
        <p:nvPicPr>
          <p:cNvPr id="7" name="Picture 6" descr="A statue of a person&#10;&#10;Description automatically generated">
            <a:extLst>
              <a:ext uri="{FF2B5EF4-FFF2-40B4-BE49-F238E27FC236}">
                <a16:creationId xmlns:a16="http://schemas.microsoft.com/office/drawing/2014/main" id="{87EF0F08-F14A-4432-81D5-8356F6FCEEA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51950" y="1027906"/>
            <a:ext cx="2101850" cy="3319883"/>
          </a:xfrm>
          <a:prstGeom prst="rect">
            <a:avLst/>
          </a:prstGeom>
        </p:spPr>
      </p:pic>
      <p:sp>
        <p:nvSpPr>
          <p:cNvPr id="4" name="TextBox 3">
            <a:extLst>
              <a:ext uri="{FF2B5EF4-FFF2-40B4-BE49-F238E27FC236}">
                <a16:creationId xmlns:a16="http://schemas.microsoft.com/office/drawing/2014/main" id="{364355B7-B7EA-4D18-B102-AAC77D795001}"/>
              </a:ext>
            </a:extLst>
          </p:cNvPr>
          <p:cNvSpPr txBox="1"/>
          <p:nvPr/>
        </p:nvSpPr>
        <p:spPr>
          <a:xfrm>
            <a:off x="838200" y="4347789"/>
            <a:ext cx="3436710" cy="646331"/>
          </a:xfrm>
          <a:prstGeom prst="rect">
            <a:avLst/>
          </a:prstGeom>
          <a:noFill/>
        </p:spPr>
        <p:txBody>
          <a:bodyPr wrap="none" rtlCol="0">
            <a:spAutoFit/>
          </a:bodyPr>
          <a:lstStyle/>
          <a:p>
            <a:r>
              <a:rPr lang="en-US" dirty="0"/>
              <a:t>Aphrodite </a:t>
            </a:r>
            <a:r>
              <a:rPr lang="en-US" dirty="0" err="1"/>
              <a:t>Anadyomene</a:t>
            </a:r>
            <a:r>
              <a:rPr lang="en-GB" dirty="0"/>
              <a:t> by Apelles</a:t>
            </a:r>
          </a:p>
          <a:p>
            <a:endParaRPr lang="en-GB" dirty="0"/>
          </a:p>
        </p:txBody>
      </p:sp>
      <p:sp>
        <p:nvSpPr>
          <p:cNvPr id="6" name="TextBox 5">
            <a:extLst>
              <a:ext uri="{FF2B5EF4-FFF2-40B4-BE49-F238E27FC236}">
                <a16:creationId xmlns:a16="http://schemas.microsoft.com/office/drawing/2014/main" id="{73EF3468-390F-4C46-9366-45D538380370}"/>
              </a:ext>
            </a:extLst>
          </p:cNvPr>
          <p:cNvSpPr txBox="1"/>
          <p:nvPr/>
        </p:nvSpPr>
        <p:spPr>
          <a:xfrm>
            <a:off x="3510807" y="1603321"/>
            <a:ext cx="4217886" cy="369332"/>
          </a:xfrm>
          <a:prstGeom prst="rect">
            <a:avLst/>
          </a:prstGeom>
          <a:noFill/>
        </p:spPr>
        <p:txBody>
          <a:bodyPr wrap="none" rtlCol="0">
            <a:spAutoFit/>
          </a:bodyPr>
          <a:lstStyle/>
          <a:p>
            <a:r>
              <a:rPr lang="en-GB" dirty="0"/>
              <a:t>A link between prostitution and the divine!</a:t>
            </a:r>
          </a:p>
        </p:txBody>
      </p:sp>
      <p:sp>
        <p:nvSpPr>
          <p:cNvPr id="8" name="TextBox 7">
            <a:extLst>
              <a:ext uri="{FF2B5EF4-FFF2-40B4-BE49-F238E27FC236}">
                <a16:creationId xmlns:a16="http://schemas.microsoft.com/office/drawing/2014/main" id="{6313FDBE-CC3D-4052-AC50-B612EB61990E}"/>
              </a:ext>
            </a:extLst>
          </p:cNvPr>
          <p:cNvSpPr txBox="1"/>
          <p:nvPr/>
        </p:nvSpPr>
        <p:spPr>
          <a:xfrm>
            <a:off x="8568965" y="5363852"/>
            <a:ext cx="3074670" cy="1477328"/>
          </a:xfrm>
          <a:prstGeom prst="rect">
            <a:avLst/>
          </a:prstGeom>
          <a:noFill/>
        </p:spPr>
        <p:txBody>
          <a:bodyPr wrap="square" rtlCol="0">
            <a:spAutoFit/>
          </a:bodyPr>
          <a:lstStyle/>
          <a:p>
            <a:r>
              <a:rPr lang="en-GB" dirty="0"/>
              <a:t>Image retrieved from </a:t>
            </a:r>
            <a:r>
              <a:rPr lang="en-US" dirty="0">
                <a:hlinkClick r:id="rId7"/>
              </a:rPr>
              <a:t>https://museum.classics.cam.ac.uk/collections/casts/aphrodite-knidos</a:t>
            </a:r>
            <a:r>
              <a:rPr lang="en-US" dirty="0"/>
              <a:t> </a:t>
            </a:r>
          </a:p>
          <a:p>
            <a:endParaRPr lang="en-GB" dirty="0"/>
          </a:p>
        </p:txBody>
      </p:sp>
      <p:sp>
        <p:nvSpPr>
          <p:cNvPr id="9" name="TextBox 8">
            <a:extLst>
              <a:ext uri="{FF2B5EF4-FFF2-40B4-BE49-F238E27FC236}">
                <a16:creationId xmlns:a16="http://schemas.microsoft.com/office/drawing/2014/main" id="{5E22D501-ECA3-45AA-A660-0CA4DDE4FAEE}"/>
              </a:ext>
            </a:extLst>
          </p:cNvPr>
          <p:cNvSpPr txBox="1"/>
          <p:nvPr/>
        </p:nvSpPr>
        <p:spPr>
          <a:xfrm>
            <a:off x="933254" y="5232929"/>
            <a:ext cx="4217886" cy="1477328"/>
          </a:xfrm>
          <a:prstGeom prst="rect">
            <a:avLst/>
          </a:prstGeom>
          <a:noFill/>
        </p:spPr>
        <p:txBody>
          <a:bodyPr wrap="square" rtlCol="0">
            <a:spAutoFit/>
          </a:bodyPr>
          <a:lstStyle/>
          <a:p>
            <a:r>
              <a:rPr lang="en-GB" dirty="0"/>
              <a:t>Image retrieved from </a:t>
            </a:r>
            <a:r>
              <a:rPr lang="en-GB" dirty="0">
                <a:hlinkClick r:id="rId8"/>
              </a:rPr>
              <a:t>http://www.museibologna.it/archeologicoen/percorsi/66288/id/74705/oggetto/74714/</a:t>
            </a:r>
            <a:endParaRPr lang="en-GB" dirty="0"/>
          </a:p>
          <a:p>
            <a:endParaRPr lang="en-GB" dirty="0"/>
          </a:p>
        </p:txBody>
      </p:sp>
      <p:pic>
        <p:nvPicPr>
          <p:cNvPr id="13" name="Audio 12">
            <a:hlinkClick r:id="" action="ppaction://media"/>
            <a:extLst>
              <a:ext uri="{FF2B5EF4-FFF2-40B4-BE49-F238E27FC236}">
                <a16:creationId xmlns:a16="http://schemas.microsoft.com/office/drawing/2014/main" id="{72AB5DD8-094D-4EAF-B5A6-8D707077310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52572674"/>
      </p:ext>
    </p:extLst>
  </p:cSld>
  <p:clrMapOvr>
    <a:masterClrMapping/>
  </p:clrMapOvr>
  <mc:AlternateContent xmlns:mc="http://schemas.openxmlformats.org/markup-compatibility/2006">
    <mc:Choice xmlns:p14="http://schemas.microsoft.com/office/powerpoint/2010/main" Requires="p14">
      <p:transition spd="slow" p14:dur="2000" advTm="26666"/>
    </mc:Choice>
    <mc:Fallback>
      <p:transition spd="slow" advTm="26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D7804-76F9-49AA-A5EC-A457B87C37BE}"/>
              </a:ext>
            </a:extLst>
          </p:cNvPr>
          <p:cNvSpPr>
            <a:spLocks noGrp="1"/>
          </p:cNvSpPr>
          <p:nvPr>
            <p:ph type="title"/>
          </p:nvPr>
        </p:nvSpPr>
        <p:spPr/>
        <p:txBody>
          <a:bodyPr/>
          <a:lstStyle/>
          <a:p>
            <a:pPr algn="ctr"/>
            <a:r>
              <a:rPr lang="en-US" dirty="0"/>
              <a:t>Conclusion</a:t>
            </a:r>
            <a:endParaRPr lang="en-GB" dirty="0"/>
          </a:p>
        </p:txBody>
      </p:sp>
      <p:sp>
        <p:nvSpPr>
          <p:cNvPr id="3" name="Content Placeholder 2">
            <a:extLst>
              <a:ext uri="{FF2B5EF4-FFF2-40B4-BE49-F238E27FC236}">
                <a16:creationId xmlns:a16="http://schemas.microsoft.com/office/drawing/2014/main" id="{35D98153-69E0-429A-836E-7DDE1C182E3D}"/>
              </a:ext>
            </a:extLst>
          </p:cNvPr>
          <p:cNvSpPr>
            <a:spLocks noGrp="1"/>
          </p:cNvSpPr>
          <p:nvPr>
            <p:ph idx="1"/>
          </p:nvPr>
        </p:nvSpPr>
        <p:spPr/>
        <p:txBody>
          <a:bodyPr/>
          <a:lstStyle/>
          <a:p>
            <a:pPr marL="0" indent="0" algn="ctr">
              <a:buNone/>
            </a:pPr>
            <a:r>
              <a:rPr lang="en-US" dirty="0"/>
              <a:t>The lady, the myth, the legend!</a:t>
            </a:r>
          </a:p>
          <a:p>
            <a:pPr marL="0" indent="0">
              <a:buNone/>
            </a:pPr>
            <a:endParaRPr lang="en-US" dirty="0"/>
          </a:p>
          <a:p>
            <a:pPr marL="0" indent="0">
              <a:buNone/>
            </a:pPr>
            <a:r>
              <a:rPr lang="en-GB" dirty="0"/>
              <a:t>“Alexander destroyed the wall but Phryne the courtesan restored it” -</a:t>
            </a:r>
            <a:r>
              <a:rPr lang="en-GB" dirty="0" err="1"/>
              <a:t>Athenaeus</a:t>
            </a:r>
            <a:r>
              <a:rPr lang="en-GB" dirty="0"/>
              <a:t>, The Deipnosophists. XIII. 60.</a:t>
            </a:r>
            <a:endParaRPr lang="en-US" dirty="0"/>
          </a:p>
          <a:p>
            <a:pPr marL="0" indent="0">
              <a:buNone/>
            </a:pPr>
            <a:endParaRPr lang="en-GB" dirty="0"/>
          </a:p>
          <a:p>
            <a:endParaRPr lang="en-GB" dirty="0"/>
          </a:p>
        </p:txBody>
      </p:sp>
      <p:pic>
        <p:nvPicPr>
          <p:cNvPr id="6" name="Audio 5">
            <a:hlinkClick r:id="" action="ppaction://media"/>
            <a:extLst>
              <a:ext uri="{FF2B5EF4-FFF2-40B4-BE49-F238E27FC236}">
                <a16:creationId xmlns:a16="http://schemas.microsoft.com/office/drawing/2014/main" id="{A7F9237B-1732-461C-9859-179E4371C0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458432442"/>
      </p:ext>
    </p:extLst>
  </p:cSld>
  <p:clrMapOvr>
    <a:masterClrMapping/>
  </p:clrMapOvr>
  <mc:AlternateContent xmlns:mc="http://schemas.openxmlformats.org/markup-compatibility/2006">
    <mc:Choice xmlns:p14="http://schemas.microsoft.com/office/powerpoint/2010/main" Requires="p14">
      <p:transition spd="slow" p14:dur="2000" advTm="96999"/>
    </mc:Choice>
    <mc:Fallback>
      <p:transition spd="slow" advTm="96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EC8E7-D294-4450-B502-F334D48AEF2F}"/>
              </a:ext>
            </a:extLst>
          </p:cNvPr>
          <p:cNvSpPr>
            <a:spLocks noGrp="1"/>
          </p:cNvSpPr>
          <p:nvPr>
            <p:ph type="title"/>
          </p:nvPr>
        </p:nvSpPr>
        <p:spPr/>
        <p:txBody>
          <a:bodyPr/>
          <a:lstStyle/>
          <a:p>
            <a:pPr algn="ctr"/>
            <a:r>
              <a:rPr lang="en-US" dirty="0"/>
              <a:t>Bibliography (Ancient)</a:t>
            </a:r>
            <a:endParaRPr lang="en-GB" dirty="0"/>
          </a:p>
        </p:txBody>
      </p:sp>
      <p:sp>
        <p:nvSpPr>
          <p:cNvPr id="3" name="Content Placeholder 2">
            <a:extLst>
              <a:ext uri="{FF2B5EF4-FFF2-40B4-BE49-F238E27FC236}">
                <a16:creationId xmlns:a16="http://schemas.microsoft.com/office/drawing/2014/main" id="{889A1774-93DD-49DB-9F1D-A4275A3AE062}"/>
              </a:ext>
            </a:extLst>
          </p:cNvPr>
          <p:cNvSpPr>
            <a:spLocks noGrp="1"/>
          </p:cNvSpPr>
          <p:nvPr>
            <p:ph idx="1"/>
          </p:nvPr>
        </p:nvSpPr>
        <p:spPr/>
        <p:txBody>
          <a:bodyPr>
            <a:normAutofit/>
          </a:bodyPr>
          <a:lstStyle/>
          <a:p>
            <a:r>
              <a:rPr lang="en-GB" dirty="0" err="1"/>
              <a:t>Athenaeus</a:t>
            </a:r>
            <a:r>
              <a:rPr lang="en-GB" dirty="0"/>
              <a:t>, The Deipnosophists. C. D. Yonge (trans.) London; Henry G. Bohn.</a:t>
            </a:r>
          </a:p>
          <a:p>
            <a:r>
              <a:rPr lang="en-GB" dirty="0">
                <a:effectLst/>
                <a:ea typeface="Calibri" panose="020F0502020204030204" pitchFamily="34" charset="0"/>
                <a:cs typeface="Times New Roman" panose="02020603050405020304" pitchFamily="18" charset="0"/>
              </a:rPr>
              <a:t>Demosthenes, Orations. Norman W. DeWitt (trans.) 1949. Cambridge; Harvard University Press.</a:t>
            </a:r>
            <a:endParaRPr lang="en-GB" dirty="0"/>
          </a:p>
          <a:p>
            <a:r>
              <a:rPr lang="en-GB" dirty="0"/>
              <a:t>Pausanias, Descriptions of Greece. WHS Jones (trans.) Cambridge; Harvard University Press</a:t>
            </a:r>
          </a:p>
          <a:p>
            <a:pPr>
              <a:lnSpc>
                <a:spcPct val="107000"/>
              </a:lnSpc>
              <a:spcAft>
                <a:spcPts val="800"/>
              </a:spcAft>
            </a:pPr>
            <a:r>
              <a:rPr lang="en-GB" dirty="0">
                <a:effectLst/>
                <a:ea typeface="Calibri" panose="020F0502020204030204" pitchFamily="34" charset="0"/>
                <a:cs typeface="Times New Roman" panose="02020603050405020304" pitchFamily="18" charset="0"/>
              </a:rPr>
              <a:t>Plutarch, </a:t>
            </a:r>
            <a:r>
              <a:rPr lang="en-GB" i="1" dirty="0">
                <a:effectLst/>
                <a:ea typeface="Calibri" panose="020F0502020204030204" pitchFamily="34" charset="0"/>
                <a:cs typeface="Times New Roman" panose="02020603050405020304" pitchFamily="18" charset="0"/>
              </a:rPr>
              <a:t>De </a:t>
            </a:r>
            <a:r>
              <a:rPr lang="en-GB" i="1" dirty="0" err="1">
                <a:effectLst/>
                <a:ea typeface="Calibri" panose="020F0502020204030204" pitchFamily="34" charset="0"/>
                <a:cs typeface="Times New Roman" panose="02020603050405020304" pitchFamily="18" charset="0"/>
              </a:rPr>
              <a:t>fortuna</a:t>
            </a:r>
            <a:r>
              <a:rPr lang="en-GB" i="1" dirty="0">
                <a:effectLst/>
                <a:ea typeface="Calibri" panose="020F0502020204030204" pitchFamily="34" charset="0"/>
                <a:cs typeface="Times New Roman" panose="02020603050405020304" pitchFamily="18" charset="0"/>
              </a:rPr>
              <a:t> </a:t>
            </a:r>
            <a:r>
              <a:rPr lang="en-GB" i="1" dirty="0" err="1">
                <a:effectLst/>
                <a:ea typeface="Calibri" panose="020F0502020204030204" pitchFamily="34" charset="0"/>
                <a:cs typeface="Times New Roman" panose="02020603050405020304" pitchFamily="18" charset="0"/>
              </a:rPr>
              <a:t>Alexandri</a:t>
            </a:r>
            <a:r>
              <a:rPr lang="en-GB" dirty="0">
                <a:effectLst/>
                <a:ea typeface="Calibri" panose="020F0502020204030204" pitchFamily="34" charset="0"/>
                <a:cs typeface="Times New Roman" panose="02020603050405020304" pitchFamily="18" charset="0"/>
              </a:rPr>
              <a:t>. Bernadotte Perrin (trans.) 1919. Cambridge; Harvard University Press.</a:t>
            </a:r>
          </a:p>
          <a:p>
            <a:pPr>
              <a:lnSpc>
                <a:spcPct val="107000"/>
              </a:lnSpc>
              <a:spcAft>
                <a:spcPts val="800"/>
              </a:spcAft>
            </a:pPr>
            <a:r>
              <a:rPr lang="en-GB" dirty="0">
                <a:effectLst/>
                <a:ea typeface="Calibri" panose="020F0502020204030204" pitchFamily="34" charset="0"/>
                <a:cs typeface="Times New Roman" panose="02020603050405020304" pitchFamily="18" charset="0"/>
              </a:rPr>
              <a:t>Plutarch, De </a:t>
            </a:r>
            <a:r>
              <a:rPr lang="en-GB" dirty="0" err="1">
                <a:effectLst/>
                <a:ea typeface="Calibri" panose="020F0502020204030204" pitchFamily="34" charset="0"/>
                <a:cs typeface="Times New Roman" panose="02020603050405020304" pitchFamily="18" charset="0"/>
              </a:rPr>
              <a:t>Pythiae</a:t>
            </a:r>
            <a:r>
              <a:rPr lang="en-GB" dirty="0">
                <a:effectLst/>
                <a:ea typeface="Calibri" panose="020F0502020204030204" pitchFamily="34" charset="0"/>
                <a:cs typeface="Times New Roman" panose="02020603050405020304" pitchFamily="18" charset="0"/>
              </a:rPr>
              <a:t> </a:t>
            </a:r>
            <a:r>
              <a:rPr lang="en-GB" dirty="0" err="1">
                <a:effectLst/>
                <a:ea typeface="Calibri" panose="020F0502020204030204" pitchFamily="34" charset="0"/>
                <a:cs typeface="Times New Roman" panose="02020603050405020304" pitchFamily="18" charset="0"/>
              </a:rPr>
              <a:t>oraculis</a:t>
            </a:r>
            <a:r>
              <a:rPr lang="en-GB" dirty="0">
                <a:effectLst/>
                <a:ea typeface="Calibri" panose="020F0502020204030204" pitchFamily="34" charset="0"/>
                <a:cs typeface="Times New Roman" panose="02020603050405020304" pitchFamily="18" charset="0"/>
              </a:rPr>
              <a:t>. William W. Goodwin (trans.) 1874. Cambridge; Press of John Wilson and Son.</a:t>
            </a:r>
          </a:p>
          <a:p>
            <a:endParaRPr lang="en-GB" dirty="0"/>
          </a:p>
        </p:txBody>
      </p:sp>
      <p:pic>
        <p:nvPicPr>
          <p:cNvPr id="5" name="Audio 4">
            <a:hlinkClick r:id="" action="ppaction://media"/>
            <a:extLst>
              <a:ext uri="{FF2B5EF4-FFF2-40B4-BE49-F238E27FC236}">
                <a16:creationId xmlns:a16="http://schemas.microsoft.com/office/drawing/2014/main" id="{CE814DB7-4400-4D84-BB6D-AE09D40598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24729140"/>
      </p:ext>
    </p:extLst>
  </p:cSld>
  <p:clrMapOvr>
    <a:masterClrMapping/>
  </p:clrMapOvr>
  <mc:AlternateContent xmlns:mc="http://schemas.openxmlformats.org/markup-compatibility/2006">
    <mc:Choice xmlns:p14="http://schemas.microsoft.com/office/powerpoint/2010/main" Requires="p14">
      <p:transition spd="slow" p14:dur="2000" advTm="5373"/>
    </mc:Choice>
    <mc:Fallback>
      <p:transition spd="slow" advTm="5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5A1A7-1CED-48F6-AD85-AF1EA11336D6}"/>
              </a:ext>
            </a:extLst>
          </p:cNvPr>
          <p:cNvSpPr>
            <a:spLocks noGrp="1"/>
          </p:cNvSpPr>
          <p:nvPr>
            <p:ph type="title"/>
          </p:nvPr>
        </p:nvSpPr>
        <p:spPr>
          <a:xfrm>
            <a:off x="838200" y="346272"/>
            <a:ext cx="10515600" cy="1325563"/>
          </a:xfrm>
        </p:spPr>
        <p:txBody>
          <a:bodyPr/>
          <a:lstStyle/>
          <a:p>
            <a:pPr algn="ctr"/>
            <a:r>
              <a:rPr lang="en-US" dirty="0"/>
              <a:t>Bibliography (Modern)</a:t>
            </a:r>
            <a:endParaRPr lang="en-GB" dirty="0"/>
          </a:p>
        </p:txBody>
      </p:sp>
      <p:sp>
        <p:nvSpPr>
          <p:cNvPr id="4" name="Content Placeholder 3">
            <a:extLst>
              <a:ext uri="{FF2B5EF4-FFF2-40B4-BE49-F238E27FC236}">
                <a16:creationId xmlns:a16="http://schemas.microsoft.com/office/drawing/2014/main" id="{1F3F806E-084D-4128-B368-D2D7B71FF206}"/>
              </a:ext>
            </a:extLst>
          </p:cNvPr>
          <p:cNvSpPr>
            <a:spLocks noGrp="1"/>
          </p:cNvSpPr>
          <p:nvPr>
            <p:ph sz="half" idx="1"/>
          </p:nvPr>
        </p:nvSpPr>
        <p:spPr>
          <a:xfrm>
            <a:off x="390525" y="1825625"/>
            <a:ext cx="11525250" cy="4351338"/>
          </a:xfrm>
        </p:spPr>
        <p:txBody>
          <a:bodyPr>
            <a:normAutofit fontScale="92500"/>
          </a:bodyPr>
          <a:lstStyle/>
          <a:p>
            <a:pPr marL="0" indent="0">
              <a:buNone/>
            </a:pPr>
            <a:r>
              <a:rPr lang="en-US" dirty="0"/>
              <a:t>Arafat, K. (2009) Treasure, Treasuries and Values in Pausanias. </a:t>
            </a:r>
            <a:r>
              <a:rPr lang="en-US" i="1" dirty="0"/>
              <a:t>The Classical </a:t>
            </a:r>
            <a:r>
              <a:rPr lang="en-US" i="1" dirty="0" err="1"/>
              <a:t>Quaterly</a:t>
            </a:r>
            <a:r>
              <a:rPr lang="en-US" i="1" dirty="0"/>
              <a:t>, </a:t>
            </a:r>
            <a:r>
              <a:rPr lang="en-US" dirty="0"/>
              <a:t>59(2), 578-592. Accessible at </a:t>
            </a:r>
            <a:r>
              <a:rPr lang="en-GB" b="0" i="0" dirty="0">
                <a:solidFill>
                  <a:srgbClr val="000000"/>
                </a:solidFill>
                <a:effectLst/>
                <a:latin typeface="GT America Standard"/>
                <a:hlinkClick r:id="rId5"/>
              </a:rPr>
              <a:t>http://www.jstor.org/stable/20616707</a:t>
            </a:r>
            <a:r>
              <a:rPr lang="en-GB" b="0" i="0" dirty="0">
                <a:solidFill>
                  <a:srgbClr val="000000"/>
                </a:solidFill>
                <a:effectLst/>
                <a:latin typeface="GT America Standard"/>
              </a:rPr>
              <a:t> [Accessed 19/11/2020]</a:t>
            </a:r>
          </a:p>
          <a:p>
            <a:pPr marL="0" indent="0">
              <a:buNone/>
            </a:pPr>
            <a:r>
              <a:rPr lang="en-GB" dirty="0">
                <a:solidFill>
                  <a:srgbClr val="000000"/>
                </a:solidFill>
                <a:latin typeface="GT America Standard"/>
              </a:rPr>
              <a:t>Brooklyn Museum. </a:t>
            </a:r>
            <a:r>
              <a:rPr lang="en-GB" dirty="0" err="1">
                <a:solidFill>
                  <a:srgbClr val="000000"/>
                </a:solidFill>
                <a:latin typeface="GT America Standard"/>
              </a:rPr>
              <a:t>Leontium</a:t>
            </a:r>
            <a:r>
              <a:rPr lang="en-GB" dirty="0">
                <a:solidFill>
                  <a:srgbClr val="000000"/>
                </a:solidFill>
                <a:latin typeface="GT America Standard"/>
              </a:rPr>
              <a:t>. Heritage Floor. </a:t>
            </a:r>
            <a:r>
              <a:rPr lang="en-GB" dirty="0">
                <a:solidFill>
                  <a:srgbClr val="000000"/>
                </a:solidFill>
                <a:latin typeface="GT America Standard"/>
                <a:hlinkClick r:id="rId6"/>
              </a:rPr>
              <a:t>https://www.brooklynmuseum.org/eascfa/dinner_party/heritage_floor/leontium</a:t>
            </a:r>
            <a:r>
              <a:rPr lang="en-GB" dirty="0">
                <a:solidFill>
                  <a:srgbClr val="000000"/>
                </a:solidFill>
                <a:latin typeface="GT America Standard"/>
              </a:rPr>
              <a:t> [Accessed 19/11/2020] </a:t>
            </a:r>
            <a:endParaRPr lang="en-US" dirty="0"/>
          </a:p>
          <a:p>
            <a:pPr marL="0" indent="0">
              <a:buNone/>
            </a:pPr>
            <a:r>
              <a:rPr lang="en-US" dirty="0"/>
              <a:t>Cooper, C. (1995) </a:t>
            </a:r>
            <a:r>
              <a:rPr lang="en-US" dirty="0" err="1"/>
              <a:t>Hyperides</a:t>
            </a:r>
            <a:r>
              <a:rPr lang="en-US" dirty="0"/>
              <a:t> and the trial of Phryne. Phoenix 49(4), 303-318. Accessible at </a:t>
            </a:r>
            <a:r>
              <a:rPr lang="en-GB" b="0" i="0" dirty="0">
                <a:solidFill>
                  <a:srgbClr val="000000"/>
                </a:solidFill>
                <a:effectLst/>
                <a:latin typeface="GT America Standard"/>
                <a:hlinkClick r:id="rId7"/>
              </a:rPr>
              <a:t>www.jstor.org/stable/1088883</a:t>
            </a:r>
            <a:r>
              <a:rPr lang="en-US" b="0" i="0" dirty="0">
                <a:solidFill>
                  <a:srgbClr val="000000"/>
                </a:solidFill>
                <a:effectLst/>
                <a:latin typeface="GT America Standard"/>
              </a:rPr>
              <a:t> [Accessed 30/10/2020]</a:t>
            </a:r>
            <a:endParaRPr lang="en-US" dirty="0"/>
          </a:p>
          <a:p>
            <a:pPr marL="0" indent="0">
              <a:buNone/>
            </a:pPr>
            <a:r>
              <a:rPr lang="en-US" dirty="0" err="1"/>
              <a:t>Faraone</a:t>
            </a:r>
            <a:r>
              <a:rPr lang="en-US" dirty="0"/>
              <a:t>, et al. (2006) Prostitutes and Courtesans in the Ancient World. Wisconsin; University of Wisconsin Press </a:t>
            </a:r>
          </a:p>
          <a:p>
            <a:pPr marL="0" indent="0">
              <a:buNone/>
            </a:pPr>
            <a:r>
              <a:rPr lang="en-US" dirty="0"/>
              <a:t>Fischer, M. (2013) Ancient Greek Prostitutes and the </a:t>
            </a:r>
            <a:r>
              <a:rPr lang="en-US" dirty="0" err="1"/>
              <a:t>Textille</a:t>
            </a:r>
            <a:r>
              <a:rPr lang="en-US" dirty="0"/>
              <a:t> Industry in Attic Vase Painting ca. 550-450 B.C.E. </a:t>
            </a:r>
            <a:r>
              <a:rPr lang="en-US" i="1" dirty="0"/>
              <a:t>The Classical World, </a:t>
            </a:r>
            <a:r>
              <a:rPr lang="en-US" dirty="0"/>
              <a:t>106(2), 219-259. Accessible at </a:t>
            </a:r>
            <a:r>
              <a:rPr lang="en-GB" b="0" i="0" dirty="0">
                <a:solidFill>
                  <a:srgbClr val="000000"/>
                </a:solidFill>
                <a:effectLst/>
                <a:latin typeface="GT America Standard"/>
                <a:hlinkClick r:id="rId8"/>
              </a:rPr>
              <a:t>http://www.jstor.org/stable/24699760</a:t>
            </a:r>
            <a:r>
              <a:rPr lang="en-US" b="0" i="0" dirty="0">
                <a:solidFill>
                  <a:srgbClr val="000000"/>
                </a:solidFill>
                <a:effectLst/>
                <a:latin typeface="GT America Standard"/>
              </a:rPr>
              <a:t> [Accessed 19/11/2020]</a:t>
            </a:r>
            <a:endParaRPr lang="en-US" dirty="0"/>
          </a:p>
          <a:p>
            <a:pPr marL="0" indent="0">
              <a:buNone/>
            </a:pPr>
            <a:r>
              <a:rPr lang="en-US" dirty="0" err="1"/>
              <a:t>Howatson</a:t>
            </a:r>
            <a:r>
              <a:rPr lang="en-US" dirty="0"/>
              <a:t>, M.C. (2011) The Oxford Companion to Classical Literature. Oxford; Oxford University Press</a:t>
            </a:r>
          </a:p>
          <a:p>
            <a:pPr marL="0" indent="0">
              <a:buNone/>
            </a:pPr>
            <a:r>
              <a:rPr lang="en-US" dirty="0"/>
              <a:t>Roberts, J. (2007) </a:t>
            </a:r>
            <a:r>
              <a:rPr lang="en-US" dirty="0" err="1"/>
              <a:t>Hetairai</a:t>
            </a:r>
            <a:r>
              <a:rPr lang="en-US" dirty="0"/>
              <a:t>, </a:t>
            </a:r>
            <a:r>
              <a:rPr lang="en-US" i="1" dirty="0"/>
              <a:t>In the Oxford Dictionary of the Classical World</a:t>
            </a:r>
            <a:r>
              <a:rPr lang="en-US" dirty="0"/>
              <a:t>. Oxford; Oxford University Press</a:t>
            </a:r>
          </a:p>
          <a:p>
            <a:pPr marL="0" indent="0">
              <a:buNone/>
            </a:pPr>
            <a:r>
              <a:rPr lang="en-US" dirty="0"/>
              <a:t>Wilkins, J. (2010) </a:t>
            </a:r>
            <a:r>
              <a:rPr lang="en-US" dirty="0" err="1"/>
              <a:t>Athenaeus</a:t>
            </a:r>
            <a:r>
              <a:rPr lang="en-US" dirty="0"/>
              <a:t>, </a:t>
            </a:r>
            <a:r>
              <a:rPr lang="en-US" i="1" dirty="0"/>
              <a:t>In the Oxford </a:t>
            </a:r>
            <a:r>
              <a:rPr lang="en-US" i="1" dirty="0" err="1"/>
              <a:t>Encyclopaedia</a:t>
            </a:r>
            <a:r>
              <a:rPr lang="en-US" i="1" dirty="0"/>
              <a:t> of Ancient Greece and Rome</a:t>
            </a:r>
            <a:r>
              <a:rPr lang="en-US" dirty="0"/>
              <a:t>. Oxford; Oxford University Press. </a:t>
            </a:r>
          </a:p>
          <a:p>
            <a:pPr marL="0" indent="0">
              <a:buNone/>
            </a:pPr>
            <a:endParaRPr lang="en-US" dirty="0"/>
          </a:p>
          <a:p>
            <a:pPr marL="0" indent="0">
              <a:buNone/>
            </a:pPr>
            <a:endParaRPr lang="en-GB" dirty="0"/>
          </a:p>
        </p:txBody>
      </p:sp>
      <p:pic>
        <p:nvPicPr>
          <p:cNvPr id="6" name="Audio 5">
            <a:hlinkClick r:id="" action="ppaction://media"/>
            <a:extLst>
              <a:ext uri="{FF2B5EF4-FFF2-40B4-BE49-F238E27FC236}">
                <a16:creationId xmlns:a16="http://schemas.microsoft.com/office/drawing/2014/main" id="{EFC51FE8-E20B-4A4D-BA4C-B9FD97B5297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99484215"/>
      </p:ext>
    </p:extLst>
  </p:cSld>
  <p:clrMapOvr>
    <a:masterClrMapping/>
  </p:clrMapOvr>
  <mc:AlternateContent xmlns:mc="http://schemas.openxmlformats.org/markup-compatibility/2006">
    <mc:Choice xmlns:p14="http://schemas.microsoft.com/office/powerpoint/2010/main" Requires="p14">
      <p:transition spd="slow" p14:dur="2000" advTm="4297"/>
    </mc:Choice>
    <mc:Fallback>
      <p:transition spd="slow" advTm="4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111</TotalTime>
  <Words>2092</Words>
  <Application>Microsoft Office PowerPoint</Application>
  <PresentationFormat>Widescreen</PresentationFormat>
  <Paragraphs>85</Paragraphs>
  <Slides>10</Slides>
  <Notes>10</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Georgia</vt:lpstr>
      <vt:lpstr>GT America Standard</vt:lpstr>
      <vt:lpstr>Wingdings 3</vt:lpstr>
      <vt:lpstr>Ion</vt:lpstr>
      <vt:lpstr>The Notoriety of Phryne:  The Famous Hetaira</vt:lpstr>
      <vt:lpstr>What were hetairai?</vt:lpstr>
      <vt:lpstr>Who was Phryne?</vt:lpstr>
      <vt:lpstr>Other Famous Hetaira</vt:lpstr>
      <vt:lpstr>The Court Case</vt:lpstr>
      <vt:lpstr>Dedication at Delphi</vt:lpstr>
      <vt:lpstr>Muse for Aphrodite</vt:lpstr>
      <vt:lpstr>Conclusion</vt:lpstr>
      <vt:lpstr>Bibliography (Ancient)</vt:lpstr>
      <vt:lpstr>Bibliography (Modern)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Notoriety of Phryne:  The Famous Hetaira</dc:title>
  <dc:creator>Hadie Alexandra Watson (1803093)</dc:creator>
  <cp:lastModifiedBy>Hadie Alexandra Watson (1803093)</cp:lastModifiedBy>
  <cp:revision>4</cp:revision>
  <dcterms:created xsi:type="dcterms:W3CDTF">2020-11-19T23:55:39Z</dcterms:created>
  <dcterms:modified xsi:type="dcterms:W3CDTF">2020-11-24T23:11:21Z</dcterms:modified>
</cp:coreProperties>
</file>