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55"/>
  </p:notesMasterIdLst>
  <p:handoutMasterIdLst>
    <p:handoutMasterId r:id="rId56"/>
  </p:handoutMasterIdLst>
  <p:sldIdLst>
    <p:sldId id="305" r:id="rId5"/>
    <p:sldId id="296" r:id="rId6"/>
    <p:sldId id="317" r:id="rId7"/>
    <p:sldId id="410" r:id="rId8"/>
    <p:sldId id="411" r:id="rId9"/>
    <p:sldId id="412" r:id="rId10"/>
    <p:sldId id="413" r:id="rId11"/>
    <p:sldId id="414" r:id="rId12"/>
    <p:sldId id="420" r:id="rId13"/>
    <p:sldId id="421" r:id="rId14"/>
    <p:sldId id="422" r:id="rId15"/>
    <p:sldId id="423" r:id="rId16"/>
    <p:sldId id="424" r:id="rId17"/>
    <p:sldId id="415" r:id="rId18"/>
    <p:sldId id="428" r:id="rId19"/>
    <p:sldId id="434" r:id="rId20"/>
    <p:sldId id="435" r:id="rId21"/>
    <p:sldId id="436" r:id="rId22"/>
    <p:sldId id="425" r:id="rId23"/>
    <p:sldId id="426" r:id="rId24"/>
    <p:sldId id="427" r:id="rId25"/>
    <p:sldId id="334" r:id="rId26"/>
    <p:sldId id="326" r:id="rId27"/>
    <p:sldId id="336" r:id="rId28"/>
    <p:sldId id="337" r:id="rId29"/>
    <p:sldId id="271" r:id="rId30"/>
    <p:sldId id="467" r:id="rId31"/>
    <p:sldId id="472" r:id="rId32"/>
    <p:sldId id="475" r:id="rId33"/>
    <p:sldId id="473" r:id="rId34"/>
    <p:sldId id="338" r:id="rId35"/>
    <p:sldId id="388" r:id="rId36"/>
    <p:sldId id="447" r:id="rId37"/>
    <p:sldId id="448" r:id="rId38"/>
    <p:sldId id="452" r:id="rId39"/>
    <p:sldId id="453" r:id="rId40"/>
    <p:sldId id="454" r:id="rId41"/>
    <p:sldId id="455" r:id="rId42"/>
    <p:sldId id="474" r:id="rId43"/>
    <p:sldId id="468" r:id="rId44"/>
    <p:sldId id="469" r:id="rId45"/>
    <p:sldId id="470" r:id="rId46"/>
    <p:sldId id="456" r:id="rId47"/>
    <p:sldId id="459" r:id="rId48"/>
    <p:sldId id="460" r:id="rId49"/>
    <p:sldId id="457" r:id="rId50"/>
    <p:sldId id="461" r:id="rId51"/>
    <p:sldId id="458" r:id="rId52"/>
    <p:sldId id="395" r:id="rId53"/>
    <p:sldId id="316"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38" autoAdjust="0"/>
    <p:restoredTop sz="96033" autoAdjust="0"/>
  </p:normalViewPr>
  <p:slideViewPr>
    <p:cSldViewPr snapToGrid="0">
      <p:cViewPr varScale="1">
        <p:scale>
          <a:sx n="114" d="100"/>
          <a:sy n="114" d="100"/>
        </p:scale>
        <p:origin x="480" y="10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63"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commentAuthors" Target="commentAuthor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rew" userId="7bac6938-da9f-4849-b7bb-5bcb1c7aced0" providerId="ADAL" clId="{717A61AD-CD6C-4615-BA93-C15049466FC8}"/>
    <pc:docChg chg="delSld modSld">
      <pc:chgData name="James Drew" userId="7bac6938-da9f-4849-b7bb-5bcb1c7aced0" providerId="ADAL" clId="{717A61AD-CD6C-4615-BA93-C15049466FC8}" dt="2023-03-01T16:11:03.911" v="21" actId="47"/>
      <pc:docMkLst>
        <pc:docMk/>
      </pc:docMkLst>
      <pc:sldChg chg="modSp mod">
        <pc:chgData name="James Drew" userId="7bac6938-da9f-4849-b7bb-5bcb1c7aced0" providerId="ADAL" clId="{717A61AD-CD6C-4615-BA93-C15049466FC8}" dt="2023-03-01T16:10:52.556" v="20" actId="20577"/>
        <pc:sldMkLst>
          <pc:docMk/>
          <pc:sldMk cId="317718070" sldId="305"/>
        </pc:sldMkLst>
        <pc:spChg chg="mod">
          <ac:chgData name="James Drew" userId="7bac6938-da9f-4849-b7bb-5bcb1c7aced0" providerId="ADAL" clId="{717A61AD-CD6C-4615-BA93-C15049466FC8}" dt="2023-03-01T16:10:52.556" v="20" actId="20577"/>
          <ac:spMkLst>
            <pc:docMk/>
            <pc:sldMk cId="317718070" sldId="305"/>
            <ac:spMk id="3" creationId="{626260E8-21BF-1371-4767-5E86248A7A7B}"/>
          </ac:spMkLst>
        </pc:spChg>
      </pc:sldChg>
      <pc:sldChg chg="del">
        <pc:chgData name="James Drew" userId="7bac6938-da9f-4849-b7bb-5bcb1c7aced0" providerId="ADAL" clId="{717A61AD-CD6C-4615-BA93-C15049466FC8}" dt="2023-03-01T16:05:36.747" v="1" actId="47"/>
        <pc:sldMkLst>
          <pc:docMk/>
          <pc:sldMk cId="607970347" sldId="389"/>
        </pc:sldMkLst>
      </pc:sldChg>
      <pc:sldChg chg="del">
        <pc:chgData name="James Drew" userId="7bac6938-da9f-4849-b7bb-5bcb1c7aced0" providerId="ADAL" clId="{717A61AD-CD6C-4615-BA93-C15049466FC8}" dt="2023-03-01T16:05:40.181" v="2" actId="47"/>
        <pc:sldMkLst>
          <pc:docMk/>
          <pc:sldMk cId="1207712183" sldId="390"/>
        </pc:sldMkLst>
      </pc:sldChg>
      <pc:sldChg chg="del">
        <pc:chgData name="James Drew" userId="7bac6938-da9f-4849-b7bb-5bcb1c7aced0" providerId="ADAL" clId="{717A61AD-CD6C-4615-BA93-C15049466FC8}" dt="2023-03-01T16:05:41.099" v="3" actId="47"/>
        <pc:sldMkLst>
          <pc:docMk/>
          <pc:sldMk cId="2876769409" sldId="391"/>
        </pc:sldMkLst>
      </pc:sldChg>
      <pc:sldChg chg="del">
        <pc:chgData name="James Drew" userId="7bac6938-da9f-4849-b7bb-5bcb1c7aced0" providerId="ADAL" clId="{717A61AD-CD6C-4615-BA93-C15049466FC8}" dt="2023-03-01T16:05:42.576" v="4" actId="47"/>
        <pc:sldMkLst>
          <pc:docMk/>
          <pc:sldMk cId="2471903095" sldId="392"/>
        </pc:sldMkLst>
      </pc:sldChg>
      <pc:sldChg chg="del">
        <pc:chgData name="James Drew" userId="7bac6938-da9f-4849-b7bb-5bcb1c7aced0" providerId="ADAL" clId="{717A61AD-CD6C-4615-BA93-C15049466FC8}" dt="2023-03-01T16:05:43.938" v="5" actId="47"/>
        <pc:sldMkLst>
          <pc:docMk/>
          <pc:sldMk cId="1869196704" sldId="393"/>
        </pc:sldMkLst>
      </pc:sldChg>
      <pc:sldChg chg="del">
        <pc:chgData name="James Drew" userId="7bac6938-da9f-4849-b7bb-5bcb1c7aced0" providerId="ADAL" clId="{717A61AD-CD6C-4615-BA93-C15049466FC8}" dt="2023-03-01T16:05:45.881" v="6" actId="47"/>
        <pc:sldMkLst>
          <pc:docMk/>
          <pc:sldMk cId="804559359" sldId="394"/>
        </pc:sldMkLst>
      </pc:sldChg>
      <pc:sldChg chg="del">
        <pc:chgData name="James Drew" userId="7bac6938-da9f-4849-b7bb-5bcb1c7aced0" providerId="ADAL" clId="{717A61AD-CD6C-4615-BA93-C15049466FC8}" dt="2023-03-01T16:06:13.894" v="7" actId="2696"/>
        <pc:sldMkLst>
          <pc:docMk/>
          <pc:sldMk cId="127502846" sldId="399"/>
        </pc:sldMkLst>
      </pc:sldChg>
      <pc:sldChg chg="del">
        <pc:chgData name="James Drew" userId="7bac6938-da9f-4849-b7bb-5bcb1c7aced0" providerId="ADAL" clId="{717A61AD-CD6C-4615-BA93-C15049466FC8}" dt="2023-03-01T16:04:36.959" v="0" actId="2696"/>
        <pc:sldMkLst>
          <pc:docMk/>
          <pc:sldMk cId="2276401740" sldId="400"/>
        </pc:sldMkLst>
      </pc:sldChg>
      <pc:sldChg chg="del">
        <pc:chgData name="James Drew" userId="7bac6938-da9f-4849-b7bb-5bcb1c7aced0" providerId="ADAL" clId="{717A61AD-CD6C-4615-BA93-C15049466FC8}" dt="2023-03-01T16:06:23.926" v="8" actId="47"/>
        <pc:sldMkLst>
          <pc:docMk/>
          <pc:sldMk cId="3865716084" sldId="401"/>
        </pc:sldMkLst>
      </pc:sldChg>
      <pc:sldChg chg="del">
        <pc:chgData name="James Drew" userId="7bac6938-da9f-4849-b7bb-5bcb1c7aced0" providerId="ADAL" clId="{717A61AD-CD6C-4615-BA93-C15049466FC8}" dt="2023-03-01T16:06:23.926" v="8" actId="47"/>
        <pc:sldMkLst>
          <pc:docMk/>
          <pc:sldMk cId="1099677149" sldId="402"/>
        </pc:sldMkLst>
      </pc:sldChg>
      <pc:sldChg chg="del">
        <pc:chgData name="James Drew" userId="7bac6938-da9f-4849-b7bb-5bcb1c7aced0" providerId="ADAL" clId="{717A61AD-CD6C-4615-BA93-C15049466FC8}" dt="2023-03-01T16:06:23.926" v="8" actId="47"/>
        <pc:sldMkLst>
          <pc:docMk/>
          <pc:sldMk cId="3654784288" sldId="403"/>
        </pc:sldMkLst>
      </pc:sldChg>
      <pc:sldChg chg="del">
        <pc:chgData name="James Drew" userId="7bac6938-da9f-4849-b7bb-5bcb1c7aced0" providerId="ADAL" clId="{717A61AD-CD6C-4615-BA93-C15049466FC8}" dt="2023-03-01T16:06:23.926" v="8" actId="47"/>
        <pc:sldMkLst>
          <pc:docMk/>
          <pc:sldMk cId="2421485106" sldId="404"/>
        </pc:sldMkLst>
      </pc:sldChg>
      <pc:sldChg chg="del">
        <pc:chgData name="James Drew" userId="7bac6938-da9f-4849-b7bb-5bcb1c7aced0" providerId="ADAL" clId="{717A61AD-CD6C-4615-BA93-C15049466FC8}" dt="2023-03-01T16:10:20.195" v="14" actId="47"/>
        <pc:sldMkLst>
          <pc:docMk/>
          <pc:sldMk cId="728173469" sldId="437"/>
        </pc:sldMkLst>
      </pc:sldChg>
      <pc:sldChg chg="del">
        <pc:chgData name="James Drew" userId="7bac6938-da9f-4849-b7bb-5bcb1c7aced0" providerId="ADAL" clId="{717A61AD-CD6C-4615-BA93-C15049466FC8}" dt="2023-03-01T16:07:29.410" v="9" actId="47"/>
        <pc:sldMkLst>
          <pc:docMk/>
          <pc:sldMk cId="1393371801" sldId="462"/>
        </pc:sldMkLst>
      </pc:sldChg>
      <pc:sldChg chg="del">
        <pc:chgData name="James Drew" userId="7bac6938-da9f-4849-b7bb-5bcb1c7aced0" providerId="ADAL" clId="{717A61AD-CD6C-4615-BA93-C15049466FC8}" dt="2023-03-01T16:07:30.256" v="10" actId="47"/>
        <pc:sldMkLst>
          <pc:docMk/>
          <pc:sldMk cId="2702636204" sldId="463"/>
        </pc:sldMkLst>
      </pc:sldChg>
      <pc:sldChg chg="del">
        <pc:chgData name="James Drew" userId="7bac6938-da9f-4849-b7bb-5bcb1c7aced0" providerId="ADAL" clId="{717A61AD-CD6C-4615-BA93-C15049466FC8}" dt="2023-03-01T16:07:31.069" v="11" actId="47"/>
        <pc:sldMkLst>
          <pc:docMk/>
          <pc:sldMk cId="452039906" sldId="464"/>
        </pc:sldMkLst>
      </pc:sldChg>
      <pc:sldChg chg="del">
        <pc:chgData name="James Drew" userId="7bac6938-da9f-4849-b7bb-5bcb1c7aced0" providerId="ADAL" clId="{717A61AD-CD6C-4615-BA93-C15049466FC8}" dt="2023-03-01T16:07:32.102" v="12" actId="47"/>
        <pc:sldMkLst>
          <pc:docMk/>
          <pc:sldMk cId="2178419031" sldId="465"/>
        </pc:sldMkLst>
      </pc:sldChg>
      <pc:sldChg chg="del">
        <pc:chgData name="James Drew" userId="7bac6938-da9f-4849-b7bb-5bcb1c7aced0" providerId="ADAL" clId="{717A61AD-CD6C-4615-BA93-C15049466FC8}" dt="2023-03-01T16:07:32.712" v="13" actId="47"/>
        <pc:sldMkLst>
          <pc:docMk/>
          <pc:sldMk cId="3328108929" sldId="466"/>
        </pc:sldMkLst>
      </pc:sldChg>
      <pc:sldChg chg="del">
        <pc:chgData name="James Drew" userId="7bac6938-da9f-4849-b7bb-5bcb1c7aced0" providerId="ADAL" clId="{717A61AD-CD6C-4615-BA93-C15049466FC8}" dt="2023-03-01T16:11:03.911" v="21" actId="47"/>
        <pc:sldMkLst>
          <pc:docMk/>
          <pc:sldMk cId="903415462" sldId="47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305DB4-68CC-43D5-A685-A9AB2FC9B196}"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354C68F-419F-49C2-A208-701F6727A839}">
      <dgm:prSet phldrT="[Text]" phldr="0"/>
      <dgm:spPr/>
      <dgm:t>
        <a:bodyPr/>
        <a:lstStyle/>
        <a:p>
          <a:pPr rtl="0"/>
          <a:r>
            <a:rPr lang="en-GB" dirty="0">
              <a:latin typeface="Elephant"/>
            </a:rPr>
            <a:t>Magistrates </a:t>
          </a:r>
          <a:endParaRPr lang="en-GB" dirty="0"/>
        </a:p>
      </dgm:t>
    </dgm:pt>
    <dgm:pt modelId="{3B18A929-FE80-4292-9D80-57821EE07D82}" type="parTrans" cxnId="{593621DE-5A9D-4CFA-9488-7213D7DCAB97}">
      <dgm:prSet/>
      <dgm:spPr/>
      <dgm:t>
        <a:bodyPr/>
        <a:lstStyle/>
        <a:p>
          <a:endParaRPr lang="en-GB"/>
        </a:p>
      </dgm:t>
    </dgm:pt>
    <dgm:pt modelId="{79078372-3471-487A-A724-26BA95E75B0B}" type="sibTrans" cxnId="{593621DE-5A9D-4CFA-9488-7213D7DCAB97}">
      <dgm:prSet/>
      <dgm:spPr/>
      <dgm:t>
        <a:bodyPr/>
        <a:lstStyle/>
        <a:p>
          <a:endParaRPr lang="en-GB"/>
        </a:p>
      </dgm:t>
    </dgm:pt>
    <dgm:pt modelId="{67404FDF-1547-46EF-99E2-63AB4734A2F4}">
      <dgm:prSet phldrT="[Text]" phldr="0"/>
      <dgm:spPr/>
      <dgm:t>
        <a:bodyPr/>
        <a:lstStyle/>
        <a:p>
          <a:pPr rtl="0"/>
          <a:r>
            <a:rPr lang="en-GB" dirty="0">
              <a:latin typeface="Elephant"/>
            </a:rPr>
            <a:t>Summary offences </a:t>
          </a:r>
          <a:endParaRPr lang="en-GB" dirty="0"/>
        </a:p>
      </dgm:t>
    </dgm:pt>
    <dgm:pt modelId="{326940FD-4630-40D7-BF77-3181AF22D4E5}" type="parTrans" cxnId="{8E4750DC-8B8C-4B09-82A3-FA5FCBDB2A9F}">
      <dgm:prSet/>
      <dgm:spPr/>
      <dgm:t>
        <a:bodyPr/>
        <a:lstStyle/>
        <a:p>
          <a:endParaRPr lang="en-GB"/>
        </a:p>
      </dgm:t>
    </dgm:pt>
    <dgm:pt modelId="{5F5C0506-8F11-4876-8AE4-08BF76C855EB}" type="sibTrans" cxnId="{8E4750DC-8B8C-4B09-82A3-FA5FCBDB2A9F}">
      <dgm:prSet/>
      <dgm:spPr/>
      <dgm:t>
        <a:bodyPr/>
        <a:lstStyle/>
        <a:p>
          <a:endParaRPr lang="en-GB"/>
        </a:p>
      </dgm:t>
    </dgm:pt>
    <dgm:pt modelId="{FFD72340-F3FB-48AB-9C86-5D089C4A5377}">
      <dgm:prSet phldrT="[Text]" phldr="0"/>
      <dgm:spPr/>
      <dgm:t>
        <a:bodyPr/>
        <a:lstStyle/>
        <a:p>
          <a:pPr rtl="0"/>
          <a:r>
            <a:rPr lang="en-GB" dirty="0">
              <a:latin typeface="Elephant"/>
            </a:rPr>
            <a:t>Not binding decisions.</a:t>
          </a:r>
          <a:endParaRPr lang="en-GB" dirty="0"/>
        </a:p>
      </dgm:t>
    </dgm:pt>
    <dgm:pt modelId="{6E3412EE-F56C-49B8-9EC8-CD19B8BF9069}" type="parTrans" cxnId="{4A22D762-F9CB-42CB-8902-2AC3DD3A11C6}">
      <dgm:prSet/>
      <dgm:spPr/>
      <dgm:t>
        <a:bodyPr/>
        <a:lstStyle/>
        <a:p>
          <a:endParaRPr lang="en-GB"/>
        </a:p>
      </dgm:t>
    </dgm:pt>
    <dgm:pt modelId="{85376772-5C53-4C9C-903B-26D46241C040}" type="sibTrans" cxnId="{4A22D762-F9CB-42CB-8902-2AC3DD3A11C6}">
      <dgm:prSet/>
      <dgm:spPr/>
      <dgm:t>
        <a:bodyPr/>
        <a:lstStyle/>
        <a:p>
          <a:endParaRPr lang="en-GB"/>
        </a:p>
      </dgm:t>
    </dgm:pt>
    <dgm:pt modelId="{3F6F2AD1-FD2A-4AA4-B0FD-27D90198BC80}">
      <dgm:prSet phldrT="[Text]" phldr="0"/>
      <dgm:spPr/>
      <dgm:t>
        <a:bodyPr/>
        <a:lstStyle/>
        <a:p>
          <a:pPr rtl="0"/>
          <a:r>
            <a:rPr lang="en-GB" dirty="0">
              <a:latin typeface="Elephant"/>
            </a:rPr>
            <a:t>County court </a:t>
          </a:r>
          <a:endParaRPr lang="en-GB" dirty="0"/>
        </a:p>
      </dgm:t>
    </dgm:pt>
    <dgm:pt modelId="{53DC598C-4EFC-48C6-94C7-012CB702DBAC}" type="parTrans" cxnId="{5EBFCA39-6FA3-4992-935C-B9CE09DF6922}">
      <dgm:prSet/>
      <dgm:spPr/>
      <dgm:t>
        <a:bodyPr/>
        <a:lstStyle/>
        <a:p>
          <a:endParaRPr lang="en-GB"/>
        </a:p>
      </dgm:t>
    </dgm:pt>
    <dgm:pt modelId="{8198FB14-369E-4D19-A177-26103787EBA5}" type="sibTrans" cxnId="{5EBFCA39-6FA3-4992-935C-B9CE09DF6922}">
      <dgm:prSet/>
      <dgm:spPr/>
      <dgm:t>
        <a:bodyPr/>
        <a:lstStyle/>
        <a:p>
          <a:endParaRPr lang="en-GB"/>
        </a:p>
      </dgm:t>
    </dgm:pt>
    <dgm:pt modelId="{5B1DFDB6-E10F-4591-833D-E88ED628A0B6}">
      <dgm:prSet phldrT="[Text]" phldr="0"/>
      <dgm:spPr/>
      <dgm:t>
        <a:bodyPr/>
        <a:lstStyle/>
        <a:p>
          <a:pPr rtl="0"/>
          <a:r>
            <a:rPr lang="en-GB" dirty="0">
              <a:latin typeface="Elephant"/>
            </a:rPr>
            <a:t>Civil cases </a:t>
          </a:r>
          <a:endParaRPr lang="en-GB" dirty="0"/>
        </a:p>
      </dgm:t>
    </dgm:pt>
    <dgm:pt modelId="{AFFE9774-AB1E-4003-A643-67E0D007F147}" type="parTrans" cxnId="{692B393E-AC92-4D9E-9533-340CCFCFFE5A}">
      <dgm:prSet/>
      <dgm:spPr/>
      <dgm:t>
        <a:bodyPr/>
        <a:lstStyle/>
        <a:p>
          <a:endParaRPr lang="en-GB"/>
        </a:p>
      </dgm:t>
    </dgm:pt>
    <dgm:pt modelId="{2F9A5EC0-92BB-4DF7-B631-5A81C2F3CF3D}" type="sibTrans" cxnId="{692B393E-AC92-4D9E-9533-340CCFCFFE5A}">
      <dgm:prSet/>
      <dgm:spPr/>
      <dgm:t>
        <a:bodyPr/>
        <a:lstStyle/>
        <a:p>
          <a:endParaRPr lang="en-GB"/>
        </a:p>
      </dgm:t>
    </dgm:pt>
    <dgm:pt modelId="{DDBE6E85-8A59-4111-B964-C05B6064F0F9}">
      <dgm:prSet phldrT="[Text]" phldr="0"/>
      <dgm:spPr/>
      <dgm:t>
        <a:bodyPr/>
        <a:lstStyle/>
        <a:p>
          <a:pPr rtl="0"/>
          <a:r>
            <a:rPr lang="en-GB" dirty="0">
              <a:latin typeface="Elephant"/>
            </a:rPr>
            <a:t>No binding decisions </a:t>
          </a:r>
          <a:endParaRPr lang="en-GB" dirty="0"/>
        </a:p>
      </dgm:t>
    </dgm:pt>
    <dgm:pt modelId="{6600C22F-BEFE-4C3A-941F-5ECBE3686547}" type="parTrans" cxnId="{E7DA65EB-0AE7-408B-8DE5-F8B4FA1B8DA0}">
      <dgm:prSet/>
      <dgm:spPr/>
      <dgm:t>
        <a:bodyPr/>
        <a:lstStyle/>
        <a:p>
          <a:endParaRPr lang="en-GB"/>
        </a:p>
      </dgm:t>
    </dgm:pt>
    <dgm:pt modelId="{5D3E03FE-5046-49EC-B187-467DDCD20F8A}" type="sibTrans" cxnId="{E7DA65EB-0AE7-408B-8DE5-F8B4FA1B8DA0}">
      <dgm:prSet/>
      <dgm:spPr/>
      <dgm:t>
        <a:bodyPr/>
        <a:lstStyle/>
        <a:p>
          <a:endParaRPr lang="en-GB"/>
        </a:p>
      </dgm:t>
    </dgm:pt>
    <dgm:pt modelId="{23399740-C648-4E09-B555-294C23C11CA1}">
      <dgm:prSet phldrT="[Text]" phldr="0"/>
      <dgm:spPr/>
      <dgm:t>
        <a:bodyPr/>
        <a:lstStyle/>
        <a:p>
          <a:pPr rtl="0"/>
          <a:r>
            <a:rPr lang="en-GB" dirty="0">
              <a:latin typeface="Elephant"/>
            </a:rPr>
            <a:t>Crown court </a:t>
          </a:r>
          <a:endParaRPr lang="en-GB" dirty="0"/>
        </a:p>
      </dgm:t>
    </dgm:pt>
    <dgm:pt modelId="{CCFFBD41-DAFC-4863-9EC3-AE3013673C76}" type="parTrans" cxnId="{D7EB75B7-A1B0-43F7-94B6-AB03B37BCA09}">
      <dgm:prSet/>
      <dgm:spPr/>
      <dgm:t>
        <a:bodyPr/>
        <a:lstStyle/>
        <a:p>
          <a:endParaRPr lang="en-GB"/>
        </a:p>
      </dgm:t>
    </dgm:pt>
    <dgm:pt modelId="{25A9BE33-40DC-4AF2-A9FE-87120C055048}" type="sibTrans" cxnId="{D7EB75B7-A1B0-43F7-94B6-AB03B37BCA09}">
      <dgm:prSet/>
      <dgm:spPr/>
      <dgm:t>
        <a:bodyPr/>
        <a:lstStyle/>
        <a:p>
          <a:endParaRPr lang="en-GB"/>
        </a:p>
      </dgm:t>
    </dgm:pt>
    <dgm:pt modelId="{08EBE820-ADF7-431F-B905-07A185443E4F}">
      <dgm:prSet phldrT="[Text]" phldr="0"/>
      <dgm:spPr/>
      <dgm:t>
        <a:bodyPr/>
        <a:lstStyle/>
        <a:p>
          <a:pPr rtl="0"/>
          <a:r>
            <a:rPr lang="en-GB" dirty="0">
              <a:latin typeface="Elephant"/>
            </a:rPr>
            <a:t>Magistrates (Appeal)</a:t>
          </a:r>
          <a:endParaRPr lang="en-GB" dirty="0"/>
        </a:p>
      </dgm:t>
    </dgm:pt>
    <dgm:pt modelId="{7558B5A8-B71B-452E-859C-3CEC8856E250}" type="parTrans" cxnId="{1BF675DE-BC5C-4DBF-AB2C-E05DB77CB30D}">
      <dgm:prSet/>
      <dgm:spPr/>
      <dgm:t>
        <a:bodyPr/>
        <a:lstStyle/>
        <a:p>
          <a:endParaRPr lang="en-GB"/>
        </a:p>
      </dgm:t>
    </dgm:pt>
    <dgm:pt modelId="{E0EFF2ED-8A42-40AE-9344-30C6F860E78C}" type="sibTrans" cxnId="{1BF675DE-BC5C-4DBF-AB2C-E05DB77CB30D}">
      <dgm:prSet/>
      <dgm:spPr/>
      <dgm:t>
        <a:bodyPr/>
        <a:lstStyle/>
        <a:p>
          <a:endParaRPr lang="en-GB"/>
        </a:p>
      </dgm:t>
    </dgm:pt>
    <dgm:pt modelId="{D84334CB-53BF-4B86-965E-A02E80D0B88A}">
      <dgm:prSet phldrT="[Text]" phldr="0"/>
      <dgm:spPr/>
      <dgm:t>
        <a:bodyPr/>
        <a:lstStyle/>
        <a:p>
          <a:pPr rtl="0"/>
          <a:r>
            <a:rPr lang="en-GB" dirty="0">
              <a:latin typeface="Elephant"/>
            </a:rPr>
            <a:t>Not binding persuasive</a:t>
          </a:r>
          <a:endParaRPr lang="en-GB" dirty="0"/>
        </a:p>
      </dgm:t>
    </dgm:pt>
    <dgm:pt modelId="{97C5E7A7-2471-44FB-A22C-029A12C8E135}" type="parTrans" cxnId="{7EB90532-E3D3-415E-B645-58C07F97D4D0}">
      <dgm:prSet/>
      <dgm:spPr/>
      <dgm:t>
        <a:bodyPr/>
        <a:lstStyle/>
        <a:p>
          <a:endParaRPr lang="en-GB"/>
        </a:p>
      </dgm:t>
    </dgm:pt>
    <dgm:pt modelId="{DC609A4D-CA2A-4122-B700-12075FB06730}" type="sibTrans" cxnId="{7EB90532-E3D3-415E-B645-58C07F97D4D0}">
      <dgm:prSet/>
      <dgm:spPr/>
      <dgm:t>
        <a:bodyPr/>
        <a:lstStyle/>
        <a:p>
          <a:endParaRPr lang="en-GB"/>
        </a:p>
      </dgm:t>
    </dgm:pt>
    <dgm:pt modelId="{7E42BA28-A3ED-4F12-8FE0-1120D03C0BA1}" type="pres">
      <dgm:prSet presAssocID="{C4305DB4-68CC-43D5-A685-A9AB2FC9B196}" presName="linearFlow" presStyleCnt="0">
        <dgm:presLayoutVars>
          <dgm:dir/>
          <dgm:animLvl val="lvl"/>
          <dgm:resizeHandles val="exact"/>
        </dgm:presLayoutVars>
      </dgm:prSet>
      <dgm:spPr/>
    </dgm:pt>
    <dgm:pt modelId="{04FBC135-15ED-4E6B-ACCC-00EF4D3A579E}" type="pres">
      <dgm:prSet presAssocID="{B354C68F-419F-49C2-A208-701F6727A839}" presName="composite" presStyleCnt="0"/>
      <dgm:spPr/>
    </dgm:pt>
    <dgm:pt modelId="{7DEE2728-1F30-4F5D-85C1-4B7F39F22C5B}" type="pres">
      <dgm:prSet presAssocID="{B354C68F-419F-49C2-A208-701F6727A839}" presName="parentText" presStyleLbl="alignNode1" presStyleIdx="0" presStyleCnt="3">
        <dgm:presLayoutVars>
          <dgm:chMax val="1"/>
          <dgm:bulletEnabled val="1"/>
        </dgm:presLayoutVars>
      </dgm:prSet>
      <dgm:spPr/>
    </dgm:pt>
    <dgm:pt modelId="{607A1F30-FB02-4435-A185-936F809FC595}" type="pres">
      <dgm:prSet presAssocID="{B354C68F-419F-49C2-A208-701F6727A839}" presName="descendantText" presStyleLbl="alignAcc1" presStyleIdx="0" presStyleCnt="3">
        <dgm:presLayoutVars>
          <dgm:bulletEnabled val="1"/>
        </dgm:presLayoutVars>
      </dgm:prSet>
      <dgm:spPr/>
    </dgm:pt>
    <dgm:pt modelId="{2A8E9D1D-5C92-4500-8E82-C87C50712E10}" type="pres">
      <dgm:prSet presAssocID="{79078372-3471-487A-A724-26BA95E75B0B}" presName="sp" presStyleCnt="0"/>
      <dgm:spPr/>
    </dgm:pt>
    <dgm:pt modelId="{7D1C8634-3A04-4D06-ADD1-9886CEBE6021}" type="pres">
      <dgm:prSet presAssocID="{3F6F2AD1-FD2A-4AA4-B0FD-27D90198BC80}" presName="composite" presStyleCnt="0"/>
      <dgm:spPr/>
    </dgm:pt>
    <dgm:pt modelId="{D8F62D6E-CF7A-465B-8C5A-4DE56A639635}" type="pres">
      <dgm:prSet presAssocID="{3F6F2AD1-FD2A-4AA4-B0FD-27D90198BC80}" presName="parentText" presStyleLbl="alignNode1" presStyleIdx="1" presStyleCnt="3">
        <dgm:presLayoutVars>
          <dgm:chMax val="1"/>
          <dgm:bulletEnabled val="1"/>
        </dgm:presLayoutVars>
      </dgm:prSet>
      <dgm:spPr/>
    </dgm:pt>
    <dgm:pt modelId="{F47AB509-E0EE-4A0B-8C01-CE383ED47460}" type="pres">
      <dgm:prSet presAssocID="{3F6F2AD1-FD2A-4AA4-B0FD-27D90198BC80}" presName="descendantText" presStyleLbl="alignAcc1" presStyleIdx="1" presStyleCnt="3">
        <dgm:presLayoutVars>
          <dgm:bulletEnabled val="1"/>
        </dgm:presLayoutVars>
      </dgm:prSet>
      <dgm:spPr/>
    </dgm:pt>
    <dgm:pt modelId="{124401B6-A99D-4AEF-9334-843BA1558A6B}" type="pres">
      <dgm:prSet presAssocID="{8198FB14-369E-4D19-A177-26103787EBA5}" presName="sp" presStyleCnt="0"/>
      <dgm:spPr/>
    </dgm:pt>
    <dgm:pt modelId="{0BB65508-E7A9-4B7C-AB14-95DF2DFE4681}" type="pres">
      <dgm:prSet presAssocID="{23399740-C648-4E09-B555-294C23C11CA1}" presName="composite" presStyleCnt="0"/>
      <dgm:spPr/>
    </dgm:pt>
    <dgm:pt modelId="{6903A067-0F7E-4013-9B14-B99DB22BEF06}" type="pres">
      <dgm:prSet presAssocID="{23399740-C648-4E09-B555-294C23C11CA1}" presName="parentText" presStyleLbl="alignNode1" presStyleIdx="2" presStyleCnt="3">
        <dgm:presLayoutVars>
          <dgm:chMax val="1"/>
          <dgm:bulletEnabled val="1"/>
        </dgm:presLayoutVars>
      </dgm:prSet>
      <dgm:spPr/>
    </dgm:pt>
    <dgm:pt modelId="{F0F5EFD4-AE60-4C2C-97CC-97F85B1E348E}" type="pres">
      <dgm:prSet presAssocID="{23399740-C648-4E09-B555-294C23C11CA1}" presName="descendantText" presStyleLbl="alignAcc1" presStyleIdx="2" presStyleCnt="3">
        <dgm:presLayoutVars>
          <dgm:bulletEnabled val="1"/>
        </dgm:presLayoutVars>
      </dgm:prSet>
      <dgm:spPr/>
    </dgm:pt>
  </dgm:ptLst>
  <dgm:cxnLst>
    <dgm:cxn modelId="{CC8DCF0B-20E0-4E26-9C23-8C0F410FBCDD}" type="presOf" srcId="{5B1DFDB6-E10F-4591-833D-E88ED628A0B6}" destId="{F47AB509-E0EE-4A0B-8C01-CE383ED47460}" srcOrd="0" destOrd="0" presId="urn:microsoft.com/office/officeart/2005/8/layout/chevron2"/>
    <dgm:cxn modelId="{76F01D16-ACBA-41FC-8E57-128EEB6D1838}" type="presOf" srcId="{23399740-C648-4E09-B555-294C23C11CA1}" destId="{6903A067-0F7E-4013-9B14-B99DB22BEF06}" srcOrd="0" destOrd="0" presId="urn:microsoft.com/office/officeart/2005/8/layout/chevron2"/>
    <dgm:cxn modelId="{BF562F20-0AE3-4F68-88FB-46C14F9AFB40}" type="presOf" srcId="{C4305DB4-68CC-43D5-A685-A9AB2FC9B196}" destId="{7E42BA28-A3ED-4F12-8FE0-1120D03C0BA1}" srcOrd="0" destOrd="0" presId="urn:microsoft.com/office/officeart/2005/8/layout/chevron2"/>
    <dgm:cxn modelId="{ACF13B20-EB4B-4E89-9B03-9E0EC3237BE6}" type="presOf" srcId="{FFD72340-F3FB-48AB-9C86-5D089C4A5377}" destId="{607A1F30-FB02-4435-A185-936F809FC595}" srcOrd="0" destOrd="1" presId="urn:microsoft.com/office/officeart/2005/8/layout/chevron2"/>
    <dgm:cxn modelId="{7EB90532-E3D3-415E-B645-58C07F97D4D0}" srcId="{23399740-C648-4E09-B555-294C23C11CA1}" destId="{D84334CB-53BF-4B86-965E-A02E80D0B88A}" srcOrd="1" destOrd="0" parTransId="{97C5E7A7-2471-44FB-A22C-029A12C8E135}" sibTransId="{DC609A4D-CA2A-4122-B700-12075FB06730}"/>
    <dgm:cxn modelId="{5EBFCA39-6FA3-4992-935C-B9CE09DF6922}" srcId="{C4305DB4-68CC-43D5-A685-A9AB2FC9B196}" destId="{3F6F2AD1-FD2A-4AA4-B0FD-27D90198BC80}" srcOrd="1" destOrd="0" parTransId="{53DC598C-4EFC-48C6-94C7-012CB702DBAC}" sibTransId="{8198FB14-369E-4D19-A177-26103787EBA5}"/>
    <dgm:cxn modelId="{692B393E-AC92-4D9E-9533-340CCFCFFE5A}" srcId="{3F6F2AD1-FD2A-4AA4-B0FD-27D90198BC80}" destId="{5B1DFDB6-E10F-4591-833D-E88ED628A0B6}" srcOrd="0" destOrd="0" parTransId="{AFFE9774-AB1E-4003-A643-67E0D007F147}" sibTransId="{2F9A5EC0-92BB-4DF7-B631-5A81C2F3CF3D}"/>
    <dgm:cxn modelId="{077FFC40-7758-4D35-997D-107523D1DD45}" type="presOf" srcId="{3F6F2AD1-FD2A-4AA4-B0FD-27D90198BC80}" destId="{D8F62D6E-CF7A-465B-8C5A-4DE56A639635}" srcOrd="0" destOrd="0" presId="urn:microsoft.com/office/officeart/2005/8/layout/chevron2"/>
    <dgm:cxn modelId="{4A22D762-F9CB-42CB-8902-2AC3DD3A11C6}" srcId="{B354C68F-419F-49C2-A208-701F6727A839}" destId="{FFD72340-F3FB-48AB-9C86-5D089C4A5377}" srcOrd="1" destOrd="0" parTransId="{6E3412EE-F56C-49B8-9EC8-CD19B8BF9069}" sibTransId="{85376772-5C53-4C9C-903B-26D46241C040}"/>
    <dgm:cxn modelId="{1CC8F34C-2E7E-4337-A39C-6784AAAFFDBE}" type="presOf" srcId="{DDBE6E85-8A59-4111-B964-C05B6064F0F9}" destId="{F47AB509-E0EE-4A0B-8C01-CE383ED47460}" srcOrd="0" destOrd="1" presId="urn:microsoft.com/office/officeart/2005/8/layout/chevron2"/>
    <dgm:cxn modelId="{385B8787-40C1-40B7-AB8E-7B0D68A65875}" type="presOf" srcId="{D84334CB-53BF-4B86-965E-A02E80D0B88A}" destId="{F0F5EFD4-AE60-4C2C-97CC-97F85B1E348E}" srcOrd="0" destOrd="1" presId="urn:microsoft.com/office/officeart/2005/8/layout/chevron2"/>
    <dgm:cxn modelId="{E78FA28A-5646-4294-AE5F-FACBF28EA02D}" type="presOf" srcId="{67404FDF-1547-46EF-99E2-63AB4734A2F4}" destId="{607A1F30-FB02-4435-A185-936F809FC595}" srcOrd="0" destOrd="0" presId="urn:microsoft.com/office/officeart/2005/8/layout/chevron2"/>
    <dgm:cxn modelId="{D7EB75B7-A1B0-43F7-94B6-AB03B37BCA09}" srcId="{C4305DB4-68CC-43D5-A685-A9AB2FC9B196}" destId="{23399740-C648-4E09-B555-294C23C11CA1}" srcOrd="2" destOrd="0" parTransId="{CCFFBD41-DAFC-4863-9EC3-AE3013673C76}" sibTransId="{25A9BE33-40DC-4AF2-A9FE-87120C055048}"/>
    <dgm:cxn modelId="{1AF57AB9-733A-4F58-ACF8-96C1E0FDAB37}" type="presOf" srcId="{08EBE820-ADF7-431F-B905-07A185443E4F}" destId="{F0F5EFD4-AE60-4C2C-97CC-97F85B1E348E}" srcOrd="0" destOrd="0" presId="urn:microsoft.com/office/officeart/2005/8/layout/chevron2"/>
    <dgm:cxn modelId="{8E4750DC-8B8C-4B09-82A3-FA5FCBDB2A9F}" srcId="{B354C68F-419F-49C2-A208-701F6727A839}" destId="{67404FDF-1547-46EF-99E2-63AB4734A2F4}" srcOrd="0" destOrd="0" parTransId="{326940FD-4630-40D7-BF77-3181AF22D4E5}" sibTransId="{5F5C0506-8F11-4876-8AE4-08BF76C855EB}"/>
    <dgm:cxn modelId="{593621DE-5A9D-4CFA-9488-7213D7DCAB97}" srcId="{C4305DB4-68CC-43D5-A685-A9AB2FC9B196}" destId="{B354C68F-419F-49C2-A208-701F6727A839}" srcOrd="0" destOrd="0" parTransId="{3B18A929-FE80-4292-9D80-57821EE07D82}" sibTransId="{79078372-3471-487A-A724-26BA95E75B0B}"/>
    <dgm:cxn modelId="{1BF675DE-BC5C-4DBF-AB2C-E05DB77CB30D}" srcId="{23399740-C648-4E09-B555-294C23C11CA1}" destId="{08EBE820-ADF7-431F-B905-07A185443E4F}" srcOrd="0" destOrd="0" parTransId="{7558B5A8-B71B-452E-859C-3CEC8856E250}" sibTransId="{E0EFF2ED-8A42-40AE-9344-30C6F860E78C}"/>
    <dgm:cxn modelId="{E7DA65EB-0AE7-408B-8DE5-F8B4FA1B8DA0}" srcId="{3F6F2AD1-FD2A-4AA4-B0FD-27D90198BC80}" destId="{DDBE6E85-8A59-4111-B964-C05B6064F0F9}" srcOrd="1" destOrd="0" parTransId="{6600C22F-BEFE-4C3A-941F-5ECBE3686547}" sibTransId="{5D3E03FE-5046-49EC-B187-467DDCD20F8A}"/>
    <dgm:cxn modelId="{8B37FAF2-E942-4E46-AC63-59CD7BC5FE57}" type="presOf" srcId="{B354C68F-419F-49C2-A208-701F6727A839}" destId="{7DEE2728-1F30-4F5D-85C1-4B7F39F22C5B}" srcOrd="0" destOrd="0" presId="urn:microsoft.com/office/officeart/2005/8/layout/chevron2"/>
    <dgm:cxn modelId="{C91EF480-C3DE-4DCF-84C6-0FF05D55314E}" type="presParOf" srcId="{7E42BA28-A3ED-4F12-8FE0-1120D03C0BA1}" destId="{04FBC135-15ED-4E6B-ACCC-00EF4D3A579E}" srcOrd="0" destOrd="0" presId="urn:microsoft.com/office/officeart/2005/8/layout/chevron2"/>
    <dgm:cxn modelId="{1B8C1888-9B2A-4C2F-96E1-FB7A23146060}" type="presParOf" srcId="{04FBC135-15ED-4E6B-ACCC-00EF4D3A579E}" destId="{7DEE2728-1F30-4F5D-85C1-4B7F39F22C5B}" srcOrd="0" destOrd="0" presId="urn:microsoft.com/office/officeart/2005/8/layout/chevron2"/>
    <dgm:cxn modelId="{D60AE0D2-8808-499B-9E71-32A628980FFB}" type="presParOf" srcId="{04FBC135-15ED-4E6B-ACCC-00EF4D3A579E}" destId="{607A1F30-FB02-4435-A185-936F809FC595}" srcOrd="1" destOrd="0" presId="urn:microsoft.com/office/officeart/2005/8/layout/chevron2"/>
    <dgm:cxn modelId="{B069B654-3442-42C4-873A-9480B753134C}" type="presParOf" srcId="{7E42BA28-A3ED-4F12-8FE0-1120D03C0BA1}" destId="{2A8E9D1D-5C92-4500-8E82-C87C50712E10}" srcOrd="1" destOrd="0" presId="urn:microsoft.com/office/officeart/2005/8/layout/chevron2"/>
    <dgm:cxn modelId="{413A6F0A-A42D-4901-97EA-A5A12279C077}" type="presParOf" srcId="{7E42BA28-A3ED-4F12-8FE0-1120D03C0BA1}" destId="{7D1C8634-3A04-4D06-ADD1-9886CEBE6021}" srcOrd="2" destOrd="0" presId="urn:microsoft.com/office/officeart/2005/8/layout/chevron2"/>
    <dgm:cxn modelId="{83749396-0F99-458C-B5C7-670757E60AE6}" type="presParOf" srcId="{7D1C8634-3A04-4D06-ADD1-9886CEBE6021}" destId="{D8F62D6E-CF7A-465B-8C5A-4DE56A639635}" srcOrd="0" destOrd="0" presId="urn:microsoft.com/office/officeart/2005/8/layout/chevron2"/>
    <dgm:cxn modelId="{B44F4DE7-CFED-426C-866A-A7FACE278C08}" type="presParOf" srcId="{7D1C8634-3A04-4D06-ADD1-9886CEBE6021}" destId="{F47AB509-E0EE-4A0B-8C01-CE383ED47460}" srcOrd="1" destOrd="0" presId="urn:microsoft.com/office/officeart/2005/8/layout/chevron2"/>
    <dgm:cxn modelId="{F8A8668C-0FAC-4525-B8C3-AC65EC72E9EB}" type="presParOf" srcId="{7E42BA28-A3ED-4F12-8FE0-1120D03C0BA1}" destId="{124401B6-A99D-4AEF-9334-843BA1558A6B}" srcOrd="3" destOrd="0" presId="urn:microsoft.com/office/officeart/2005/8/layout/chevron2"/>
    <dgm:cxn modelId="{E1F253FB-7A09-480C-9C83-521120DBDD63}" type="presParOf" srcId="{7E42BA28-A3ED-4F12-8FE0-1120D03C0BA1}" destId="{0BB65508-E7A9-4B7C-AB14-95DF2DFE4681}" srcOrd="4" destOrd="0" presId="urn:microsoft.com/office/officeart/2005/8/layout/chevron2"/>
    <dgm:cxn modelId="{CB56C44C-BC8D-410D-8B45-59D294918C0A}" type="presParOf" srcId="{0BB65508-E7A9-4B7C-AB14-95DF2DFE4681}" destId="{6903A067-0F7E-4013-9B14-B99DB22BEF06}" srcOrd="0" destOrd="0" presId="urn:microsoft.com/office/officeart/2005/8/layout/chevron2"/>
    <dgm:cxn modelId="{28DB748E-947E-4542-B755-DC412C22F5B7}" type="presParOf" srcId="{0BB65508-E7A9-4B7C-AB14-95DF2DFE4681}" destId="{F0F5EFD4-AE60-4C2C-97CC-97F85B1E348E}"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5B9125-3091-4EC6-9560-6D51A3F4B962}"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D1EE99F4-F2DE-4C0A-B699-D6482FF9B71B}">
      <dgm:prSet phldrT="[Text]" phldr="0"/>
      <dgm:spPr/>
      <dgm:t>
        <a:bodyPr/>
        <a:lstStyle/>
        <a:p>
          <a:pPr rtl="0"/>
          <a:r>
            <a:rPr lang="en-GB" dirty="0">
              <a:latin typeface="Elephant"/>
            </a:rPr>
            <a:t>Divisional court of the high court </a:t>
          </a:r>
          <a:endParaRPr lang="en-GB" dirty="0"/>
        </a:p>
      </dgm:t>
    </dgm:pt>
    <dgm:pt modelId="{2C29AE54-8516-46C9-8955-16CAB0815042}" type="parTrans" cxnId="{7BFB7FFE-8376-4BFD-9415-DE71C6457160}">
      <dgm:prSet/>
      <dgm:spPr/>
      <dgm:t>
        <a:bodyPr/>
        <a:lstStyle/>
        <a:p>
          <a:endParaRPr lang="en-GB"/>
        </a:p>
      </dgm:t>
    </dgm:pt>
    <dgm:pt modelId="{ABABD200-EB95-4A0C-9884-1442EDF9744A}" type="sibTrans" cxnId="{7BFB7FFE-8376-4BFD-9415-DE71C6457160}">
      <dgm:prSet/>
      <dgm:spPr/>
      <dgm:t>
        <a:bodyPr/>
        <a:lstStyle/>
        <a:p>
          <a:endParaRPr lang="en-GB"/>
        </a:p>
      </dgm:t>
    </dgm:pt>
    <dgm:pt modelId="{C01C7063-51D6-4B05-9DD8-D9B918A42C18}">
      <dgm:prSet phldrT="[Text]" phldr="0"/>
      <dgm:spPr/>
      <dgm:t>
        <a:bodyPr/>
        <a:lstStyle/>
        <a:p>
          <a:pPr rtl="0"/>
          <a:r>
            <a:rPr lang="en-GB" dirty="0">
              <a:latin typeface="Elephant"/>
            </a:rPr>
            <a:t>Bound by higher courts and past decisions.</a:t>
          </a:r>
          <a:endParaRPr lang="en-GB" dirty="0"/>
        </a:p>
      </dgm:t>
    </dgm:pt>
    <dgm:pt modelId="{34DCC965-03BE-415C-AE21-4C692AF9ABB7}" type="parTrans" cxnId="{97E76886-E0A4-42AF-B94A-6F1DF588E082}">
      <dgm:prSet/>
      <dgm:spPr/>
      <dgm:t>
        <a:bodyPr/>
        <a:lstStyle/>
        <a:p>
          <a:endParaRPr lang="en-GB"/>
        </a:p>
      </dgm:t>
    </dgm:pt>
    <dgm:pt modelId="{2A0D7C44-6296-4CD8-9349-EA9CE14C9731}" type="sibTrans" cxnId="{97E76886-E0A4-42AF-B94A-6F1DF588E082}">
      <dgm:prSet/>
      <dgm:spPr/>
      <dgm:t>
        <a:bodyPr/>
        <a:lstStyle/>
        <a:p>
          <a:endParaRPr lang="en-GB"/>
        </a:p>
      </dgm:t>
    </dgm:pt>
    <dgm:pt modelId="{48FB07D6-2353-4993-A831-F6851ACF2B10}">
      <dgm:prSet phldrT="[Text]" phldr="0"/>
      <dgm:spPr/>
      <dgm:t>
        <a:bodyPr/>
        <a:lstStyle/>
        <a:p>
          <a:pPr rtl="0"/>
          <a:r>
            <a:rPr lang="en-GB" dirty="0">
              <a:latin typeface="Elephant"/>
            </a:rPr>
            <a:t>Binds the lower courts</a:t>
          </a:r>
          <a:endParaRPr lang="en-GB" dirty="0"/>
        </a:p>
      </dgm:t>
    </dgm:pt>
    <dgm:pt modelId="{C6903478-7A08-4894-AC04-9D74A91E4F29}" type="parTrans" cxnId="{5DC919F0-F74C-4FF1-8E06-C82E0F36AE2D}">
      <dgm:prSet/>
      <dgm:spPr/>
      <dgm:t>
        <a:bodyPr/>
        <a:lstStyle/>
        <a:p>
          <a:endParaRPr lang="en-GB"/>
        </a:p>
      </dgm:t>
    </dgm:pt>
    <dgm:pt modelId="{F1013DDE-7765-4986-9840-DC69E3308B6A}" type="sibTrans" cxnId="{5DC919F0-F74C-4FF1-8E06-C82E0F36AE2D}">
      <dgm:prSet/>
      <dgm:spPr/>
      <dgm:t>
        <a:bodyPr/>
        <a:lstStyle/>
        <a:p>
          <a:endParaRPr lang="en-GB"/>
        </a:p>
      </dgm:t>
    </dgm:pt>
    <dgm:pt modelId="{7835B666-B590-4652-AC37-79FE156DBC66}" type="pres">
      <dgm:prSet presAssocID="{455B9125-3091-4EC6-9560-6D51A3F4B962}" presName="linearFlow" presStyleCnt="0">
        <dgm:presLayoutVars>
          <dgm:dir/>
          <dgm:animLvl val="lvl"/>
          <dgm:resizeHandles val="exact"/>
        </dgm:presLayoutVars>
      </dgm:prSet>
      <dgm:spPr/>
    </dgm:pt>
    <dgm:pt modelId="{A0A781BC-2B1D-463B-98C9-3CA2B05ECB55}" type="pres">
      <dgm:prSet presAssocID="{D1EE99F4-F2DE-4C0A-B699-D6482FF9B71B}" presName="composite" presStyleCnt="0"/>
      <dgm:spPr/>
    </dgm:pt>
    <dgm:pt modelId="{BC1A09A1-ED1C-436B-B7E5-F7D6C60D7CD9}" type="pres">
      <dgm:prSet presAssocID="{D1EE99F4-F2DE-4C0A-B699-D6482FF9B71B}" presName="parentText" presStyleLbl="alignNode1" presStyleIdx="0" presStyleCnt="1">
        <dgm:presLayoutVars>
          <dgm:chMax val="1"/>
          <dgm:bulletEnabled val="1"/>
        </dgm:presLayoutVars>
      </dgm:prSet>
      <dgm:spPr/>
    </dgm:pt>
    <dgm:pt modelId="{3B884098-EC3E-4D2B-9C6B-E4EB9B5DDC8D}" type="pres">
      <dgm:prSet presAssocID="{D1EE99F4-F2DE-4C0A-B699-D6482FF9B71B}" presName="descendantText" presStyleLbl="alignAcc1" presStyleIdx="0" presStyleCnt="1">
        <dgm:presLayoutVars>
          <dgm:bulletEnabled val="1"/>
        </dgm:presLayoutVars>
      </dgm:prSet>
      <dgm:spPr/>
    </dgm:pt>
  </dgm:ptLst>
  <dgm:cxnLst>
    <dgm:cxn modelId="{116ABE20-EB7A-4B46-BE1F-69535BA9FD00}" type="presOf" srcId="{455B9125-3091-4EC6-9560-6D51A3F4B962}" destId="{7835B666-B590-4652-AC37-79FE156DBC66}" srcOrd="0" destOrd="0" presId="urn:microsoft.com/office/officeart/2005/8/layout/chevron2"/>
    <dgm:cxn modelId="{9B44AA5E-586A-4579-A5A0-256B2A9359E8}" type="presOf" srcId="{C01C7063-51D6-4B05-9DD8-D9B918A42C18}" destId="{3B884098-EC3E-4D2B-9C6B-E4EB9B5DDC8D}" srcOrd="0" destOrd="0" presId="urn:microsoft.com/office/officeart/2005/8/layout/chevron2"/>
    <dgm:cxn modelId="{4991D27E-A9FD-4928-B268-01A09335D899}" type="presOf" srcId="{D1EE99F4-F2DE-4C0A-B699-D6482FF9B71B}" destId="{BC1A09A1-ED1C-436B-B7E5-F7D6C60D7CD9}" srcOrd="0" destOrd="0" presId="urn:microsoft.com/office/officeart/2005/8/layout/chevron2"/>
    <dgm:cxn modelId="{97E76886-E0A4-42AF-B94A-6F1DF588E082}" srcId="{D1EE99F4-F2DE-4C0A-B699-D6482FF9B71B}" destId="{C01C7063-51D6-4B05-9DD8-D9B918A42C18}" srcOrd="0" destOrd="0" parTransId="{34DCC965-03BE-415C-AE21-4C692AF9ABB7}" sibTransId="{2A0D7C44-6296-4CD8-9349-EA9CE14C9731}"/>
    <dgm:cxn modelId="{5DC919F0-F74C-4FF1-8E06-C82E0F36AE2D}" srcId="{D1EE99F4-F2DE-4C0A-B699-D6482FF9B71B}" destId="{48FB07D6-2353-4993-A831-F6851ACF2B10}" srcOrd="1" destOrd="0" parTransId="{C6903478-7A08-4894-AC04-9D74A91E4F29}" sibTransId="{F1013DDE-7765-4986-9840-DC69E3308B6A}"/>
    <dgm:cxn modelId="{70AC07FE-BA48-414D-800F-8968D18C996C}" type="presOf" srcId="{48FB07D6-2353-4993-A831-F6851ACF2B10}" destId="{3B884098-EC3E-4D2B-9C6B-E4EB9B5DDC8D}" srcOrd="0" destOrd="1" presId="urn:microsoft.com/office/officeart/2005/8/layout/chevron2"/>
    <dgm:cxn modelId="{7BFB7FFE-8376-4BFD-9415-DE71C6457160}" srcId="{455B9125-3091-4EC6-9560-6D51A3F4B962}" destId="{D1EE99F4-F2DE-4C0A-B699-D6482FF9B71B}" srcOrd="0" destOrd="0" parTransId="{2C29AE54-8516-46C9-8955-16CAB0815042}" sibTransId="{ABABD200-EB95-4A0C-9884-1442EDF9744A}"/>
    <dgm:cxn modelId="{092606DE-6283-4940-BF16-66EB1C39ADF5}" type="presParOf" srcId="{7835B666-B590-4652-AC37-79FE156DBC66}" destId="{A0A781BC-2B1D-463B-98C9-3CA2B05ECB55}" srcOrd="0" destOrd="0" presId="urn:microsoft.com/office/officeart/2005/8/layout/chevron2"/>
    <dgm:cxn modelId="{1B87CE1A-33A8-4731-8986-63AFB290695C}" type="presParOf" srcId="{A0A781BC-2B1D-463B-98C9-3CA2B05ECB55}" destId="{BC1A09A1-ED1C-436B-B7E5-F7D6C60D7CD9}" srcOrd="0" destOrd="0" presId="urn:microsoft.com/office/officeart/2005/8/layout/chevron2"/>
    <dgm:cxn modelId="{DC37F3D8-21C9-462D-A02F-BE6A582638A6}" type="presParOf" srcId="{A0A781BC-2B1D-463B-98C9-3CA2B05ECB55}" destId="{3B884098-EC3E-4D2B-9C6B-E4EB9B5DDC8D}" srcOrd="1" destOrd="0" presId="urn:microsoft.com/office/officeart/2005/8/layout/chevron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EE2728-1F30-4F5D-85C1-4B7F39F22C5B}">
      <dsp:nvSpPr>
        <dsp:cNvPr id="0" name=""/>
        <dsp:cNvSpPr/>
      </dsp:nvSpPr>
      <dsp:spPr>
        <a:xfrm rot="5400000">
          <a:off x="-247927" y="249395"/>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Magistrates </a:t>
          </a:r>
          <a:endParaRPr lang="en-GB" sz="1400" kern="1200" dirty="0"/>
        </a:p>
      </dsp:txBody>
      <dsp:txXfrm rot="-5400000">
        <a:off x="1" y="579967"/>
        <a:ext cx="1156997" cy="495855"/>
      </dsp:txXfrm>
    </dsp:sp>
    <dsp:sp modelId="{607A1F30-FB02-4435-A185-936F809FC595}">
      <dsp:nvSpPr>
        <dsp:cNvPr id="0" name=""/>
        <dsp:cNvSpPr/>
      </dsp:nvSpPr>
      <dsp:spPr>
        <a:xfrm rot="5400000">
          <a:off x="4607367" y="-3448902"/>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Summary offences </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Not binding decisions.</a:t>
          </a:r>
          <a:endParaRPr lang="en-GB" sz="2800" kern="1200" dirty="0"/>
        </a:p>
      </dsp:txBody>
      <dsp:txXfrm rot="-5400000">
        <a:off x="1156997" y="53914"/>
        <a:ext cx="7922648" cy="969462"/>
      </dsp:txXfrm>
    </dsp:sp>
    <dsp:sp modelId="{D8F62D6E-CF7A-465B-8C5A-4DE56A639635}">
      <dsp:nvSpPr>
        <dsp:cNvPr id="0" name=""/>
        <dsp:cNvSpPr/>
      </dsp:nvSpPr>
      <dsp:spPr>
        <a:xfrm rot="5400000">
          <a:off x="-247927" y="1708692"/>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County court </a:t>
          </a:r>
          <a:endParaRPr lang="en-GB" sz="1400" kern="1200" dirty="0"/>
        </a:p>
      </dsp:txBody>
      <dsp:txXfrm rot="-5400000">
        <a:off x="1" y="2039264"/>
        <a:ext cx="1156997" cy="495855"/>
      </dsp:txXfrm>
    </dsp:sp>
    <dsp:sp modelId="{F47AB509-E0EE-4A0B-8C01-CE383ED47460}">
      <dsp:nvSpPr>
        <dsp:cNvPr id="0" name=""/>
        <dsp:cNvSpPr/>
      </dsp:nvSpPr>
      <dsp:spPr>
        <a:xfrm rot="5400000">
          <a:off x="4607367" y="-1989605"/>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Civil cases </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 binding decisions </a:t>
          </a:r>
          <a:endParaRPr lang="en-GB" sz="2800" kern="1200" dirty="0"/>
        </a:p>
      </dsp:txBody>
      <dsp:txXfrm rot="-5400000">
        <a:off x="1156997" y="1513211"/>
        <a:ext cx="7922648" cy="969462"/>
      </dsp:txXfrm>
    </dsp:sp>
    <dsp:sp modelId="{6903A067-0F7E-4013-9B14-B99DB22BEF06}">
      <dsp:nvSpPr>
        <dsp:cNvPr id="0" name=""/>
        <dsp:cNvSpPr/>
      </dsp:nvSpPr>
      <dsp:spPr>
        <a:xfrm rot="5400000">
          <a:off x="-247927" y="3167989"/>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Crown court </a:t>
          </a:r>
          <a:endParaRPr lang="en-GB" sz="1400" kern="1200" dirty="0"/>
        </a:p>
      </dsp:txBody>
      <dsp:txXfrm rot="-5400000">
        <a:off x="1" y="3498561"/>
        <a:ext cx="1156997" cy="495855"/>
      </dsp:txXfrm>
    </dsp:sp>
    <dsp:sp modelId="{F0F5EFD4-AE60-4C2C-97CC-97F85B1E348E}">
      <dsp:nvSpPr>
        <dsp:cNvPr id="0" name=""/>
        <dsp:cNvSpPr/>
      </dsp:nvSpPr>
      <dsp:spPr>
        <a:xfrm rot="5400000">
          <a:off x="4607367" y="-530309"/>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Magistrates (Appeal)</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Not binding persuasive</a:t>
          </a:r>
          <a:endParaRPr lang="en-GB" sz="2800" kern="1200" dirty="0"/>
        </a:p>
      </dsp:txBody>
      <dsp:txXfrm rot="-5400000">
        <a:off x="1156997" y="2972507"/>
        <a:ext cx="7922648" cy="9694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1A09A1-ED1C-436B-B7E5-F7D6C60D7CD9}">
      <dsp:nvSpPr>
        <dsp:cNvPr id="0" name=""/>
        <dsp:cNvSpPr/>
      </dsp:nvSpPr>
      <dsp:spPr>
        <a:xfrm rot="5400000">
          <a:off x="-237887" y="237887"/>
          <a:ext cx="1585915" cy="111014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rtl="0">
            <a:lnSpc>
              <a:spcPct val="90000"/>
            </a:lnSpc>
            <a:spcBef>
              <a:spcPct val="0"/>
            </a:spcBef>
            <a:spcAft>
              <a:spcPct val="35000"/>
            </a:spcAft>
            <a:buNone/>
          </a:pPr>
          <a:r>
            <a:rPr lang="en-GB" sz="1000" kern="1200" dirty="0">
              <a:latin typeface="Elephant"/>
            </a:rPr>
            <a:t>Divisional court of the high court </a:t>
          </a:r>
          <a:endParaRPr lang="en-GB" sz="1000" kern="1200" dirty="0"/>
        </a:p>
      </dsp:txBody>
      <dsp:txXfrm rot="-5400000">
        <a:off x="1" y="555069"/>
        <a:ext cx="1110140" cy="475775"/>
      </dsp:txXfrm>
    </dsp:sp>
    <dsp:sp modelId="{3B884098-EC3E-4D2B-9C6B-E4EB9B5DDC8D}">
      <dsp:nvSpPr>
        <dsp:cNvPr id="0" name=""/>
        <dsp:cNvSpPr/>
      </dsp:nvSpPr>
      <dsp:spPr>
        <a:xfrm rot="5400000">
          <a:off x="4608671" y="-3498530"/>
          <a:ext cx="1030844" cy="802790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rtl="0">
            <a:lnSpc>
              <a:spcPct val="90000"/>
            </a:lnSpc>
            <a:spcBef>
              <a:spcPct val="0"/>
            </a:spcBef>
            <a:spcAft>
              <a:spcPct val="15000"/>
            </a:spcAft>
            <a:buChar char="•"/>
          </a:pPr>
          <a:r>
            <a:rPr lang="en-GB" sz="2700" kern="1200" dirty="0">
              <a:latin typeface="Elephant"/>
            </a:rPr>
            <a:t>Bound by higher courts and past decisions.</a:t>
          </a:r>
          <a:endParaRPr lang="en-GB" sz="2700" kern="1200" dirty="0"/>
        </a:p>
        <a:p>
          <a:pPr marL="228600" lvl="1" indent="-228600" algn="l" defTabSz="1200150" rtl="0">
            <a:lnSpc>
              <a:spcPct val="90000"/>
            </a:lnSpc>
            <a:spcBef>
              <a:spcPct val="0"/>
            </a:spcBef>
            <a:spcAft>
              <a:spcPct val="15000"/>
            </a:spcAft>
            <a:buChar char="•"/>
          </a:pPr>
          <a:r>
            <a:rPr lang="en-GB" sz="2700" kern="1200" dirty="0">
              <a:latin typeface="Elephant"/>
            </a:rPr>
            <a:t>Binds the lower courts</a:t>
          </a:r>
          <a:endParaRPr lang="en-GB" sz="2700" kern="1200" dirty="0"/>
        </a:p>
      </dsp:txBody>
      <dsp:txXfrm rot="-5400000">
        <a:off x="1110140" y="50323"/>
        <a:ext cx="7977584" cy="930200"/>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3/1/2023</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3/1/2023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270232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Groiss</a:t>
            </a:r>
            <a:r>
              <a:rPr lang="en-GB" dirty="0"/>
              <a:t> v Scott – Sheep over board – contain the spread of a disease. </a:t>
            </a:r>
          </a:p>
        </p:txBody>
      </p:sp>
      <p:sp>
        <p:nvSpPr>
          <p:cNvPr id="4" name="Slide Number Placeholder 3"/>
          <p:cNvSpPr>
            <a:spLocks noGrp="1"/>
          </p:cNvSpPr>
          <p:nvPr>
            <p:ph type="sldNum" sz="quarter" idx="5"/>
          </p:nvPr>
        </p:nvSpPr>
        <p:spPr/>
        <p:txBody>
          <a:bodyPr/>
          <a:lstStyle/>
          <a:p>
            <a:fld id="{0775476F-A808-1F46-A368-07984F6DA22E}" type="slidenum">
              <a:rPr lang="en-US" smtClean="0"/>
              <a:t>41</a:t>
            </a:fld>
            <a:endParaRPr lang="en-US" dirty="0"/>
          </a:p>
        </p:txBody>
      </p:sp>
    </p:spTree>
    <p:extLst>
      <p:ext uri="{BB962C8B-B14F-4D97-AF65-F5344CB8AC3E}">
        <p14:creationId xmlns:p14="http://schemas.microsoft.com/office/powerpoint/2010/main" val="172428203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6.xml"/><Relationship Id="rId1" Type="http://schemas.openxmlformats.org/officeDocument/2006/relationships/video" Target="https://www.youtube.com/embed/UyUa6KrTLEE?start=26&amp;feature=oembed" TargetMode="Externa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p:txBody>
          <a:bodyPr/>
          <a:lstStyle/>
          <a:p>
            <a:r>
              <a:rPr lang="en-US" sz="4400" b="1" i="1" u="sng" dirty="0"/>
              <a:t>Government ,Judiciary, </a:t>
            </a:r>
            <a:br>
              <a:rPr lang="en-US" sz="4400" b="1" i="1" u="sng" dirty="0"/>
            </a:br>
            <a:r>
              <a:rPr lang="en-US" sz="4400" b="1" i="1" u="sng" dirty="0"/>
              <a:t>Parliament</a:t>
            </a:r>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4682648" y="4625599"/>
            <a:ext cx="2999232" cy="438912"/>
          </a:xfrm>
        </p:spPr>
        <p:txBody>
          <a:bodyPr/>
          <a:lstStyle/>
          <a:p>
            <a:r>
              <a:rPr lang="en-US" dirty="0"/>
              <a:t>​</a:t>
            </a:r>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a:lstStyle/>
          <a:p>
            <a:r>
              <a:rPr lang="en-US" dirty="0"/>
              <a:t>C</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37260" y="2304288"/>
            <a:ext cx="1791038" cy="2033695"/>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7689299" y="1394460"/>
            <a:ext cx="3749040" cy="4306824"/>
          </a:xfrm>
        </p:spPr>
        <p:txBody>
          <a:bodyPr vert="horz" lIns="91440" tIns="45720" rIns="91440" bIns="45720" rtlCol="0" anchor="t">
            <a:normAutofit fontScale="92500"/>
          </a:bodyPr>
          <a:lstStyle/>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Aims and Learning Objectives </a:t>
            </a:r>
            <a:endParaRPr lang="en-US" sz="2400" dirty="0">
              <a:solidFill>
                <a:schemeClr val="accent3"/>
              </a:solidFill>
              <a:latin typeface="Gill Sans Nova Light" panose="020B0302020104020203" pitchFamily="34" charset="0"/>
              <a:cs typeface="Gill Sans Light" panose="020B0302020104020203" pitchFamily="34" charset="-79"/>
            </a:endParaRP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Government </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Judiciary.</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Activities</a:t>
            </a: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Summary</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Thank you, any questions?</a:t>
            </a:r>
          </a:p>
          <a:p>
            <a:endParaRPr lang="en-US" dirty="0">
              <a:solidFill>
                <a:schemeClr val="accent3"/>
              </a:solidFill>
              <a:latin typeface="Gill Sans Nova Light" panose="020B0302020104020203" pitchFamily="34" charset="0"/>
              <a:cs typeface="Calibri"/>
            </a:endParaRPr>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a:lstStyle/>
          <a:p>
            <a:fld id="{294A09A9-5501-47C1-A89A-A340965A2BE2}" type="slidenum">
              <a:rPr lang="en-US" smtClean="0"/>
              <a:t>2</a:t>
            </a:fld>
            <a:endParaRPr lang="en-US" dirty="0"/>
          </a:p>
        </p:txBody>
      </p:sp>
    </p:spTree>
    <p:extLst>
      <p:ext uri="{BB962C8B-B14F-4D97-AF65-F5344CB8AC3E}">
        <p14:creationId xmlns:p14="http://schemas.microsoft.com/office/powerpoint/2010/main" val="1859527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D96D6EA-8285-F435-43E6-42ECA80DC7EA}"/>
              </a:ext>
            </a:extLst>
          </p:cNvPr>
          <p:cNvSpPr>
            <a:spLocks noGrp="1"/>
          </p:cNvSpPr>
          <p:nvPr>
            <p:ph type="sldNum" sz="quarter" idx="12"/>
          </p:nvPr>
        </p:nvSpPr>
        <p:spPr/>
        <p:txBody>
          <a:bodyPr/>
          <a:lstStyle/>
          <a:p>
            <a:fld id="{294A09A9-5501-47C1-A89A-A340965A2BE2}" type="slidenum">
              <a:rPr lang="en-US" smtClean="0"/>
              <a:t>3</a:t>
            </a:fld>
            <a:endParaRPr lang="en-US" dirty="0"/>
          </a:p>
        </p:txBody>
      </p:sp>
      <p:sp>
        <p:nvSpPr>
          <p:cNvPr id="5" name="Content Placeholder 4">
            <a:extLst>
              <a:ext uri="{FF2B5EF4-FFF2-40B4-BE49-F238E27FC236}">
                <a16:creationId xmlns:a16="http://schemas.microsoft.com/office/drawing/2014/main" id="{425E39CD-001C-6A4E-D5FC-58D1DB60991F}"/>
              </a:ext>
            </a:extLst>
          </p:cNvPr>
          <p:cNvSpPr>
            <a:spLocks noGrp="1"/>
          </p:cNvSpPr>
          <p:nvPr>
            <p:ph sz="quarter" idx="4"/>
          </p:nvPr>
        </p:nvSpPr>
        <p:spPr>
          <a:xfrm>
            <a:off x="7125706" y="1362456"/>
            <a:ext cx="3749040" cy="4306824"/>
          </a:xfrm>
        </p:spPr>
        <p:txBody>
          <a:bodyPr>
            <a:normAutofit fontScale="92500" lnSpcReduction="20000"/>
          </a:bodyPr>
          <a:lstStyle/>
          <a:p>
            <a:pPr marL="342900" indent="-342900">
              <a:buFontTx/>
              <a:buChar char="-"/>
            </a:pPr>
            <a:r>
              <a:rPr lang="en-GB" dirty="0"/>
              <a:t>The aim of today’s sessions is to build on the discuss from last week. </a:t>
            </a:r>
          </a:p>
          <a:p>
            <a:pPr marL="342900" indent="-342900">
              <a:buFontTx/>
              <a:buChar char="-"/>
            </a:pPr>
            <a:endParaRPr lang="en-GB" dirty="0"/>
          </a:p>
          <a:p>
            <a:pPr marL="342900" indent="-342900">
              <a:buFontTx/>
              <a:buChar char="-"/>
            </a:pPr>
            <a:r>
              <a:rPr lang="en-GB" dirty="0"/>
              <a:t>By the end of today’s lecture and workshop students should be able to understand the requirements for their assignment.</a:t>
            </a:r>
          </a:p>
        </p:txBody>
      </p:sp>
      <p:sp>
        <p:nvSpPr>
          <p:cNvPr id="6" name="Text Placeholder 5">
            <a:extLst>
              <a:ext uri="{FF2B5EF4-FFF2-40B4-BE49-F238E27FC236}">
                <a16:creationId xmlns:a16="http://schemas.microsoft.com/office/drawing/2014/main" id="{AF383275-1734-3E68-B2E3-6B8D492EBF38}"/>
              </a:ext>
            </a:extLst>
          </p:cNvPr>
          <p:cNvSpPr>
            <a:spLocks noGrp="1"/>
          </p:cNvSpPr>
          <p:nvPr>
            <p:ph type="body" sz="quarter" idx="13"/>
          </p:nvPr>
        </p:nvSpPr>
        <p:spPr/>
        <p:txBody>
          <a:bodyPr/>
          <a:lstStyle/>
          <a:p>
            <a:r>
              <a:rPr lang="en-GB" dirty="0"/>
              <a:t>A</a:t>
            </a:r>
          </a:p>
        </p:txBody>
      </p:sp>
    </p:spTree>
    <p:extLst>
      <p:ext uri="{BB962C8B-B14F-4D97-AF65-F5344CB8AC3E}">
        <p14:creationId xmlns:p14="http://schemas.microsoft.com/office/powerpoint/2010/main" val="4143334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80E0DBF-E936-6E53-63B6-7257800A4CCD}"/>
              </a:ext>
            </a:extLst>
          </p:cNvPr>
          <p:cNvSpPr>
            <a:spLocks noGrp="1"/>
          </p:cNvSpPr>
          <p:nvPr>
            <p:ph type="ctrTitle"/>
          </p:nvPr>
        </p:nvSpPr>
        <p:spPr/>
        <p:txBody>
          <a:bodyPr/>
          <a:lstStyle/>
          <a:p>
            <a:r>
              <a:rPr lang="en-GB" sz="5400" b="1" i="1" u="sng" dirty="0"/>
              <a:t>The government</a:t>
            </a:r>
          </a:p>
        </p:txBody>
      </p:sp>
      <p:sp>
        <p:nvSpPr>
          <p:cNvPr id="5" name="Slide Number Placeholder 4">
            <a:extLst>
              <a:ext uri="{FF2B5EF4-FFF2-40B4-BE49-F238E27FC236}">
                <a16:creationId xmlns:a16="http://schemas.microsoft.com/office/drawing/2014/main" id="{8C3FE848-2949-DAA8-FED0-708D5034EA16}"/>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4</a:t>
            </a:fld>
            <a:endParaRPr lang="en-US" dirty="0"/>
          </a:p>
        </p:txBody>
      </p:sp>
    </p:spTree>
    <p:extLst>
      <p:ext uri="{BB962C8B-B14F-4D97-AF65-F5344CB8AC3E}">
        <p14:creationId xmlns:p14="http://schemas.microsoft.com/office/powerpoint/2010/main" val="2960432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7C3F7-BA9E-693B-9033-1D1DBB1FC41F}"/>
              </a:ext>
            </a:extLst>
          </p:cNvPr>
          <p:cNvSpPr>
            <a:spLocks noGrp="1"/>
          </p:cNvSpPr>
          <p:nvPr>
            <p:ph type="title"/>
          </p:nvPr>
        </p:nvSpPr>
        <p:spPr/>
        <p:txBody>
          <a:bodyPr>
            <a:normAutofit/>
          </a:bodyPr>
          <a:lstStyle/>
          <a:p>
            <a:r>
              <a:rPr lang="en-GB" sz="5400" b="1" i="1" u="sng" dirty="0"/>
              <a:t>Who are they?</a:t>
            </a:r>
          </a:p>
        </p:txBody>
      </p:sp>
      <p:sp>
        <p:nvSpPr>
          <p:cNvPr id="3" name="Content Placeholder 2">
            <a:extLst>
              <a:ext uri="{FF2B5EF4-FFF2-40B4-BE49-F238E27FC236}">
                <a16:creationId xmlns:a16="http://schemas.microsoft.com/office/drawing/2014/main" id="{D61404B7-46B0-55B7-A9E6-7038ABA4188F}"/>
              </a:ext>
            </a:extLst>
          </p:cNvPr>
          <p:cNvSpPr>
            <a:spLocks noGrp="1"/>
          </p:cNvSpPr>
          <p:nvPr>
            <p:ph idx="1"/>
          </p:nvPr>
        </p:nvSpPr>
        <p:spPr/>
        <p:txBody>
          <a:bodyPr>
            <a:normAutofit lnSpcReduction="10000"/>
          </a:bodyPr>
          <a:lstStyle/>
          <a:p>
            <a:r>
              <a:rPr lang="en-GB" dirty="0"/>
              <a:t>Who is included?</a:t>
            </a:r>
          </a:p>
          <a:p>
            <a:endParaRPr lang="en-GB" dirty="0"/>
          </a:p>
          <a:p>
            <a:r>
              <a:rPr lang="en-GB" dirty="0"/>
              <a:t>Rishi Sunak. </a:t>
            </a:r>
          </a:p>
          <a:p>
            <a:endParaRPr lang="en-GB" dirty="0"/>
          </a:p>
          <a:p>
            <a:r>
              <a:rPr lang="en-GB" dirty="0"/>
              <a:t>Cabinet. </a:t>
            </a:r>
          </a:p>
          <a:p>
            <a:endParaRPr lang="en-GB" dirty="0"/>
          </a:p>
          <a:p>
            <a:r>
              <a:rPr lang="en-GB" dirty="0"/>
              <a:t>Wider government. </a:t>
            </a:r>
          </a:p>
        </p:txBody>
      </p:sp>
      <p:sp>
        <p:nvSpPr>
          <p:cNvPr id="5" name="Slide Number Placeholder 4">
            <a:extLst>
              <a:ext uri="{FF2B5EF4-FFF2-40B4-BE49-F238E27FC236}">
                <a16:creationId xmlns:a16="http://schemas.microsoft.com/office/drawing/2014/main" id="{FCD07AA3-E97C-221F-4B01-070F50440B3E}"/>
              </a:ext>
            </a:extLst>
          </p:cNvPr>
          <p:cNvSpPr>
            <a:spLocks noGrp="1"/>
          </p:cNvSpPr>
          <p:nvPr>
            <p:ph type="sldNum" sz="quarter" idx="11"/>
          </p:nvPr>
        </p:nvSpPr>
        <p:spPr/>
        <p:txBody>
          <a:bodyPr/>
          <a:lstStyle/>
          <a:p>
            <a:fld id="{294A09A9-5501-47C1-A89A-A340965A2BE2}" type="slidenum">
              <a:rPr lang="en-US" smtClean="0"/>
              <a:pPr/>
              <a:t>5</a:t>
            </a:fld>
            <a:endParaRPr lang="en-US" dirty="0"/>
          </a:p>
        </p:txBody>
      </p:sp>
    </p:spTree>
    <p:extLst>
      <p:ext uri="{BB962C8B-B14F-4D97-AF65-F5344CB8AC3E}">
        <p14:creationId xmlns:p14="http://schemas.microsoft.com/office/powerpoint/2010/main" val="540020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CC5E0-1D79-80D6-80E3-5D35D09C7D6A}"/>
              </a:ext>
            </a:extLst>
          </p:cNvPr>
          <p:cNvSpPr>
            <a:spLocks noGrp="1"/>
          </p:cNvSpPr>
          <p:nvPr>
            <p:ph type="title"/>
          </p:nvPr>
        </p:nvSpPr>
        <p:spPr/>
        <p:txBody>
          <a:bodyPr>
            <a:normAutofit/>
          </a:bodyPr>
          <a:lstStyle/>
          <a:p>
            <a:r>
              <a:rPr lang="en-GB" sz="6600" b="1" i="1" u="sng" dirty="0"/>
              <a:t>Continued </a:t>
            </a:r>
          </a:p>
        </p:txBody>
      </p:sp>
      <p:sp>
        <p:nvSpPr>
          <p:cNvPr id="3" name="Content Placeholder 2">
            <a:extLst>
              <a:ext uri="{FF2B5EF4-FFF2-40B4-BE49-F238E27FC236}">
                <a16:creationId xmlns:a16="http://schemas.microsoft.com/office/drawing/2014/main" id="{44EF0C33-F1E9-B147-88AD-E39C76F10310}"/>
              </a:ext>
            </a:extLst>
          </p:cNvPr>
          <p:cNvSpPr>
            <a:spLocks noGrp="1"/>
          </p:cNvSpPr>
          <p:nvPr>
            <p:ph idx="1"/>
          </p:nvPr>
        </p:nvSpPr>
        <p:spPr/>
        <p:txBody>
          <a:bodyPr/>
          <a:lstStyle/>
          <a:p>
            <a:r>
              <a:rPr lang="en-GB" dirty="0"/>
              <a:t>The Cabinet Manual – if we do not have a prime minister after a hung parliament then the current prime minister stays in place until we do. </a:t>
            </a:r>
          </a:p>
          <a:p>
            <a:endParaRPr lang="en-GB" dirty="0"/>
          </a:p>
          <a:p>
            <a:r>
              <a:rPr lang="en-GB" dirty="0"/>
              <a:t>Prime ministers can resign if they wish. </a:t>
            </a:r>
          </a:p>
          <a:p>
            <a:endParaRPr lang="en-GB" dirty="0"/>
          </a:p>
          <a:p>
            <a:r>
              <a:rPr lang="en-GB" dirty="0"/>
              <a:t>If this happens candidates from the parties will put themselves forward and members of their party will choose a new prime minister. </a:t>
            </a:r>
          </a:p>
          <a:p>
            <a:endParaRPr lang="en-GB" dirty="0"/>
          </a:p>
        </p:txBody>
      </p:sp>
      <p:sp>
        <p:nvSpPr>
          <p:cNvPr id="5" name="Slide Number Placeholder 4">
            <a:extLst>
              <a:ext uri="{FF2B5EF4-FFF2-40B4-BE49-F238E27FC236}">
                <a16:creationId xmlns:a16="http://schemas.microsoft.com/office/drawing/2014/main" id="{948300C4-78EA-9A8C-F1A0-1B61DE8D75E9}"/>
              </a:ext>
            </a:extLst>
          </p:cNvPr>
          <p:cNvSpPr>
            <a:spLocks noGrp="1"/>
          </p:cNvSpPr>
          <p:nvPr>
            <p:ph type="sldNum" sz="quarter" idx="11"/>
          </p:nvPr>
        </p:nvSpPr>
        <p:spPr/>
        <p:txBody>
          <a:bodyPr/>
          <a:lstStyle/>
          <a:p>
            <a:fld id="{294A09A9-5501-47C1-A89A-A340965A2BE2}" type="slidenum">
              <a:rPr lang="en-US" smtClean="0"/>
              <a:pPr/>
              <a:t>6</a:t>
            </a:fld>
            <a:endParaRPr lang="en-US" dirty="0"/>
          </a:p>
        </p:txBody>
      </p:sp>
    </p:spTree>
    <p:extLst>
      <p:ext uri="{BB962C8B-B14F-4D97-AF65-F5344CB8AC3E}">
        <p14:creationId xmlns:p14="http://schemas.microsoft.com/office/powerpoint/2010/main" val="4842322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CA68B-6738-F26D-5090-1D3B1DA5C63D}"/>
              </a:ext>
            </a:extLst>
          </p:cNvPr>
          <p:cNvSpPr>
            <a:spLocks noGrp="1"/>
          </p:cNvSpPr>
          <p:nvPr>
            <p:ph type="title"/>
          </p:nvPr>
        </p:nvSpPr>
        <p:spPr/>
        <p:txBody>
          <a:bodyPr>
            <a:normAutofit/>
          </a:bodyPr>
          <a:lstStyle/>
          <a:p>
            <a:r>
              <a:rPr lang="en-GB" sz="5400" b="1" i="1" u="sng" dirty="0"/>
              <a:t>Roles of the Prime minister</a:t>
            </a:r>
          </a:p>
        </p:txBody>
      </p:sp>
      <p:sp>
        <p:nvSpPr>
          <p:cNvPr id="3" name="Content Placeholder 2">
            <a:extLst>
              <a:ext uri="{FF2B5EF4-FFF2-40B4-BE49-F238E27FC236}">
                <a16:creationId xmlns:a16="http://schemas.microsoft.com/office/drawing/2014/main" id="{383BB61F-0766-83F6-E1B5-E8006E915708}"/>
              </a:ext>
            </a:extLst>
          </p:cNvPr>
          <p:cNvSpPr>
            <a:spLocks noGrp="1"/>
          </p:cNvSpPr>
          <p:nvPr>
            <p:ph idx="1"/>
          </p:nvPr>
        </p:nvSpPr>
        <p:spPr/>
        <p:txBody>
          <a:bodyPr>
            <a:normAutofit fontScale="85000" lnSpcReduction="20000"/>
          </a:bodyPr>
          <a:lstStyle/>
          <a:p>
            <a:pPr algn="just">
              <a:buFont typeface="Arial" panose="020B0604020202020204" pitchFamily="34" charset="0"/>
              <a:buChar char="•"/>
            </a:pPr>
            <a:r>
              <a:rPr lang="en-GB" dirty="0"/>
              <a:t>‘’ </a:t>
            </a:r>
            <a:r>
              <a:rPr lang="en-GB" dirty="0">
                <a:solidFill>
                  <a:srgbClr val="000000"/>
                </a:solidFill>
                <a:latin typeface="Times New Roman" panose="02020603050405020304" pitchFamily="18" charset="0"/>
              </a:rPr>
              <a:t>M</a:t>
            </a:r>
            <a:r>
              <a:rPr lang="en-GB" b="0" i="0" dirty="0">
                <a:solidFill>
                  <a:srgbClr val="000000"/>
                </a:solidFill>
                <a:effectLst/>
                <a:latin typeface="Times New Roman" panose="02020603050405020304" pitchFamily="18" charset="0"/>
              </a:rPr>
              <a:t>aking appointments to ministerial office;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Allocation of the tasks of government to various departments;</a:t>
            </a:r>
          </a:p>
          <a:p>
            <a:pPr algn="just">
              <a:buFont typeface="Arial" panose="020B0604020202020204" pitchFamily="34" charset="0"/>
              <a:buChar char="•"/>
            </a:pPr>
            <a:r>
              <a:rPr lang="en-GB" dirty="0">
                <a:solidFill>
                  <a:srgbClr val="000000"/>
                </a:solidFill>
                <a:latin typeface="Times New Roman" panose="02020603050405020304" pitchFamily="18" charset="0"/>
              </a:rPr>
              <a:t>P</a:t>
            </a:r>
            <a:r>
              <a:rPr lang="en-GB" b="0" i="0" dirty="0">
                <a:solidFill>
                  <a:srgbClr val="000000"/>
                </a:solidFill>
                <a:effectLst/>
                <a:latin typeface="Times New Roman" panose="02020603050405020304" pitchFamily="18" charset="0"/>
              </a:rPr>
              <a:t>residing over Cabinet meetings;</a:t>
            </a:r>
          </a:p>
          <a:p>
            <a:pPr algn="just">
              <a:buFont typeface="Arial" panose="020B0604020202020204" pitchFamily="34" charset="0"/>
              <a:buChar char="•"/>
            </a:pPr>
            <a:r>
              <a:rPr lang="en-GB" dirty="0">
                <a:solidFill>
                  <a:srgbClr val="000000"/>
                </a:solidFill>
                <a:latin typeface="Times New Roman" panose="02020603050405020304" pitchFamily="18" charset="0"/>
              </a:rPr>
              <a:t>R</a:t>
            </a:r>
            <a:r>
              <a:rPr lang="en-GB" b="0" i="0" dirty="0">
                <a:solidFill>
                  <a:srgbClr val="000000"/>
                </a:solidFill>
                <a:effectLst/>
                <a:latin typeface="Times New Roman" panose="02020603050405020304" pitchFamily="18" charset="0"/>
              </a:rPr>
              <a:t>epresenting the government in Parliament;</a:t>
            </a:r>
          </a:p>
          <a:p>
            <a:pPr algn="just">
              <a:buFont typeface="Arial" panose="020B0604020202020204" pitchFamily="34" charset="0"/>
              <a:buChar char="•"/>
            </a:pPr>
            <a:r>
              <a:rPr lang="en-GB" dirty="0">
                <a:solidFill>
                  <a:srgbClr val="000000"/>
                </a:solidFill>
                <a:latin typeface="Times New Roman" panose="02020603050405020304" pitchFamily="18" charset="0"/>
              </a:rPr>
              <a:t>L</a:t>
            </a:r>
            <a:r>
              <a:rPr lang="en-GB" b="0" i="0" dirty="0">
                <a:solidFill>
                  <a:srgbClr val="000000"/>
                </a:solidFill>
                <a:effectLst/>
                <a:latin typeface="Times New Roman" panose="02020603050405020304" pitchFamily="18" charset="0"/>
              </a:rPr>
              <a:t>eading the party and keeping control through government whips;</a:t>
            </a:r>
          </a:p>
          <a:p>
            <a:pPr algn="just">
              <a:buFont typeface="Arial" panose="020B0604020202020204" pitchFamily="34" charset="0"/>
              <a:buChar char="•"/>
            </a:pPr>
            <a:r>
              <a:rPr lang="en-GB" dirty="0">
                <a:solidFill>
                  <a:srgbClr val="000000"/>
                </a:solidFill>
                <a:latin typeface="Times New Roman" panose="02020603050405020304" pitchFamily="18" charset="0"/>
              </a:rPr>
              <a:t>K</a:t>
            </a:r>
            <a:r>
              <a:rPr lang="en-GB" b="0" i="0" dirty="0">
                <a:solidFill>
                  <a:srgbClr val="000000"/>
                </a:solidFill>
                <a:effectLst/>
                <a:latin typeface="Times New Roman" panose="02020603050405020304" pitchFamily="18" charset="0"/>
              </a:rPr>
              <a:t>eeping the monarch informed of government affairs through a weekly audience;</a:t>
            </a:r>
          </a:p>
          <a:p>
            <a:pPr algn="just">
              <a:buFont typeface="Arial" panose="020B0604020202020204" pitchFamily="34" charset="0"/>
              <a:buChar char="•"/>
            </a:pPr>
            <a:r>
              <a:rPr lang="en-GB" dirty="0">
                <a:solidFill>
                  <a:srgbClr val="000000"/>
                </a:solidFill>
                <a:latin typeface="Times New Roman" panose="02020603050405020304" pitchFamily="18" charset="0"/>
              </a:rPr>
              <a:t>S</a:t>
            </a:r>
            <a:r>
              <a:rPr lang="en-GB" b="0" i="0" dirty="0">
                <a:solidFill>
                  <a:srgbClr val="000000"/>
                </a:solidFill>
                <a:effectLst/>
                <a:latin typeface="Times New Roman" panose="02020603050405020304" pitchFamily="18" charset="0"/>
              </a:rPr>
              <a:t>upervising security and intelligence matters; and</a:t>
            </a:r>
          </a:p>
          <a:p>
            <a:pPr algn="just">
              <a:buFont typeface="Arial" panose="020B0604020202020204" pitchFamily="34" charset="0"/>
              <a:buChar char="•"/>
            </a:pPr>
            <a:r>
              <a:rPr lang="en-GB" dirty="0">
                <a:solidFill>
                  <a:srgbClr val="000000"/>
                </a:solidFill>
                <a:latin typeface="Times New Roman" panose="02020603050405020304" pitchFamily="18" charset="0"/>
              </a:rPr>
              <a:t>M</a:t>
            </a:r>
            <a:r>
              <a:rPr lang="en-GB" b="0" i="0" dirty="0">
                <a:solidFill>
                  <a:srgbClr val="000000"/>
                </a:solidFill>
                <a:effectLst/>
                <a:latin typeface="Times New Roman" panose="02020603050405020304" pitchFamily="18" charset="0"/>
              </a:rPr>
              <a:t>aking or recommending appointments, including life peers and top civil servants’’</a:t>
            </a:r>
          </a:p>
          <a:p>
            <a:endParaRPr lang="en-GB" dirty="0"/>
          </a:p>
        </p:txBody>
      </p:sp>
      <p:sp>
        <p:nvSpPr>
          <p:cNvPr id="5" name="Slide Number Placeholder 4">
            <a:extLst>
              <a:ext uri="{FF2B5EF4-FFF2-40B4-BE49-F238E27FC236}">
                <a16:creationId xmlns:a16="http://schemas.microsoft.com/office/drawing/2014/main" id="{2A0E5BC0-F2CC-7456-57D5-2C182B2B8D97}"/>
              </a:ext>
            </a:extLst>
          </p:cNvPr>
          <p:cNvSpPr>
            <a:spLocks noGrp="1"/>
          </p:cNvSpPr>
          <p:nvPr>
            <p:ph type="sldNum" sz="quarter" idx="11"/>
          </p:nvPr>
        </p:nvSpPr>
        <p:spPr/>
        <p:txBody>
          <a:bodyPr/>
          <a:lstStyle/>
          <a:p>
            <a:fld id="{294A09A9-5501-47C1-A89A-A340965A2BE2}" type="slidenum">
              <a:rPr lang="en-US" smtClean="0"/>
              <a:pPr/>
              <a:t>7</a:t>
            </a:fld>
            <a:endParaRPr lang="en-US" dirty="0"/>
          </a:p>
        </p:txBody>
      </p:sp>
    </p:spTree>
    <p:extLst>
      <p:ext uri="{BB962C8B-B14F-4D97-AF65-F5344CB8AC3E}">
        <p14:creationId xmlns:p14="http://schemas.microsoft.com/office/powerpoint/2010/main" val="31887729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12C01-480D-5249-BD87-80D2C3608ADB}"/>
              </a:ext>
            </a:extLst>
          </p:cNvPr>
          <p:cNvSpPr>
            <a:spLocks noGrp="1"/>
          </p:cNvSpPr>
          <p:nvPr>
            <p:ph type="title"/>
          </p:nvPr>
        </p:nvSpPr>
        <p:spPr/>
        <p:txBody>
          <a:bodyPr/>
          <a:lstStyle/>
          <a:p>
            <a:r>
              <a:rPr lang="en-GB" dirty="0"/>
              <a:t>The Government</a:t>
            </a:r>
          </a:p>
        </p:txBody>
      </p:sp>
      <p:sp>
        <p:nvSpPr>
          <p:cNvPr id="3" name="Content Placeholder 2">
            <a:extLst>
              <a:ext uri="{FF2B5EF4-FFF2-40B4-BE49-F238E27FC236}">
                <a16:creationId xmlns:a16="http://schemas.microsoft.com/office/drawing/2014/main" id="{7ED40836-966A-2609-F5EE-6A3E344D7AB2}"/>
              </a:ext>
            </a:extLst>
          </p:cNvPr>
          <p:cNvSpPr>
            <a:spLocks noGrp="1"/>
          </p:cNvSpPr>
          <p:nvPr>
            <p:ph idx="1"/>
          </p:nvPr>
        </p:nvSpPr>
        <p:spPr/>
        <p:txBody>
          <a:bodyPr/>
          <a:lstStyle/>
          <a:p>
            <a:r>
              <a:rPr lang="en-GB" dirty="0"/>
              <a:t>Cabinet – Assisted by Junior Ministers and Civil Servants. </a:t>
            </a:r>
          </a:p>
          <a:p>
            <a:r>
              <a:rPr lang="en-GB" dirty="0"/>
              <a:t>Make policy decisions. </a:t>
            </a:r>
          </a:p>
          <a:p>
            <a:r>
              <a:rPr lang="en-GB" dirty="0"/>
              <a:t>Agenda of parliament regarding the law. </a:t>
            </a:r>
          </a:p>
          <a:p>
            <a:r>
              <a:rPr lang="en-GB" dirty="0"/>
              <a:t>Held accountable by parliament. </a:t>
            </a:r>
          </a:p>
          <a:p>
            <a:r>
              <a:rPr lang="en-GB" dirty="0"/>
              <a:t>Parliament regulates itself. </a:t>
            </a:r>
          </a:p>
          <a:p>
            <a:endParaRPr lang="en-GB" dirty="0"/>
          </a:p>
        </p:txBody>
      </p:sp>
      <p:sp>
        <p:nvSpPr>
          <p:cNvPr id="5" name="Slide Number Placeholder 4">
            <a:extLst>
              <a:ext uri="{FF2B5EF4-FFF2-40B4-BE49-F238E27FC236}">
                <a16:creationId xmlns:a16="http://schemas.microsoft.com/office/drawing/2014/main" id="{1207EBF2-B2C7-1A3D-CFCE-13B171660259}"/>
              </a:ext>
            </a:extLst>
          </p:cNvPr>
          <p:cNvSpPr>
            <a:spLocks noGrp="1"/>
          </p:cNvSpPr>
          <p:nvPr>
            <p:ph type="sldNum" sz="quarter" idx="11"/>
          </p:nvPr>
        </p:nvSpPr>
        <p:spPr/>
        <p:txBody>
          <a:bodyPr/>
          <a:lstStyle/>
          <a:p>
            <a:fld id="{294A09A9-5501-47C1-A89A-A340965A2BE2}" type="slidenum">
              <a:rPr lang="en-US" smtClean="0"/>
              <a:pPr/>
              <a:t>8</a:t>
            </a:fld>
            <a:endParaRPr lang="en-US" dirty="0"/>
          </a:p>
        </p:txBody>
      </p:sp>
    </p:spTree>
    <p:extLst>
      <p:ext uri="{BB962C8B-B14F-4D97-AF65-F5344CB8AC3E}">
        <p14:creationId xmlns:p14="http://schemas.microsoft.com/office/powerpoint/2010/main" val="16397862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E0D7E-20A1-31F5-F419-B7461BB1BAF2}"/>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3D62EE89-AE07-74F0-18C3-EAA7142C6A9A}"/>
              </a:ext>
            </a:extLst>
          </p:cNvPr>
          <p:cNvSpPr>
            <a:spLocks noGrp="1"/>
          </p:cNvSpPr>
          <p:nvPr>
            <p:ph idx="1"/>
          </p:nvPr>
        </p:nvSpPr>
        <p:spPr/>
        <p:txBody>
          <a:bodyPr/>
          <a:lstStyle/>
          <a:p>
            <a:r>
              <a:rPr lang="en-GB" dirty="0"/>
              <a:t>Different offices will hold the positions depending on the choice of the prime minister. </a:t>
            </a:r>
          </a:p>
          <a:p>
            <a:r>
              <a:rPr lang="en-GB" dirty="0"/>
              <a:t>Always include the Home secretary/ Foreign Secretary/ Chancellor of the Exchequer. </a:t>
            </a:r>
          </a:p>
          <a:p>
            <a:r>
              <a:rPr lang="en-GB" dirty="0"/>
              <a:t>Have to be a member of either the house of commons or house of lords. </a:t>
            </a:r>
          </a:p>
          <a:p>
            <a:r>
              <a:rPr lang="en-GB" dirty="0"/>
              <a:t>Shadow from the opposing party. </a:t>
            </a:r>
          </a:p>
        </p:txBody>
      </p:sp>
      <p:sp>
        <p:nvSpPr>
          <p:cNvPr id="5" name="Slide Number Placeholder 4">
            <a:extLst>
              <a:ext uri="{FF2B5EF4-FFF2-40B4-BE49-F238E27FC236}">
                <a16:creationId xmlns:a16="http://schemas.microsoft.com/office/drawing/2014/main" id="{6E311C8A-18DD-C1B7-03B1-960B12D750C8}"/>
              </a:ext>
            </a:extLst>
          </p:cNvPr>
          <p:cNvSpPr>
            <a:spLocks noGrp="1"/>
          </p:cNvSpPr>
          <p:nvPr>
            <p:ph type="sldNum" sz="quarter" idx="11"/>
          </p:nvPr>
        </p:nvSpPr>
        <p:spPr/>
        <p:txBody>
          <a:bodyPr/>
          <a:lstStyle/>
          <a:p>
            <a:fld id="{294A09A9-5501-47C1-A89A-A340965A2BE2}" type="slidenum">
              <a:rPr lang="en-US" smtClean="0"/>
              <a:pPr/>
              <a:t>9</a:t>
            </a:fld>
            <a:endParaRPr lang="en-US" dirty="0"/>
          </a:p>
        </p:txBody>
      </p:sp>
    </p:spTree>
    <p:extLst>
      <p:ext uri="{BB962C8B-B14F-4D97-AF65-F5344CB8AC3E}">
        <p14:creationId xmlns:p14="http://schemas.microsoft.com/office/powerpoint/2010/main" val="2460184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2E9F1-3289-07D0-38AD-C2E2AFDD25FD}"/>
              </a:ext>
            </a:extLst>
          </p:cNvPr>
          <p:cNvSpPr>
            <a:spLocks noGrp="1"/>
          </p:cNvSpPr>
          <p:nvPr>
            <p:ph type="title"/>
          </p:nvPr>
        </p:nvSpPr>
        <p:spPr/>
        <p:txBody>
          <a:bodyPr>
            <a:normAutofit/>
          </a:bodyPr>
          <a:lstStyle/>
          <a:p>
            <a:r>
              <a:rPr lang="en-GB" sz="6000" b="1" i="1" u="sng" dirty="0"/>
              <a:t>Wider government</a:t>
            </a:r>
          </a:p>
        </p:txBody>
      </p:sp>
      <p:sp>
        <p:nvSpPr>
          <p:cNvPr id="3" name="Content Placeholder 2">
            <a:extLst>
              <a:ext uri="{FF2B5EF4-FFF2-40B4-BE49-F238E27FC236}">
                <a16:creationId xmlns:a16="http://schemas.microsoft.com/office/drawing/2014/main" id="{E6E0CC47-7BB7-7B6D-90A8-A2F99DD9165C}"/>
              </a:ext>
            </a:extLst>
          </p:cNvPr>
          <p:cNvSpPr>
            <a:spLocks noGrp="1"/>
          </p:cNvSpPr>
          <p:nvPr>
            <p:ph idx="1"/>
          </p:nvPr>
        </p:nvSpPr>
        <p:spPr/>
        <p:txBody>
          <a:bodyPr/>
          <a:lstStyle/>
          <a:p>
            <a:r>
              <a:rPr lang="en-GB" dirty="0"/>
              <a:t>Minister of the crown – a supporter of the party in charge. </a:t>
            </a:r>
          </a:p>
          <a:p>
            <a:r>
              <a:rPr lang="en-GB" dirty="0"/>
              <a:t>Have to be MPS. </a:t>
            </a:r>
          </a:p>
          <a:p>
            <a:r>
              <a:rPr lang="en-GB" dirty="0"/>
              <a:t>Different types of minister; </a:t>
            </a:r>
          </a:p>
          <a:p>
            <a:r>
              <a:rPr lang="en-GB" dirty="0"/>
              <a:t>Cabinet minister; </a:t>
            </a:r>
          </a:p>
          <a:p>
            <a:r>
              <a:rPr lang="en-GB" dirty="0"/>
              <a:t>Secretary of state; </a:t>
            </a:r>
          </a:p>
          <a:p>
            <a:r>
              <a:rPr lang="en-GB" dirty="0"/>
              <a:t>Parliamentary Secretaries of State. </a:t>
            </a:r>
          </a:p>
        </p:txBody>
      </p:sp>
      <p:sp>
        <p:nvSpPr>
          <p:cNvPr id="5" name="Slide Number Placeholder 4">
            <a:extLst>
              <a:ext uri="{FF2B5EF4-FFF2-40B4-BE49-F238E27FC236}">
                <a16:creationId xmlns:a16="http://schemas.microsoft.com/office/drawing/2014/main" id="{03DA4694-5833-0F0E-5A85-40510FC0EFBD}"/>
              </a:ext>
            </a:extLst>
          </p:cNvPr>
          <p:cNvSpPr>
            <a:spLocks noGrp="1"/>
          </p:cNvSpPr>
          <p:nvPr>
            <p:ph type="sldNum" sz="quarter" idx="11"/>
          </p:nvPr>
        </p:nvSpPr>
        <p:spPr/>
        <p:txBody>
          <a:bodyPr/>
          <a:lstStyle/>
          <a:p>
            <a:fld id="{294A09A9-5501-47C1-A89A-A340965A2BE2}" type="slidenum">
              <a:rPr lang="en-US" smtClean="0"/>
              <a:pPr/>
              <a:t>10</a:t>
            </a:fld>
            <a:endParaRPr lang="en-US" dirty="0"/>
          </a:p>
        </p:txBody>
      </p:sp>
    </p:spTree>
    <p:extLst>
      <p:ext uri="{BB962C8B-B14F-4D97-AF65-F5344CB8AC3E}">
        <p14:creationId xmlns:p14="http://schemas.microsoft.com/office/powerpoint/2010/main" val="37948693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1773E-3D0C-B349-DFD1-E26262D94F53}"/>
              </a:ext>
            </a:extLst>
          </p:cNvPr>
          <p:cNvSpPr>
            <a:spLocks noGrp="1"/>
          </p:cNvSpPr>
          <p:nvPr>
            <p:ph type="title"/>
          </p:nvPr>
        </p:nvSpPr>
        <p:spPr/>
        <p:txBody>
          <a:bodyPr>
            <a:normAutofit/>
          </a:bodyPr>
          <a:lstStyle/>
          <a:p>
            <a:r>
              <a:rPr lang="en-GB" sz="6000" b="1" i="1" u="sng" dirty="0"/>
              <a:t>The government </a:t>
            </a:r>
          </a:p>
        </p:txBody>
      </p:sp>
      <p:sp>
        <p:nvSpPr>
          <p:cNvPr id="3" name="Content Placeholder 2">
            <a:extLst>
              <a:ext uri="{FF2B5EF4-FFF2-40B4-BE49-F238E27FC236}">
                <a16:creationId xmlns:a16="http://schemas.microsoft.com/office/drawing/2014/main" id="{0DB4EC56-4B2F-6DA9-8603-B06D7237E1DA}"/>
              </a:ext>
            </a:extLst>
          </p:cNvPr>
          <p:cNvSpPr>
            <a:spLocks noGrp="1"/>
          </p:cNvSpPr>
          <p:nvPr>
            <p:ph idx="1"/>
          </p:nvPr>
        </p:nvSpPr>
        <p:spPr/>
        <p:txBody>
          <a:bodyPr/>
          <a:lstStyle/>
          <a:p>
            <a:r>
              <a:rPr lang="en-GB" dirty="0"/>
              <a:t>What is someone is not a member of parliament. </a:t>
            </a:r>
          </a:p>
          <a:p>
            <a:endParaRPr lang="en-GB" dirty="0"/>
          </a:p>
          <a:p>
            <a:r>
              <a:rPr lang="en-GB" dirty="0"/>
              <a:t>Can be appointed by a life peerage- given to someone who is not a member of parliament.</a:t>
            </a:r>
          </a:p>
          <a:p>
            <a:endParaRPr lang="en-GB" dirty="0"/>
          </a:p>
          <a:p>
            <a:r>
              <a:rPr lang="en-GB" dirty="0"/>
              <a:t>Prime minister can change the roles of departments. </a:t>
            </a:r>
          </a:p>
        </p:txBody>
      </p:sp>
      <p:sp>
        <p:nvSpPr>
          <p:cNvPr id="5" name="Slide Number Placeholder 4">
            <a:extLst>
              <a:ext uri="{FF2B5EF4-FFF2-40B4-BE49-F238E27FC236}">
                <a16:creationId xmlns:a16="http://schemas.microsoft.com/office/drawing/2014/main" id="{6F74783E-0FF0-5CC2-CBAF-6FBF588E2DA9}"/>
              </a:ext>
            </a:extLst>
          </p:cNvPr>
          <p:cNvSpPr>
            <a:spLocks noGrp="1"/>
          </p:cNvSpPr>
          <p:nvPr>
            <p:ph type="sldNum" sz="quarter" idx="11"/>
          </p:nvPr>
        </p:nvSpPr>
        <p:spPr/>
        <p:txBody>
          <a:bodyPr/>
          <a:lstStyle/>
          <a:p>
            <a:fld id="{294A09A9-5501-47C1-A89A-A340965A2BE2}" type="slidenum">
              <a:rPr lang="en-US" smtClean="0"/>
              <a:pPr/>
              <a:t>11</a:t>
            </a:fld>
            <a:endParaRPr lang="en-US" dirty="0"/>
          </a:p>
        </p:txBody>
      </p:sp>
    </p:spTree>
    <p:extLst>
      <p:ext uri="{BB962C8B-B14F-4D97-AF65-F5344CB8AC3E}">
        <p14:creationId xmlns:p14="http://schemas.microsoft.com/office/powerpoint/2010/main" val="2452130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4BE41-62E8-CAAF-C1F7-1D3F483EA7AD}"/>
              </a:ext>
            </a:extLst>
          </p:cNvPr>
          <p:cNvSpPr>
            <a:spLocks noGrp="1"/>
          </p:cNvSpPr>
          <p:nvPr>
            <p:ph type="title"/>
          </p:nvPr>
        </p:nvSpPr>
        <p:spPr/>
        <p:txBody>
          <a:bodyPr>
            <a:normAutofit/>
          </a:bodyPr>
          <a:lstStyle/>
          <a:p>
            <a:r>
              <a:rPr lang="en-GB" sz="5400" b="1" i="1" u="sng" dirty="0"/>
              <a:t>Civil Service </a:t>
            </a:r>
          </a:p>
        </p:txBody>
      </p:sp>
      <p:sp>
        <p:nvSpPr>
          <p:cNvPr id="3" name="Content Placeholder 2">
            <a:extLst>
              <a:ext uri="{FF2B5EF4-FFF2-40B4-BE49-F238E27FC236}">
                <a16:creationId xmlns:a16="http://schemas.microsoft.com/office/drawing/2014/main" id="{18E1EFE2-03D2-DF25-5070-6C2A333D747A}"/>
              </a:ext>
            </a:extLst>
          </p:cNvPr>
          <p:cNvSpPr>
            <a:spLocks noGrp="1"/>
          </p:cNvSpPr>
          <p:nvPr>
            <p:ph idx="1"/>
          </p:nvPr>
        </p:nvSpPr>
        <p:spPr/>
        <p:txBody>
          <a:bodyPr/>
          <a:lstStyle/>
          <a:p>
            <a:r>
              <a:rPr lang="en-GB" dirty="0"/>
              <a:t>Judges are not civil servants. </a:t>
            </a:r>
          </a:p>
          <a:p>
            <a:r>
              <a:rPr lang="en-GB" dirty="0"/>
              <a:t>Staff that assist the government. </a:t>
            </a:r>
          </a:p>
          <a:p>
            <a:r>
              <a:rPr lang="en-GB" dirty="0"/>
              <a:t>Administrative, professional, technical and public officials. </a:t>
            </a:r>
          </a:p>
          <a:p>
            <a:r>
              <a:rPr lang="en-GB" dirty="0"/>
              <a:t>Senior civil servants deal with elements such as how to deal with the media. </a:t>
            </a:r>
          </a:p>
          <a:p>
            <a:r>
              <a:rPr lang="en-GB" dirty="0"/>
              <a:t>Governed by orders in council. </a:t>
            </a:r>
          </a:p>
          <a:p>
            <a:r>
              <a:rPr lang="en-GB" dirty="0"/>
              <a:t>Crown Proceedings Act 1947. </a:t>
            </a:r>
          </a:p>
        </p:txBody>
      </p:sp>
      <p:sp>
        <p:nvSpPr>
          <p:cNvPr id="5" name="Slide Number Placeholder 4">
            <a:extLst>
              <a:ext uri="{FF2B5EF4-FFF2-40B4-BE49-F238E27FC236}">
                <a16:creationId xmlns:a16="http://schemas.microsoft.com/office/drawing/2014/main" id="{4B3A3DA1-5E0F-3930-71D3-8DABC6716E91}"/>
              </a:ext>
            </a:extLst>
          </p:cNvPr>
          <p:cNvSpPr>
            <a:spLocks noGrp="1"/>
          </p:cNvSpPr>
          <p:nvPr>
            <p:ph type="sldNum" sz="quarter" idx="11"/>
          </p:nvPr>
        </p:nvSpPr>
        <p:spPr/>
        <p:txBody>
          <a:bodyPr/>
          <a:lstStyle/>
          <a:p>
            <a:fld id="{294A09A9-5501-47C1-A89A-A340965A2BE2}" type="slidenum">
              <a:rPr lang="en-US" smtClean="0"/>
              <a:pPr/>
              <a:t>12</a:t>
            </a:fld>
            <a:endParaRPr lang="en-US" dirty="0"/>
          </a:p>
        </p:txBody>
      </p:sp>
    </p:spTree>
    <p:extLst>
      <p:ext uri="{BB962C8B-B14F-4D97-AF65-F5344CB8AC3E}">
        <p14:creationId xmlns:p14="http://schemas.microsoft.com/office/powerpoint/2010/main" val="12529898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AABDC-81FA-B09F-2607-D1FB5AAF9D0D}"/>
              </a:ext>
            </a:extLst>
          </p:cNvPr>
          <p:cNvSpPr>
            <a:spLocks noGrp="1"/>
          </p:cNvSpPr>
          <p:nvPr>
            <p:ph type="title"/>
          </p:nvPr>
        </p:nvSpPr>
        <p:spPr/>
        <p:txBody>
          <a:bodyPr>
            <a:normAutofit/>
          </a:bodyPr>
          <a:lstStyle/>
          <a:p>
            <a:r>
              <a:rPr lang="en-GB" sz="6000" b="1" i="1" u="sng" dirty="0"/>
              <a:t>Other public bodies</a:t>
            </a:r>
          </a:p>
        </p:txBody>
      </p:sp>
      <p:sp>
        <p:nvSpPr>
          <p:cNvPr id="3" name="Content Placeholder 2">
            <a:extLst>
              <a:ext uri="{FF2B5EF4-FFF2-40B4-BE49-F238E27FC236}">
                <a16:creationId xmlns:a16="http://schemas.microsoft.com/office/drawing/2014/main" id="{D1164EF1-8B34-568B-2D69-A021CBB3CFF3}"/>
              </a:ext>
            </a:extLst>
          </p:cNvPr>
          <p:cNvSpPr>
            <a:spLocks noGrp="1"/>
          </p:cNvSpPr>
          <p:nvPr>
            <p:ph idx="1"/>
          </p:nvPr>
        </p:nvSpPr>
        <p:spPr/>
        <p:txBody>
          <a:bodyPr/>
          <a:lstStyle/>
          <a:p>
            <a:r>
              <a:rPr lang="en-GB" dirty="0"/>
              <a:t>Public Corporations. </a:t>
            </a:r>
          </a:p>
          <a:p>
            <a:r>
              <a:rPr lang="en-GB" dirty="0"/>
              <a:t>Executive Agency. </a:t>
            </a:r>
          </a:p>
          <a:p>
            <a:pPr marL="0" indent="0">
              <a:buNone/>
            </a:pPr>
            <a:endParaRPr lang="en-GB" dirty="0"/>
          </a:p>
        </p:txBody>
      </p:sp>
      <p:sp>
        <p:nvSpPr>
          <p:cNvPr id="5" name="Slide Number Placeholder 4">
            <a:extLst>
              <a:ext uri="{FF2B5EF4-FFF2-40B4-BE49-F238E27FC236}">
                <a16:creationId xmlns:a16="http://schemas.microsoft.com/office/drawing/2014/main" id="{CA856D49-D717-DF13-6676-39E1AC03D979}"/>
              </a:ext>
            </a:extLst>
          </p:cNvPr>
          <p:cNvSpPr>
            <a:spLocks noGrp="1"/>
          </p:cNvSpPr>
          <p:nvPr>
            <p:ph type="sldNum" sz="quarter" idx="11"/>
          </p:nvPr>
        </p:nvSpPr>
        <p:spPr/>
        <p:txBody>
          <a:bodyPr/>
          <a:lstStyle/>
          <a:p>
            <a:fld id="{294A09A9-5501-47C1-A89A-A340965A2BE2}" type="slidenum">
              <a:rPr lang="en-US" smtClean="0"/>
              <a:pPr/>
              <a:t>13</a:t>
            </a:fld>
            <a:endParaRPr lang="en-US" dirty="0"/>
          </a:p>
        </p:txBody>
      </p:sp>
    </p:spTree>
    <p:extLst>
      <p:ext uri="{BB962C8B-B14F-4D97-AF65-F5344CB8AC3E}">
        <p14:creationId xmlns:p14="http://schemas.microsoft.com/office/powerpoint/2010/main" val="25437482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AE53A-4262-BAD4-CD4C-D36A17452650}"/>
              </a:ext>
            </a:extLst>
          </p:cNvPr>
          <p:cNvSpPr>
            <a:spLocks noGrp="1"/>
          </p:cNvSpPr>
          <p:nvPr>
            <p:ph type="title"/>
          </p:nvPr>
        </p:nvSpPr>
        <p:spPr/>
        <p:txBody>
          <a:bodyPr>
            <a:normAutofit/>
          </a:bodyPr>
          <a:lstStyle/>
          <a:p>
            <a:r>
              <a:rPr lang="en-GB" sz="5400" b="1" i="1" u="sng" dirty="0"/>
              <a:t>Prerogative powers </a:t>
            </a:r>
          </a:p>
        </p:txBody>
      </p:sp>
      <p:sp>
        <p:nvSpPr>
          <p:cNvPr id="3" name="Content Placeholder 2">
            <a:extLst>
              <a:ext uri="{FF2B5EF4-FFF2-40B4-BE49-F238E27FC236}">
                <a16:creationId xmlns:a16="http://schemas.microsoft.com/office/drawing/2014/main" id="{2725182A-D849-31D1-6FC7-3B2C7BA4A9B5}"/>
              </a:ext>
            </a:extLst>
          </p:cNvPr>
          <p:cNvSpPr>
            <a:spLocks noGrp="1"/>
          </p:cNvSpPr>
          <p:nvPr>
            <p:ph idx="1"/>
          </p:nvPr>
        </p:nvSpPr>
        <p:spPr/>
        <p:txBody>
          <a:bodyPr>
            <a:normAutofit lnSpcReduction="10000"/>
          </a:bodyPr>
          <a:lstStyle/>
          <a:p>
            <a:r>
              <a:rPr lang="en-GB" dirty="0"/>
              <a:t>Come from common law. </a:t>
            </a:r>
          </a:p>
          <a:p>
            <a:r>
              <a:rPr lang="en-GB" dirty="0"/>
              <a:t>No legislation. </a:t>
            </a:r>
          </a:p>
          <a:p>
            <a:r>
              <a:rPr lang="en-GB" dirty="0"/>
              <a:t>No new prerogative powers. </a:t>
            </a:r>
          </a:p>
          <a:p>
            <a:r>
              <a:rPr lang="en-GB" dirty="0"/>
              <a:t>Case of Proclamations [ 1611] – no new powers, only can be created by statute. </a:t>
            </a:r>
          </a:p>
          <a:p>
            <a:r>
              <a:rPr lang="en-GB" dirty="0"/>
              <a:t>Passports/ </a:t>
            </a:r>
            <a:r>
              <a:rPr lang="en-GB" dirty="0" err="1"/>
              <a:t>Decleration</a:t>
            </a:r>
            <a:r>
              <a:rPr lang="en-GB" dirty="0"/>
              <a:t> of war/ Ratification of international treaties/ Emergency.</a:t>
            </a:r>
          </a:p>
          <a:p>
            <a:r>
              <a:rPr lang="en-GB" dirty="0"/>
              <a:t>Emergency Powers Act 1964 and Civil Contingencies Act 2004.</a:t>
            </a:r>
          </a:p>
        </p:txBody>
      </p:sp>
      <p:sp>
        <p:nvSpPr>
          <p:cNvPr id="5" name="Slide Number Placeholder 4">
            <a:extLst>
              <a:ext uri="{FF2B5EF4-FFF2-40B4-BE49-F238E27FC236}">
                <a16:creationId xmlns:a16="http://schemas.microsoft.com/office/drawing/2014/main" id="{726D6818-74FD-F741-43F1-3F408C5401C7}"/>
              </a:ext>
            </a:extLst>
          </p:cNvPr>
          <p:cNvSpPr>
            <a:spLocks noGrp="1"/>
          </p:cNvSpPr>
          <p:nvPr>
            <p:ph type="sldNum" sz="quarter" idx="11"/>
          </p:nvPr>
        </p:nvSpPr>
        <p:spPr/>
        <p:txBody>
          <a:bodyPr/>
          <a:lstStyle/>
          <a:p>
            <a:fld id="{294A09A9-5501-47C1-A89A-A340965A2BE2}" type="slidenum">
              <a:rPr lang="en-US" smtClean="0"/>
              <a:pPr/>
              <a:t>14</a:t>
            </a:fld>
            <a:endParaRPr lang="en-US" dirty="0"/>
          </a:p>
        </p:txBody>
      </p:sp>
    </p:spTree>
    <p:extLst>
      <p:ext uri="{BB962C8B-B14F-4D97-AF65-F5344CB8AC3E}">
        <p14:creationId xmlns:p14="http://schemas.microsoft.com/office/powerpoint/2010/main" val="41702618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497A7-3686-6527-C33C-1400E8A56484}"/>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5B254B05-8F67-8AEE-92C9-C10090F3BBB9}"/>
              </a:ext>
            </a:extLst>
          </p:cNvPr>
          <p:cNvSpPr>
            <a:spLocks noGrp="1"/>
          </p:cNvSpPr>
          <p:nvPr>
            <p:ph idx="1"/>
          </p:nvPr>
        </p:nvSpPr>
        <p:spPr/>
        <p:txBody>
          <a:bodyPr/>
          <a:lstStyle/>
          <a:p>
            <a:r>
              <a:rPr lang="en-GB" dirty="0"/>
              <a:t>Prerogative powers of Government scrutinised by judiciary via Judicial review. </a:t>
            </a:r>
          </a:p>
          <a:p>
            <a:endParaRPr lang="en-GB" dirty="0"/>
          </a:p>
        </p:txBody>
      </p:sp>
      <p:sp>
        <p:nvSpPr>
          <p:cNvPr id="5" name="Slide Number Placeholder 4">
            <a:extLst>
              <a:ext uri="{FF2B5EF4-FFF2-40B4-BE49-F238E27FC236}">
                <a16:creationId xmlns:a16="http://schemas.microsoft.com/office/drawing/2014/main" id="{50783755-5437-A409-12B5-AADF6E9D90C3}"/>
              </a:ext>
            </a:extLst>
          </p:cNvPr>
          <p:cNvSpPr>
            <a:spLocks noGrp="1"/>
          </p:cNvSpPr>
          <p:nvPr>
            <p:ph type="sldNum" sz="quarter" idx="11"/>
          </p:nvPr>
        </p:nvSpPr>
        <p:spPr/>
        <p:txBody>
          <a:bodyPr/>
          <a:lstStyle/>
          <a:p>
            <a:fld id="{294A09A9-5501-47C1-A89A-A340965A2BE2}" type="slidenum">
              <a:rPr lang="en-US" smtClean="0"/>
              <a:pPr/>
              <a:t>15</a:t>
            </a:fld>
            <a:endParaRPr lang="en-US" dirty="0"/>
          </a:p>
        </p:txBody>
      </p:sp>
    </p:spTree>
    <p:extLst>
      <p:ext uri="{BB962C8B-B14F-4D97-AF65-F5344CB8AC3E}">
        <p14:creationId xmlns:p14="http://schemas.microsoft.com/office/powerpoint/2010/main" val="3127660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4ED86-C4E2-5E36-252A-1D0B47077508}"/>
              </a:ext>
            </a:extLst>
          </p:cNvPr>
          <p:cNvSpPr>
            <a:spLocks noGrp="1"/>
          </p:cNvSpPr>
          <p:nvPr>
            <p:ph type="title"/>
          </p:nvPr>
        </p:nvSpPr>
        <p:spPr/>
        <p:txBody>
          <a:bodyPr/>
          <a:lstStyle/>
          <a:p>
            <a:r>
              <a:rPr lang="en-GB" b="1" i="1" u="sng" dirty="0"/>
              <a:t>Cabinet responsibility </a:t>
            </a:r>
          </a:p>
        </p:txBody>
      </p:sp>
      <p:sp>
        <p:nvSpPr>
          <p:cNvPr id="3" name="Content Placeholder 2">
            <a:extLst>
              <a:ext uri="{FF2B5EF4-FFF2-40B4-BE49-F238E27FC236}">
                <a16:creationId xmlns:a16="http://schemas.microsoft.com/office/drawing/2014/main" id="{3E26CF74-5CE1-08AF-5C48-A21C331913EB}"/>
              </a:ext>
            </a:extLst>
          </p:cNvPr>
          <p:cNvSpPr>
            <a:spLocks noGrp="1"/>
          </p:cNvSpPr>
          <p:nvPr>
            <p:ph idx="1"/>
          </p:nvPr>
        </p:nvSpPr>
        <p:spPr/>
        <p:txBody>
          <a:bodyPr>
            <a:normAutofit fontScale="92500" lnSpcReduction="10000"/>
          </a:bodyPr>
          <a:lstStyle/>
          <a:p>
            <a:pPr>
              <a:lnSpc>
                <a:spcPct val="200000"/>
              </a:lnSpc>
            </a:pPr>
            <a:r>
              <a:rPr lang="en-GB" dirty="0"/>
              <a:t>A cabinet must abide by decisions made- Solidarity rule. </a:t>
            </a:r>
          </a:p>
          <a:p>
            <a:pPr>
              <a:lnSpc>
                <a:spcPct val="200000"/>
              </a:lnSpc>
            </a:pPr>
            <a:r>
              <a:rPr lang="en-GB" dirty="0"/>
              <a:t>Everything discussed within the cabinet stays within the cabinet. </a:t>
            </a:r>
          </a:p>
          <a:p>
            <a:pPr>
              <a:lnSpc>
                <a:spcPct val="200000"/>
              </a:lnSpc>
            </a:pPr>
            <a:r>
              <a:rPr lang="en-GB" dirty="0"/>
              <a:t>Ministers are responsible for their own actions. </a:t>
            </a:r>
          </a:p>
          <a:p>
            <a:pPr>
              <a:lnSpc>
                <a:spcPct val="200000"/>
              </a:lnSpc>
            </a:pPr>
            <a:r>
              <a:rPr lang="en-GB" dirty="0"/>
              <a:t>Constitutional theory- once admitted wrongs step down. </a:t>
            </a:r>
          </a:p>
        </p:txBody>
      </p:sp>
      <p:sp>
        <p:nvSpPr>
          <p:cNvPr id="5" name="Slide Number Placeholder 4">
            <a:extLst>
              <a:ext uri="{FF2B5EF4-FFF2-40B4-BE49-F238E27FC236}">
                <a16:creationId xmlns:a16="http://schemas.microsoft.com/office/drawing/2014/main" id="{2EB66642-FE0E-68B0-CAFC-80EB12469920}"/>
              </a:ext>
            </a:extLst>
          </p:cNvPr>
          <p:cNvSpPr>
            <a:spLocks noGrp="1"/>
          </p:cNvSpPr>
          <p:nvPr>
            <p:ph type="sldNum" sz="quarter" idx="11"/>
          </p:nvPr>
        </p:nvSpPr>
        <p:spPr/>
        <p:txBody>
          <a:bodyPr/>
          <a:lstStyle/>
          <a:p>
            <a:fld id="{294A09A9-5501-47C1-A89A-A340965A2BE2}" type="slidenum">
              <a:rPr lang="en-US" smtClean="0"/>
              <a:pPr/>
              <a:t>16</a:t>
            </a:fld>
            <a:endParaRPr lang="en-US" dirty="0"/>
          </a:p>
        </p:txBody>
      </p:sp>
    </p:spTree>
    <p:extLst>
      <p:ext uri="{BB962C8B-B14F-4D97-AF65-F5344CB8AC3E}">
        <p14:creationId xmlns:p14="http://schemas.microsoft.com/office/powerpoint/2010/main" val="42634149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4CCA-384A-8359-CEC3-124AE668A745}"/>
              </a:ext>
            </a:extLst>
          </p:cNvPr>
          <p:cNvSpPr>
            <a:spLocks noGrp="1"/>
          </p:cNvSpPr>
          <p:nvPr>
            <p:ph type="title"/>
          </p:nvPr>
        </p:nvSpPr>
        <p:spPr/>
        <p:txBody>
          <a:bodyPr>
            <a:normAutofit/>
          </a:bodyPr>
          <a:lstStyle/>
          <a:p>
            <a:r>
              <a:rPr lang="en-GB" sz="6000" b="1" i="1" u="sng" dirty="0"/>
              <a:t>Accountability</a:t>
            </a:r>
          </a:p>
        </p:txBody>
      </p:sp>
      <p:sp>
        <p:nvSpPr>
          <p:cNvPr id="3" name="Content Placeholder 2">
            <a:extLst>
              <a:ext uri="{FF2B5EF4-FFF2-40B4-BE49-F238E27FC236}">
                <a16:creationId xmlns:a16="http://schemas.microsoft.com/office/drawing/2014/main" id="{AF2BBC95-7CFF-BE19-2197-A3EBE5712569}"/>
              </a:ext>
            </a:extLst>
          </p:cNvPr>
          <p:cNvSpPr>
            <a:spLocks noGrp="1"/>
          </p:cNvSpPr>
          <p:nvPr>
            <p:ph idx="1"/>
          </p:nvPr>
        </p:nvSpPr>
        <p:spPr/>
        <p:txBody>
          <a:bodyPr>
            <a:normAutofit fontScale="85000" lnSpcReduction="10000"/>
          </a:bodyPr>
          <a:lstStyle/>
          <a:p>
            <a:pPr>
              <a:lnSpc>
                <a:spcPct val="200000"/>
              </a:lnSpc>
            </a:pPr>
            <a:r>
              <a:rPr lang="en-GB" dirty="0"/>
              <a:t>Held accountable for; </a:t>
            </a:r>
          </a:p>
          <a:p>
            <a:pPr algn="just">
              <a:lnSpc>
                <a:spcPct val="200000"/>
              </a:lnSpc>
              <a:buFont typeface="Arial" panose="020B0604020202020204" pitchFamily="34" charset="0"/>
              <a:buChar char="•"/>
            </a:pPr>
            <a:r>
              <a:rPr lang="en-GB" dirty="0">
                <a:solidFill>
                  <a:srgbClr val="000000"/>
                </a:solidFill>
                <a:effectLst/>
                <a:latin typeface="+mn-lt"/>
              </a:rPr>
              <a:t>‘’when the civil servant has carried out the minister’s explicit order;</a:t>
            </a:r>
          </a:p>
          <a:p>
            <a:pPr algn="just">
              <a:lnSpc>
                <a:spcPct val="200000"/>
              </a:lnSpc>
              <a:buFont typeface="Arial" panose="020B0604020202020204" pitchFamily="34" charset="0"/>
              <a:buChar char="•"/>
            </a:pPr>
            <a:r>
              <a:rPr lang="en-GB" dirty="0">
                <a:solidFill>
                  <a:srgbClr val="000000"/>
                </a:solidFill>
                <a:effectLst/>
                <a:latin typeface="+mn-lt"/>
              </a:rPr>
              <a:t>when the civil servant acts in accordance with policy laid down by the minister; and</a:t>
            </a:r>
          </a:p>
          <a:p>
            <a:pPr algn="just">
              <a:lnSpc>
                <a:spcPct val="200000"/>
              </a:lnSpc>
              <a:buFont typeface="Arial" panose="020B0604020202020204" pitchFamily="34" charset="0"/>
              <a:buChar char="•"/>
            </a:pPr>
            <a:r>
              <a:rPr lang="en-GB" dirty="0">
                <a:solidFill>
                  <a:srgbClr val="000000"/>
                </a:solidFill>
                <a:effectLst/>
                <a:latin typeface="+mn-lt"/>
              </a:rPr>
              <a:t>when the civil servant makes a mistake or causes a delay’’.</a:t>
            </a:r>
          </a:p>
          <a:p>
            <a:endParaRPr lang="en-GB" dirty="0"/>
          </a:p>
        </p:txBody>
      </p:sp>
      <p:sp>
        <p:nvSpPr>
          <p:cNvPr id="5" name="Slide Number Placeholder 4">
            <a:extLst>
              <a:ext uri="{FF2B5EF4-FFF2-40B4-BE49-F238E27FC236}">
                <a16:creationId xmlns:a16="http://schemas.microsoft.com/office/drawing/2014/main" id="{84D5062D-B0F2-0EF2-E472-4C4DBD2BA6D4}"/>
              </a:ext>
            </a:extLst>
          </p:cNvPr>
          <p:cNvSpPr>
            <a:spLocks noGrp="1"/>
          </p:cNvSpPr>
          <p:nvPr>
            <p:ph type="sldNum" sz="quarter" idx="11"/>
          </p:nvPr>
        </p:nvSpPr>
        <p:spPr/>
        <p:txBody>
          <a:bodyPr/>
          <a:lstStyle/>
          <a:p>
            <a:fld id="{294A09A9-5501-47C1-A89A-A340965A2BE2}" type="slidenum">
              <a:rPr lang="en-US" smtClean="0"/>
              <a:pPr/>
              <a:t>17</a:t>
            </a:fld>
            <a:endParaRPr lang="en-US" dirty="0"/>
          </a:p>
        </p:txBody>
      </p:sp>
    </p:spTree>
    <p:extLst>
      <p:ext uri="{BB962C8B-B14F-4D97-AF65-F5344CB8AC3E}">
        <p14:creationId xmlns:p14="http://schemas.microsoft.com/office/powerpoint/2010/main" val="30386514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CD8B8-A431-98E7-2357-3ADC5033C4D2}"/>
              </a:ext>
            </a:extLst>
          </p:cNvPr>
          <p:cNvSpPr>
            <a:spLocks noGrp="1"/>
          </p:cNvSpPr>
          <p:nvPr>
            <p:ph type="title"/>
          </p:nvPr>
        </p:nvSpPr>
        <p:spPr/>
        <p:txBody>
          <a:bodyPr>
            <a:normAutofit/>
          </a:bodyPr>
          <a:lstStyle/>
          <a:p>
            <a:r>
              <a:rPr lang="en-GB" sz="6000" b="1" i="1" u="sng" dirty="0"/>
              <a:t>Resignation</a:t>
            </a:r>
          </a:p>
        </p:txBody>
      </p:sp>
      <p:sp>
        <p:nvSpPr>
          <p:cNvPr id="3" name="Content Placeholder 2">
            <a:extLst>
              <a:ext uri="{FF2B5EF4-FFF2-40B4-BE49-F238E27FC236}">
                <a16:creationId xmlns:a16="http://schemas.microsoft.com/office/drawing/2014/main" id="{CCF35556-1B9B-AF33-EEAE-E510A6467B6B}"/>
              </a:ext>
            </a:extLst>
          </p:cNvPr>
          <p:cNvSpPr>
            <a:spLocks noGrp="1"/>
          </p:cNvSpPr>
          <p:nvPr>
            <p:ph idx="1"/>
          </p:nvPr>
        </p:nvSpPr>
        <p:spPr/>
        <p:txBody>
          <a:bodyPr/>
          <a:lstStyle/>
          <a:p>
            <a:r>
              <a:rPr lang="en-GB" dirty="0"/>
              <a:t>Usually will not resign. </a:t>
            </a:r>
          </a:p>
          <a:p>
            <a:r>
              <a:rPr lang="en-GB" dirty="0"/>
              <a:t>Expected to resign for operational failure's. </a:t>
            </a:r>
          </a:p>
          <a:p>
            <a:endParaRPr lang="en-GB" dirty="0"/>
          </a:p>
        </p:txBody>
      </p:sp>
      <p:sp>
        <p:nvSpPr>
          <p:cNvPr id="5" name="Slide Number Placeholder 4">
            <a:extLst>
              <a:ext uri="{FF2B5EF4-FFF2-40B4-BE49-F238E27FC236}">
                <a16:creationId xmlns:a16="http://schemas.microsoft.com/office/drawing/2014/main" id="{9744E3C8-5F8E-BAEE-DD15-47A8A3690D2F}"/>
              </a:ext>
            </a:extLst>
          </p:cNvPr>
          <p:cNvSpPr>
            <a:spLocks noGrp="1"/>
          </p:cNvSpPr>
          <p:nvPr>
            <p:ph type="sldNum" sz="quarter" idx="11"/>
          </p:nvPr>
        </p:nvSpPr>
        <p:spPr/>
        <p:txBody>
          <a:bodyPr/>
          <a:lstStyle/>
          <a:p>
            <a:fld id="{294A09A9-5501-47C1-A89A-A340965A2BE2}" type="slidenum">
              <a:rPr lang="en-US" smtClean="0"/>
              <a:pPr/>
              <a:t>18</a:t>
            </a:fld>
            <a:endParaRPr lang="en-US" dirty="0"/>
          </a:p>
        </p:txBody>
      </p:sp>
    </p:spTree>
    <p:extLst>
      <p:ext uri="{BB962C8B-B14F-4D97-AF65-F5344CB8AC3E}">
        <p14:creationId xmlns:p14="http://schemas.microsoft.com/office/powerpoint/2010/main" val="14477975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D7832-966E-5AE1-1B82-3B9D8103CD8E}"/>
              </a:ext>
            </a:extLst>
          </p:cNvPr>
          <p:cNvSpPr>
            <a:spLocks noGrp="1"/>
          </p:cNvSpPr>
          <p:nvPr>
            <p:ph type="title"/>
          </p:nvPr>
        </p:nvSpPr>
        <p:spPr/>
        <p:txBody>
          <a:bodyPr>
            <a:normAutofit/>
          </a:bodyPr>
          <a:lstStyle/>
          <a:p>
            <a:r>
              <a:rPr lang="en-GB" sz="6000" b="1" i="1" u="sng" dirty="0"/>
              <a:t>Holding to account</a:t>
            </a:r>
          </a:p>
        </p:txBody>
      </p:sp>
      <p:sp>
        <p:nvSpPr>
          <p:cNvPr id="3" name="Content Placeholder 2">
            <a:extLst>
              <a:ext uri="{FF2B5EF4-FFF2-40B4-BE49-F238E27FC236}">
                <a16:creationId xmlns:a16="http://schemas.microsoft.com/office/drawing/2014/main" id="{9D518109-FB8B-03F3-350A-551F45A6238F}"/>
              </a:ext>
            </a:extLst>
          </p:cNvPr>
          <p:cNvSpPr>
            <a:spLocks noGrp="1"/>
          </p:cNvSpPr>
          <p:nvPr>
            <p:ph idx="1"/>
          </p:nvPr>
        </p:nvSpPr>
        <p:spPr/>
        <p:txBody>
          <a:bodyPr/>
          <a:lstStyle/>
          <a:p>
            <a:r>
              <a:rPr lang="en-GB" dirty="0"/>
              <a:t>Parliamentary questions. </a:t>
            </a:r>
          </a:p>
          <a:p>
            <a:r>
              <a:rPr lang="en-GB" dirty="0"/>
              <a:t>Select committees- Spending, policies and administration. </a:t>
            </a:r>
          </a:p>
          <a:p>
            <a:r>
              <a:rPr lang="en-GB" dirty="0"/>
              <a:t>Call on ministers to question department. </a:t>
            </a:r>
          </a:p>
          <a:p>
            <a:r>
              <a:rPr lang="en-GB" dirty="0"/>
              <a:t>Send information back to parliament. </a:t>
            </a:r>
          </a:p>
        </p:txBody>
      </p:sp>
      <p:sp>
        <p:nvSpPr>
          <p:cNvPr id="5" name="Slide Number Placeholder 4">
            <a:extLst>
              <a:ext uri="{FF2B5EF4-FFF2-40B4-BE49-F238E27FC236}">
                <a16:creationId xmlns:a16="http://schemas.microsoft.com/office/drawing/2014/main" id="{ACE5C7A3-4544-A5FC-7B2D-933DEEFA4C62}"/>
              </a:ext>
            </a:extLst>
          </p:cNvPr>
          <p:cNvSpPr>
            <a:spLocks noGrp="1"/>
          </p:cNvSpPr>
          <p:nvPr>
            <p:ph type="sldNum" sz="quarter" idx="11"/>
          </p:nvPr>
        </p:nvSpPr>
        <p:spPr/>
        <p:txBody>
          <a:bodyPr/>
          <a:lstStyle/>
          <a:p>
            <a:fld id="{294A09A9-5501-47C1-A89A-A340965A2BE2}" type="slidenum">
              <a:rPr lang="en-US" smtClean="0"/>
              <a:pPr/>
              <a:t>19</a:t>
            </a:fld>
            <a:endParaRPr lang="en-US" dirty="0"/>
          </a:p>
        </p:txBody>
      </p:sp>
    </p:spTree>
    <p:extLst>
      <p:ext uri="{BB962C8B-B14F-4D97-AF65-F5344CB8AC3E}">
        <p14:creationId xmlns:p14="http://schemas.microsoft.com/office/powerpoint/2010/main" val="9131343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E160-EA3F-70EB-8C76-CA49B90015F4}"/>
              </a:ext>
            </a:extLst>
          </p:cNvPr>
          <p:cNvSpPr>
            <a:spLocks noGrp="1"/>
          </p:cNvSpPr>
          <p:nvPr>
            <p:ph type="title"/>
          </p:nvPr>
        </p:nvSpPr>
        <p:spPr/>
        <p:txBody>
          <a:bodyPr>
            <a:normAutofit/>
          </a:bodyPr>
          <a:lstStyle/>
          <a:p>
            <a:r>
              <a:rPr lang="en-GB" sz="5400" b="1" i="1" u="sng" dirty="0"/>
              <a:t>Ministerial Code</a:t>
            </a:r>
          </a:p>
        </p:txBody>
      </p:sp>
      <p:sp>
        <p:nvSpPr>
          <p:cNvPr id="3" name="Content Placeholder 2">
            <a:extLst>
              <a:ext uri="{FF2B5EF4-FFF2-40B4-BE49-F238E27FC236}">
                <a16:creationId xmlns:a16="http://schemas.microsoft.com/office/drawing/2014/main" id="{C9E8C654-BB74-42AD-E111-B5E57BE63B54}"/>
              </a:ext>
            </a:extLst>
          </p:cNvPr>
          <p:cNvSpPr>
            <a:spLocks noGrp="1"/>
          </p:cNvSpPr>
          <p:nvPr>
            <p:ph idx="1"/>
          </p:nvPr>
        </p:nvSpPr>
        <p:spPr/>
        <p:txBody>
          <a:bodyPr>
            <a:normAutofit fontScale="92500" lnSpcReduction="20000"/>
          </a:bodyPr>
          <a:lstStyle/>
          <a:p>
            <a:r>
              <a:rPr lang="en-GB" dirty="0"/>
              <a:t>Behaviour of the Government ministers. </a:t>
            </a:r>
          </a:p>
          <a:p>
            <a:r>
              <a:rPr lang="en-GB" dirty="0"/>
              <a:t>Not punishable by law. </a:t>
            </a:r>
          </a:p>
          <a:p>
            <a:r>
              <a:rPr lang="en-GB" dirty="0"/>
              <a:t>Can be expected to quit your job for breaking it. </a:t>
            </a:r>
          </a:p>
          <a:p>
            <a:r>
              <a:rPr lang="en-GB" dirty="0"/>
              <a:t>Prime minister will decide whether the individual should resign. </a:t>
            </a:r>
          </a:p>
          <a:p>
            <a:r>
              <a:rPr lang="en-GB" dirty="0"/>
              <a:t>Honest and correct any errors. </a:t>
            </a:r>
          </a:p>
          <a:p>
            <a:r>
              <a:rPr lang="en-GB" dirty="0"/>
              <a:t>Freedom of Information Act 2000.</a:t>
            </a:r>
          </a:p>
          <a:p>
            <a:r>
              <a:rPr lang="en-GB" dirty="0"/>
              <a:t>Includes; Money discussions/ confidential information/ use of cars and more. </a:t>
            </a:r>
          </a:p>
          <a:p>
            <a:r>
              <a:rPr lang="en-GB" dirty="0"/>
              <a:t>Independent adviser on Ministers – chosen by the prime minister. </a:t>
            </a:r>
          </a:p>
        </p:txBody>
      </p:sp>
      <p:sp>
        <p:nvSpPr>
          <p:cNvPr id="5" name="Slide Number Placeholder 4">
            <a:extLst>
              <a:ext uri="{FF2B5EF4-FFF2-40B4-BE49-F238E27FC236}">
                <a16:creationId xmlns:a16="http://schemas.microsoft.com/office/drawing/2014/main" id="{F1F32C7F-B59B-1D95-96BB-30A7D47665B8}"/>
              </a:ext>
            </a:extLst>
          </p:cNvPr>
          <p:cNvSpPr>
            <a:spLocks noGrp="1"/>
          </p:cNvSpPr>
          <p:nvPr>
            <p:ph type="sldNum" sz="quarter" idx="11"/>
          </p:nvPr>
        </p:nvSpPr>
        <p:spPr/>
        <p:txBody>
          <a:bodyPr/>
          <a:lstStyle/>
          <a:p>
            <a:fld id="{294A09A9-5501-47C1-A89A-A340965A2BE2}" type="slidenum">
              <a:rPr lang="en-US" smtClean="0"/>
              <a:pPr/>
              <a:t>20</a:t>
            </a:fld>
            <a:endParaRPr lang="en-US" dirty="0"/>
          </a:p>
        </p:txBody>
      </p:sp>
    </p:spTree>
    <p:extLst>
      <p:ext uri="{BB962C8B-B14F-4D97-AF65-F5344CB8AC3E}">
        <p14:creationId xmlns:p14="http://schemas.microsoft.com/office/powerpoint/2010/main" val="30998546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DAB39-A91E-6BFB-7D71-4AC45DF50398}"/>
              </a:ext>
            </a:extLst>
          </p:cNvPr>
          <p:cNvSpPr>
            <a:spLocks noGrp="1"/>
          </p:cNvSpPr>
          <p:nvPr>
            <p:ph type="title"/>
          </p:nvPr>
        </p:nvSpPr>
        <p:spPr/>
        <p:txBody>
          <a:bodyPr>
            <a:normAutofit/>
          </a:bodyPr>
          <a:lstStyle/>
          <a:p>
            <a:r>
              <a:rPr lang="en-GB" sz="6000" b="1" i="1" u="sng" dirty="0"/>
              <a:t>Ombudsman</a:t>
            </a:r>
          </a:p>
        </p:txBody>
      </p:sp>
      <p:sp>
        <p:nvSpPr>
          <p:cNvPr id="3" name="Content Placeholder 2">
            <a:extLst>
              <a:ext uri="{FF2B5EF4-FFF2-40B4-BE49-F238E27FC236}">
                <a16:creationId xmlns:a16="http://schemas.microsoft.com/office/drawing/2014/main" id="{8C714CF4-7322-18B9-E5BD-CA916238FD99}"/>
              </a:ext>
            </a:extLst>
          </p:cNvPr>
          <p:cNvSpPr>
            <a:spLocks noGrp="1"/>
          </p:cNvSpPr>
          <p:nvPr>
            <p:ph idx="1"/>
          </p:nvPr>
        </p:nvSpPr>
        <p:spPr/>
        <p:txBody>
          <a:bodyPr>
            <a:normAutofit fontScale="70000" lnSpcReduction="20000"/>
          </a:bodyPr>
          <a:lstStyle/>
          <a:p>
            <a:pPr>
              <a:lnSpc>
                <a:spcPct val="200000"/>
              </a:lnSpc>
            </a:pPr>
            <a:r>
              <a:rPr lang="en-GB" dirty="0"/>
              <a:t>The parliamentary and Health Service Ombudsman. </a:t>
            </a:r>
          </a:p>
          <a:p>
            <a:pPr>
              <a:lnSpc>
                <a:spcPct val="200000"/>
              </a:lnSpc>
            </a:pPr>
            <a:r>
              <a:rPr lang="en-GB" dirty="0"/>
              <a:t>Stops abuse of administrative powers against people. </a:t>
            </a:r>
          </a:p>
          <a:p>
            <a:pPr>
              <a:lnSpc>
                <a:spcPct val="200000"/>
              </a:lnSpc>
            </a:pPr>
            <a:r>
              <a:rPr lang="en-GB" dirty="0"/>
              <a:t>Parliamentary Commissioner Act 1967 – Investigate claims. </a:t>
            </a:r>
          </a:p>
          <a:p>
            <a:pPr>
              <a:lnSpc>
                <a:spcPct val="200000"/>
              </a:lnSpc>
            </a:pPr>
            <a:r>
              <a:rPr lang="en-GB" dirty="0"/>
              <a:t>Maladministration. </a:t>
            </a:r>
          </a:p>
          <a:p>
            <a:pPr>
              <a:lnSpc>
                <a:spcPct val="200000"/>
              </a:lnSpc>
            </a:pPr>
            <a:r>
              <a:rPr lang="en-GB" dirty="0"/>
              <a:t>Child Support agency as an example. </a:t>
            </a:r>
          </a:p>
        </p:txBody>
      </p:sp>
      <p:sp>
        <p:nvSpPr>
          <p:cNvPr id="5" name="Slide Number Placeholder 4">
            <a:extLst>
              <a:ext uri="{FF2B5EF4-FFF2-40B4-BE49-F238E27FC236}">
                <a16:creationId xmlns:a16="http://schemas.microsoft.com/office/drawing/2014/main" id="{A991D61B-ABF4-F249-E8CF-1B8EA5B03A16}"/>
              </a:ext>
            </a:extLst>
          </p:cNvPr>
          <p:cNvSpPr>
            <a:spLocks noGrp="1"/>
          </p:cNvSpPr>
          <p:nvPr>
            <p:ph type="sldNum" sz="quarter" idx="11"/>
          </p:nvPr>
        </p:nvSpPr>
        <p:spPr/>
        <p:txBody>
          <a:bodyPr/>
          <a:lstStyle/>
          <a:p>
            <a:fld id="{294A09A9-5501-47C1-A89A-A340965A2BE2}" type="slidenum">
              <a:rPr lang="en-US" smtClean="0"/>
              <a:pPr/>
              <a:t>21</a:t>
            </a:fld>
            <a:endParaRPr lang="en-US" dirty="0"/>
          </a:p>
        </p:txBody>
      </p:sp>
    </p:spTree>
    <p:extLst>
      <p:ext uri="{BB962C8B-B14F-4D97-AF65-F5344CB8AC3E}">
        <p14:creationId xmlns:p14="http://schemas.microsoft.com/office/powerpoint/2010/main" val="30755681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64F508C-AB7A-C368-EDC7-DF76F7C47EBE}"/>
              </a:ext>
            </a:extLst>
          </p:cNvPr>
          <p:cNvSpPr>
            <a:spLocks noGrp="1"/>
          </p:cNvSpPr>
          <p:nvPr>
            <p:ph type="title"/>
          </p:nvPr>
        </p:nvSpPr>
        <p:spPr>
          <a:xfrm>
            <a:off x="7032428" y="2623178"/>
            <a:ext cx="4847758" cy="1325880"/>
          </a:xfrm>
        </p:spPr>
        <p:txBody>
          <a:bodyPr>
            <a:normAutofit/>
          </a:bodyPr>
          <a:lstStyle/>
          <a:p>
            <a:pPr algn="ctr"/>
            <a:r>
              <a:rPr lang="en-GB" sz="5400" b="1" i="1" u="sng" dirty="0"/>
              <a:t>The Judiciary</a:t>
            </a:r>
          </a:p>
        </p:txBody>
      </p:sp>
      <p:sp>
        <p:nvSpPr>
          <p:cNvPr id="5" name="Slide Number Placeholder 4">
            <a:extLst>
              <a:ext uri="{FF2B5EF4-FFF2-40B4-BE49-F238E27FC236}">
                <a16:creationId xmlns:a16="http://schemas.microsoft.com/office/drawing/2014/main" id="{FFFCC589-6A8D-FA50-4269-FF15CFFA9D83}"/>
              </a:ext>
            </a:extLst>
          </p:cNvPr>
          <p:cNvSpPr>
            <a:spLocks noGrp="1"/>
          </p:cNvSpPr>
          <p:nvPr>
            <p:ph type="sldNum" sz="quarter" idx="12"/>
          </p:nvPr>
        </p:nvSpPr>
        <p:spPr/>
        <p:txBody>
          <a:bodyPr/>
          <a:lstStyle/>
          <a:p>
            <a:fld id="{294A09A9-5501-47C1-A89A-A340965A2BE2}" type="slidenum">
              <a:rPr lang="en-US" smtClean="0"/>
              <a:pPr/>
              <a:t>22</a:t>
            </a:fld>
            <a:endParaRPr lang="en-US" dirty="0"/>
          </a:p>
        </p:txBody>
      </p:sp>
      <p:sp>
        <p:nvSpPr>
          <p:cNvPr id="8" name="Text Placeholder 7">
            <a:extLst>
              <a:ext uri="{FF2B5EF4-FFF2-40B4-BE49-F238E27FC236}">
                <a16:creationId xmlns:a16="http://schemas.microsoft.com/office/drawing/2014/main" id="{883A0072-EEEA-0337-15AA-AAD1E77EA674}"/>
              </a:ext>
            </a:extLst>
          </p:cNvPr>
          <p:cNvSpPr>
            <a:spLocks noGrp="1"/>
          </p:cNvSpPr>
          <p:nvPr>
            <p:ph type="body" sz="quarter" idx="13"/>
          </p:nvPr>
        </p:nvSpPr>
        <p:spPr/>
        <p:txBody>
          <a:bodyPr/>
          <a:lstStyle/>
          <a:p>
            <a:r>
              <a:rPr lang="en-GB" dirty="0"/>
              <a:t>J</a:t>
            </a:r>
          </a:p>
        </p:txBody>
      </p:sp>
    </p:spTree>
    <p:extLst>
      <p:ext uri="{BB962C8B-B14F-4D97-AF65-F5344CB8AC3E}">
        <p14:creationId xmlns:p14="http://schemas.microsoft.com/office/powerpoint/2010/main" val="1831652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F3C23-FD60-3E68-01CB-25F29540FC06}"/>
              </a:ext>
            </a:extLst>
          </p:cNvPr>
          <p:cNvSpPr>
            <a:spLocks noGrp="1"/>
          </p:cNvSpPr>
          <p:nvPr>
            <p:ph type="title"/>
          </p:nvPr>
        </p:nvSpPr>
        <p:spPr/>
        <p:txBody>
          <a:bodyPr>
            <a:normAutofit/>
          </a:bodyPr>
          <a:lstStyle/>
          <a:p>
            <a:r>
              <a:rPr lang="en-GB" sz="6000" b="1" u="sng" dirty="0"/>
              <a:t>Judiciary </a:t>
            </a:r>
          </a:p>
        </p:txBody>
      </p:sp>
      <p:sp>
        <p:nvSpPr>
          <p:cNvPr id="3" name="Content Placeholder 2">
            <a:extLst>
              <a:ext uri="{FF2B5EF4-FFF2-40B4-BE49-F238E27FC236}">
                <a16:creationId xmlns:a16="http://schemas.microsoft.com/office/drawing/2014/main" id="{BD1039DB-6FDA-EE4C-5E76-10890605E8ED}"/>
              </a:ext>
            </a:extLst>
          </p:cNvPr>
          <p:cNvSpPr>
            <a:spLocks noGrp="1"/>
          </p:cNvSpPr>
          <p:nvPr>
            <p:ph idx="1"/>
          </p:nvPr>
        </p:nvSpPr>
        <p:spPr/>
        <p:txBody>
          <a:bodyPr>
            <a:normAutofit fontScale="85000" lnSpcReduction="20000"/>
          </a:bodyPr>
          <a:lstStyle/>
          <a:p>
            <a:r>
              <a:rPr lang="en-GB" dirty="0"/>
              <a:t>Apply the law. </a:t>
            </a:r>
          </a:p>
          <a:p>
            <a:endParaRPr lang="en-GB" dirty="0"/>
          </a:p>
          <a:p>
            <a:r>
              <a:rPr lang="en-GB" dirty="0"/>
              <a:t>Set Precedent. </a:t>
            </a:r>
          </a:p>
          <a:p>
            <a:endParaRPr lang="en-GB" dirty="0"/>
          </a:p>
          <a:p>
            <a:r>
              <a:rPr lang="en-GB" dirty="0"/>
              <a:t>Which is common law. </a:t>
            </a:r>
          </a:p>
          <a:p>
            <a:endParaRPr lang="en-GB" dirty="0"/>
          </a:p>
          <a:p>
            <a:r>
              <a:rPr lang="en-GB" dirty="0"/>
              <a:t>An example is Murder, this is a common law offence. </a:t>
            </a:r>
          </a:p>
          <a:p>
            <a:endParaRPr lang="en-GB" dirty="0"/>
          </a:p>
          <a:p>
            <a:r>
              <a:rPr lang="en-GB" dirty="0"/>
              <a:t>Its definition is laid down in case law. </a:t>
            </a:r>
          </a:p>
        </p:txBody>
      </p:sp>
      <p:sp>
        <p:nvSpPr>
          <p:cNvPr id="5" name="Slide Number Placeholder 4">
            <a:extLst>
              <a:ext uri="{FF2B5EF4-FFF2-40B4-BE49-F238E27FC236}">
                <a16:creationId xmlns:a16="http://schemas.microsoft.com/office/drawing/2014/main" id="{35E14E7F-5AD4-4288-A209-5FD19CE26933}"/>
              </a:ext>
            </a:extLst>
          </p:cNvPr>
          <p:cNvSpPr>
            <a:spLocks noGrp="1"/>
          </p:cNvSpPr>
          <p:nvPr>
            <p:ph type="sldNum" sz="quarter" idx="11"/>
          </p:nvPr>
        </p:nvSpPr>
        <p:spPr/>
        <p:txBody>
          <a:bodyPr/>
          <a:lstStyle/>
          <a:p>
            <a:fld id="{294A09A9-5501-47C1-A89A-A340965A2BE2}" type="slidenum">
              <a:rPr lang="en-US" smtClean="0"/>
              <a:pPr/>
              <a:t>23</a:t>
            </a:fld>
            <a:endParaRPr lang="en-US" dirty="0"/>
          </a:p>
        </p:txBody>
      </p:sp>
    </p:spTree>
    <p:extLst>
      <p:ext uri="{BB962C8B-B14F-4D97-AF65-F5344CB8AC3E}">
        <p14:creationId xmlns:p14="http://schemas.microsoft.com/office/powerpoint/2010/main" val="479549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E1D79-C09E-C1BE-D618-FFCF4D3E0E51}"/>
              </a:ext>
            </a:extLst>
          </p:cNvPr>
          <p:cNvSpPr>
            <a:spLocks noGrp="1"/>
          </p:cNvSpPr>
          <p:nvPr>
            <p:ph type="title"/>
          </p:nvPr>
        </p:nvSpPr>
        <p:spPr/>
        <p:txBody>
          <a:bodyPr>
            <a:normAutofit/>
          </a:bodyPr>
          <a:lstStyle/>
          <a:p>
            <a:r>
              <a:rPr lang="en-GB" sz="6000" b="1" i="1" u="sng" dirty="0"/>
              <a:t>Court Hierarchy </a:t>
            </a:r>
          </a:p>
        </p:txBody>
      </p:sp>
      <p:sp>
        <p:nvSpPr>
          <p:cNvPr id="3" name="Content Placeholder 2">
            <a:extLst>
              <a:ext uri="{FF2B5EF4-FFF2-40B4-BE49-F238E27FC236}">
                <a16:creationId xmlns:a16="http://schemas.microsoft.com/office/drawing/2014/main" id="{FB783F9D-9078-7D2A-78F2-408328870E7D}"/>
              </a:ext>
            </a:extLst>
          </p:cNvPr>
          <p:cNvSpPr>
            <a:spLocks noGrp="1"/>
          </p:cNvSpPr>
          <p:nvPr>
            <p:ph idx="1"/>
          </p:nvPr>
        </p:nvSpPr>
        <p:spPr/>
        <p:txBody>
          <a:bodyPr>
            <a:normAutofit fontScale="92500" lnSpcReduction="10000"/>
          </a:bodyPr>
          <a:lstStyle/>
          <a:p>
            <a:pPr>
              <a:lnSpc>
                <a:spcPct val="200000"/>
              </a:lnSpc>
            </a:pPr>
            <a:r>
              <a:rPr lang="en-GB" dirty="0"/>
              <a:t>Appeal the decision in a case to a higher court.</a:t>
            </a:r>
          </a:p>
          <a:p>
            <a:pPr>
              <a:lnSpc>
                <a:spcPct val="200000"/>
              </a:lnSpc>
            </a:pPr>
            <a:r>
              <a:rPr lang="en-GB" dirty="0"/>
              <a:t>Stare Decisis – Stand by decision. </a:t>
            </a:r>
          </a:p>
          <a:p>
            <a:pPr>
              <a:lnSpc>
                <a:spcPct val="200000"/>
              </a:lnSpc>
            </a:pPr>
            <a:r>
              <a:rPr lang="en-GB" dirty="0"/>
              <a:t>Lower courts will stand by the decisions of lower courts. </a:t>
            </a:r>
          </a:p>
          <a:p>
            <a:pPr>
              <a:lnSpc>
                <a:spcPct val="200000"/>
              </a:lnSpc>
            </a:pPr>
            <a:r>
              <a:rPr lang="en-GB" dirty="0"/>
              <a:t>Let’s take a look.</a:t>
            </a:r>
          </a:p>
        </p:txBody>
      </p:sp>
      <p:sp>
        <p:nvSpPr>
          <p:cNvPr id="5" name="Slide Number Placeholder 4">
            <a:extLst>
              <a:ext uri="{FF2B5EF4-FFF2-40B4-BE49-F238E27FC236}">
                <a16:creationId xmlns:a16="http://schemas.microsoft.com/office/drawing/2014/main" id="{D96DB55C-AB56-76D4-5919-E482EBE57113}"/>
              </a:ext>
            </a:extLst>
          </p:cNvPr>
          <p:cNvSpPr>
            <a:spLocks noGrp="1"/>
          </p:cNvSpPr>
          <p:nvPr>
            <p:ph type="sldNum" sz="quarter" idx="11"/>
          </p:nvPr>
        </p:nvSpPr>
        <p:spPr/>
        <p:txBody>
          <a:bodyPr/>
          <a:lstStyle/>
          <a:p>
            <a:fld id="{294A09A9-5501-47C1-A89A-A340965A2BE2}" type="slidenum">
              <a:rPr lang="en-US" smtClean="0"/>
              <a:pPr/>
              <a:t>24</a:t>
            </a:fld>
            <a:endParaRPr lang="en-US" dirty="0"/>
          </a:p>
        </p:txBody>
      </p:sp>
    </p:spTree>
    <p:extLst>
      <p:ext uri="{BB962C8B-B14F-4D97-AF65-F5344CB8AC3E}">
        <p14:creationId xmlns:p14="http://schemas.microsoft.com/office/powerpoint/2010/main" val="21463804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DE87E-42A2-AF60-9728-EC75BCB9BC6B}"/>
              </a:ext>
            </a:extLst>
          </p:cNvPr>
          <p:cNvSpPr>
            <a:spLocks noGrp="1"/>
          </p:cNvSpPr>
          <p:nvPr>
            <p:ph type="ctrTitle"/>
          </p:nvPr>
        </p:nvSpPr>
        <p:spPr/>
        <p:txBody>
          <a:bodyPr/>
          <a:lstStyle/>
          <a:p>
            <a:r>
              <a:rPr lang="en-GB" sz="6000" b="1" i="1" u="sng" dirty="0"/>
              <a:t>Precedent</a:t>
            </a:r>
            <a:r>
              <a:rPr lang="en-GB" dirty="0"/>
              <a:t> </a:t>
            </a:r>
          </a:p>
        </p:txBody>
      </p:sp>
      <p:sp>
        <p:nvSpPr>
          <p:cNvPr id="5" name="Slide Number Placeholder 4">
            <a:extLst>
              <a:ext uri="{FF2B5EF4-FFF2-40B4-BE49-F238E27FC236}">
                <a16:creationId xmlns:a16="http://schemas.microsoft.com/office/drawing/2014/main" id="{09DC7C41-6F07-F272-7E5D-A6CB976A61E5}"/>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25</a:t>
            </a:fld>
            <a:endParaRPr lang="en-US" dirty="0"/>
          </a:p>
        </p:txBody>
      </p:sp>
    </p:spTree>
    <p:extLst>
      <p:ext uri="{BB962C8B-B14F-4D97-AF65-F5344CB8AC3E}">
        <p14:creationId xmlns:p14="http://schemas.microsoft.com/office/powerpoint/2010/main" val="42463488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7207E0C2-0F77-11F7-B6C6-62C71601CB85}"/>
              </a:ext>
            </a:extLst>
          </p:cNvPr>
          <p:cNvGraphicFramePr/>
          <p:nvPr/>
        </p:nvGraphicFramePr>
        <p:xfrm>
          <a:off x="1988343" y="397669"/>
          <a:ext cx="9132092" cy="45743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48" name="Diagram 4">
            <a:extLst>
              <a:ext uri="{FF2B5EF4-FFF2-40B4-BE49-F238E27FC236}">
                <a16:creationId xmlns:a16="http://schemas.microsoft.com/office/drawing/2014/main" id="{682E77BB-6C97-3A9B-DF38-FD3A96115521}"/>
              </a:ext>
            </a:extLst>
          </p:cNvPr>
          <p:cNvGraphicFramePr/>
          <p:nvPr/>
        </p:nvGraphicFramePr>
        <p:xfrm>
          <a:off x="2035969" y="4588668"/>
          <a:ext cx="9138047" cy="158591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476427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5546F-3DF8-08E4-8B33-C3C1BAD99E20}"/>
              </a:ext>
            </a:extLst>
          </p:cNvPr>
          <p:cNvSpPr>
            <a:spLocks noGrp="1"/>
          </p:cNvSpPr>
          <p:nvPr>
            <p:ph type="title"/>
          </p:nvPr>
        </p:nvSpPr>
        <p:spPr/>
        <p:txBody>
          <a:bodyPr>
            <a:normAutofit/>
          </a:bodyPr>
          <a:lstStyle/>
          <a:p>
            <a:r>
              <a:rPr lang="en-GB" sz="6000" b="1" i="1" u="sng" dirty="0"/>
              <a:t>Court of appeal</a:t>
            </a:r>
          </a:p>
        </p:txBody>
      </p:sp>
      <p:sp>
        <p:nvSpPr>
          <p:cNvPr id="3" name="Content Placeholder 2">
            <a:extLst>
              <a:ext uri="{FF2B5EF4-FFF2-40B4-BE49-F238E27FC236}">
                <a16:creationId xmlns:a16="http://schemas.microsoft.com/office/drawing/2014/main" id="{6383B303-AEE9-DA5A-F26A-9DC6C413C48D}"/>
              </a:ext>
            </a:extLst>
          </p:cNvPr>
          <p:cNvSpPr>
            <a:spLocks noGrp="1"/>
          </p:cNvSpPr>
          <p:nvPr>
            <p:ph idx="1"/>
          </p:nvPr>
        </p:nvSpPr>
        <p:spPr/>
        <p:txBody>
          <a:bodyPr>
            <a:normAutofit fontScale="70000" lnSpcReduction="20000"/>
          </a:bodyPr>
          <a:lstStyle/>
          <a:p>
            <a:pPr>
              <a:lnSpc>
                <a:spcPct val="200000"/>
              </a:lnSpc>
            </a:pPr>
            <a:r>
              <a:rPr lang="en-GB" dirty="0"/>
              <a:t>House of lords decisions are binding on the court of appeal. </a:t>
            </a:r>
          </a:p>
          <a:p>
            <a:pPr>
              <a:lnSpc>
                <a:spcPct val="200000"/>
              </a:lnSpc>
            </a:pPr>
            <a:r>
              <a:rPr lang="en-GB" dirty="0"/>
              <a:t>This court has 2 divisions; </a:t>
            </a:r>
          </a:p>
          <a:p>
            <a:pPr>
              <a:lnSpc>
                <a:spcPct val="200000"/>
              </a:lnSpc>
            </a:pPr>
            <a:r>
              <a:rPr lang="en-GB" dirty="0"/>
              <a:t>1. Civil Division; </a:t>
            </a:r>
          </a:p>
          <a:p>
            <a:pPr>
              <a:lnSpc>
                <a:spcPct val="200000"/>
              </a:lnSpc>
            </a:pPr>
            <a:r>
              <a:rPr lang="en-GB" dirty="0"/>
              <a:t>2. Criminal division is not bound because all criminal cases may include deprivation of liberty. </a:t>
            </a:r>
          </a:p>
          <a:p>
            <a:pPr>
              <a:lnSpc>
                <a:spcPct val="200000"/>
              </a:lnSpc>
            </a:pPr>
            <a:r>
              <a:rPr lang="en-GB" dirty="0"/>
              <a:t>Binds all the lower courts. </a:t>
            </a:r>
          </a:p>
        </p:txBody>
      </p:sp>
      <p:sp>
        <p:nvSpPr>
          <p:cNvPr id="5" name="Slide Number Placeholder 4">
            <a:extLst>
              <a:ext uri="{FF2B5EF4-FFF2-40B4-BE49-F238E27FC236}">
                <a16:creationId xmlns:a16="http://schemas.microsoft.com/office/drawing/2014/main" id="{32ADA5B9-81A8-8EDC-355E-2EF7DAE9C838}"/>
              </a:ext>
            </a:extLst>
          </p:cNvPr>
          <p:cNvSpPr>
            <a:spLocks noGrp="1"/>
          </p:cNvSpPr>
          <p:nvPr>
            <p:ph type="sldNum" sz="quarter" idx="11"/>
          </p:nvPr>
        </p:nvSpPr>
        <p:spPr/>
        <p:txBody>
          <a:bodyPr/>
          <a:lstStyle/>
          <a:p>
            <a:fld id="{294A09A9-5501-47C1-A89A-A340965A2BE2}" type="slidenum">
              <a:rPr lang="en-US" smtClean="0"/>
              <a:pPr/>
              <a:t>27</a:t>
            </a:fld>
            <a:endParaRPr lang="en-US" dirty="0"/>
          </a:p>
        </p:txBody>
      </p:sp>
    </p:spTree>
    <p:extLst>
      <p:ext uri="{BB962C8B-B14F-4D97-AF65-F5344CB8AC3E}">
        <p14:creationId xmlns:p14="http://schemas.microsoft.com/office/powerpoint/2010/main" val="22067998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81A58-8E49-4FD3-BAAE-B5BF3A24200A}"/>
              </a:ext>
            </a:extLst>
          </p:cNvPr>
          <p:cNvSpPr>
            <a:spLocks noGrp="1"/>
          </p:cNvSpPr>
          <p:nvPr>
            <p:ph type="title"/>
          </p:nvPr>
        </p:nvSpPr>
        <p:spPr/>
        <p:txBody>
          <a:bodyPr/>
          <a:lstStyle/>
          <a:p>
            <a:r>
              <a:rPr lang="en-GB" dirty="0"/>
              <a:t>House of lords </a:t>
            </a:r>
          </a:p>
        </p:txBody>
      </p:sp>
      <p:sp>
        <p:nvSpPr>
          <p:cNvPr id="3" name="Content Placeholder 2">
            <a:extLst>
              <a:ext uri="{FF2B5EF4-FFF2-40B4-BE49-F238E27FC236}">
                <a16:creationId xmlns:a16="http://schemas.microsoft.com/office/drawing/2014/main" id="{CE02B9CF-BCEB-FAC2-EFDA-7590E4C93152}"/>
              </a:ext>
            </a:extLst>
          </p:cNvPr>
          <p:cNvSpPr>
            <a:spLocks noGrp="1"/>
          </p:cNvSpPr>
          <p:nvPr>
            <p:ph idx="1"/>
          </p:nvPr>
        </p:nvSpPr>
        <p:spPr/>
        <p:txBody>
          <a:bodyPr/>
          <a:lstStyle/>
          <a:p>
            <a:r>
              <a:rPr lang="en-GB" dirty="0"/>
              <a:t>Before Constitutional Reform Act – House of Lords was the highest court. </a:t>
            </a:r>
          </a:p>
          <a:p>
            <a:r>
              <a:rPr lang="en-GB" dirty="0"/>
              <a:t>Law Lords and Members of House of Lords.  </a:t>
            </a:r>
          </a:p>
          <a:p>
            <a:r>
              <a:rPr lang="en-GB" dirty="0"/>
              <a:t>Appeal – Criminal and Civil. </a:t>
            </a:r>
          </a:p>
          <a:p>
            <a:r>
              <a:rPr lang="en-GB" dirty="0"/>
              <a:t>Could only go to the court if the matter was of ‘’ General public importance’’. </a:t>
            </a:r>
          </a:p>
          <a:p>
            <a:endParaRPr lang="en-GB" dirty="0"/>
          </a:p>
        </p:txBody>
      </p:sp>
      <p:sp>
        <p:nvSpPr>
          <p:cNvPr id="5" name="Slide Number Placeholder 4">
            <a:extLst>
              <a:ext uri="{FF2B5EF4-FFF2-40B4-BE49-F238E27FC236}">
                <a16:creationId xmlns:a16="http://schemas.microsoft.com/office/drawing/2014/main" id="{82F144CC-5741-C0E3-FB35-2541450F7168}"/>
              </a:ext>
            </a:extLst>
          </p:cNvPr>
          <p:cNvSpPr>
            <a:spLocks noGrp="1"/>
          </p:cNvSpPr>
          <p:nvPr>
            <p:ph type="sldNum" sz="quarter" idx="11"/>
          </p:nvPr>
        </p:nvSpPr>
        <p:spPr/>
        <p:txBody>
          <a:bodyPr/>
          <a:lstStyle/>
          <a:p>
            <a:fld id="{294A09A9-5501-47C1-A89A-A340965A2BE2}" type="slidenum">
              <a:rPr lang="en-US" smtClean="0"/>
              <a:pPr/>
              <a:t>28</a:t>
            </a:fld>
            <a:endParaRPr lang="en-US" dirty="0"/>
          </a:p>
        </p:txBody>
      </p:sp>
    </p:spTree>
    <p:extLst>
      <p:ext uri="{BB962C8B-B14F-4D97-AF65-F5344CB8AC3E}">
        <p14:creationId xmlns:p14="http://schemas.microsoft.com/office/powerpoint/2010/main" val="23447985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21895-63F3-A7E3-5424-5A926A9C4149}"/>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323F9C73-0AB2-115D-A042-D2A619D2450A}"/>
              </a:ext>
            </a:extLst>
          </p:cNvPr>
          <p:cNvSpPr>
            <a:spLocks noGrp="1"/>
          </p:cNvSpPr>
          <p:nvPr>
            <p:ph idx="1"/>
          </p:nvPr>
        </p:nvSpPr>
        <p:spPr/>
        <p:txBody>
          <a:bodyPr/>
          <a:lstStyle/>
          <a:p>
            <a:r>
              <a:rPr lang="en-GB" dirty="0"/>
              <a:t>Not follow its own past decision. </a:t>
            </a:r>
          </a:p>
          <a:p>
            <a:r>
              <a:rPr lang="en-GB" dirty="0"/>
              <a:t>Practice statements (Judicial Decisions as authority; House of lords) [1966]. </a:t>
            </a:r>
          </a:p>
          <a:p>
            <a:r>
              <a:rPr lang="en-GB" dirty="0"/>
              <a:t>R v Shivpuri – Criminal Attempts Act 1981- can be convicted of an attempted offence. </a:t>
            </a:r>
          </a:p>
        </p:txBody>
      </p:sp>
      <p:sp>
        <p:nvSpPr>
          <p:cNvPr id="5" name="Slide Number Placeholder 4">
            <a:extLst>
              <a:ext uri="{FF2B5EF4-FFF2-40B4-BE49-F238E27FC236}">
                <a16:creationId xmlns:a16="http://schemas.microsoft.com/office/drawing/2014/main" id="{333CB068-EA51-EA47-187F-156E6D720229}"/>
              </a:ext>
            </a:extLst>
          </p:cNvPr>
          <p:cNvSpPr>
            <a:spLocks noGrp="1"/>
          </p:cNvSpPr>
          <p:nvPr>
            <p:ph type="sldNum" sz="quarter" idx="11"/>
          </p:nvPr>
        </p:nvSpPr>
        <p:spPr/>
        <p:txBody>
          <a:bodyPr/>
          <a:lstStyle/>
          <a:p>
            <a:fld id="{294A09A9-5501-47C1-A89A-A340965A2BE2}" type="slidenum">
              <a:rPr lang="en-US" smtClean="0"/>
              <a:pPr/>
              <a:t>29</a:t>
            </a:fld>
            <a:endParaRPr lang="en-US" dirty="0"/>
          </a:p>
        </p:txBody>
      </p:sp>
    </p:spTree>
    <p:extLst>
      <p:ext uri="{BB962C8B-B14F-4D97-AF65-F5344CB8AC3E}">
        <p14:creationId xmlns:p14="http://schemas.microsoft.com/office/powerpoint/2010/main" val="29741201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3DE16-BDBD-C5C4-1D20-8EEFD481F164}"/>
              </a:ext>
            </a:extLst>
          </p:cNvPr>
          <p:cNvSpPr>
            <a:spLocks noGrp="1"/>
          </p:cNvSpPr>
          <p:nvPr>
            <p:ph type="title"/>
          </p:nvPr>
        </p:nvSpPr>
        <p:spPr/>
        <p:txBody>
          <a:bodyPr/>
          <a:lstStyle/>
          <a:p>
            <a:r>
              <a:rPr lang="en-GB" dirty="0"/>
              <a:t>Supreme court </a:t>
            </a:r>
          </a:p>
        </p:txBody>
      </p:sp>
      <p:sp>
        <p:nvSpPr>
          <p:cNvPr id="3" name="Content Placeholder 2">
            <a:extLst>
              <a:ext uri="{FF2B5EF4-FFF2-40B4-BE49-F238E27FC236}">
                <a16:creationId xmlns:a16="http://schemas.microsoft.com/office/drawing/2014/main" id="{BC44E574-E521-E4D2-CD43-4C5ACEAE8C8A}"/>
              </a:ext>
            </a:extLst>
          </p:cNvPr>
          <p:cNvSpPr>
            <a:spLocks noGrp="1"/>
          </p:cNvSpPr>
          <p:nvPr>
            <p:ph idx="1"/>
          </p:nvPr>
        </p:nvSpPr>
        <p:spPr/>
        <p:txBody>
          <a:bodyPr/>
          <a:lstStyle/>
          <a:p>
            <a:r>
              <a:rPr lang="en-GB" dirty="0"/>
              <a:t>Replaced the House of Lords. </a:t>
            </a:r>
          </a:p>
          <a:p>
            <a:r>
              <a:rPr lang="en-GB" dirty="0"/>
              <a:t>Supreme court justices. </a:t>
            </a:r>
          </a:p>
          <a:p>
            <a:r>
              <a:rPr lang="en-GB" dirty="0"/>
              <a:t>General Public importance. </a:t>
            </a:r>
          </a:p>
          <a:p>
            <a:r>
              <a:rPr lang="en-GB" dirty="0"/>
              <a:t>Not bound by past decisions. </a:t>
            </a:r>
          </a:p>
          <a:p>
            <a:r>
              <a:rPr lang="en-GB" dirty="0"/>
              <a:t>Bind other courts. </a:t>
            </a:r>
          </a:p>
          <a:p>
            <a:pPr marL="0" indent="0">
              <a:buNone/>
            </a:pPr>
            <a:endParaRPr lang="en-GB" dirty="0"/>
          </a:p>
        </p:txBody>
      </p:sp>
      <p:sp>
        <p:nvSpPr>
          <p:cNvPr id="5" name="Slide Number Placeholder 4">
            <a:extLst>
              <a:ext uri="{FF2B5EF4-FFF2-40B4-BE49-F238E27FC236}">
                <a16:creationId xmlns:a16="http://schemas.microsoft.com/office/drawing/2014/main" id="{7F91008B-EFB2-F75F-5024-0C63886481EB}"/>
              </a:ext>
            </a:extLst>
          </p:cNvPr>
          <p:cNvSpPr>
            <a:spLocks noGrp="1"/>
          </p:cNvSpPr>
          <p:nvPr>
            <p:ph type="sldNum" sz="quarter" idx="11"/>
          </p:nvPr>
        </p:nvSpPr>
        <p:spPr/>
        <p:txBody>
          <a:bodyPr/>
          <a:lstStyle/>
          <a:p>
            <a:fld id="{294A09A9-5501-47C1-A89A-A340965A2BE2}" type="slidenum">
              <a:rPr lang="en-US" smtClean="0"/>
              <a:pPr/>
              <a:t>30</a:t>
            </a:fld>
            <a:endParaRPr lang="en-US" dirty="0"/>
          </a:p>
        </p:txBody>
      </p:sp>
    </p:spTree>
    <p:extLst>
      <p:ext uri="{BB962C8B-B14F-4D97-AF65-F5344CB8AC3E}">
        <p14:creationId xmlns:p14="http://schemas.microsoft.com/office/powerpoint/2010/main" val="2407586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E83D2-3677-93D7-E68C-20F5B2E4F9E6}"/>
              </a:ext>
            </a:extLst>
          </p:cNvPr>
          <p:cNvSpPr>
            <a:spLocks noGrp="1"/>
          </p:cNvSpPr>
          <p:nvPr>
            <p:ph type="title"/>
          </p:nvPr>
        </p:nvSpPr>
        <p:spPr/>
        <p:txBody>
          <a:bodyPr>
            <a:normAutofit/>
          </a:bodyPr>
          <a:lstStyle/>
          <a:p>
            <a:r>
              <a:rPr lang="en-GB" sz="6000" b="1" i="1" u="sng" dirty="0"/>
              <a:t>European Union </a:t>
            </a:r>
          </a:p>
        </p:txBody>
      </p:sp>
      <p:sp>
        <p:nvSpPr>
          <p:cNvPr id="3" name="Content Placeholder 2">
            <a:extLst>
              <a:ext uri="{FF2B5EF4-FFF2-40B4-BE49-F238E27FC236}">
                <a16:creationId xmlns:a16="http://schemas.microsoft.com/office/drawing/2014/main" id="{5EC146ED-CF02-B326-788F-E56179689B55}"/>
              </a:ext>
            </a:extLst>
          </p:cNvPr>
          <p:cNvSpPr>
            <a:spLocks noGrp="1"/>
          </p:cNvSpPr>
          <p:nvPr>
            <p:ph idx="1"/>
          </p:nvPr>
        </p:nvSpPr>
        <p:spPr/>
        <p:txBody>
          <a:bodyPr/>
          <a:lstStyle/>
          <a:p>
            <a:r>
              <a:rPr lang="en-GB" dirty="0"/>
              <a:t>Decisions are not binding because of S.2 of the HRA 1998. </a:t>
            </a:r>
          </a:p>
          <a:p>
            <a:r>
              <a:rPr lang="en-GB" dirty="0"/>
              <a:t>Court of Justice of the European Union – decisions before are binding. </a:t>
            </a:r>
          </a:p>
          <a:p>
            <a:r>
              <a:rPr lang="en-GB" dirty="0"/>
              <a:t>Decisions now are not. </a:t>
            </a:r>
          </a:p>
          <a:p>
            <a:r>
              <a:rPr lang="en-GB" dirty="0"/>
              <a:t>European Union (Withdrawal) Act 2018. </a:t>
            </a:r>
          </a:p>
          <a:p>
            <a:r>
              <a:rPr lang="en-GB" dirty="0"/>
              <a:t>Past case law is now binding on Uk case law. </a:t>
            </a:r>
          </a:p>
          <a:p>
            <a:r>
              <a:rPr lang="en-GB" dirty="0"/>
              <a:t>Does not need to be followed by Supreme court and court of appeal.</a:t>
            </a:r>
          </a:p>
        </p:txBody>
      </p:sp>
      <p:sp>
        <p:nvSpPr>
          <p:cNvPr id="5" name="Slide Number Placeholder 4">
            <a:extLst>
              <a:ext uri="{FF2B5EF4-FFF2-40B4-BE49-F238E27FC236}">
                <a16:creationId xmlns:a16="http://schemas.microsoft.com/office/drawing/2014/main" id="{F421642F-0247-7252-D042-A544680E9364}"/>
              </a:ext>
            </a:extLst>
          </p:cNvPr>
          <p:cNvSpPr>
            <a:spLocks noGrp="1"/>
          </p:cNvSpPr>
          <p:nvPr>
            <p:ph type="sldNum" sz="quarter" idx="11"/>
          </p:nvPr>
        </p:nvSpPr>
        <p:spPr/>
        <p:txBody>
          <a:bodyPr/>
          <a:lstStyle/>
          <a:p>
            <a:fld id="{294A09A9-5501-47C1-A89A-A340965A2BE2}" type="slidenum">
              <a:rPr lang="en-US" smtClean="0"/>
              <a:pPr/>
              <a:t>31</a:t>
            </a:fld>
            <a:endParaRPr lang="en-US" dirty="0"/>
          </a:p>
        </p:txBody>
      </p:sp>
    </p:spTree>
    <p:extLst>
      <p:ext uri="{BB962C8B-B14F-4D97-AF65-F5344CB8AC3E}">
        <p14:creationId xmlns:p14="http://schemas.microsoft.com/office/powerpoint/2010/main" val="5455318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6F348-E792-E0AD-03F3-E859A4058202}"/>
              </a:ext>
            </a:extLst>
          </p:cNvPr>
          <p:cNvSpPr>
            <a:spLocks noGrp="1"/>
          </p:cNvSpPr>
          <p:nvPr>
            <p:ph type="title"/>
          </p:nvPr>
        </p:nvSpPr>
        <p:spPr/>
        <p:txBody>
          <a:bodyPr>
            <a:normAutofit/>
          </a:bodyPr>
          <a:lstStyle/>
          <a:p>
            <a:r>
              <a:rPr lang="en-GB" sz="5400" b="1" i="1" u="sng" dirty="0"/>
              <a:t>Privy Council </a:t>
            </a:r>
          </a:p>
        </p:txBody>
      </p:sp>
      <p:sp>
        <p:nvSpPr>
          <p:cNvPr id="3" name="Content Placeholder 2">
            <a:extLst>
              <a:ext uri="{FF2B5EF4-FFF2-40B4-BE49-F238E27FC236}">
                <a16:creationId xmlns:a16="http://schemas.microsoft.com/office/drawing/2014/main" id="{FE1C095C-648B-328B-2884-C60DBE14F6DA}"/>
              </a:ext>
            </a:extLst>
          </p:cNvPr>
          <p:cNvSpPr>
            <a:spLocks noGrp="1"/>
          </p:cNvSpPr>
          <p:nvPr>
            <p:ph idx="1"/>
          </p:nvPr>
        </p:nvSpPr>
        <p:spPr/>
        <p:txBody>
          <a:bodyPr/>
          <a:lstStyle/>
          <a:p>
            <a:r>
              <a:rPr lang="en-GB" dirty="0"/>
              <a:t>Hears cases from commonwealth companies.</a:t>
            </a:r>
          </a:p>
          <a:p>
            <a:r>
              <a:rPr lang="en-GB" dirty="0"/>
              <a:t>Overseas territories. </a:t>
            </a:r>
          </a:p>
          <a:p>
            <a:r>
              <a:rPr lang="en-GB" dirty="0"/>
              <a:t>Appeal decisions of professional bodies. </a:t>
            </a:r>
          </a:p>
          <a:p>
            <a:r>
              <a:rPr lang="en-GB" dirty="0"/>
              <a:t>Not binding. </a:t>
            </a:r>
          </a:p>
          <a:p>
            <a:r>
              <a:rPr lang="en-GB" dirty="0"/>
              <a:t>Persuasive because of supreme court justices. </a:t>
            </a:r>
          </a:p>
          <a:p>
            <a:r>
              <a:rPr lang="en-GB" dirty="0"/>
              <a:t>Overseas Tankship (Uk) LTD v </a:t>
            </a:r>
            <a:r>
              <a:rPr lang="en-GB" dirty="0" err="1"/>
              <a:t>Morts</a:t>
            </a:r>
            <a:r>
              <a:rPr lang="en-GB" dirty="0"/>
              <a:t> Dock and Engineering Co [The Wagon Mound ] (1961).</a:t>
            </a:r>
          </a:p>
          <a:p>
            <a:endParaRPr lang="en-GB" dirty="0"/>
          </a:p>
          <a:p>
            <a:endParaRPr lang="en-GB" dirty="0"/>
          </a:p>
        </p:txBody>
      </p:sp>
      <p:sp>
        <p:nvSpPr>
          <p:cNvPr id="5" name="Slide Number Placeholder 4">
            <a:extLst>
              <a:ext uri="{FF2B5EF4-FFF2-40B4-BE49-F238E27FC236}">
                <a16:creationId xmlns:a16="http://schemas.microsoft.com/office/drawing/2014/main" id="{44A5296A-DBF3-3E9D-03CF-08036DD369DA}"/>
              </a:ext>
            </a:extLst>
          </p:cNvPr>
          <p:cNvSpPr>
            <a:spLocks noGrp="1"/>
          </p:cNvSpPr>
          <p:nvPr>
            <p:ph type="sldNum" sz="quarter" idx="11"/>
          </p:nvPr>
        </p:nvSpPr>
        <p:spPr/>
        <p:txBody>
          <a:bodyPr/>
          <a:lstStyle/>
          <a:p>
            <a:fld id="{294A09A9-5501-47C1-A89A-A340965A2BE2}" type="slidenum">
              <a:rPr lang="en-US" smtClean="0"/>
              <a:pPr/>
              <a:t>32</a:t>
            </a:fld>
            <a:endParaRPr lang="en-US" dirty="0"/>
          </a:p>
        </p:txBody>
      </p:sp>
    </p:spTree>
    <p:extLst>
      <p:ext uri="{BB962C8B-B14F-4D97-AF65-F5344CB8AC3E}">
        <p14:creationId xmlns:p14="http://schemas.microsoft.com/office/powerpoint/2010/main" val="32747416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C3185-FE1A-F094-5A51-113F07072138}"/>
              </a:ext>
            </a:extLst>
          </p:cNvPr>
          <p:cNvSpPr>
            <a:spLocks noGrp="1"/>
          </p:cNvSpPr>
          <p:nvPr>
            <p:ph type="title"/>
          </p:nvPr>
        </p:nvSpPr>
        <p:spPr/>
        <p:txBody>
          <a:bodyPr>
            <a:normAutofit/>
          </a:bodyPr>
          <a:lstStyle/>
          <a:p>
            <a:r>
              <a:rPr lang="en-GB" sz="5400" b="1" i="1" u="sng" dirty="0"/>
              <a:t>Important terms </a:t>
            </a:r>
          </a:p>
        </p:txBody>
      </p:sp>
      <p:sp>
        <p:nvSpPr>
          <p:cNvPr id="3" name="Content Placeholder 2">
            <a:extLst>
              <a:ext uri="{FF2B5EF4-FFF2-40B4-BE49-F238E27FC236}">
                <a16:creationId xmlns:a16="http://schemas.microsoft.com/office/drawing/2014/main" id="{C42BC6CC-C322-2B94-0337-F495DA24ADDB}"/>
              </a:ext>
            </a:extLst>
          </p:cNvPr>
          <p:cNvSpPr>
            <a:spLocks noGrp="1"/>
          </p:cNvSpPr>
          <p:nvPr>
            <p:ph idx="1"/>
          </p:nvPr>
        </p:nvSpPr>
        <p:spPr>
          <a:xfrm>
            <a:off x="2223516" y="2398955"/>
            <a:ext cx="7744968" cy="2697480"/>
          </a:xfrm>
        </p:spPr>
        <p:txBody>
          <a:bodyPr>
            <a:normAutofit fontScale="92500" lnSpcReduction="10000"/>
          </a:bodyPr>
          <a:lstStyle/>
          <a:p>
            <a:pPr>
              <a:lnSpc>
                <a:spcPct val="200000"/>
              </a:lnSpc>
            </a:pPr>
            <a:r>
              <a:rPr lang="en-GB" dirty="0"/>
              <a:t>Ratio Decidenidi – ‘’ The reason for the decision’’. </a:t>
            </a:r>
          </a:p>
          <a:p>
            <a:pPr>
              <a:lnSpc>
                <a:spcPct val="200000"/>
              </a:lnSpc>
            </a:pPr>
            <a:r>
              <a:rPr lang="en-GB" dirty="0"/>
              <a:t>Binding. </a:t>
            </a:r>
          </a:p>
          <a:p>
            <a:pPr>
              <a:lnSpc>
                <a:spcPct val="200000"/>
              </a:lnSpc>
            </a:pPr>
            <a:r>
              <a:rPr lang="en-GB" dirty="0"/>
              <a:t>In the judgement? </a:t>
            </a:r>
          </a:p>
          <a:p>
            <a:pPr>
              <a:lnSpc>
                <a:spcPct val="200000"/>
              </a:lnSpc>
            </a:pPr>
            <a:r>
              <a:rPr lang="en-GB" dirty="0"/>
              <a:t>Donoghue v Stevenson [ 1932]  </a:t>
            </a:r>
          </a:p>
        </p:txBody>
      </p:sp>
      <p:sp>
        <p:nvSpPr>
          <p:cNvPr id="5" name="Slide Number Placeholder 4">
            <a:extLst>
              <a:ext uri="{FF2B5EF4-FFF2-40B4-BE49-F238E27FC236}">
                <a16:creationId xmlns:a16="http://schemas.microsoft.com/office/drawing/2014/main" id="{9A77FE7B-2F3C-BB7A-4B06-9365D6CF26BE}"/>
              </a:ext>
            </a:extLst>
          </p:cNvPr>
          <p:cNvSpPr>
            <a:spLocks noGrp="1"/>
          </p:cNvSpPr>
          <p:nvPr>
            <p:ph type="sldNum" sz="quarter" idx="11"/>
          </p:nvPr>
        </p:nvSpPr>
        <p:spPr/>
        <p:txBody>
          <a:bodyPr/>
          <a:lstStyle/>
          <a:p>
            <a:fld id="{294A09A9-5501-47C1-A89A-A340965A2BE2}" type="slidenum">
              <a:rPr lang="en-US" smtClean="0"/>
              <a:pPr/>
              <a:t>33</a:t>
            </a:fld>
            <a:endParaRPr lang="en-US" dirty="0"/>
          </a:p>
        </p:txBody>
      </p:sp>
    </p:spTree>
    <p:extLst>
      <p:ext uri="{BB962C8B-B14F-4D97-AF65-F5344CB8AC3E}">
        <p14:creationId xmlns:p14="http://schemas.microsoft.com/office/powerpoint/2010/main" val="18649977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5697F-B5F9-9810-1074-0E1E0FA93EF4}"/>
              </a:ext>
            </a:extLst>
          </p:cNvPr>
          <p:cNvSpPr>
            <a:spLocks noGrp="1"/>
          </p:cNvSpPr>
          <p:nvPr>
            <p:ph type="title"/>
          </p:nvPr>
        </p:nvSpPr>
        <p:spPr/>
        <p:txBody>
          <a:bodyPr/>
          <a:lstStyle/>
          <a:p>
            <a:r>
              <a:rPr lang="en-GB" sz="6600" b="1" i="1" u="sng" dirty="0"/>
              <a:t>Continued</a:t>
            </a:r>
            <a:r>
              <a:rPr lang="en-GB" dirty="0"/>
              <a:t> </a:t>
            </a:r>
          </a:p>
        </p:txBody>
      </p:sp>
      <p:sp>
        <p:nvSpPr>
          <p:cNvPr id="3" name="Content Placeholder 2">
            <a:extLst>
              <a:ext uri="{FF2B5EF4-FFF2-40B4-BE49-F238E27FC236}">
                <a16:creationId xmlns:a16="http://schemas.microsoft.com/office/drawing/2014/main" id="{5733A48B-A9C7-552A-6BD1-2043FC761863}"/>
              </a:ext>
            </a:extLst>
          </p:cNvPr>
          <p:cNvSpPr>
            <a:spLocks noGrp="1"/>
          </p:cNvSpPr>
          <p:nvPr>
            <p:ph idx="1"/>
          </p:nvPr>
        </p:nvSpPr>
        <p:spPr/>
        <p:txBody>
          <a:bodyPr>
            <a:normAutofit fontScale="92500" lnSpcReduction="10000"/>
          </a:bodyPr>
          <a:lstStyle/>
          <a:p>
            <a:r>
              <a:rPr lang="en-GB" dirty="0"/>
              <a:t>Obiter Dicta- Words said by the way. </a:t>
            </a:r>
          </a:p>
          <a:p>
            <a:endParaRPr lang="en-GB" dirty="0"/>
          </a:p>
          <a:p>
            <a:r>
              <a:rPr lang="en-GB" dirty="0"/>
              <a:t>Legal discussion. </a:t>
            </a:r>
          </a:p>
          <a:p>
            <a:endParaRPr lang="en-GB" dirty="0"/>
          </a:p>
          <a:p>
            <a:r>
              <a:rPr lang="en-GB" dirty="0"/>
              <a:t>Not binding. </a:t>
            </a:r>
          </a:p>
          <a:p>
            <a:endParaRPr lang="en-GB" dirty="0"/>
          </a:p>
          <a:p>
            <a:r>
              <a:rPr lang="en-GB" dirty="0"/>
              <a:t>Highly persuasive in the higher courts such as the court of appeal, house of lords and supreme court.  </a:t>
            </a:r>
          </a:p>
        </p:txBody>
      </p:sp>
      <p:sp>
        <p:nvSpPr>
          <p:cNvPr id="5" name="Slide Number Placeholder 4">
            <a:extLst>
              <a:ext uri="{FF2B5EF4-FFF2-40B4-BE49-F238E27FC236}">
                <a16:creationId xmlns:a16="http://schemas.microsoft.com/office/drawing/2014/main" id="{7BA95EE5-393F-2136-D132-CC0F434ED7D2}"/>
              </a:ext>
            </a:extLst>
          </p:cNvPr>
          <p:cNvSpPr>
            <a:spLocks noGrp="1"/>
          </p:cNvSpPr>
          <p:nvPr>
            <p:ph type="sldNum" sz="quarter" idx="11"/>
          </p:nvPr>
        </p:nvSpPr>
        <p:spPr/>
        <p:txBody>
          <a:bodyPr/>
          <a:lstStyle/>
          <a:p>
            <a:fld id="{294A09A9-5501-47C1-A89A-A340965A2BE2}" type="slidenum">
              <a:rPr lang="en-US" smtClean="0"/>
              <a:pPr/>
              <a:t>34</a:t>
            </a:fld>
            <a:endParaRPr lang="en-US" dirty="0"/>
          </a:p>
        </p:txBody>
      </p:sp>
    </p:spTree>
    <p:extLst>
      <p:ext uri="{BB962C8B-B14F-4D97-AF65-F5344CB8AC3E}">
        <p14:creationId xmlns:p14="http://schemas.microsoft.com/office/powerpoint/2010/main" val="7480345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893F7-F5F9-F3C4-6034-C38AE4242757}"/>
              </a:ext>
            </a:extLst>
          </p:cNvPr>
          <p:cNvSpPr>
            <a:spLocks noGrp="1"/>
          </p:cNvSpPr>
          <p:nvPr>
            <p:ph type="title"/>
          </p:nvPr>
        </p:nvSpPr>
        <p:spPr/>
        <p:txBody>
          <a:bodyPr>
            <a:normAutofit/>
          </a:bodyPr>
          <a:lstStyle/>
          <a:p>
            <a:r>
              <a:rPr lang="en-GB" sz="5400" b="1" i="1" u="sng" dirty="0"/>
              <a:t>Key terms with precedent</a:t>
            </a:r>
          </a:p>
        </p:txBody>
      </p:sp>
      <p:sp>
        <p:nvSpPr>
          <p:cNvPr id="3" name="Content Placeholder 2">
            <a:extLst>
              <a:ext uri="{FF2B5EF4-FFF2-40B4-BE49-F238E27FC236}">
                <a16:creationId xmlns:a16="http://schemas.microsoft.com/office/drawing/2014/main" id="{5C17775F-0104-31B4-C052-52947DD34734}"/>
              </a:ext>
            </a:extLst>
          </p:cNvPr>
          <p:cNvSpPr>
            <a:spLocks noGrp="1"/>
          </p:cNvSpPr>
          <p:nvPr>
            <p:ph idx="1"/>
          </p:nvPr>
        </p:nvSpPr>
        <p:spPr/>
        <p:txBody>
          <a:bodyPr>
            <a:normAutofit lnSpcReduction="10000"/>
          </a:bodyPr>
          <a:lstStyle/>
          <a:p>
            <a:r>
              <a:rPr lang="en-GB" dirty="0"/>
              <a:t>Distinguishing – Unjust decision if following precedent. </a:t>
            </a:r>
          </a:p>
          <a:p>
            <a:endParaRPr lang="en-GB" dirty="0"/>
          </a:p>
          <a:p>
            <a:r>
              <a:rPr lang="en-GB" dirty="0"/>
              <a:t>Can say that the facts are different- so an unjust decision is not brought. </a:t>
            </a:r>
          </a:p>
          <a:p>
            <a:endParaRPr lang="en-GB" dirty="0"/>
          </a:p>
          <a:p>
            <a:r>
              <a:rPr lang="en-GB" dirty="0"/>
              <a:t>Not refusing to follow precedent. </a:t>
            </a:r>
          </a:p>
          <a:p>
            <a:endParaRPr lang="en-GB" dirty="0"/>
          </a:p>
          <a:p>
            <a:r>
              <a:rPr lang="en-GB" dirty="0"/>
              <a:t>R v Shivpuri not follow decision in Anderton v Ryan. </a:t>
            </a:r>
          </a:p>
          <a:p>
            <a:endParaRPr lang="en-GB" dirty="0"/>
          </a:p>
          <a:p>
            <a:pPr marL="0" indent="0">
              <a:buNone/>
            </a:pPr>
            <a:endParaRPr lang="en-GB" dirty="0"/>
          </a:p>
        </p:txBody>
      </p:sp>
      <p:sp>
        <p:nvSpPr>
          <p:cNvPr id="4" name="Footer Placeholder 3">
            <a:extLst>
              <a:ext uri="{FF2B5EF4-FFF2-40B4-BE49-F238E27FC236}">
                <a16:creationId xmlns:a16="http://schemas.microsoft.com/office/drawing/2014/main" id="{AB89A3A1-3EB9-CD6D-72DD-2A7296288624}"/>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FD65FA5B-C40E-22D7-A01A-A717CF74F65C}"/>
              </a:ext>
            </a:extLst>
          </p:cNvPr>
          <p:cNvSpPr>
            <a:spLocks noGrp="1"/>
          </p:cNvSpPr>
          <p:nvPr>
            <p:ph type="sldNum" sz="quarter" idx="11"/>
          </p:nvPr>
        </p:nvSpPr>
        <p:spPr/>
        <p:txBody>
          <a:bodyPr/>
          <a:lstStyle/>
          <a:p>
            <a:fld id="{294A09A9-5501-47C1-A89A-A340965A2BE2}" type="slidenum">
              <a:rPr lang="en-US" smtClean="0"/>
              <a:pPr/>
              <a:t>35</a:t>
            </a:fld>
            <a:endParaRPr lang="en-US" dirty="0"/>
          </a:p>
        </p:txBody>
      </p:sp>
    </p:spTree>
    <p:extLst>
      <p:ext uri="{BB962C8B-B14F-4D97-AF65-F5344CB8AC3E}">
        <p14:creationId xmlns:p14="http://schemas.microsoft.com/office/powerpoint/2010/main" val="19147360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D6A11-0CBC-5BC8-2027-2E5AC54B8462}"/>
              </a:ext>
            </a:extLst>
          </p:cNvPr>
          <p:cNvSpPr>
            <a:spLocks noGrp="1"/>
          </p:cNvSpPr>
          <p:nvPr>
            <p:ph type="title"/>
          </p:nvPr>
        </p:nvSpPr>
        <p:spPr/>
        <p:txBody>
          <a:bodyPr>
            <a:normAutofit/>
          </a:bodyPr>
          <a:lstStyle/>
          <a:p>
            <a:r>
              <a:rPr lang="en-GB" sz="7200" b="1" i="1" u="sng" dirty="0"/>
              <a:t>Continued</a:t>
            </a:r>
          </a:p>
        </p:txBody>
      </p:sp>
      <p:sp>
        <p:nvSpPr>
          <p:cNvPr id="3" name="Content Placeholder 2">
            <a:extLst>
              <a:ext uri="{FF2B5EF4-FFF2-40B4-BE49-F238E27FC236}">
                <a16:creationId xmlns:a16="http://schemas.microsoft.com/office/drawing/2014/main" id="{02376C84-24AC-A432-672B-7EAA5E3B0CC8}"/>
              </a:ext>
            </a:extLst>
          </p:cNvPr>
          <p:cNvSpPr>
            <a:spLocks noGrp="1"/>
          </p:cNvSpPr>
          <p:nvPr>
            <p:ph idx="1"/>
          </p:nvPr>
        </p:nvSpPr>
        <p:spPr/>
        <p:txBody>
          <a:bodyPr>
            <a:normAutofit lnSpcReduction="10000"/>
          </a:bodyPr>
          <a:lstStyle/>
          <a:p>
            <a:r>
              <a:rPr lang="en-GB" dirty="0"/>
              <a:t>Overruling – Courts can overrule previous decision if it is no longer good law. </a:t>
            </a:r>
          </a:p>
          <a:p>
            <a:endParaRPr lang="en-GB" dirty="0"/>
          </a:p>
          <a:p>
            <a:r>
              <a:rPr lang="en-GB" dirty="0"/>
              <a:t>Disapproval - Barrister during trial will raise cases and judges can disagree with the decisions in those cases and note this. </a:t>
            </a:r>
          </a:p>
          <a:p>
            <a:endParaRPr lang="en-GB" dirty="0"/>
          </a:p>
          <a:p>
            <a:r>
              <a:rPr lang="en-GB" dirty="0"/>
              <a:t>Reversing and upholding – Uphold a lower courts decision/ Reverse the lower court decision. </a:t>
            </a:r>
          </a:p>
        </p:txBody>
      </p:sp>
      <p:sp>
        <p:nvSpPr>
          <p:cNvPr id="5" name="Slide Number Placeholder 4">
            <a:extLst>
              <a:ext uri="{FF2B5EF4-FFF2-40B4-BE49-F238E27FC236}">
                <a16:creationId xmlns:a16="http://schemas.microsoft.com/office/drawing/2014/main" id="{DBFECBB2-A190-C1C4-91E8-BA02AB8CED23}"/>
              </a:ext>
            </a:extLst>
          </p:cNvPr>
          <p:cNvSpPr>
            <a:spLocks noGrp="1"/>
          </p:cNvSpPr>
          <p:nvPr>
            <p:ph type="sldNum" sz="quarter" idx="11"/>
          </p:nvPr>
        </p:nvSpPr>
        <p:spPr/>
        <p:txBody>
          <a:bodyPr/>
          <a:lstStyle/>
          <a:p>
            <a:fld id="{294A09A9-5501-47C1-A89A-A340965A2BE2}" type="slidenum">
              <a:rPr lang="en-US" smtClean="0"/>
              <a:pPr/>
              <a:t>36</a:t>
            </a:fld>
            <a:endParaRPr lang="en-US" dirty="0"/>
          </a:p>
        </p:txBody>
      </p:sp>
    </p:spTree>
    <p:extLst>
      <p:ext uri="{BB962C8B-B14F-4D97-AF65-F5344CB8AC3E}">
        <p14:creationId xmlns:p14="http://schemas.microsoft.com/office/powerpoint/2010/main" val="4641456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B7E38-5946-941B-11D6-996992AA4376}"/>
              </a:ext>
            </a:extLst>
          </p:cNvPr>
          <p:cNvSpPr>
            <a:spLocks noGrp="1"/>
          </p:cNvSpPr>
          <p:nvPr>
            <p:ph type="title"/>
          </p:nvPr>
        </p:nvSpPr>
        <p:spPr/>
        <p:txBody>
          <a:bodyPr>
            <a:normAutofit/>
          </a:bodyPr>
          <a:lstStyle/>
          <a:p>
            <a:r>
              <a:rPr lang="en-GB" sz="5400" b="1" i="1" u="sng" dirty="0"/>
              <a:t>Statutory interpretation</a:t>
            </a:r>
          </a:p>
        </p:txBody>
      </p:sp>
      <p:sp>
        <p:nvSpPr>
          <p:cNvPr id="3" name="Content Placeholder 2">
            <a:extLst>
              <a:ext uri="{FF2B5EF4-FFF2-40B4-BE49-F238E27FC236}">
                <a16:creationId xmlns:a16="http://schemas.microsoft.com/office/drawing/2014/main" id="{E6400C29-8217-AD9B-7003-63B4F1C0D1DD}"/>
              </a:ext>
            </a:extLst>
          </p:cNvPr>
          <p:cNvSpPr>
            <a:spLocks noGrp="1"/>
          </p:cNvSpPr>
          <p:nvPr>
            <p:ph idx="1"/>
          </p:nvPr>
        </p:nvSpPr>
        <p:spPr/>
        <p:txBody>
          <a:bodyPr/>
          <a:lstStyle/>
          <a:p>
            <a:r>
              <a:rPr lang="en-GB" dirty="0"/>
              <a:t>Some laws and rules created by parliament will be difficult to understand; </a:t>
            </a:r>
          </a:p>
          <a:p>
            <a:endParaRPr lang="en-GB" dirty="0"/>
          </a:p>
          <a:p>
            <a:r>
              <a:rPr lang="en-GB" dirty="0"/>
              <a:t>Use Statutory interpretation; </a:t>
            </a:r>
          </a:p>
          <a:p>
            <a:endParaRPr lang="en-GB" dirty="0"/>
          </a:p>
          <a:p>
            <a:r>
              <a:rPr lang="en-GB" dirty="0"/>
              <a:t>Use different approaches to help decide the meaning of pieces of law. </a:t>
            </a:r>
          </a:p>
        </p:txBody>
      </p:sp>
      <p:sp>
        <p:nvSpPr>
          <p:cNvPr id="5" name="Slide Number Placeholder 4">
            <a:extLst>
              <a:ext uri="{FF2B5EF4-FFF2-40B4-BE49-F238E27FC236}">
                <a16:creationId xmlns:a16="http://schemas.microsoft.com/office/drawing/2014/main" id="{C746CEED-A128-32D8-2545-6B14A04D0D8B}"/>
              </a:ext>
            </a:extLst>
          </p:cNvPr>
          <p:cNvSpPr>
            <a:spLocks noGrp="1"/>
          </p:cNvSpPr>
          <p:nvPr>
            <p:ph type="sldNum" sz="quarter" idx="11"/>
          </p:nvPr>
        </p:nvSpPr>
        <p:spPr/>
        <p:txBody>
          <a:bodyPr/>
          <a:lstStyle/>
          <a:p>
            <a:fld id="{294A09A9-5501-47C1-A89A-A340965A2BE2}" type="slidenum">
              <a:rPr lang="en-US" smtClean="0"/>
              <a:pPr/>
              <a:t>37</a:t>
            </a:fld>
            <a:endParaRPr lang="en-US" dirty="0"/>
          </a:p>
        </p:txBody>
      </p:sp>
    </p:spTree>
    <p:extLst>
      <p:ext uri="{BB962C8B-B14F-4D97-AF65-F5344CB8AC3E}">
        <p14:creationId xmlns:p14="http://schemas.microsoft.com/office/powerpoint/2010/main" val="3433940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ADA82-D716-44BE-F98A-7F3CE11A5BF8}"/>
              </a:ext>
            </a:extLst>
          </p:cNvPr>
          <p:cNvSpPr>
            <a:spLocks noGrp="1"/>
          </p:cNvSpPr>
          <p:nvPr>
            <p:ph type="title"/>
          </p:nvPr>
        </p:nvSpPr>
        <p:spPr/>
        <p:txBody>
          <a:bodyPr>
            <a:normAutofit/>
          </a:bodyPr>
          <a:lstStyle/>
          <a:p>
            <a:r>
              <a:rPr lang="en-GB" sz="6600" b="1" i="1" u="sng" dirty="0"/>
              <a:t>Literal rule </a:t>
            </a:r>
          </a:p>
        </p:txBody>
      </p:sp>
      <p:sp>
        <p:nvSpPr>
          <p:cNvPr id="3" name="Content Placeholder 2">
            <a:extLst>
              <a:ext uri="{FF2B5EF4-FFF2-40B4-BE49-F238E27FC236}">
                <a16:creationId xmlns:a16="http://schemas.microsoft.com/office/drawing/2014/main" id="{4E388787-93AF-6765-C9FE-658DA2AAB872}"/>
              </a:ext>
            </a:extLst>
          </p:cNvPr>
          <p:cNvSpPr>
            <a:spLocks noGrp="1"/>
          </p:cNvSpPr>
          <p:nvPr>
            <p:ph idx="1"/>
          </p:nvPr>
        </p:nvSpPr>
        <p:spPr/>
        <p:txBody>
          <a:bodyPr>
            <a:normAutofit fontScale="92500" lnSpcReduction="20000"/>
          </a:bodyPr>
          <a:lstStyle/>
          <a:p>
            <a:pPr>
              <a:lnSpc>
                <a:spcPct val="200000"/>
              </a:lnSpc>
            </a:pPr>
            <a:r>
              <a:rPr lang="en-GB" dirty="0"/>
              <a:t>Literal meaning of the words. </a:t>
            </a:r>
          </a:p>
          <a:p>
            <a:pPr>
              <a:lnSpc>
                <a:spcPct val="200000"/>
              </a:lnSpc>
            </a:pPr>
            <a:r>
              <a:rPr lang="en-GB" dirty="0"/>
              <a:t>Use dictionary. </a:t>
            </a:r>
          </a:p>
          <a:p>
            <a:pPr>
              <a:lnSpc>
                <a:spcPct val="200000"/>
              </a:lnSpc>
            </a:pPr>
            <a:r>
              <a:rPr lang="en-GB" dirty="0"/>
              <a:t>Fisher v Bell [ 1961] </a:t>
            </a:r>
          </a:p>
          <a:p>
            <a:pPr>
              <a:lnSpc>
                <a:spcPct val="200000"/>
              </a:lnSpc>
            </a:pPr>
            <a:r>
              <a:rPr lang="en-GB" dirty="0"/>
              <a:t>Lord Diplock – </a:t>
            </a:r>
            <a:r>
              <a:rPr lang="en-GB" dirty="0" err="1"/>
              <a:t>Duport</a:t>
            </a:r>
            <a:r>
              <a:rPr lang="en-GB" dirty="0"/>
              <a:t> Steel v Stirs [ 1980] – </a:t>
            </a:r>
          </a:p>
          <a:p>
            <a:pPr marL="0" indent="0">
              <a:buNone/>
            </a:pPr>
            <a:endParaRPr lang="en-GB" dirty="0"/>
          </a:p>
        </p:txBody>
      </p:sp>
      <p:sp>
        <p:nvSpPr>
          <p:cNvPr id="5" name="Slide Number Placeholder 4">
            <a:extLst>
              <a:ext uri="{FF2B5EF4-FFF2-40B4-BE49-F238E27FC236}">
                <a16:creationId xmlns:a16="http://schemas.microsoft.com/office/drawing/2014/main" id="{836FBD9B-1335-CBF0-F746-BC15A8ABF201}"/>
              </a:ext>
            </a:extLst>
          </p:cNvPr>
          <p:cNvSpPr>
            <a:spLocks noGrp="1"/>
          </p:cNvSpPr>
          <p:nvPr>
            <p:ph type="sldNum" sz="quarter" idx="11"/>
          </p:nvPr>
        </p:nvSpPr>
        <p:spPr/>
        <p:txBody>
          <a:bodyPr/>
          <a:lstStyle/>
          <a:p>
            <a:fld id="{294A09A9-5501-47C1-A89A-A340965A2BE2}" type="slidenum">
              <a:rPr lang="en-US" smtClean="0"/>
              <a:pPr/>
              <a:t>38</a:t>
            </a:fld>
            <a:endParaRPr lang="en-US" dirty="0"/>
          </a:p>
        </p:txBody>
      </p:sp>
    </p:spTree>
    <p:extLst>
      <p:ext uri="{BB962C8B-B14F-4D97-AF65-F5344CB8AC3E}">
        <p14:creationId xmlns:p14="http://schemas.microsoft.com/office/powerpoint/2010/main" val="13346701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0CDE007-D267-545B-1BD3-1FE97B62B72A}"/>
              </a:ext>
            </a:extLst>
          </p:cNvPr>
          <p:cNvSpPr>
            <a:spLocks noGrp="1"/>
          </p:cNvSpPr>
          <p:nvPr>
            <p:ph type="title"/>
          </p:nvPr>
        </p:nvSpPr>
        <p:spPr/>
        <p:txBody>
          <a:bodyPr>
            <a:normAutofit/>
          </a:bodyPr>
          <a:lstStyle/>
          <a:p>
            <a:r>
              <a:rPr lang="en-GB" sz="5400" b="1" i="1" u="sng" dirty="0"/>
              <a:t>Lord Diplock</a:t>
            </a:r>
          </a:p>
        </p:txBody>
      </p:sp>
      <p:sp>
        <p:nvSpPr>
          <p:cNvPr id="5" name="Slide Number Placeholder 4">
            <a:extLst>
              <a:ext uri="{FF2B5EF4-FFF2-40B4-BE49-F238E27FC236}">
                <a16:creationId xmlns:a16="http://schemas.microsoft.com/office/drawing/2014/main" id="{DAAFE492-A1E1-08D1-01D7-FB4398A967CE}"/>
              </a:ext>
            </a:extLst>
          </p:cNvPr>
          <p:cNvSpPr>
            <a:spLocks noGrp="1"/>
          </p:cNvSpPr>
          <p:nvPr>
            <p:ph type="sldNum" sz="quarter" idx="11"/>
          </p:nvPr>
        </p:nvSpPr>
        <p:spPr/>
        <p:txBody>
          <a:bodyPr/>
          <a:lstStyle/>
          <a:p>
            <a:fld id="{294A09A9-5501-47C1-A89A-A340965A2BE2}" type="slidenum">
              <a:rPr lang="en-US" smtClean="0"/>
              <a:pPr/>
              <a:t>39</a:t>
            </a:fld>
            <a:endParaRPr lang="en-US" dirty="0"/>
          </a:p>
        </p:txBody>
      </p:sp>
      <p:sp>
        <p:nvSpPr>
          <p:cNvPr id="3" name="Content Placeholder 2">
            <a:extLst>
              <a:ext uri="{FF2B5EF4-FFF2-40B4-BE49-F238E27FC236}">
                <a16:creationId xmlns:a16="http://schemas.microsoft.com/office/drawing/2014/main" id="{39759381-AE8F-109C-BAEE-10013D83B461}"/>
              </a:ext>
            </a:extLst>
          </p:cNvPr>
          <p:cNvSpPr>
            <a:spLocks noGrp="1"/>
          </p:cNvSpPr>
          <p:nvPr>
            <p:ph sz="quarter" idx="12"/>
          </p:nvPr>
        </p:nvSpPr>
        <p:spPr/>
        <p:txBody>
          <a:bodyPr>
            <a:normAutofit fontScale="92500"/>
          </a:bodyPr>
          <a:lstStyle/>
          <a:p>
            <a:pPr>
              <a:lnSpc>
                <a:spcPct val="200000"/>
              </a:lnSpc>
            </a:pPr>
            <a:r>
              <a:rPr lang="en-GB" b="0" i="0" dirty="0">
                <a:solidFill>
                  <a:srgbClr val="000000"/>
                </a:solidFill>
                <a:effectLst/>
                <a:latin typeface="Times New Roman" panose="02020603050405020304" pitchFamily="18" charset="0"/>
              </a:rPr>
              <a:t>“Where the meaning of the statutory words is plain and unambiguous, it is not for the judges to invent fancied ambiguities as an excuse for failing to give effect to its plain meaning because they consider the consequences of doing so would be inexpedient, or even unjust or immoral.”</a:t>
            </a:r>
          </a:p>
          <a:p>
            <a:endParaRPr lang="en-GB" dirty="0">
              <a:solidFill>
                <a:srgbClr val="000000"/>
              </a:solidFill>
              <a:latin typeface="Times New Roman" panose="02020603050405020304" pitchFamily="18" charset="0"/>
            </a:endParaRPr>
          </a:p>
          <a:p>
            <a:endParaRPr lang="en-GB" dirty="0"/>
          </a:p>
        </p:txBody>
      </p:sp>
    </p:spTree>
    <p:extLst>
      <p:ext uri="{BB962C8B-B14F-4D97-AF65-F5344CB8AC3E}">
        <p14:creationId xmlns:p14="http://schemas.microsoft.com/office/powerpoint/2010/main" val="21968101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E9768-127E-41D7-3D48-D9E7E081F90A}"/>
              </a:ext>
            </a:extLst>
          </p:cNvPr>
          <p:cNvSpPr>
            <a:spLocks noGrp="1"/>
          </p:cNvSpPr>
          <p:nvPr>
            <p:ph type="title"/>
          </p:nvPr>
        </p:nvSpPr>
        <p:spPr/>
        <p:txBody>
          <a:bodyPr>
            <a:normAutofit/>
          </a:bodyPr>
          <a:lstStyle/>
          <a:p>
            <a:r>
              <a:rPr lang="en-GB" sz="6600" b="1" i="1" u="sng" dirty="0"/>
              <a:t>Golden rule </a:t>
            </a:r>
          </a:p>
        </p:txBody>
      </p:sp>
      <p:sp>
        <p:nvSpPr>
          <p:cNvPr id="3" name="Content Placeholder 2">
            <a:extLst>
              <a:ext uri="{FF2B5EF4-FFF2-40B4-BE49-F238E27FC236}">
                <a16:creationId xmlns:a16="http://schemas.microsoft.com/office/drawing/2014/main" id="{8AE3CD26-D5A9-52FA-4F43-0A12CD2716A5}"/>
              </a:ext>
            </a:extLst>
          </p:cNvPr>
          <p:cNvSpPr>
            <a:spLocks noGrp="1"/>
          </p:cNvSpPr>
          <p:nvPr>
            <p:ph idx="1"/>
          </p:nvPr>
        </p:nvSpPr>
        <p:spPr/>
        <p:txBody>
          <a:bodyPr>
            <a:normAutofit lnSpcReduction="10000"/>
          </a:bodyPr>
          <a:lstStyle/>
          <a:p>
            <a:r>
              <a:rPr lang="en-GB" dirty="0"/>
              <a:t>Ordinary words – lead to absurdity. </a:t>
            </a:r>
          </a:p>
          <a:p>
            <a:endParaRPr lang="en-GB" dirty="0"/>
          </a:p>
          <a:p>
            <a:r>
              <a:rPr lang="en-GB" dirty="0"/>
              <a:t>Modify and given an alternative definition. </a:t>
            </a:r>
          </a:p>
          <a:p>
            <a:endParaRPr lang="en-GB" dirty="0"/>
          </a:p>
          <a:p>
            <a:r>
              <a:rPr lang="en-GB" dirty="0"/>
              <a:t>Parliament would not want an absurd result. </a:t>
            </a:r>
          </a:p>
          <a:p>
            <a:endParaRPr lang="en-GB" dirty="0"/>
          </a:p>
          <a:p>
            <a:r>
              <a:rPr lang="en-GB" dirty="0"/>
              <a:t>R v Allen [ 1872] – Bigamy – legislation was given the meaning. </a:t>
            </a:r>
          </a:p>
        </p:txBody>
      </p:sp>
      <p:sp>
        <p:nvSpPr>
          <p:cNvPr id="5" name="Slide Number Placeholder 4">
            <a:extLst>
              <a:ext uri="{FF2B5EF4-FFF2-40B4-BE49-F238E27FC236}">
                <a16:creationId xmlns:a16="http://schemas.microsoft.com/office/drawing/2014/main" id="{123EA541-E2D8-DBD8-4323-B00369B4AB58}"/>
              </a:ext>
            </a:extLst>
          </p:cNvPr>
          <p:cNvSpPr>
            <a:spLocks noGrp="1"/>
          </p:cNvSpPr>
          <p:nvPr>
            <p:ph type="sldNum" sz="quarter" idx="11"/>
          </p:nvPr>
        </p:nvSpPr>
        <p:spPr/>
        <p:txBody>
          <a:bodyPr/>
          <a:lstStyle/>
          <a:p>
            <a:fld id="{294A09A9-5501-47C1-A89A-A340965A2BE2}" type="slidenum">
              <a:rPr lang="en-US" smtClean="0"/>
              <a:pPr/>
              <a:t>40</a:t>
            </a:fld>
            <a:endParaRPr lang="en-US" dirty="0"/>
          </a:p>
        </p:txBody>
      </p:sp>
    </p:spTree>
    <p:extLst>
      <p:ext uri="{BB962C8B-B14F-4D97-AF65-F5344CB8AC3E}">
        <p14:creationId xmlns:p14="http://schemas.microsoft.com/office/powerpoint/2010/main" val="32303864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FFA75-8D04-F22C-5D18-31AE6B791D03}"/>
              </a:ext>
            </a:extLst>
          </p:cNvPr>
          <p:cNvSpPr>
            <a:spLocks noGrp="1"/>
          </p:cNvSpPr>
          <p:nvPr>
            <p:ph type="title"/>
          </p:nvPr>
        </p:nvSpPr>
        <p:spPr/>
        <p:txBody>
          <a:bodyPr>
            <a:normAutofit/>
          </a:bodyPr>
          <a:lstStyle/>
          <a:p>
            <a:r>
              <a:rPr lang="en-GB" sz="6000" b="1" i="1" u="sng" dirty="0"/>
              <a:t>Mischief Rule </a:t>
            </a:r>
          </a:p>
        </p:txBody>
      </p:sp>
      <p:sp>
        <p:nvSpPr>
          <p:cNvPr id="3" name="Content Placeholder 2">
            <a:extLst>
              <a:ext uri="{FF2B5EF4-FFF2-40B4-BE49-F238E27FC236}">
                <a16:creationId xmlns:a16="http://schemas.microsoft.com/office/drawing/2014/main" id="{6F030F0B-8011-8E95-2F29-CAB92D03C83D}"/>
              </a:ext>
            </a:extLst>
          </p:cNvPr>
          <p:cNvSpPr>
            <a:spLocks noGrp="1"/>
          </p:cNvSpPr>
          <p:nvPr>
            <p:ph idx="1"/>
          </p:nvPr>
        </p:nvSpPr>
        <p:spPr>
          <a:xfrm>
            <a:off x="838200" y="2807745"/>
            <a:ext cx="10515600" cy="3913729"/>
          </a:xfrm>
        </p:spPr>
        <p:txBody>
          <a:bodyPr>
            <a:normAutofit fontScale="92500" lnSpcReduction="10000"/>
          </a:bodyPr>
          <a:lstStyle/>
          <a:p>
            <a:r>
              <a:rPr lang="en-GB" dirty="0"/>
              <a:t>R v Heydon [1584] – Why was the law created?</a:t>
            </a:r>
          </a:p>
          <a:p>
            <a:r>
              <a:rPr lang="en-GB" dirty="0"/>
              <a:t>What did parliament want?</a:t>
            </a:r>
          </a:p>
          <a:p>
            <a:r>
              <a:rPr lang="en-GB" dirty="0"/>
              <a:t>Court need to consider and ask themselves; </a:t>
            </a:r>
          </a:p>
          <a:p>
            <a:pPr algn="just">
              <a:buFont typeface="Arial" panose="020B0604020202020204" pitchFamily="34" charset="0"/>
              <a:buChar char="•"/>
            </a:pPr>
            <a:r>
              <a:rPr lang="en-GB" b="0" i="0" dirty="0">
                <a:solidFill>
                  <a:srgbClr val="000000"/>
                </a:solidFill>
                <a:effectLst/>
                <a:latin typeface="+mn-lt"/>
              </a:rPr>
              <a:t>‘’What was the common law (case law) before the making of the Act?</a:t>
            </a:r>
          </a:p>
          <a:p>
            <a:pPr algn="just">
              <a:buFont typeface="Arial" panose="020B0604020202020204" pitchFamily="34" charset="0"/>
              <a:buChar char="•"/>
            </a:pPr>
            <a:r>
              <a:rPr lang="en-GB" b="0" i="0" dirty="0">
                <a:solidFill>
                  <a:srgbClr val="000000"/>
                </a:solidFill>
                <a:effectLst/>
                <a:latin typeface="+mn-lt"/>
              </a:rPr>
              <a:t>What was the mischief and defect for which the common law did not provide?</a:t>
            </a:r>
          </a:p>
          <a:p>
            <a:pPr algn="just">
              <a:buFont typeface="Arial" panose="020B0604020202020204" pitchFamily="34" charset="0"/>
              <a:buChar char="•"/>
            </a:pPr>
            <a:r>
              <a:rPr lang="en-GB" b="0" i="0" dirty="0">
                <a:solidFill>
                  <a:srgbClr val="000000"/>
                </a:solidFill>
                <a:effectLst/>
                <a:latin typeface="+mn-lt"/>
              </a:rPr>
              <a:t>What remedy did Parliament resolve and appoint “to cure the ­disease of the commonwealth (the state)”?</a:t>
            </a:r>
          </a:p>
          <a:p>
            <a:pPr algn="just">
              <a:buFont typeface="Arial" panose="020B0604020202020204" pitchFamily="34" charset="0"/>
              <a:buChar char="•"/>
            </a:pPr>
            <a:r>
              <a:rPr lang="en-GB" b="0" i="0" dirty="0">
                <a:solidFill>
                  <a:srgbClr val="000000"/>
                </a:solidFill>
                <a:effectLst/>
                <a:latin typeface="+mn-lt"/>
              </a:rPr>
              <a:t>What was the true reason for the remedy?’’</a:t>
            </a:r>
          </a:p>
          <a:p>
            <a:endParaRPr lang="en-GB" dirty="0"/>
          </a:p>
        </p:txBody>
      </p:sp>
      <p:sp>
        <p:nvSpPr>
          <p:cNvPr id="5" name="Slide Number Placeholder 4">
            <a:extLst>
              <a:ext uri="{FF2B5EF4-FFF2-40B4-BE49-F238E27FC236}">
                <a16:creationId xmlns:a16="http://schemas.microsoft.com/office/drawing/2014/main" id="{BEED8C6F-3A20-1306-DD8A-85226D036B71}"/>
              </a:ext>
            </a:extLst>
          </p:cNvPr>
          <p:cNvSpPr>
            <a:spLocks noGrp="1"/>
          </p:cNvSpPr>
          <p:nvPr>
            <p:ph type="sldNum" sz="quarter" idx="11"/>
          </p:nvPr>
        </p:nvSpPr>
        <p:spPr/>
        <p:txBody>
          <a:bodyPr/>
          <a:lstStyle/>
          <a:p>
            <a:fld id="{294A09A9-5501-47C1-A89A-A340965A2BE2}" type="slidenum">
              <a:rPr lang="en-US" smtClean="0"/>
              <a:pPr/>
              <a:t>41</a:t>
            </a:fld>
            <a:endParaRPr lang="en-US" dirty="0"/>
          </a:p>
        </p:txBody>
      </p:sp>
    </p:spTree>
    <p:extLst>
      <p:ext uri="{BB962C8B-B14F-4D97-AF65-F5344CB8AC3E}">
        <p14:creationId xmlns:p14="http://schemas.microsoft.com/office/powerpoint/2010/main" val="34071763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A8097-B79C-B543-263A-A96EBBF96ED4}"/>
              </a:ext>
            </a:extLst>
          </p:cNvPr>
          <p:cNvSpPr>
            <a:spLocks noGrp="1"/>
          </p:cNvSpPr>
          <p:nvPr>
            <p:ph type="title"/>
          </p:nvPr>
        </p:nvSpPr>
        <p:spPr/>
        <p:txBody>
          <a:bodyPr>
            <a:normAutofit/>
          </a:bodyPr>
          <a:lstStyle/>
          <a:p>
            <a:r>
              <a:rPr lang="en-GB" sz="5400" b="1" i="1" u="sng" dirty="0"/>
              <a:t>Purposive approach</a:t>
            </a:r>
          </a:p>
        </p:txBody>
      </p:sp>
      <p:sp>
        <p:nvSpPr>
          <p:cNvPr id="3" name="Content Placeholder 2">
            <a:extLst>
              <a:ext uri="{FF2B5EF4-FFF2-40B4-BE49-F238E27FC236}">
                <a16:creationId xmlns:a16="http://schemas.microsoft.com/office/drawing/2014/main" id="{2685C929-09F1-546A-F27F-A88586983A3D}"/>
              </a:ext>
            </a:extLst>
          </p:cNvPr>
          <p:cNvSpPr>
            <a:spLocks noGrp="1"/>
          </p:cNvSpPr>
          <p:nvPr>
            <p:ph idx="1"/>
          </p:nvPr>
        </p:nvSpPr>
        <p:spPr/>
        <p:txBody>
          <a:bodyPr>
            <a:normAutofit fontScale="92500" lnSpcReduction="10000"/>
          </a:bodyPr>
          <a:lstStyle/>
          <a:p>
            <a:r>
              <a:rPr lang="en-GB" dirty="0"/>
              <a:t>Nature and purpose.</a:t>
            </a:r>
          </a:p>
          <a:p>
            <a:endParaRPr lang="en-GB" dirty="0"/>
          </a:p>
          <a:p>
            <a:r>
              <a:rPr lang="en-GB" dirty="0"/>
              <a:t>Hansard. </a:t>
            </a:r>
          </a:p>
          <a:p>
            <a:endParaRPr lang="en-GB" dirty="0"/>
          </a:p>
          <a:p>
            <a:r>
              <a:rPr lang="en-GB" dirty="0"/>
              <a:t>Pepper v Heart [1993] if ambiguous and parliament documents can provide clarity. </a:t>
            </a:r>
          </a:p>
          <a:p>
            <a:endParaRPr lang="en-GB" dirty="0"/>
          </a:p>
          <a:p>
            <a:r>
              <a:rPr lang="en-GB" dirty="0"/>
              <a:t>Royal College of Nursing v Department of Health and Social Security. [1981]</a:t>
            </a:r>
          </a:p>
          <a:p>
            <a:endParaRPr lang="en-GB" dirty="0"/>
          </a:p>
        </p:txBody>
      </p:sp>
      <p:sp>
        <p:nvSpPr>
          <p:cNvPr id="5" name="Slide Number Placeholder 4">
            <a:extLst>
              <a:ext uri="{FF2B5EF4-FFF2-40B4-BE49-F238E27FC236}">
                <a16:creationId xmlns:a16="http://schemas.microsoft.com/office/drawing/2014/main" id="{FE657F95-A65B-2689-20B4-91CFFCEE7431}"/>
              </a:ext>
            </a:extLst>
          </p:cNvPr>
          <p:cNvSpPr>
            <a:spLocks noGrp="1"/>
          </p:cNvSpPr>
          <p:nvPr>
            <p:ph type="sldNum" sz="quarter" idx="11"/>
          </p:nvPr>
        </p:nvSpPr>
        <p:spPr/>
        <p:txBody>
          <a:bodyPr/>
          <a:lstStyle/>
          <a:p>
            <a:fld id="{294A09A9-5501-47C1-A89A-A340965A2BE2}" type="slidenum">
              <a:rPr lang="en-US" smtClean="0"/>
              <a:pPr/>
              <a:t>42</a:t>
            </a:fld>
            <a:endParaRPr lang="en-US" dirty="0"/>
          </a:p>
        </p:txBody>
      </p:sp>
    </p:spTree>
    <p:extLst>
      <p:ext uri="{BB962C8B-B14F-4D97-AF65-F5344CB8AC3E}">
        <p14:creationId xmlns:p14="http://schemas.microsoft.com/office/powerpoint/2010/main" val="9926912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F4703-F8F7-49F6-1133-1DBEBBAD7EC0}"/>
              </a:ext>
            </a:extLst>
          </p:cNvPr>
          <p:cNvSpPr>
            <a:spLocks noGrp="1"/>
          </p:cNvSpPr>
          <p:nvPr>
            <p:ph type="title"/>
          </p:nvPr>
        </p:nvSpPr>
        <p:spPr/>
        <p:txBody>
          <a:bodyPr>
            <a:normAutofit/>
          </a:bodyPr>
          <a:lstStyle/>
          <a:p>
            <a:r>
              <a:rPr lang="en-GB" sz="5400" b="1" i="1" u="sng" dirty="0"/>
              <a:t>Independence and Impartiality </a:t>
            </a:r>
          </a:p>
        </p:txBody>
      </p:sp>
      <p:sp>
        <p:nvSpPr>
          <p:cNvPr id="6" name="Content Placeholder 5">
            <a:extLst>
              <a:ext uri="{FF2B5EF4-FFF2-40B4-BE49-F238E27FC236}">
                <a16:creationId xmlns:a16="http://schemas.microsoft.com/office/drawing/2014/main" id="{A6F44C44-009F-EBE8-7A7B-24274915E77E}"/>
              </a:ext>
            </a:extLst>
          </p:cNvPr>
          <p:cNvSpPr>
            <a:spLocks noGrp="1"/>
          </p:cNvSpPr>
          <p:nvPr>
            <p:ph idx="1"/>
          </p:nvPr>
        </p:nvSpPr>
        <p:spPr/>
        <p:txBody>
          <a:bodyPr>
            <a:normAutofit fontScale="92500" lnSpcReduction="10000"/>
          </a:bodyPr>
          <a:lstStyle/>
          <a:p>
            <a:pPr>
              <a:lnSpc>
                <a:spcPct val="200000"/>
              </a:lnSpc>
            </a:pPr>
            <a:r>
              <a:rPr lang="en-GB" dirty="0"/>
              <a:t>No bias- cannot favour one party over the other. </a:t>
            </a:r>
          </a:p>
          <a:p>
            <a:pPr>
              <a:lnSpc>
                <a:spcPct val="200000"/>
              </a:lnSpc>
            </a:pPr>
            <a:r>
              <a:rPr lang="en-GB" dirty="0"/>
              <a:t>Cannot be interfered with by the government or parliament. </a:t>
            </a:r>
          </a:p>
          <a:p>
            <a:pPr>
              <a:lnSpc>
                <a:spcPct val="200000"/>
              </a:lnSpc>
            </a:pPr>
            <a:r>
              <a:rPr lang="en-GB" dirty="0"/>
              <a:t>Constitutional Reform Act 2005. </a:t>
            </a:r>
          </a:p>
          <a:p>
            <a:pPr>
              <a:lnSpc>
                <a:spcPct val="200000"/>
              </a:lnSpc>
            </a:pPr>
            <a:r>
              <a:rPr lang="en-GB" dirty="0"/>
              <a:t>Influence on the separation. </a:t>
            </a:r>
          </a:p>
        </p:txBody>
      </p:sp>
      <p:sp>
        <p:nvSpPr>
          <p:cNvPr id="5" name="Slide Number Placeholder 4">
            <a:extLst>
              <a:ext uri="{FF2B5EF4-FFF2-40B4-BE49-F238E27FC236}">
                <a16:creationId xmlns:a16="http://schemas.microsoft.com/office/drawing/2014/main" id="{F1BC0020-EEBC-DF0A-9221-AC3B106D323B}"/>
              </a:ext>
            </a:extLst>
          </p:cNvPr>
          <p:cNvSpPr>
            <a:spLocks noGrp="1"/>
          </p:cNvSpPr>
          <p:nvPr>
            <p:ph type="sldNum" sz="quarter" idx="11"/>
          </p:nvPr>
        </p:nvSpPr>
        <p:spPr/>
        <p:txBody>
          <a:bodyPr/>
          <a:lstStyle/>
          <a:p>
            <a:fld id="{294A09A9-5501-47C1-A89A-A340965A2BE2}" type="slidenum">
              <a:rPr lang="en-US" smtClean="0"/>
              <a:pPr/>
              <a:t>43</a:t>
            </a:fld>
            <a:endParaRPr lang="en-US" dirty="0"/>
          </a:p>
        </p:txBody>
      </p:sp>
    </p:spTree>
    <p:extLst>
      <p:ext uri="{BB962C8B-B14F-4D97-AF65-F5344CB8AC3E}">
        <p14:creationId xmlns:p14="http://schemas.microsoft.com/office/powerpoint/2010/main" val="42203847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BF2B3-EB9A-03C6-88FF-F47D438C3CD9}"/>
              </a:ext>
            </a:extLst>
          </p:cNvPr>
          <p:cNvSpPr>
            <a:spLocks noGrp="1"/>
          </p:cNvSpPr>
          <p:nvPr>
            <p:ph type="title"/>
          </p:nvPr>
        </p:nvSpPr>
        <p:spPr/>
        <p:txBody>
          <a:bodyPr/>
          <a:lstStyle/>
          <a:p>
            <a:r>
              <a:rPr lang="en-GB" dirty="0"/>
              <a:t>Constitutional Reform Act 2005.</a:t>
            </a:r>
          </a:p>
        </p:txBody>
      </p:sp>
      <p:sp>
        <p:nvSpPr>
          <p:cNvPr id="3" name="Content Placeholder 2">
            <a:extLst>
              <a:ext uri="{FF2B5EF4-FFF2-40B4-BE49-F238E27FC236}">
                <a16:creationId xmlns:a16="http://schemas.microsoft.com/office/drawing/2014/main" id="{1254D08F-A75D-3B2A-5D1E-C9802C20A715}"/>
              </a:ext>
            </a:extLst>
          </p:cNvPr>
          <p:cNvSpPr>
            <a:spLocks noGrp="1"/>
          </p:cNvSpPr>
          <p:nvPr>
            <p:ph idx="1"/>
          </p:nvPr>
        </p:nvSpPr>
        <p:spPr/>
        <p:txBody>
          <a:bodyPr/>
          <a:lstStyle/>
          <a:p>
            <a:r>
              <a:rPr lang="en-GB" dirty="0"/>
              <a:t>Supreme court created to replace the House of Lords. </a:t>
            </a:r>
          </a:p>
          <a:p>
            <a:r>
              <a:rPr lang="en-GB" dirty="0"/>
              <a:t>Lord Chancellor- number of roles. </a:t>
            </a:r>
          </a:p>
          <a:p>
            <a:r>
              <a:rPr lang="en-GB" dirty="0"/>
              <a:t>Number of roles within parliament but need to be independent of the Judiciary. </a:t>
            </a:r>
          </a:p>
        </p:txBody>
      </p:sp>
      <p:sp>
        <p:nvSpPr>
          <p:cNvPr id="5" name="Slide Number Placeholder 4">
            <a:extLst>
              <a:ext uri="{FF2B5EF4-FFF2-40B4-BE49-F238E27FC236}">
                <a16:creationId xmlns:a16="http://schemas.microsoft.com/office/drawing/2014/main" id="{E6388AD2-CE74-0573-3EB5-48338E9AC331}"/>
              </a:ext>
            </a:extLst>
          </p:cNvPr>
          <p:cNvSpPr>
            <a:spLocks noGrp="1"/>
          </p:cNvSpPr>
          <p:nvPr>
            <p:ph type="sldNum" sz="quarter" idx="11"/>
          </p:nvPr>
        </p:nvSpPr>
        <p:spPr/>
        <p:txBody>
          <a:bodyPr/>
          <a:lstStyle/>
          <a:p>
            <a:fld id="{294A09A9-5501-47C1-A89A-A340965A2BE2}" type="slidenum">
              <a:rPr lang="en-US" smtClean="0"/>
              <a:pPr/>
              <a:t>44</a:t>
            </a:fld>
            <a:endParaRPr lang="en-US" dirty="0"/>
          </a:p>
        </p:txBody>
      </p:sp>
    </p:spTree>
    <p:extLst>
      <p:ext uri="{BB962C8B-B14F-4D97-AF65-F5344CB8AC3E}">
        <p14:creationId xmlns:p14="http://schemas.microsoft.com/office/powerpoint/2010/main" val="15137483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5C2D7-38C4-4271-45D1-8F0A21C3FC1F}"/>
              </a:ext>
            </a:extLst>
          </p:cNvPr>
          <p:cNvSpPr>
            <a:spLocks noGrp="1"/>
          </p:cNvSpPr>
          <p:nvPr>
            <p:ph type="title"/>
          </p:nvPr>
        </p:nvSpPr>
        <p:spPr/>
        <p:txBody>
          <a:bodyPr/>
          <a:lstStyle/>
          <a:p>
            <a:r>
              <a:rPr lang="en-GB" b="1" i="1" u="sng" dirty="0"/>
              <a:t>When will a judge lose their position?</a:t>
            </a:r>
          </a:p>
        </p:txBody>
      </p:sp>
      <p:sp>
        <p:nvSpPr>
          <p:cNvPr id="3" name="Content Placeholder 2">
            <a:extLst>
              <a:ext uri="{FF2B5EF4-FFF2-40B4-BE49-F238E27FC236}">
                <a16:creationId xmlns:a16="http://schemas.microsoft.com/office/drawing/2014/main" id="{36F0E6FB-23A6-CDB5-6110-D95DCAA0ED98}"/>
              </a:ext>
            </a:extLst>
          </p:cNvPr>
          <p:cNvSpPr>
            <a:spLocks noGrp="1"/>
          </p:cNvSpPr>
          <p:nvPr>
            <p:ph idx="1"/>
          </p:nvPr>
        </p:nvSpPr>
        <p:spPr/>
        <p:txBody>
          <a:bodyPr>
            <a:normAutofit lnSpcReduction="10000"/>
          </a:bodyPr>
          <a:lstStyle/>
          <a:p>
            <a:r>
              <a:rPr lang="en-GB" dirty="0"/>
              <a:t>Only be removed if the crown is address by parliament. </a:t>
            </a:r>
          </a:p>
          <a:p>
            <a:endParaRPr lang="en-GB" dirty="0"/>
          </a:p>
          <a:p>
            <a:r>
              <a:rPr lang="en-GB" dirty="0"/>
              <a:t>They are incapacitated. </a:t>
            </a:r>
          </a:p>
          <a:p>
            <a:endParaRPr lang="en-GB" dirty="0"/>
          </a:p>
          <a:p>
            <a:r>
              <a:rPr lang="en-GB" dirty="0"/>
              <a:t>At retirement age. </a:t>
            </a:r>
          </a:p>
          <a:p>
            <a:endParaRPr lang="en-GB" dirty="0"/>
          </a:p>
          <a:p>
            <a:r>
              <a:rPr lang="en-GB" dirty="0"/>
              <a:t>S.11(2) of the Senior Courts 1981.</a:t>
            </a:r>
          </a:p>
        </p:txBody>
      </p:sp>
      <p:sp>
        <p:nvSpPr>
          <p:cNvPr id="4" name="Footer Placeholder 3">
            <a:extLst>
              <a:ext uri="{FF2B5EF4-FFF2-40B4-BE49-F238E27FC236}">
                <a16:creationId xmlns:a16="http://schemas.microsoft.com/office/drawing/2014/main" id="{D6FBF691-6B94-7301-EF82-648CFF0DE72E}"/>
              </a:ext>
            </a:extLst>
          </p:cNvPr>
          <p:cNvSpPr>
            <a:spLocks noGrp="1"/>
          </p:cNvSpPr>
          <p:nvPr>
            <p:ph type="ftr" sz="quarter" idx="10"/>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448F18F9-E2CB-7E25-CBC5-F924827E012A}"/>
              </a:ext>
            </a:extLst>
          </p:cNvPr>
          <p:cNvSpPr>
            <a:spLocks noGrp="1"/>
          </p:cNvSpPr>
          <p:nvPr>
            <p:ph type="sldNum" sz="quarter" idx="11"/>
          </p:nvPr>
        </p:nvSpPr>
        <p:spPr/>
        <p:txBody>
          <a:bodyPr/>
          <a:lstStyle/>
          <a:p>
            <a:fld id="{294A09A9-5501-47C1-A89A-A340965A2BE2}" type="slidenum">
              <a:rPr lang="en-US" smtClean="0"/>
              <a:pPr/>
              <a:t>45</a:t>
            </a:fld>
            <a:endParaRPr lang="en-US" dirty="0"/>
          </a:p>
        </p:txBody>
      </p:sp>
    </p:spTree>
    <p:extLst>
      <p:ext uri="{BB962C8B-B14F-4D97-AF65-F5344CB8AC3E}">
        <p14:creationId xmlns:p14="http://schemas.microsoft.com/office/powerpoint/2010/main" val="289212416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8FBF0-A20E-9966-8D29-4DC20FC17FB7}"/>
              </a:ext>
            </a:extLst>
          </p:cNvPr>
          <p:cNvSpPr>
            <a:spLocks noGrp="1"/>
          </p:cNvSpPr>
          <p:nvPr>
            <p:ph type="title"/>
          </p:nvPr>
        </p:nvSpPr>
        <p:spPr/>
        <p:txBody>
          <a:bodyPr>
            <a:normAutofit/>
          </a:bodyPr>
          <a:lstStyle/>
          <a:p>
            <a:r>
              <a:rPr lang="en-GB" sz="5400" b="1" i="1" u="sng" dirty="0"/>
              <a:t>Diversity </a:t>
            </a:r>
          </a:p>
        </p:txBody>
      </p:sp>
      <p:sp>
        <p:nvSpPr>
          <p:cNvPr id="6" name="Content Placeholder 5">
            <a:extLst>
              <a:ext uri="{FF2B5EF4-FFF2-40B4-BE49-F238E27FC236}">
                <a16:creationId xmlns:a16="http://schemas.microsoft.com/office/drawing/2014/main" id="{A88CBDA5-3D36-9798-FCD8-DBDBF7B19EFA}"/>
              </a:ext>
            </a:extLst>
          </p:cNvPr>
          <p:cNvSpPr>
            <a:spLocks noGrp="1"/>
          </p:cNvSpPr>
          <p:nvPr>
            <p:ph idx="1"/>
          </p:nvPr>
        </p:nvSpPr>
        <p:spPr/>
        <p:txBody>
          <a:bodyPr>
            <a:normAutofit fontScale="92500" lnSpcReduction="20000"/>
          </a:bodyPr>
          <a:lstStyle/>
          <a:p>
            <a:pPr>
              <a:lnSpc>
                <a:spcPct val="200000"/>
              </a:lnSpc>
            </a:pPr>
            <a:r>
              <a:rPr lang="en-GB" dirty="0"/>
              <a:t>Lack of diversity. </a:t>
            </a:r>
          </a:p>
          <a:p>
            <a:pPr>
              <a:lnSpc>
                <a:spcPct val="200000"/>
              </a:lnSpc>
            </a:pPr>
            <a:r>
              <a:rPr lang="en-GB" dirty="0"/>
              <a:t>Described as old, white, stuck up men. </a:t>
            </a:r>
          </a:p>
          <a:p>
            <a:pPr>
              <a:lnSpc>
                <a:spcPct val="200000"/>
              </a:lnSpc>
            </a:pPr>
            <a:r>
              <a:rPr lang="en-GB" dirty="0"/>
              <a:t>2 out of the 12 supreme court justices are women all white. </a:t>
            </a:r>
          </a:p>
          <a:p>
            <a:pPr>
              <a:lnSpc>
                <a:spcPct val="200000"/>
              </a:lnSpc>
            </a:pPr>
            <a:r>
              <a:rPr lang="en-GB" dirty="0"/>
              <a:t>High court – 4% BAME. </a:t>
            </a:r>
          </a:p>
          <a:p>
            <a:pPr marL="0" indent="0">
              <a:buNone/>
            </a:pPr>
            <a:endParaRPr lang="en-GB" dirty="0"/>
          </a:p>
          <a:p>
            <a:endParaRPr lang="en-GB" dirty="0"/>
          </a:p>
        </p:txBody>
      </p:sp>
      <p:sp>
        <p:nvSpPr>
          <p:cNvPr id="5" name="Slide Number Placeholder 4">
            <a:extLst>
              <a:ext uri="{FF2B5EF4-FFF2-40B4-BE49-F238E27FC236}">
                <a16:creationId xmlns:a16="http://schemas.microsoft.com/office/drawing/2014/main" id="{A286D21E-8F97-8D7F-E22E-5E40DC7852D9}"/>
              </a:ext>
            </a:extLst>
          </p:cNvPr>
          <p:cNvSpPr>
            <a:spLocks noGrp="1"/>
          </p:cNvSpPr>
          <p:nvPr>
            <p:ph type="sldNum" sz="quarter" idx="11"/>
          </p:nvPr>
        </p:nvSpPr>
        <p:spPr/>
        <p:txBody>
          <a:bodyPr/>
          <a:lstStyle/>
          <a:p>
            <a:fld id="{294A09A9-5501-47C1-A89A-A340965A2BE2}" type="slidenum">
              <a:rPr lang="en-US" smtClean="0"/>
              <a:pPr/>
              <a:t>46</a:t>
            </a:fld>
            <a:endParaRPr lang="en-US" dirty="0"/>
          </a:p>
        </p:txBody>
      </p:sp>
    </p:spTree>
    <p:extLst>
      <p:ext uri="{BB962C8B-B14F-4D97-AF65-F5344CB8AC3E}">
        <p14:creationId xmlns:p14="http://schemas.microsoft.com/office/powerpoint/2010/main" val="421307011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A705C-566C-B114-02C8-29506C3E2E7A}"/>
              </a:ext>
            </a:extLst>
          </p:cNvPr>
          <p:cNvSpPr>
            <a:spLocks noGrp="1"/>
          </p:cNvSpPr>
          <p:nvPr>
            <p:ph type="title"/>
          </p:nvPr>
        </p:nvSpPr>
        <p:spPr/>
        <p:txBody>
          <a:bodyPr>
            <a:normAutofit/>
          </a:bodyPr>
          <a:lstStyle/>
          <a:p>
            <a:r>
              <a:rPr lang="en-GB" sz="7200" b="1" i="1" u="sng" dirty="0"/>
              <a:t>Activity</a:t>
            </a:r>
          </a:p>
        </p:txBody>
      </p:sp>
      <p:sp>
        <p:nvSpPr>
          <p:cNvPr id="3" name="Content Placeholder 2">
            <a:extLst>
              <a:ext uri="{FF2B5EF4-FFF2-40B4-BE49-F238E27FC236}">
                <a16:creationId xmlns:a16="http://schemas.microsoft.com/office/drawing/2014/main" id="{5DB26283-7C7C-F176-4504-A8358C6BB436}"/>
              </a:ext>
            </a:extLst>
          </p:cNvPr>
          <p:cNvSpPr>
            <a:spLocks noGrp="1"/>
          </p:cNvSpPr>
          <p:nvPr>
            <p:ph idx="1"/>
          </p:nvPr>
        </p:nvSpPr>
        <p:spPr/>
        <p:txBody>
          <a:bodyPr/>
          <a:lstStyle/>
          <a:p>
            <a:r>
              <a:rPr lang="en-GB" dirty="0"/>
              <a:t>What issues does lack of diversity within the Judiciary cause? </a:t>
            </a:r>
          </a:p>
          <a:p>
            <a:endParaRPr lang="en-GB" dirty="0"/>
          </a:p>
          <a:p>
            <a:r>
              <a:rPr lang="en-GB" dirty="0"/>
              <a:t>Discuss in groups and prepare to feedback to the class. </a:t>
            </a:r>
          </a:p>
        </p:txBody>
      </p:sp>
      <p:sp>
        <p:nvSpPr>
          <p:cNvPr id="5" name="Slide Number Placeholder 4">
            <a:extLst>
              <a:ext uri="{FF2B5EF4-FFF2-40B4-BE49-F238E27FC236}">
                <a16:creationId xmlns:a16="http://schemas.microsoft.com/office/drawing/2014/main" id="{7A2E98FE-06AE-9604-86E8-9682F9D16362}"/>
              </a:ext>
            </a:extLst>
          </p:cNvPr>
          <p:cNvSpPr>
            <a:spLocks noGrp="1"/>
          </p:cNvSpPr>
          <p:nvPr>
            <p:ph type="sldNum" sz="quarter" idx="11"/>
          </p:nvPr>
        </p:nvSpPr>
        <p:spPr/>
        <p:txBody>
          <a:bodyPr/>
          <a:lstStyle/>
          <a:p>
            <a:fld id="{294A09A9-5501-47C1-A89A-A340965A2BE2}" type="slidenum">
              <a:rPr lang="en-US" smtClean="0"/>
              <a:pPr/>
              <a:t>47</a:t>
            </a:fld>
            <a:endParaRPr lang="en-US" dirty="0"/>
          </a:p>
        </p:txBody>
      </p:sp>
    </p:spTree>
    <p:extLst>
      <p:ext uri="{BB962C8B-B14F-4D97-AF65-F5344CB8AC3E}">
        <p14:creationId xmlns:p14="http://schemas.microsoft.com/office/powerpoint/2010/main" val="398910904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47FBCC6-2E68-D821-D538-D3964478661C}"/>
              </a:ext>
            </a:extLst>
          </p:cNvPr>
          <p:cNvSpPr>
            <a:spLocks noGrp="1"/>
          </p:cNvSpPr>
          <p:nvPr>
            <p:ph type="title"/>
          </p:nvPr>
        </p:nvSpPr>
        <p:spPr>
          <a:xfrm>
            <a:off x="1052423" y="484632"/>
            <a:ext cx="10041148" cy="1133856"/>
          </a:xfrm>
        </p:spPr>
        <p:txBody>
          <a:bodyPr>
            <a:normAutofit/>
          </a:bodyPr>
          <a:lstStyle/>
          <a:p>
            <a:r>
              <a:rPr lang="en-GB" sz="5400" u="sng" dirty="0"/>
              <a:t>Judicial Appointments commission</a:t>
            </a:r>
          </a:p>
        </p:txBody>
      </p:sp>
      <p:sp>
        <p:nvSpPr>
          <p:cNvPr id="7" name="Content Placeholder 6">
            <a:extLst>
              <a:ext uri="{FF2B5EF4-FFF2-40B4-BE49-F238E27FC236}">
                <a16:creationId xmlns:a16="http://schemas.microsoft.com/office/drawing/2014/main" id="{E890F5A1-7DEF-F079-0F0C-7ECE9FCBA4BB}"/>
              </a:ext>
            </a:extLst>
          </p:cNvPr>
          <p:cNvSpPr>
            <a:spLocks noGrp="1"/>
          </p:cNvSpPr>
          <p:nvPr>
            <p:ph idx="1"/>
          </p:nvPr>
        </p:nvSpPr>
        <p:spPr/>
        <p:txBody>
          <a:bodyPr>
            <a:normAutofit fontScale="70000" lnSpcReduction="20000"/>
          </a:bodyPr>
          <a:lstStyle/>
          <a:p>
            <a:r>
              <a:rPr lang="en-GB" dirty="0"/>
              <a:t>Constitutional Reform Act 2005. </a:t>
            </a:r>
          </a:p>
          <a:p>
            <a:r>
              <a:rPr lang="en-GB" dirty="0"/>
              <a:t>15 Commissioners. </a:t>
            </a:r>
          </a:p>
          <a:p>
            <a:r>
              <a:rPr lang="en-GB" dirty="0"/>
              <a:t>Lay Chair. </a:t>
            </a:r>
          </a:p>
          <a:p>
            <a:r>
              <a:rPr lang="en-GB" dirty="0"/>
              <a:t>5 Lay people.</a:t>
            </a:r>
          </a:p>
          <a:p>
            <a:r>
              <a:rPr lang="en-GB" dirty="0"/>
              <a:t>Chooses judges for courts along side the Lord Chief Justice – up to the High court. </a:t>
            </a:r>
          </a:p>
          <a:p>
            <a:r>
              <a:rPr lang="en-GB" dirty="0"/>
              <a:t>S.64 must include diversity. </a:t>
            </a:r>
          </a:p>
          <a:p>
            <a:r>
              <a:rPr lang="en-GB" dirty="0"/>
              <a:t>Supreme court- constitutionally made by the King on the recommendation of the Prime minister. </a:t>
            </a:r>
          </a:p>
          <a:p>
            <a:r>
              <a:rPr lang="en-GB" dirty="0"/>
              <a:t>Supreme court select commission. </a:t>
            </a:r>
          </a:p>
          <a:p>
            <a:r>
              <a:rPr lang="en-GB" dirty="0"/>
              <a:t>Always be an odd number. </a:t>
            </a:r>
          </a:p>
          <a:p>
            <a:r>
              <a:rPr lang="en-GB" dirty="0"/>
              <a:t>Only appointed when someone leaves. </a:t>
            </a:r>
          </a:p>
        </p:txBody>
      </p:sp>
      <p:sp>
        <p:nvSpPr>
          <p:cNvPr id="5" name="Slide Number Placeholder 4">
            <a:extLst>
              <a:ext uri="{FF2B5EF4-FFF2-40B4-BE49-F238E27FC236}">
                <a16:creationId xmlns:a16="http://schemas.microsoft.com/office/drawing/2014/main" id="{1CA183F6-4868-30FD-322E-6A09DC028523}"/>
              </a:ext>
            </a:extLst>
          </p:cNvPr>
          <p:cNvSpPr>
            <a:spLocks noGrp="1"/>
          </p:cNvSpPr>
          <p:nvPr>
            <p:ph type="sldNum" sz="quarter" idx="11"/>
          </p:nvPr>
        </p:nvSpPr>
        <p:spPr/>
        <p:txBody>
          <a:bodyPr/>
          <a:lstStyle/>
          <a:p>
            <a:fld id="{294A09A9-5501-47C1-A89A-A340965A2BE2}" type="slidenum">
              <a:rPr lang="en-US" smtClean="0"/>
              <a:pPr/>
              <a:t>48</a:t>
            </a:fld>
            <a:endParaRPr lang="en-US" dirty="0"/>
          </a:p>
        </p:txBody>
      </p:sp>
    </p:spTree>
    <p:extLst>
      <p:ext uri="{BB962C8B-B14F-4D97-AF65-F5344CB8AC3E}">
        <p14:creationId xmlns:p14="http://schemas.microsoft.com/office/powerpoint/2010/main" val="7880870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BDEDE-2B8F-F5F4-382E-941D14DC7451}"/>
              </a:ext>
            </a:extLst>
          </p:cNvPr>
          <p:cNvSpPr>
            <a:spLocks noGrp="1"/>
          </p:cNvSpPr>
          <p:nvPr>
            <p:ph type="title"/>
          </p:nvPr>
        </p:nvSpPr>
        <p:spPr/>
        <p:txBody>
          <a:bodyPr>
            <a:normAutofit/>
          </a:bodyPr>
          <a:lstStyle/>
          <a:p>
            <a:r>
              <a:rPr lang="en-GB" sz="6600" b="1" i="1" u="sng" dirty="0"/>
              <a:t>Guides to lexis </a:t>
            </a:r>
          </a:p>
        </p:txBody>
      </p:sp>
      <p:sp>
        <p:nvSpPr>
          <p:cNvPr id="5" name="Slide Number Placeholder 4">
            <a:extLst>
              <a:ext uri="{FF2B5EF4-FFF2-40B4-BE49-F238E27FC236}">
                <a16:creationId xmlns:a16="http://schemas.microsoft.com/office/drawing/2014/main" id="{141E0DE4-13EE-D143-83E7-08FA6E5DF8A3}"/>
              </a:ext>
            </a:extLst>
          </p:cNvPr>
          <p:cNvSpPr>
            <a:spLocks noGrp="1"/>
          </p:cNvSpPr>
          <p:nvPr>
            <p:ph type="sldNum" sz="quarter" idx="11"/>
          </p:nvPr>
        </p:nvSpPr>
        <p:spPr/>
        <p:txBody>
          <a:bodyPr/>
          <a:lstStyle/>
          <a:p>
            <a:fld id="{294A09A9-5501-47C1-A89A-A340965A2BE2}" type="slidenum">
              <a:rPr lang="en-US" smtClean="0"/>
              <a:pPr/>
              <a:t>49</a:t>
            </a:fld>
            <a:endParaRPr lang="en-US" dirty="0"/>
          </a:p>
        </p:txBody>
      </p:sp>
      <p:pic>
        <p:nvPicPr>
          <p:cNvPr id="6" name="Online Media 5" title="Legal Research foundation certification,  on Lexis+® UK">
            <a:hlinkClick r:id="" action="ppaction://media"/>
            <a:extLst>
              <a:ext uri="{FF2B5EF4-FFF2-40B4-BE49-F238E27FC236}">
                <a16:creationId xmlns:a16="http://schemas.microsoft.com/office/drawing/2014/main" id="{2DCD5ABD-8887-3F34-9DC4-9F28C61FE053}"/>
              </a:ext>
            </a:extLst>
          </p:cNvPr>
          <p:cNvPicPr>
            <a:picLocks noRot="1" noChangeAspect="1"/>
          </p:cNvPicPr>
          <p:nvPr>
            <a:videoFile r:link="rId1"/>
          </p:nvPr>
        </p:nvPicPr>
        <p:blipFill>
          <a:blip r:embed="rId3"/>
          <a:stretch>
            <a:fillRect/>
          </a:stretch>
        </p:blipFill>
        <p:spPr>
          <a:xfrm>
            <a:off x="1676879" y="1586109"/>
            <a:ext cx="8838241" cy="4993606"/>
          </a:xfrm>
          <a:prstGeom prst="rect">
            <a:avLst/>
          </a:prstGeom>
        </p:spPr>
      </p:pic>
    </p:spTree>
    <p:extLst>
      <p:ext uri="{BB962C8B-B14F-4D97-AF65-F5344CB8AC3E}">
        <p14:creationId xmlns:p14="http://schemas.microsoft.com/office/powerpoint/2010/main" val="106715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B5DC-8C2B-5750-6E12-9A35C0FFBA00}"/>
              </a:ext>
            </a:extLst>
          </p:cNvPr>
          <p:cNvSpPr>
            <a:spLocks noGrp="1"/>
          </p:cNvSpPr>
          <p:nvPr>
            <p:ph type="title"/>
          </p:nvPr>
        </p:nvSpPr>
        <p:spPr/>
        <p:txBody>
          <a:bodyPr/>
          <a:lstStyle/>
          <a:p>
            <a:r>
              <a:rPr lang="en-US" dirty="0"/>
              <a:t>Thank you</a:t>
            </a:r>
          </a:p>
        </p:txBody>
      </p:sp>
      <p:sp>
        <p:nvSpPr>
          <p:cNvPr id="5" name="Content Placeholder 4">
            <a:extLst>
              <a:ext uri="{FF2B5EF4-FFF2-40B4-BE49-F238E27FC236}">
                <a16:creationId xmlns:a16="http://schemas.microsoft.com/office/drawing/2014/main" id="{AAF5CF3F-E5EF-5769-3F83-24ADB4412BBF}"/>
              </a:ext>
            </a:extLst>
          </p:cNvPr>
          <p:cNvSpPr>
            <a:spLocks noGrp="1"/>
          </p:cNvSpPr>
          <p:nvPr>
            <p:ph idx="1"/>
          </p:nvPr>
        </p:nvSpPr>
        <p:spPr/>
        <p:txBody>
          <a:bodyPr/>
          <a:lstStyle/>
          <a:p>
            <a:r>
              <a:rPr lang="en-US" dirty="0"/>
              <a:t>Any Questions?</a:t>
            </a:r>
          </a:p>
        </p:txBody>
      </p:sp>
    </p:spTree>
    <p:extLst>
      <p:ext uri="{BB962C8B-B14F-4D97-AF65-F5344CB8AC3E}">
        <p14:creationId xmlns:p14="http://schemas.microsoft.com/office/powerpoint/2010/main" val="2790251853"/>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9ACE2AAA-C718-435C-B4E6-95A08ACAC441}">
  <ds:schemaRefs>
    <ds:schemaRef ds:uri="http://schemas.microsoft.com/sharepoint/v3/contenttype/forms"/>
  </ds:schemaRefs>
</ds:datastoreItem>
</file>

<file path=customXml/itemProps3.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{B52928E4-9DD7-4426-B23E-E2C3D28A6A84}tf56410444_win32</Template>
  <TotalTime>0</TotalTime>
  <Words>1867</Words>
  <Application>Microsoft Office PowerPoint</Application>
  <PresentationFormat>Widescreen</PresentationFormat>
  <Paragraphs>334</Paragraphs>
  <Slides>50</Slides>
  <Notes>2</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50</vt:i4>
      </vt:variant>
    </vt:vector>
  </HeadingPairs>
  <TitlesOfParts>
    <vt:vector size="60" baseType="lpstr">
      <vt:lpstr>Baskerville</vt:lpstr>
      <vt:lpstr>Gill Sans Light</vt:lpstr>
      <vt:lpstr>Arial</vt:lpstr>
      <vt:lpstr>Baskerville Old Face</vt:lpstr>
      <vt:lpstr>Calibri</vt:lpstr>
      <vt:lpstr>Elephant</vt:lpstr>
      <vt:lpstr>Gill Sans Nova</vt:lpstr>
      <vt:lpstr>Gill Sans Nova Light</vt:lpstr>
      <vt:lpstr>Times New Roman</vt:lpstr>
      <vt:lpstr>Office Theme</vt:lpstr>
      <vt:lpstr>Government ,Judiciary,  Parliament</vt:lpstr>
      <vt:lpstr>PowerPoint Presentation</vt:lpstr>
      <vt:lpstr>PowerPoint Presentation</vt:lpstr>
      <vt:lpstr>The government</vt:lpstr>
      <vt:lpstr>Who are they?</vt:lpstr>
      <vt:lpstr>Continued </vt:lpstr>
      <vt:lpstr>Roles of the Prime minister</vt:lpstr>
      <vt:lpstr>The Government</vt:lpstr>
      <vt:lpstr>Continued</vt:lpstr>
      <vt:lpstr>Wider government</vt:lpstr>
      <vt:lpstr>The government </vt:lpstr>
      <vt:lpstr>Civil Service </vt:lpstr>
      <vt:lpstr>Other public bodies</vt:lpstr>
      <vt:lpstr>Prerogative powers </vt:lpstr>
      <vt:lpstr>Continued</vt:lpstr>
      <vt:lpstr>Cabinet responsibility </vt:lpstr>
      <vt:lpstr>Accountability</vt:lpstr>
      <vt:lpstr>Resignation</vt:lpstr>
      <vt:lpstr>Holding to account</vt:lpstr>
      <vt:lpstr>Ministerial Code</vt:lpstr>
      <vt:lpstr>Ombudsman</vt:lpstr>
      <vt:lpstr>The Judiciary</vt:lpstr>
      <vt:lpstr>Judiciary </vt:lpstr>
      <vt:lpstr>Court Hierarchy </vt:lpstr>
      <vt:lpstr>Precedent </vt:lpstr>
      <vt:lpstr>PowerPoint Presentation</vt:lpstr>
      <vt:lpstr>Court of appeal</vt:lpstr>
      <vt:lpstr>House of lords </vt:lpstr>
      <vt:lpstr>Continued</vt:lpstr>
      <vt:lpstr>Supreme court </vt:lpstr>
      <vt:lpstr>European Union </vt:lpstr>
      <vt:lpstr>Privy Council </vt:lpstr>
      <vt:lpstr>Important terms </vt:lpstr>
      <vt:lpstr>Continued </vt:lpstr>
      <vt:lpstr>Key terms with precedent</vt:lpstr>
      <vt:lpstr>Continued</vt:lpstr>
      <vt:lpstr>Statutory interpretation</vt:lpstr>
      <vt:lpstr>Literal rule </vt:lpstr>
      <vt:lpstr>Lord Diplock</vt:lpstr>
      <vt:lpstr>Golden rule </vt:lpstr>
      <vt:lpstr>Mischief Rule </vt:lpstr>
      <vt:lpstr>Purposive approach</vt:lpstr>
      <vt:lpstr>Independence and Impartiality </vt:lpstr>
      <vt:lpstr>Constitutional Reform Act 2005.</vt:lpstr>
      <vt:lpstr>When will a judge lose their position?</vt:lpstr>
      <vt:lpstr>Diversity </vt:lpstr>
      <vt:lpstr>Activity</vt:lpstr>
      <vt:lpstr>Judicial Appointments commission</vt:lpstr>
      <vt:lpstr>Guides to lexis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Government ,Judiciary,  Parliament</dc:title>
  <dc:creator>Zita Draper</dc:creator>
  <cp:lastModifiedBy>James Drew</cp:lastModifiedBy>
  <cp:revision>2</cp:revision>
  <dcterms:created xsi:type="dcterms:W3CDTF">2023-02-18T18:10:25Z</dcterms:created>
  <dcterms:modified xsi:type="dcterms:W3CDTF">2023-03-01T16:11:04Z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