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5" r:id="rId9"/>
    <p:sldId id="266" r:id="rId10"/>
    <p:sldId id="267" r:id="rId11"/>
    <p:sldId id="268" r:id="rId12"/>
    <p:sldId id="296" r:id="rId13"/>
    <p:sldId id="269" r:id="rId14"/>
    <p:sldId id="301" r:id="rId15"/>
    <p:sldId id="302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97" r:id="rId27"/>
    <p:sldId id="280" r:id="rId28"/>
    <p:sldId id="281" r:id="rId29"/>
    <p:sldId id="298" r:id="rId30"/>
    <p:sldId id="282" r:id="rId31"/>
    <p:sldId id="283" r:id="rId32"/>
    <p:sldId id="284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303" r:id="rId43"/>
    <p:sldId id="299" r:id="rId44"/>
    <p:sldId id="300" r:id="rId45"/>
    <p:sldId id="261" r:id="rId46"/>
    <p:sldId id="285" r:id="rId4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419BB0-0B90-44E5-BDB7-F8C68C2102CB}" v="11" dt="2026-03-16T11:30:43.39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988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BF4F0-3B4F-4604-88D3-855C85C66ADC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A5A8-0D6C-4EC8-B7E1-5E2059F65F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288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BF4F0-3B4F-4604-88D3-855C85C66ADC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A5A8-0D6C-4EC8-B7E1-5E2059F65F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393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BF4F0-3B4F-4604-88D3-855C85C66ADC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A5A8-0D6C-4EC8-B7E1-5E2059F65F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BF4F0-3B4F-4604-88D3-855C85C66ADC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A5A8-0D6C-4EC8-B7E1-5E2059F65F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983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BF4F0-3B4F-4604-88D3-855C85C66ADC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A5A8-0D6C-4EC8-B7E1-5E2059F65F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614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BF4F0-3B4F-4604-88D3-855C85C66ADC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A5A8-0D6C-4EC8-B7E1-5E2059F65F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863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BF4F0-3B4F-4604-88D3-855C85C66ADC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A5A8-0D6C-4EC8-B7E1-5E2059F65F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466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BF4F0-3B4F-4604-88D3-855C85C66ADC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A5A8-0D6C-4EC8-B7E1-5E2059F65F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954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BF4F0-3B4F-4604-88D3-855C85C66ADC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A5A8-0D6C-4EC8-B7E1-5E2059F65F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88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BF4F0-3B4F-4604-88D3-855C85C66ADC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A5A8-0D6C-4EC8-B7E1-5E2059F65F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763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BF4F0-3B4F-4604-88D3-855C85C66ADC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9A5A8-0D6C-4EC8-B7E1-5E2059F65F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195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FBF4F0-3B4F-4604-88D3-855C85C66ADC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A9A5A8-0D6C-4EC8-B7E1-5E2059F65F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044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15ALHCAFM7w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sustainablemobility.iclei.org/ecomobility-alliance/curitiba-brazil/" TargetMode="Externa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s2.org.uk/" TargetMode="External"/><Relationship Id="rId2" Type="http://schemas.openxmlformats.org/officeDocument/2006/relationships/hyperlink" Target="http://www.railway-technology.com/features/high-speed-rail-in-china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london.gov.uk/" TargetMode="External"/><Relationship Id="rId4" Type="http://schemas.openxmlformats.org/officeDocument/2006/relationships/hyperlink" Target="http://www.lowcvp.org.uk/initiatives/lceb/index.htm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://dx.doi.org/10.1136/bjsports-2020-102856" TargetMode="External"/><Relationship Id="rId2" Type="http://schemas.openxmlformats.org/officeDocument/2006/relationships/hyperlink" Target="http://www.staward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Sustainable transport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Sustainable Urban Communities (ACNA6005)</a:t>
            </a:r>
          </a:p>
          <a:p>
            <a:r>
              <a:rPr lang="en-GB"/>
              <a:t>Sustainable Development (ACBA7009)</a:t>
            </a:r>
          </a:p>
          <a:p>
            <a:r>
              <a:rPr lang="en-GB"/>
              <a:t>Lara Hopkinson</a:t>
            </a:r>
          </a:p>
        </p:txBody>
      </p:sp>
    </p:spTree>
    <p:extLst>
      <p:ext uri="{BB962C8B-B14F-4D97-AF65-F5344CB8AC3E}">
        <p14:creationId xmlns:p14="http://schemas.microsoft.com/office/powerpoint/2010/main" val="1718134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What is it?</a:t>
            </a:r>
          </a:p>
          <a:p>
            <a:r>
              <a:rPr lang="en-GB"/>
              <a:t>Some statistics</a:t>
            </a:r>
          </a:p>
          <a:p>
            <a:r>
              <a:rPr lang="en-GB"/>
              <a:t>Where we currently are?</a:t>
            </a:r>
          </a:p>
          <a:p>
            <a:r>
              <a:rPr lang="en-GB"/>
              <a:t>Some transport examples</a:t>
            </a:r>
          </a:p>
          <a:p>
            <a:r>
              <a:rPr lang="en-GB"/>
              <a:t>Case study - </a:t>
            </a:r>
            <a:r>
              <a:rPr lang="en-GB" err="1"/>
              <a:t>Curitaba</a:t>
            </a: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1054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0227" t="10248" r="21272" b="13107"/>
          <a:stretch/>
        </p:blipFill>
        <p:spPr>
          <a:xfrm>
            <a:off x="866899" y="212105"/>
            <a:ext cx="7368639" cy="643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320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464" y="365126"/>
            <a:ext cx="8125886" cy="6056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877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 statistics…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According to the IPPC AR6, chapter 10:</a:t>
            </a:r>
          </a:p>
          <a:p>
            <a:endParaRPr lang="en-GB" dirty="0"/>
          </a:p>
          <a:p>
            <a:pPr lvl="1">
              <a:lnSpc>
                <a:spcPct val="100000"/>
              </a:lnSpc>
            </a:pPr>
            <a:r>
              <a:rPr lang="en-GB" dirty="0"/>
              <a:t>In 2019, transport produced 8.7GtCO</a:t>
            </a:r>
            <a:r>
              <a:rPr lang="en-GB" baseline="-25000" dirty="0"/>
              <a:t>2</a:t>
            </a:r>
            <a:r>
              <a:rPr lang="en-GB" dirty="0"/>
              <a:t>eq directly</a:t>
            </a:r>
          </a:p>
          <a:p>
            <a:pPr lvl="1">
              <a:lnSpc>
                <a:spcPct val="100000"/>
              </a:lnSpc>
            </a:pPr>
            <a:r>
              <a:rPr lang="en-GB" dirty="0"/>
              <a:t>This is up from 5GtCO</a:t>
            </a:r>
            <a:r>
              <a:rPr lang="en-GB" baseline="-25000" dirty="0"/>
              <a:t>2</a:t>
            </a:r>
            <a:r>
              <a:rPr lang="en-GB" dirty="0"/>
              <a:t> in 1990</a:t>
            </a:r>
          </a:p>
          <a:p>
            <a:pPr lvl="1">
              <a:lnSpc>
                <a:spcPct val="100000"/>
              </a:lnSpc>
            </a:pPr>
            <a:r>
              <a:rPr lang="en-GB" dirty="0"/>
              <a:t>Responsible for 23% total energy-related CO</a:t>
            </a:r>
            <a:r>
              <a:rPr lang="en-GB" baseline="-25000" dirty="0"/>
              <a:t>2</a:t>
            </a:r>
          </a:p>
          <a:p>
            <a:pPr lvl="1">
              <a:lnSpc>
                <a:spcPct val="100000"/>
              </a:lnSpc>
            </a:pPr>
            <a:r>
              <a:rPr lang="en-GB" dirty="0"/>
              <a:t>Figure increasing despite efficiencies &amp; policies</a:t>
            </a:r>
          </a:p>
          <a:p>
            <a:pPr lvl="1">
              <a:lnSpc>
                <a:spcPct val="100000"/>
              </a:lnSpc>
            </a:pPr>
            <a:r>
              <a:rPr lang="en-GB" dirty="0"/>
              <a:t>Prediction of emissions rising 16-50% by 2050</a:t>
            </a:r>
          </a:p>
          <a:p>
            <a:pPr lvl="1">
              <a:lnSpc>
                <a:spcPct val="100000"/>
              </a:lnSpc>
            </a:pPr>
            <a:r>
              <a:rPr lang="en-GB" dirty="0"/>
              <a:t>Developing &amp; emerging economies will increase faster</a:t>
            </a:r>
          </a:p>
          <a:p>
            <a:pPr lvl="1">
              <a:lnSpc>
                <a:spcPct val="100000"/>
              </a:lnSpc>
            </a:pPr>
            <a:r>
              <a:rPr lang="en-GB" dirty="0"/>
              <a:t>59% cut in emissions is needed by 2050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21302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Direct emissions can be cut…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Electrification plays a key role in land-based transport</a:t>
            </a:r>
          </a:p>
          <a:p>
            <a:r>
              <a:rPr lang="en-GB" dirty="0"/>
              <a:t>Biofuels &amp; hydrogen (&amp; derivatives) are important in freight &amp; aviation </a:t>
            </a:r>
          </a:p>
          <a:p>
            <a:r>
              <a:rPr lang="en-GB" dirty="0"/>
              <a:t>Personal choice changes are needed</a:t>
            </a:r>
          </a:p>
          <a:p>
            <a:r>
              <a:rPr lang="en-GB" dirty="0"/>
              <a:t>Avoiding journeys (where possible)</a:t>
            </a:r>
          </a:p>
          <a:p>
            <a:r>
              <a:rPr lang="en-GB" dirty="0"/>
              <a:t>Modal shift to lower-carbon transport systems</a:t>
            </a:r>
            <a:endParaRPr lang="en-GB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84784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49" y="365126"/>
            <a:ext cx="8051711" cy="1325563"/>
          </a:xfrm>
        </p:spPr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Systemic change in transport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7980877" cy="4351338"/>
          </a:xfrm>
        </p:spPr>
        <p:txBody>
          <a:bodyPr/>
          <a:lstStyle/>
          <a:p>
            <a:r>
              <a:rPr lang="en-GB" dirty="0"/>
              <a:t>Facilitated by:</a:t>
            </a:r>
          </a:p>
          <a:p>
            <a:pPr lvl="1"/>
            <a:r>
              <a:rPr lang="en-GB" dirty="0"/>
              <a:t>Changes in urban form</a:t>
            </a:r>
          </a:p>
          <a:p>
            <a:pPr lvl="1"/>
            <a:r>
              <a:rPr lang="en-GB" dirty="0"/>
              <a:t>Investment in transit and active transport infrastructure</a:t>
            </a:r>
          </a:p>
          <a:p>
            <a:pPr lvl="1"/>
            <a:r>
              <a:rPr lang="en-GB" dirty="0"/>
              <a:t>Teleworking / remote access</a:t>
            </a:r>
          </a:p>
          <a:p>
            <a:pPr lvl="1"/>
            <a:r>
              <a:rPr lang="en-GB" dirty="0"/>
              <a:t>E-commerce</a:t>
            </a:r>
          </a:p>
          <a:p>
            <a:pPr lvl="1"/>
            <a:r>
              <a:rPr lang="en-GB" dirty="0"/>
              <a:t>Shared mobility</a:t>
            </a:r>
          </a:p>
          <a:p>
            <a:pPr lvl="1"/>
            <a:r>
              <a:rPr lang="en-GB" dirty="0"/>
              <a:t>Vehicle automation</a:t>
            </a:r>
          </a:p>
        </p:txBody>
      </p:sp>
    </p:spTree>
    <p:extLst>
      <p:ext uri="{BB962C8B-B14F-4D97-AF65-F5344CB8AC3E}">
        <p14:creationId xmlns:p14="http://schemas.microsoft.com/office/powerpoint/2010/main" val="465901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4F3FC9B-7F76-437D-6C0D-9B6E3031594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451" t="17835" r="26409" b="24489"/>
          <a:stretch>
            <a:fillRect/>
          </a:stretch>
        </p:blipFill>
        <p:spPr>
          <a:xfrm>
            <a:off x="740535" y="228565"/>
            <a:ext cx="7443989" cy="63407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5133A60-BACF-79C9-5CF2-F1CDC1492A41}"/>
              </a:ext>
            </a:extLst>
          </p:cNvPr>
          <p:cNvSpPr txBox="1"/>
          <p:nvPr/>
        </p:nvSpPr>
        <p:spPr>
          <a:xfrm>
            <a:off x="6183" y="6546376"/>
            <a:ext cx="18828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IPCC AR6, 2022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0881344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Drivers affecting transport trends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1825625"/>
            <a:ext cx="3965738" cy="18913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5125" y="1825625"/>
            <a:ext cx="2466975" cy="1847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4405" y="3437968"/>
            <a:ext cx="2047875" cy="22383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9886" y="4067299"/>
            <a:ext cx="3055240" cy="2309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230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Transport is required to eradicate poverty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UNECE (2015) suggests 5 key dimensions: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/>
              <a:t>Access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/>
              <a:t>Affordability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/>
              <a:t>Safety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/>
              <a:t>Security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/>
              <a:t>Environmental impact</a:t>
            </a:r>
          </a:p>
        </p:txBody>
      </p:sp>
    </p:spTree>
    <p:extLst>
      <p:ext uri="{BB962C8B-B14F-4D97-AF65-F5344CB8AC3E}">
        <p14:creationId xmlns:p14="http://schemas.microsoft.com/office/powerpoint/2010/main" val="363422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4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 Government priorities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Transport Decarbonisation Plan 2021</a:t>
            </a:r>
          </a:p>
          <a:p>
            <a:r>
              <a:rPr lang="en-GB"/>
              <a:t>Six key priorities:</a:t>
            </a:r>
          </a:p>
          <a:p>
            <a:pPr lvl="1"/>
            <a:r>
              <a:rPr lang="en-GB" b="1"/>
              <a:t>Accelerating</a:t>
            </a:r>
            <a:r>
              <a:rPr lang="en-GB"/>
              <a:t> modal shift towards public &amp; active transport</a:t>
            </a:r>
          </a:p>
          <a:p>
            <a:pPr lvl="1"/>
            <a:r>
              <a:rPr lang="en-GB" b="1"/>
              <a:t>Decarbonising</a:t>
            </a:r>
            <a:r>
              <a:rPr lang="en-GB"/>
              <a:t> road transport</a:t>
            </a:r>
          </a:p>
          <a:p>
            <a:pPr lvl="1"/>
            <a:r>
              <a:rPr lang="en-GB" b="1"/>
              <a:t>Decarbonising</a:t>
            </a:r>
            <a:r>
              <a:rPr lang="en-GB"/>
              <a:t> how goods &amp; services reach us</a:t>
            </a:r>
          </a:p>
          <a:p>
            <a:pPr lvl="1"/>
            <a:r>
              <a:rPr lang="en-GB" b="1"/>
              <a:t>The UK as a hub </a:t>
            </a:r>
            <a:r>
              <a:rPr lang="en-GB"/>
              <a:t>for green technology &amp; innovation</a:t>
            </a:r>
          </a:p>
          <a:p>
            <a:pPr lvl="1"/>
            <a:r>
              <a:rPr lang="en-GB" b="1"/>
              <a:t>Solutions</a:t>
            </a:r>
            <a:r>
              <a:rPr lang="en-GB"/>
              <a:t> on emissions reductions based on locations</a:t>
            </a:r>
          </a:p>
          <a:p>
            <a:pPr lvl="1"/>
            <a:r>
              <a:rPr lang="en-GB" b="1"/>
              <a:t>Reducing carbon </a:t>
            </a:r>
            <a:r>
              <a:rPr lang="en-GB"/>
              <a:t>in a global economy </a:t>
            </a:r>
          </a:p>
        </p:txBody>
      </p:sp>
    </p:spTree>
    <p:extLst>
      <p:ext uri="{BB962C8B-B14F-4D97-AF65-F5344CB8AC3E}">
        <p14:creationId xmlns:p14="http://schemas.microsoft.com/office/powerpoint/2010/main" val="14223119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1D73E24-127C-5E34-CFC5-A1CBC6D51F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028" t="21485" r="4246" b="15710"/>
          <a:stretch/>
        </p:blipFill>
        <p:spPr>
          <a:xfrm>
            <a:off x="203851" y="861773"/>
            <a:ext cx="8756257" cy="511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4831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6000"/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Welsh Government priorities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Llwybr</a:t>
            </a:r>
            <a:r>
              <a:rPr lang="en-GB" dirty="0"/>
              <a:t> Newydd: The Wales Transport Strategy 2021</a:t>
            </a:r>
          </a:p>
          <a:p>
            <a:r>
              <a:rPr lang="en-GB" dirty="0"/>
              <a:t>Three key priorities:</a:t>
            </a:r>
          </a:p>
          <a:p>
            <a:pPr lvl="1"/>
            <a:r>
              <a:rPr lang="en-GB" dirty="0"/>
              <a:t>Bring services to people in order to reduce the need to travel</a:t>
            </a:r>
          </a:p>
          <a:p>
            <a:pPr lvl="1"/>
            <a:r>
              <a:rPr lang="en-GB" dirty="0"/>
              <a:t>Allow people and goods to move easily, door to door</a:t>
            </a:r>
          </a:p>
          <a:p>
            <a:pPr lvl="1"/>
            <a:r>
              <a:rPr lang="en-GB" dirty="0"/>
              <a:t>Encourage people to make the change to sustainable transport</a:t>
            </a:r>
          </a:p>
          <a:p>
            <a:pPr lvl="1"/>
            <a:endParaRPr lang="en-GB" dirty="0"/>
          </a:p>
          <a:p>
            <a:r>
              <a:rPr lang="en-GB" dirty="0"/>
              <a:t>National Transport Delivery Plan 2022-2027</a:t>
            </a:r>
          </a:p>
        </p:txBody>
      </p:sp>
    </p:spTree>
    <p:extLst>
      <p:ext uri="{BB962C8B-B14F-4D97-AF65-F5344CB8AC3E}">
        <p14:creationId xmlns:p14="http://schemas.microsoft.com/office/powerpoint/2010/main" val="3646491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8BF962D0-1C58-4C8B-F702-299522B3728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239" t="23327" r="9930" b="20264"/>
          <a:stretch>
            <a:fillRect/>
          </a:stretch>
        </p:blipFill>
        <p:spPr>
          <a:xfrm>
            <a:off x="397556" y="807848"/>
            <a:ext cx="8348888" cy="507779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FD82B10-908C-3D41-BFC2-7B112F1B98E2}"/>
              </a:ext>
            </a:extLst>
          </p:cNvPr>
          <p:cNvSpPr txBox="1"/>
          <p:nvPr/>
        </p:nvSpPr>
        <p:spPr>
          <a:xfrm>
            <a:off x="6183" y="6546376"/>
            <a:ext cx="16040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NTDP, 2022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1490779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8CE91E-2892-99A6-567C-7FC766DD5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Quick activity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8DFBE6-8121-891E-EFD8-DCF2CB6AB3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line with the Wales Transport Strategy, what significant changes are currently in planning?</a:t>
            </a:r>
          </a:p>
          <a:p>
            <a:endParaRPr lang="en-GB" dirty="0"/>
          </a:p>
          <a:p>
            <a:r>
              <a:rPr lang="en-GB" dirty="0"/>
              <a:t>Consider one mode of transport per group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32148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has travel changed?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First half of 20</a:t>
            </a:r>
            <a:r>
              <a:rPr lang="en-GB" baseline="30000"/>
              <a:t>th</a:t>
            </a:r>
            <a:r>
              <a:rPr lang="en-GB"/>
              <a:t> Century</a:t>
            </a:r>
          </a:p>
        </p:txBody>
      </p:sp>
      <p:sp>
        <p:nvSpPr>
          <p:cNvPr id="4" name="object 12"/>
          <p:cNvSpPr/>
          <p:nvPr/>
        </p:nvSpPr>
        <p:spPr>
          <a:xfrm>
            <a:off x="574742" y="2560669"/>
            <a:ext cx="8121650" cy="28812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560113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has travel changed?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End of 20</a:t>
            </a:r>
            <a:r>
              <a:rPr lang="en-GB" baseline="30000"/>
              <a:t>th</a:t>
            </a:r>
            <a:r>
              <a:rPr lang="en-GB"/>
              <a:t> Century onwards</a:t>
            </a:r>
          </a:p>
        </p:txBody>
      </p:sp>
      <p:sp>
        <p:nvSpPr>
          <p:cNvPr id="4" name="object 12"/>
          <p:cNvSpPr/>
          <p:nvPr/>
        </p:nvSpPr>
        <p:spPr>
          <a:xfrm>
            <a:off x="401123" y="2513806"/>
            <a:ext cx="8516874" cy="29749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401994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Emergent shopping behaviour</a:t>
            </a:r>
          </a:p>
        </p:txBody>
      </p:sp>
      <p:sp>
        <p:nvSpPr>
          <p:cNvPr id="4" name="object 5"/>
          <p:cNvSpPr/>
          <p:nvPr/>
        </p:nvSpPr>
        <p:spPr>
          <a:xfrm>
            <a:off x="504063" y="2173355"/>
            <a:ext cx="8135874" cy="4006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386455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4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166" y="558309"/>
            <a:ext cx="7886700" cy="1325563"/>
          </a:xfrm>
        </p:spPr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 what do we have now?</a:t>
            </a:r>
          </a:p>
        </p:txBody>
      </p:sp>
    </p:spTree>
    <p:extLst>
      <p:ext uri="{BB962C8B-B14F-4D97-AF65-F5344CB8AC3E}">
        <p14:creationId xmlns:p14="http://schemas.microsoft.com/office/powerpoint/2010/main" val="5539690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High speed rail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4703" y="1566594"/>
            <a:ext cx="6593715" cy="4945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3790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HS2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6992" t="25849" r="7798" b="13068"/>
          <a:stretch/>
        </p:blipFill>
        <p:spPr>
          <a:xfrm>
            <a:off x="154866" y="2009103"/>
            <a:ext cx="8721048" cy="4167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165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Benefits of HS2 (video)</a:t>
            </a:r>
          </a:p>
        </p:txBody>
      </p:sp>
      <p:pic>
        <p:nvPicPr>
          <p:cNvPr id="4" name="15ALHCAFM7w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61728" y="1924869"/>
            <a:ext cx="8020544" cy="451155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69720" y="6485940"/>
            <a:ext cx="7005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https://www.youtube.com/watch?v=15ALHCAFM7w&amp;feature=emb_logo</a:t>
            </a:r>
          </a:p>
        </p:txBody>
      </p:sp>
    </p:spTree>
    <p:extLst>
      <p:ext uri="{BB962C8B-B14F-4D97-AF65-F5344CB8AC3E}">
        <p14:creationId xmlns:p14="http://schemas.microsoft.com/office/powerpoint/2010/main" val="2360624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169" y="558632"/>
            <a:ext cx="8772336" cy="5848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4938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Criticism…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545" y="1825625"/>
            <a:ext cx="8604910" cy="4516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0349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Travel time savings?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1812852"/>
            <a:ext cx="7684077" cy="4727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9175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881CD-9DF1-F402-EA06-61301B62B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Project ‘reset’ 2025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9E467F-56B3-C52D-5664-AE3EFA32F8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273" t="41932" r="25682" b="11022"/>
          <a:stretch/>
        </p:blipFill>
        <p:spPr>
          <a:xfrm>
            <a:off x="69275" y="1619350"/>
            <a:ext cx="8864164" cy="48735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CE9CF00-F658-9D10-5DC2-D41DCDDA4C6D}"/>
              </a:ext>
            </a:extLst>
          </p:cNvPr>
          <p:cNvSpPr txBox="1"/>
          <p:nvPr/>
        </p:nvSpPr>
        <p:spPr>
          <a:xfrm>
            <a:off x="0" y="6492874"/>
            <a:ext cx="15011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The Telegraph</a:t>
            </a:r>
          </a:p>
        </p:txBody>
      </p:sp>
    </p:spTree>
    <p:extLst>
      <p:ext uri="{BB962C8B-B14F-4D97-AF65-F5344CB8AC3E}">
        <p14:creationId xmlns:p14="http://schemas.microsoft.com/office/powerpoint/2010/main" val="12790052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Trams for inner city travel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451" y="1690690"/>
            <a:ext cx="4638612" cy="30924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7891" y="3648960"/>
            <a:ext cx="4155297" cy="3071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3891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614" y="314386"/>
            <a:ext cx="5451202" cy="3634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114" y="4353331"/>
            <a:ext cx="4038726" cy="22616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6463" y="157638"/>
            <a:ext cx="2301139" cy="6457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3958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BF8F1-D426-CB3A-7383-728655143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5691" y="365127"/>
            <a:ext cx="2715491" cy="2180366"/>
          </a:xfrm>
        </p:spPr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Melbourne tram network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4963E04-E98C-4C41-A16F-C3AF387671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925" y="0"/>
            <a:ext cx="56689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71225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Low carbon buses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610" y="1864675"/>
            <a:ext cx="8624576" cy="431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4431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Alternative fuel buses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750" y="2112136"/>
            <a:ext cx="2768554" cy="18423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8572" y="1613373"/>
            <a:ext cx="2619375" cy="1743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5133" y="3553260"/>
            <a:ext cx="5119688" cy="287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0894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Increasing active transport</a:t>
            </a:r>
          </a:p>
        </p:txBody>
      </p:sp>
      <p:pic>
        <p:nvPicPr>
          <p:cNvPr id="4" name="Content Placeholder 3" descr="CA Coalition Calls for More Funding, Staffing for Active ...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153" y="1540616"/>
            <a:ext cx="6612043" cy="4938625"/>
          </a:xfrm>
        </p:spPr>
      </p:pic>
    </p:spTree>
    <p:extLst>
      <p:ext uri="{BB962C8B-B14F-4D97-AF65-F5344CB8AC3E}">
        <p14:creationId xmlns:p14="http://schemas.microsoft.com/office/powerpoint/2010/main" val="299412712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6295E7F-EA66-480B-B001-C8BE7CD619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40030" y="4892040"/>
            <a:ext cx="8661654" cy="1645920"/>
          </a:xfrm>
          <a:prstGeom prst="rect">
            <a:avLst/>
          </a:prstGeom>
          <a:solidFill>
            <a:srgbClr val="262626"/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014" y="5091762"/>
            <a:ext cx="5613590" cy="126458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42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Sustainable Transport Award 2025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51589" y="5091763"/>
            <a:ext cx="2153396" cy="126458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1700" dirty="0">
                <a:solidFill>
                  <a:srgbClr val="FFC000"/>
                </a:solidFill>
              </a:rPr>
              <a:t>Winner – Salvador, Brazil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126E481-B945-4179-BD79-05E96E9B2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>
            <a:extLst>
              <a:ext uri="{FF2B5EF4-FFF2-40B4-BE49-F238E27FC236}">
                <a16:creationId xmlns:a16="http://schemas.microsoft.com/office/drawing/2014/main" id="{7F6691EE-D800-0D8F-34C9-8BB0B1E7A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364" y="386098"/>
            <a:ext cx="6007923" cy="4505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51198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Congestion charging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Charging drivers to drive in heavily congested times / locations</a:t>
            </a:r>
          </a:p>
          <a:p>
            <a:r>
              <a:rPr lang="en-GB"/>
              <a:t>Some key observations:</a:t>
            </a:r>
          </a:p>
          <a:p>
            <a:pPr lvl="1"/>
            <a:r>
              <a:rPr lang="en-GB"/>
              <a:t>Can achieve congestion reductions of 13-30% and GHG reductions of 15-20%</a:t>
            </a:r>
          </a:p>
          <a:p>
            <a:pPr lvl="1"/>
            <a:r>
              <a:rPr lang="en-GB"/>
              <a:t>Multiple technologies available and needed</a:t>
            </a:r>
          </a:p>
          <a:p>
            <a:pPr lvl="1"/>
            <a:r>
              <a:rPr lang="en-GB"/>
              <a:t>Initial public acceptance can be challenging; system can require time to accept</a:t>
            </a:r>
          </a:p>
          <a:p>
            <a:pPr lvl="1"/>
            <a:r>
              <a:rPr lang="en-GB"/>
              <a:t>Convenient &amp; flexible payment schemes needed.</a:t>
            </a:r>
          </a:p>
        </p:txBody>
      </p:sp>
    </p:spTree>
    <p:extLst>
      <p:ext uri="{BB962C8B-B14F-4D97-AF65-F5344CB8AC3E}">
        <p14:creationId xmlns:p14="http://schemas.microsoft.com/office/powerpoint/2010/main" val="25391010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Example: Singapore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044" y="1690689"/>
            <a:ext cx="6509286" cy="488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6572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Example: London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260" y="1453366"/>
            <a:ext cx="7181850" cy="516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85167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Expansion of zone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265" y="2131624"/>
            <a:ext cx="8119470" cy="4045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91756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356" y="564078"/>
            <a:ext cx="8543800" cy="5913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48658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3049" t="22797" r="31991" b="30979"/>
          <a:stretch/>
        </p:blipFill>
        <p:spPr>
          <a:xfrm>
            <a:off x="210545" y="234297"/>
            <a:ext cx="7915248" cy="5425097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DBA92EE-3BCB-817D-A3C1-4E86743758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2011862"/>
              </p:ext>
            </p:extLst>
          </p:nvPr>
        </p:nvGraphicFramePr>
        <p:xfrm>
          <a:off x="5665573" y="4594241"/>
          <a:ext cx="3393987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1329">
                  <a:extLst>
                    <a:ext uri="{9D8B030D-6E8A-4147-A177-3AD203B41FA5}">
                      <a16:colId xmlns:a16="http://schemas.microsoft.com/office/drawing/2014/main" val="2204087694"/>
                    </a:ext>
                  </a:extLst>
                </a:gridCol>
                <a:gridCol w="1131329">
                  <a:extLst>
                    <a:ext uri="{9D8B030D-6E8A-4147-A177-3AD203B41FA5}">
                      <a16:colId xmlns:a16="http://schemas.microsoft.com/office/drawing/2014/main" val="2068439982"/>
                    </a:ext>
                  </a:extLst>
                </a:gridCol>
                <a:gridCol w="1131329">
                  <a:extLst>
                    <a:ext uri="{9D8B030D-6E8A-4147-A177-3AD203B41FA5}">
                      <a16:colId xmlns:a16="http://schemas.microsoft.com/office/drawing/2014/main" val="410563430"/>
                    </a:ext>
                  </a:extLst>
                </a:gridCol>
              </a:tblGrid>
              <a:tr h="349902">
                <a:tc>
                  <a:txBody>
                    <a:bodyPr/>
                    <a:lstStyle/>
                    <a:p>
                      <a:r>
                        <a:rPr lang="en-GB"/>
                        <a:t>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Charge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Increase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3129487"/>
                  </a:ext>
                </a:extLst>
              </a:tr>
              <a:tr h="349902">
                <a:tc>
                  <a:txBody>
                    <a:bodyPr/>
                    <a:lstStyle/>
                    <a:p>
                      <a:r>
                        <a:rPr lang="en-GB"/>
                        <a:t>Feb 2003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£5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2341856"/>
                  </a:ext>
                </a:extLst>
              </a:tr>
              <a:tr h="349902">
                <a:tc>
                  <a:txBody>
                    <a:bodyPr/>
                    <a:lstStyle/>
                    <a:p>
                      <a:r>
                        <a:rPr lang="en-GB"/>
                        <a:t>July 2005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£8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60%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420529"/>
                  </a:ext>
                </a:extLst>
              </a:tr>
              <a:tr h="349902">
                <a:tc>
                  <a:txBody>
                    <a:bodyPr/>
                    <a:lstStyle/>
                    <a:p>
                      <a:r>
                        <a:rPr lang="en-GB"/>
                        <a:t>Jan 2011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£10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25%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9011262"/>
                  </a:ext>
                </a:extLst>
              </a:tr>
              <a:tr h="349902">
                <a:tc>
                  <a:txBody>
                    <a:bodyPr/>
                    <a:lstStyle/>
                    <a:p>
                      <a:r>
                        <a:rPr lang="en-GB"/>
                        <a:t>June 2014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11.50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15%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337637"/>
                  </a:ext>
                </a:extLst>
              </a:tr>
              <a:tr h="349902">
                <a:tc>
                  <a:txBody>
                    <a:bodyPr/>
                    <a:lstStyle/>
                    <a:p>
                      <a:r>
                        <a:rPr lang="en-GB"/>
                        <a:t>June 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£15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30.4%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86403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120768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3088327" cy="2223695"/>
          </a:xfrm>
        </p:spPr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Flexibility in schemes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4691" y="33681"/>
            <a:ext cx="5086350" cy="6824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259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of the COVID-pandemic?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Social distancing is not public transport friendly</a:t>
            </a:r>
          </a:p>
          <a:p>
            <a:r>
              <a:rPr lang="en-GB"/>
              <a:t>More people using active transport</a:t>
            </a:r>
          </a:p>
          <a:p>
            <a:r>
              <a:rPr lang="en-GB"/>
              <a:t>UK Government announced funding availability</a:t>
            </a:r>
          </a:p>
          <a:p>
            <a:r>
              <a:rPr lang="en-GB"/>
              <a:t>Many ideas being considered e.g. </a:t>
            </a:r>
          </a:p>
          <a:p>
            <a:pPr lvl="1"/>
            <a:r>
              <a:rPr lang="en-GB"/>
              <a:t>Pop-up bike lanes</a:t>
            </a:r>
          </a:p>
          <a:p>
            <a:pPr lvl="1"/>
            <a:r>
              <a:rPr lang="en-GB"/>
              <a:t>Wider pavements</a:t>
            </a:r>
          </a:p>
          <a:p>
            <a:r>
              <a:rPr lang="en-GB"/>
              <a:t>Other initiatives also important e.g. </a:t>
            </a:r>
          </a:p>
          <a:p>
            <a:pPr lvl="1"/>
            <a:r>
              <a:rPr lang="en-GB"/>
              <a:t>Cycle training</a:t>
            </a:r>
          </a:p>
          <a:p>
            <a:pPr lvl="1"/>
            <a:r>
              <a:rPr lang="en-GB"/>
              <a:t>Provision of workplace facilities</a:t>
            </a:r>
          </a:p>
        </p:txBody>
      </p:sp>
    </p:spTree>
    <p:extLst>
      <p:ext uri="{BB962C8B-B14F-4D97-AF65-F5344CB8AC3E}">
        <p14:creationId xmlns:p14="http://schemas.microsoft.com/office/powerpoint/2010/main" val="57891498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C582D5-51D0-2B52-9DDE-50E462E24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Curitiba – best practice example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13B372-9A3B-8F8A-5DF9-D2BE5746F1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Activity – Curitiba is world renowned for its sustainable transport system</a:t>
            </a:r>
          </a:p>
          <a:p>
            <a:pPr lvl="1"/>
            <a:r>
              <a:rPr lang="en-GB" dirty="0"/>
              <a:t>Investigate this in groups: </a:t>
            </a:r>
          </a:p>
          <a:p>
            <a:pPr lvl="2"/>
            <a:r>
              <a:rPr lang="en-GB" dirty="0"/>
              <a:t>How long has it been in operation, </a:t>
            </a:r>
          </a:p>
          <a:p>
            <a:pPr lvl="2"/>
            <a:r>
              <a:rPr lang="en-GB" dirty="0"/>
              <a:t>What are its key features,</a:t>
            </a:r>
          </a:p>
          <a:p>
            <a:pPr lvl="2"/>
            <a:r>
              <a:rPr lang="en-GB" dirty="0"/>
              <a:t>What infrastructure changes have occurred to facilitate it,</a:t>
            </a:r>
          </a:p>
          <a:p>
            <a:pPr lvl="2"/>
            <a:r>
              <a:rPr lang="en-US" dirty="0"/>
              <a:t>How is it successfully integrated,</a:t>
            </a:r>
          </a:p>
          <a:p>
            <a:pPr lvl="2"/>
            <a:r>
              <a:rPr lang="en-US" dirty="0"/>
              <a:t>Where has this model been </a:t>
            </a:r>
            <a:r>
              <a:rPr lang="en-US"/>
              <a:t>used elsewhere?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54212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0B0703-3296-DDC7-122D-DAA2739E1E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7F4CC6-26E7-A0F8-0979-10B0ED97949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863" r="1288" b="3863"/>
          <a:stretch/>
        </p:blipFill>
        <p:spPr>
          <a:xfrm>
            <a:off x="58882" y="616526"/>
            <a:ext cx="9026236" cy="56249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A7D040C-EBBE-535E-37EC-06FCEBF296FA}"/>
              </a:ext>
            </a:extLst>
          </p:cNvPr>
          <p:cNvSpPr txBox="1"/>
          <p:nvPr/>
        </p:nvSpPr>
        <p:spPr>
          <a:xfrm>
            <a:off x="0" y="6488668"/>
            <a:ext cx="4130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hlinkClick r:id="rId3"/>
              </a:rPr>
              <a:t>Curitiba, Brazil - ICLEI Sustainable Mobility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45318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9A18A6-1A14-D007-8002-E79F2BD05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B41904-EE01-CD8E-D1D8-93F164812B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98882F-BD7E-C63F-BEE5-7D5A6C87002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878" t="23698" r="28334" b="6023"/>
          <a:stretch/>
        </p:blipFill>
        <p:spPr>
          <a:xfrm>
            <a:off x="54374" y="110753"/>
            <a:ext cx="9035252" cy="663649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C8F74CE-4875-17F6-CBA6-3DB10BDFDD5F}"/>
              </a:ext>
            </a:extLst>
          </p:cNvPr>
          <p:cNvSpPr/>
          <p:nvPr/>
        </p:nvSpPr>
        <p:spPr>
          <a:xfrm>
            <a:off x="1118286" y="2959443"/>
            <a:ext cx="7886700" cy="21624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28840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Useful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620982"/>
            <a:ext cx="7886700" cy="5005449"/>
          </a:xfrm>
        </p:spPr>
        <p:txBody>
          <a:bodyPr>
            <a:normAutofit fontScale="92500" lnSpcReduction="20000"/>
          </a:bodyPr>
          <a:lstStyle/>
          <a:p>
            <a:r>
              <a:rPr lang="en-GB"/>
              <a:t>IPCC AR5 Chapter 8 (Transport)</a:t>
            </a:r>
          </a:p>
          <a:p>
            <a:r>
              <a:rPr lang="en-GB"/>
              <a:t>UNECE (2015) Transport for Sustainable Development: A case of inland transport, New York &amp; Geneva: United Nations</a:t>
            </a:r>
          </a:p>
          <a:p>
            <a:r>
              <a:rPr lang="en-GB"/>
              <a:t>Department for Transport (2021) Decarbonising Transport: A better, greener Britain.</a:t>
            </a:r>
          </a:p>
          <a:p>
            <a:r>
              <a:rPr lang="en-GB"/>
              <a:t>Welsh Government (2020) Welsh Transport Strategy: Scoping Report.  Consultation document</a:t>
            </a:r>
          </a:p>
          <a:p>
            <a:r>
              <a:rPr lang="en-GB"/>
              <a:t>Railway Technology (</a:t>
            </a:r>
            <a:r>
              <a:rPr lang="en-GB">
                <a:hlinkClick r:id="rId2"/>
              </a:rPr>
              <a:t>www.railway-technology.com/features/high-speed-rail-in-china/</a:t>
            </a:r>
            <a:r>
              <a:rPr lang="en-GB"/>
              <a:t>)</a:t>
            </a:r>
          </a:p>
          <a:p>
            <a:r>
              <a:rPr lang="en-GB"/>
              <a:t>HS2 (</a:t>
            </a:r>
            <a:r>
              <a:rPr lang="en-GB">
                <a:hlinkClick r:id="rId3"/>
              </a:rPr>
              <a:t>www.hs2.org.uk/</a:t>
            </a:r>
            <a:r>
              <a:rPr lang="en-GB"/>
              <a:t>)  </a:t>
            </a:r>
          </a:p>
          <a:p>
            <a:r>
              <a:rPr lang="en-GB"/>
              <a:t>Low carbon Vehicle Partnership (</a:t>
            </a:r>
            <a:r>
              <a:rPr lang="en-GB">
                <a:hlinkClick r:id="rId4"/>
              </a:rPr>
              <a:t>www.lowcvp.org.uk/initiatives/lceb/index.htm</a:t>
            </a:r>
            <a:r>
              <a:rPr lang="en-GB"/>
              <a:t>) </a:t>
            </a:r>
          </a:p>
          <a:p>
            <a:r>
              <a:rPr lang="en-GB"/>
              <a:t>Transport for London (</a:t>
            </a:r>
            <a:r>
              <a:rPr lang="en-GB">
                <a:hlinkClick r:id="rId5"/>
              </a:rPr>
              <a:t>www.london.gov.uk/</a:t>
            </a:r>
            <a:r>
              <a:rPr lang="en-GB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249216030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Useful information (</a:t>
            </a:r>
            <a:r>
              <a:rPr lang="en-GB" b="1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contd</a:t>
            </a:r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err="1"/>
              <a:t>Götschi</a:t>
            </a:r>
            <a:r>
              <a:rPr lang="en-GB"/>
              <a:t>, T </a:t>
            </a:r>
            <a:r>
              <a:rPr lang="en-GB" i="1"/>
              <a:t>et al </a:t>
            </a:r>
            <a:r>
              <a:rPr lang="en-GB"/>
              <a:t>(2015) Contrasts in active transport behaviour across four countries: How do they translate into public health benefits?, </a:t>
            </a:r>
            <a:r>
              <a:rPr lang="en-GB" i="1"/>
              <a:t>Preventative Medicine</a:t>
            </a:r>
            <a:r>
              <a:rPr lang="en-GB"/>
              <a:t>, 74, pp42-48</a:t>
            </a:r>
          </a:p>
          <a:p>
            <a:r>
              <a:rPr lang="en-GB"/>
              <a:t>Sustainable Transport Award (</a:t>
            </a:r>
            <a:r>
              <a:rPr lang="en-GB">
                <a:hlinkClick r:id="rId2"/>
              </a:rPr>
              <a:t>www.staward.org</a:t>
            </a:r>
            <a:r>
              <a:rPr lang="en-GB"/>
              <a:t>) </a:t>
            </a:r>
          </a:p>
          <a:p>
            <a:r>
              <a:rPr lang="en-GB"/>
              <a:t>ICCT (2010) Congestion Charging: Challenges and opportunities</a:t>
            </a:r>
          </a:p>
          <a:p>
            <a:r>
              <a:rPr lang="en-GB"/>
              <a:t>Brooks, JHM, </a:t>
            </a:r>
            <a:r>
              <a:rPr lang="en-GB" err="1"/>
              <a:t>Tingay</a:t>
            </a:r>
            <a:r>
              <a:rPr lang="en-GB"/>
              <a:t> R &amp; Varney J (2020) Social distancing and COVID-19: an unprecedented active transport public health opportunity, </a:t>
            </a:r>
            <a:r>
              <a:rPr lang="en-GB" i="1"/>
              <a:t>BMJ editorial</a:t>
            </a:r>
            <a:r>
              <a:rPr lang="en-GB"/>
              <a:t>, </a:t>
            </a:r>
            <a:r>
              <a:rPr lang="en-GB">
                <a:hlinkClick r:id="rId3"/>
              </a:rPr>
              <a:t>http://dx.doi.org/10.1136/bjsports-2020-102856</a:t>
            </a: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8787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852</Words>
  <Application>Microsoft Office PowerPoint</Application>
  <PresentationFormat>On-screen Show (4:3)</PresentationFormat>
  <Paragraphs>147</Paragraphs>
  <Slides>46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0" baseType="lpstr">
      <vt:lpstr>Arial</vt:lpstr>
      <vt:lpstr>Calibri</vt:lpstr>
      <vt:lpstr>Calibri Light</vt:lpstr>
      <vt:lpstr>Office Theme</vt:lpstr>
      <vt:lpstr>Sustainable transport</vt:lpstr>
      <vt:lpstr>Outline</vt:lpstr>
      <vt:lpstr>PowerPoint Presentation</vt:lpstr>
      <vt:lpstr>PowerPoint Presentation</vt:lpstr>
      <vt:lpstr>Some statistics…</vt:lpstr>
      <vt:lpstr>Direct emissions can be cut…</vt:lpstr>
      <vt:lpstr>Systemic change in transport</vt:lpstr>
      <vt:lpstr>PowerPoint Presentation</vt:lpstr>
      <vt:lpstr>Drivers affecting transport trends</vt:lpstr>
      <vt:lpstr>Transport is required to eradicate poverty</vt:lpstr>
      <vt:lpstr>UK Government priorities</vt:lpstr>
      <vt:lpstr>PowerPoint Presentation</vt:lpstr>
      <vt:lpstr>Welsh Government priorities</vt:lpstr>
      <vt:lpstr>PowerPoint Presentation</vt:lpstr>
      <vt:lpstr>Quick activity</vt:lpstr>
      <vt:lpstr>How has travel changed?</vt:lpstr>
      <vt:lpstr>How has travel changed?</vt:lpstr>
      <vt:lpstr>Emergent shopping behaviour</vt:lpstr>
      <vt:lpstr>So what do we have now?</vt:lpstr>
      <vt:lpstr>High speed rail</vt:lpstr>
      <vt:lpstr>HS2</vt:lpstr>
      <vt:lpstr>Benefits of HS2 (video)</vt:lpstr>
      <vt:lpstr>PowerPoint Presentation</vt:lpstr>
      <vt:lpstr>Criticism…</vt:lpstr>
      <vt:lpstr>Travel time savings?</vt:lpstr>
      <vt:lpstr>Project ‘reset’ 2025</vt:lpstr>
      <vt:lpstr>Trams for inner city travel</vt:lpstr>
      <vt:lpstr>PowerPoint Presentation</vt:lpstr>
      <vt:lpstr>Melbourne tram network </vt:lpstr>
      <vt:lpstr>Low carbon buses</vt:lpstr>
      <vt:lpstr>Alternative fuel buses</vt:lpstr>
      <vt:lpstr>Increasing active transport</vt:lpstr>
      <vt:lpstr>Sustainable Transport Award 2025</vt:lpstr>
      <vt:lpstr>Congestion charging</vt:lpstr>
      <vt:lpstr>Example: Singapore</vt:lpstr>
      <vt:lpstr>Example: London</vt:lpstr>
      <vt:lpstr>Expansion of zone </vt:lpstr>
      <vt:lpstr>PowerPoint Presentation</vt:lpstr>
      <vt:lpstr>PowerPoint Presentation</vt:lpstr>
      <vt:lpstr>Flexibility in schemes</vt:lpstr>
      <vt:lpstr>What of the COVID-pandemic?</vt:lpstr>
      <vt:lpstr>Curitiba – best practice example</vt:lpstr>
      <vt:lpstr>PowerPoint Presentation</vt:lpstr>
      <vt:lpstr>PowerPoint Presentation</vt:lpstr>
      <vt:lpstr>Useful information</vt:lpstr>
      <vt:lpstr>Useful information (contd)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Sustainable transport</dc:title>
  <dc:creator>Lara Hopkinson</dc:creator>
  <cp:lastModifiedBy>Lara Hopkinson</cp:lastModifiedBy>
  <cp:revision>3</cp:revision>
  <dcterms:created xsi:type="dcterms:W3CDTF">2020-11-12T12:58:41Z</dcterms:created>
  <dcterms:modified xsi:type="dcterms:W3CDTF">2026-03-16T11:46:46Z</dcterms:modified>
</cp:coreProperties>
</file>