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userDrawn="1">
          <p15:clr>
            <a:srgbClr val="A4A3A4"/>
          </p15:clr>
        </p15:guide>
        <p15:guide id="2" pos="403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0"/>
  </p:normalViewPr>
  <p:slideViewPr>
    <p:cSldViewPr snapToGrid="0" showGuides="1">
      <p:cViewPr varScale="1">
        <p:scale>
          <a:sx n="82" d="100"/>
          <a:sy n="82" d="100"/>
        </p:scale>
        <p:origin x="1440" y="184"/>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GB"/>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4670EEB-9BB8-5845-BA67-FAF4BEFCABD3}" type="datetimeFigureOut">
              <a:rPr lang="en-US" smtClean="0"/>
              <a:t>3/21/25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881AC5-E2B8-0D4A-BC6D-39FCBD9C7787}" type="slidenum">
              <a:rPr lang="en-US" smtClean="0"/>
              <a:t>‹#›</a:t>
            </a:fld>
            <a:endParaRPr lang="en-US"/>
          </a:p>
        </p:txBody>
      </p:sp>
    </p:spTree>
    <p:extLst>
      <p:ext uri="{BB962C8B-B14F-4D97-AF65-F5344CB8AC3E}">
        <p14:creationId xmlns:p14="http://schemas.microsoft.com/office/powerpoint/2010/main" val="2622019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4670EEB-9BB8-5845-BA67-FAF4BEFCABD3}" type="datetimeFigureOut">
              <a:rPr lang="en-US" smtClean="0"/>
              <a:t>3/21/25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881AC5-E2B8-0D4A-BC6D-39FCBD9C7787}" type="slidenum">
              <a:rPr lang="en-US" smtClean="0"/>
              <a:t>‹#›</a:t>
            </a:fld>
            <a:endParaRPr lang="en-US"/>
          </a:p>
        </p:txBody>
      </p:sp>
    </p:spTree>
    <p:extLst>
      <p:ext uri="{BB962C8B-B14F-4D97-AF65-F5344CB8AC3E}">
        <p14:creationId xmlns:p14="http://schemas.microsoft.com/office/powerpoint/2010/main" val="1455894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GB"/>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tint val="82000"/>
                  </a:schemeClr>
                </a:solidFill>
              </a:defRPr>
            </a:lvl1pPr>
            <a:lvl2pPr marL="640080" indent="0">
              <a:buNone/>
              <a:defRPr sz="2800">
                <a:solidFill>
                  <a:schemeClr val="tx1">
                    <a:tint val="82000"/>
                  </a:schemeClr>
                </a:solidFill>
              </a:defRPr>
            </a:lvl2pPr>
            <a:lvl3pPr marL="1280160" indent="0">
              <a:buNone/>
              <a:defRPr sz="2520">
                <a:solidFill>
                  <a:schemeClr val="tx1">
                    <a:tint val="82000"/>
                  </a:schemeClr>
                </a:solidFill>
              </a:defRPr>
            </a:lvl3pPr>
            <a:lvl4pPr marL="1920240" indent="0">
              <a:buNone/>
              <a:defRPr sz="2240">
                <a:solidFill>
                  <a:schemeClr val="tx1">
                    <a:tint val="82000"/>
                  </a:schemeClr>
                </a:solidFill>
              </a:defRPr>
            </a:lvl4pPr>
            <a:lvl5pPr marL="2560320" indent="0">
              <a:buNone/>
              <a:defRPr sz="2240">
                <a:solidFill>
                  <a:schemeClr val="tx1">
                    <a:tint val="82000"/>
                  </a:schemeClr>
                </a:solidFill>
              </a:defRPr>
            </a:lvl5pPr>
            <a:lvl6pPr marL="3200400" indent="0">
              <a:buNone/>
              <a:defRPr sz="2240">
                <a:solidFill>
                  <a:schemeClr val="tx1">
                    <a:tint val="82000"/>
                  </a:schemeClr>
                </a:solidFill>
              </a:defRPr>
            </a:lvl6pPr>
            <a:lvl7pPr marL="3840480" indent="0">
              <a:buNone/>
              <a:defRPr sz="2240">
                <a:solidFill>
                  <a:schemeClr val="tx1">
                    <a:tint val="82000"/>
                  </a:schemeClr>
                </a:solidFill>
              </a:defRPr>
            </a:lvl7pPr>
            <a:lvl8pPr marL="4480560" indent="0">
              <a:buNone/>
              <a:defRPr sz="2240">
                <a:solidFill>
                  <a:schemeClr val="tx1">
                    <a:tint val="82000"/>
                  </a:schemeClr>
                </a:solidFill>
              </a:defRPr>
            </a:lvl8pPr>
            <a:lvl9pPr marL="5120640" indent="0">
              <a:buNone/>
              <a:defRPr sz="224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4670EEB-9BB8-5845-BA67-FAF4BEFCABD3}" type="datetimeFigureOut">
              <a:rPr lang="en-US" smtClean="0"/>
              <a:t>3/21/25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881AC5-E2B8-0D4A-BC6D-39FCBD9C7787}" type="slidenum">
              <a:rPr lang="en-US" smtClean="0"/>
              <a:t>‹#›</a:t>
            </a:fld>
            <a:endParaRPr lang="en-US"/>
          </a:p>
        </p:txBody>
      </p:sp>
    </p:spTree>
    <p:extLst>
      <p:ext uri="{BB962C8B-B14F-4D97-AF65-F5344CB8AC3E}">
        <p14:creationId xmlns:p14="http://schemas.microsoft.com/office/powerpoint/2010/main" val="389751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4670EEB-9BB8-5845-BA67-FAF4BEFCABD3}" type="datetimeFigureOut">
              <a:rPr lang="en-US" smtClean="0"/>
              <a:t>3/21/25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881AC5-E2B8-0D4A-BC6D-39FCBD9C7787}" type="slidenum">
              <a:rPr lang="en-US" smtClean="0"/>
              <a:t>‹#›</a:t>
            </a:fld>
            <a:endParaRPr lang="en-US"/>
          </a:p>
        </p:txBody>
      </p:sp>
    </p:spTree>
    <p:extLst>
      <p:ext uri="{BB962C8B-B14F-4D97-AF65-F5344CB8AC3E}">
        <p14:creationId xmlns:p14="http://schemas.microsoft.com/office/powerpoint/2010/main" val="2138835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4670EEB-9BB8-5845-BA67-FAF4BEFCABD3}" type="datetimeFigureOut">
              <a:rPr lang="en-US" smtClean="0"/>
              <a:t>3/21/25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4881AC5-E2B8-0D4A-BC6D-39FCBD9C7787}" type="slidenum">
              <a:rPr lang="en-US" smtClean="0"/>
              <a:t>‹#›</a:t>
            </a:fld>
            <a:endParaRPr lang="en-US"/>
          </a:p>
        </p:txBody>
      </p:sp>
    </p:spTree>
    <p:extLst>
      <p:ext uri="{BB962C8B-B14F-4D97-AF65-F5344CB8AC3E}">
        <p14:creationId xmlns:p14="http://schemas.microsoft.com/office/powerpoint/2010/main" val="3727652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4670EEB-9BB8-5845-BA67-FAF4BEFCABD3}" type="datetimeFigureOut">
              <a:rPr lang="en-US" smtClean="0"/>
              <a:t>3/21/25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4881AC5-E2B8-0D4A-BC6D-39FCBD9C7787}" type="slidenum">
              <a:rPr lang="en-US" smtClean="0"/>
              <a:t>‹#›</a:t>
            </a:fld>
            <a:endParaRPr lang="en-US"/>
          </a:p>
        </p:txBody>
      </p:sp>
    </p:spTree>
    <p:extLst>
      <p:ext uri="{BB962C8B-B14F-4D97-AF65-F5344CB8AC3E}">
        <p14:creationId xmlns:p14="http://schemas.microsoft.com/office/powerpoint/2010/main" val="3845848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670EEB-9BB8-5845-BA67-FAF4BEFCABD3}" type="datetimeFigureOut">
              <a:rPr lang="en-US" smtClean="0"/>
              <a:t>3/21/25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4881AC5-E2B8-0D4A-BC6D-39FCBD9C7787}" type="slidenum">
              <a:rPr lang="en-US" smtClean="0"/>
              <a:t>‹#›</a:t>
            </a:fld>
            <a:endParaRPr lang="en-US"/>
          </a:p>
        </p:txBody>
      </p:sp>
    </p:spTree>
    <p:extLst>
      <p:ext uri="{BB962C8B-B14F-4D97-AF65-F5344CB8AC3E}">
        <p14:creationId xmlns:p14="http://schemas.microsoft.com/office/powerpoint/2010/main" val="2186234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A4670EEB-9BB8-5845-BA67-FAF4BEFCABD3}" type="datetimeFigureOut">
              <a:rPr lang="en-US" smtClean="0"/>
              <a:t>3/21/25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881AC5-E2B8-0D4A-BC6D-39FCBD9C7787}" type="slidenum">
              <a:rPr lang="en-US" smtClean="0"/>
              <a:t>‹#›</a:t>
            </a:fld>
            <a:endParaRPr lang="en-US"/>
          </a:p>
        </p:txBody>
      </p:sp>
    </p:spTree>
    <p:extLst>
      <p:ext uri="{BB962C8B-B14F-4D97-AF65-F5344CB8AC3E}">
        <p14:creationId xmlns:p14="http://schemas.microsoft.com/office/powerpoint/2010/main" val="1071633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A4670EEB-9BB8-5845-BA67-FAF4BEFCABD3}" type="datetimeFigureOut">
              <a:rPr lang="en-US" smtClean="0"/>
              <a:t>3/21/25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881AC5-E2B8-0D4A-BC6D-39FCBD9C7787}" type="slidenum">
              <a:rPr lang="en-US" smtClean="0"/>
              <a:t>‹#›</a:t>
            </a:fld>
            <a:endParaRPr lang="en-US"/>
          </a:p>
        </p:txBody>
      </p:sp>
    </p:spTree>
    <p:extLst>
      <p:ext uri="{BB962C8B-B14F-4D97-AF65-F5344CB8AC3E}">
        <p14:creationId xmlns:p14="http://schemas.microsoft.com/office/powerpoint/2010/main" val="3402962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4670EEB-9BB8-5845-BA67-FAF4BEFCABD3}" type="datetimeFigureOut">
              <a:rPr lang="en-US" smtClean="0"/>
              <a:t>3/21/25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881AC5-E2B8-0D4A-BC6D-39FCBD9C7787}" type="slidenum">
              <a:rPr lang="en-US" smtClean="0"/>
              <a:t>‹#›</a:t>
            </a:fld>
            <a:endParaRPr lang="en-US"/>
          </a:p>
        </p:txBody>
      </p:sp>
    </p:spTree>
    <p:extLst>
      <p:ext uri="{BB962C8B-B14F-4D97-AF65-F5344CB8AC3E}">
        <p14:creationId xmlns:p14="http://schemas.microsoft.com/office/powerpoint/2010/main" val="346788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4670EEB-9BB8-5845-BA67-FAF4BEFCABD3}" type="datetimeFigureOut">
              <a:rPr lang="en-US" smtClean="0"/>
              <a:t>3/21/25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881AC5-E2B8-0D4A-BC6D-39FCBD9C7787}" type="slidenum">
              <a:rPr lang="en-US" smtClean="0"/>
              <a:t>‹#›</a:t>
            </a:fld>
            <a:endParaRPr lang="en-US"/>
          </a:p>
        </p:txBody>
      </p:sp>
    </p:spTree>
    <p:extLst>
      <p:ext uri="{BB962C8B-B14F-4D97-AF65-F5344CB8AC3E}">
        <p14:creationId xmlns:p14="http://schemas.microsoft.com/office/powerpoint/2010/main" val="3223563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82000"/>
                  </a:schemeClr>
                </a:solidFill>
              </a:defRPr>
            </a:lvl1pPr>
          </a:lstStyle>
          <a:p>
            <a:fld id="{A4670EEB-9BB8-5845-BA67-FAF4BEFCABD3}" type="datetimeFigureOut">
              <a:rPr lang="en-US" smtClean="0"/>
              <a:t>3/21/25</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82000"/>
                  </a:schemeClr>
                </a:solidFill>
              </a:defRPr>
            </a:lvl1pPr>
          </a:lstStyle>
          <a:p>
            <a:fld id="{F4881AC5-E2B8-0D4A-BC6D-39FCBD9C7787}" type="slidenum">
              <a:rPr lang="en-US" smtClean="0"/>
              <a:t>‹#›</a:t>
            </a:fld>
            <a:endParaRPr lang="en-US"/>
          </a:p>
        </p:txBody>
      </p:sp>
    </p:spTree>
    <p:extLst>
      <p:ext uri="{BB962C8B-B14F-4D97-AF65-F5344CB8AC3E}">
        <p14:creationId xmlns:p14="http://schemas.microsoft.com/office/powerpoint/2010/main" val="21126923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gif"/><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mbs, Greek (Iron Age) | SpringerLink">
            <a:extLst>
              <a:ext uri="{FF2B5EF4-FFF2-40B4-BE49-F238E27FC236}">
                <a16:creationId xmlns:a16="http://schemas.microsoft.com/office/drawing/2014/main" id="{5BED714D-29C0-533A-5ECF-203FEED92B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275" y="80330"/>
            <a:ext cx="2632402" cy="175493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E2291E7-668E-2255-A273-725039B056AB}"/>
              </a:ext>
            </a:extLst>
          </p:cNvPr>
          <p:cNvSpPr txBox="1"/>
          <p:nvPr/>
        </p:nvSpPr>
        <p:spPr>
          <a:xfrm>
            <a:off x="24702" y="1835265"/>
            <a:ext cx="3068664" cy="1015663"/>
          </a:xfrm>
          <a:prstGeom prst="rect">
            <a:avLst/>
          </a:prstGeom>
          <a:noFill/>
        </p:spPr>
        <p:txBody>
          <a:bodyPr wrap="square" rtlCol="0">
            <a:spAutoFit/>
          </a:bodyPr>
          <a:lstStyle/>
          <a:p>
            <a:pPr algn="just"/>
            <a:r>
              <a:rPr lang="en-US" sz="1000" dirty="0"/>
              <a:t>This picture taken from Fabio </a:t>
            </a:r>
            <a:r>
              <a:rPr lang="en-US" sz="1000" dirty="0" err="1"/>
              <a:t>Colivicchi’s</a:t>
            </a:r>
            <a:r>
              <a:rPr lang="en-US" sz="1000" dirty="0"/>
              <a:t> section in the Encyclopedia of Global Archeology shows the transition from multiple burials to that of cist tombs and pit tombs in the early Iron Age with this being the latter. The size and grandeur of the tomb shows the wealth of the occupier and the style of the period.</a:t>
            </a:r>
          </a:p>
        </p:txBody>
      </p:sp>
      <p:sp>
        <p:nvSpPr>
          <p:cNvPr id="7" name="AutoShape 4" descr="Funeral map of Iron Age Greece (PG–LG). The second sequence is spread throughout the rest of Peloponnese. It is better known, because of the number of graves found in the Argolid and in Corinth, often well published (838 graves have been recorded from the Argolid). Other regions are not so well documented, but Elis and especially Achaea have provided a significant number of cemeteries. Arcadia is the most poorly documented area, with only one known site. This sequence is very different from the first one. Unlike the first sequence, it assumes a clear break with the practices of the Mycenaean period. Collective tombs were very exceptional. Cist- and pit-graves were the rule. Cremation was totally rejected and the contracted position of the body, on its back or ">
            <a:extLst>
              <a:ext uri="{FF2B5EF4-FFF2-40B4-BE49-F238E27FC236}">
                <a16:creationId xmlns:a16="http://schemas.microsoft.com/office/drawing/2014/main" id="{94D78882-2DD0-7DAE-3C88-3162BBCF4082}"/>
              </a:ext>
            </a:extLst>
          </p:cNvPr>
          <p:cNvSpPr>
            <a:spLocks noChangeAspect="1" noChangeArrowheads="1"/>
          </p:cNvSpPr>
          <p:nvPr/>
        </p:nvSpPr>
        <p:spPr bwMode="auto">
          <a:xfrm>
            <a:off x="6248399" y="3142281"/>
            <a:ext cx="1810719" cy="181071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6" descr="Funeral map of Iron Age Greece (PG–LG). The second sequence is spread throughout the rest of Peloponnese. It is better known, because of the number of graves found in the Argolid and in Corinth, often well published (838 graves have been recorded from the Argolid). Other regions are not so well documented, but Elis and especially Achaea have provided a significant number of cemeteries. Arcadia is the most poorly documented area, with only one known site. This sequence is very different from the first one. Unlike the first sequence, it assumes a clear break with the practices of the Mycenaean period. Collective tombs were very exceptional. Cist- and pit-graves were the rule. Cremation was totally rejected and the contracted position of the body, on its back or ">
            <a:extLst>
              <a:ext uri="{FF2B5EF4-FFF2-40B4-BE49-F238E27FC236}">
                <a16:creationId xmlns:a16="http://schemas.microsoft.com/office/drawing/2014/main" id="{AE47C665-9112-3A1D-6709-C71CA1178E6B}"/>
              </a:ext>
            </a:extLst>
          </p:cNvPr>
          <p:cNvSpPr>
            <a:spLocks noChangeAspect="1" noChangeArrowheads="1"/>
          </p:cNvSpPr>
          <p:nvPr/>
        </p:nvSpPr>
        <p:spPr bwMode="auto">
          <a:xfrm>
            <a:off x="6248400" y="46482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32" name="Picture 8" descr="Funeral map of Iron Age Greece (PG–LG). The second sequence is spread... |  Download Scientific Diagram">
            <a:extLst>
              <a:ext uri="{FF2B5EF4-FFF2-40B4-BE49-F238E27FC236}">
                <a16:creationId xmlns:a16="http://schemas.microsoft.com/office/drawing/2014/main" id="{E136B568-5C80-CC79-7FDB-B5E0CE16D9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02078" y="80330"/>
            <a:ext cx="1630818" cy="169753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DC1CE3E-496A-C4A1-7334-ECE8623AD75E}"/>
              </a:ext>
            </a:extLst>
          </p:cNvPr>
          <p:cNvSpPr txBox="1"/>
          <p:nvPr/>
        </p:nvSpPr>
        <p:spPr>
          <a:xfrm>
            <a:off x="3315296" y="1846948"/>
            <a:ext cx="3068664" cy="1169551"/>
          </a:xfrm>
          <a:prstGeom prst="rect">
            <a:avLst/>
          </a:prstGeom>
          <a:noFill/>
        </p:spPr>
        <p:txBody>
          <a:bodyPr wrap="square" rtlCol="0">
            <a:spAutoFit/>
          </a:bodyPr>
          <a:lstStyle/>
          <a:p>
            <a:pPr algn="just"/>
            <a:r>
              <a:rPr lang="en-GB" sz="1000" b="0" i="0" u="none" strike="noStrike" dirty="0">
                <a:solidFill>
                  <a:srgbClr val="000000"/>
                </a:solidFill>
                <a:effectLst/>
              </a:rPr>
              <a:t>This funeral map of Early Iron Age Greece shows a distinct sequence spread across the Peloponnese. This sequence is better documented in the </a:t>
            </a:r>
            <a:r>
              <a:rPr lang="en-GB" sz="1000" b="0" i="0" u="none" strike="noStrike" dirty="0" err="1">
                <a:solidFill>
                  <a:srgbClr val="000000"/>
                </a:solidFill>
                <a:effectLst/>
              </a:rPr>
              <a:t>Argolid</a:t>
            </a:r>
            <a:r>
              <a:rPr lang="en-GB" sz="1000" b="0" i="0" u="none" strike="noStrike" dirty="0">
                <a:solidFill>
                  <a:srgbClr val="000000"/>
                </a:solidFill>
                <a:effectLst/>
              </a:rPr>
              <a:t> and Corinth, where 838 graves have been recorded. Other regions, like Elis and Achaea, also have significant cemeteries, while Arcadia is poorly documented with only one known site. </a:t>
            </a:r>
            <a:endParaRPr lang="en-US" sz="1000" dirty="0"/>
          </a:p>
        </p:txBody>
      </p:sp>
      <p:pic>
        <p:nvPicPr>
          <p:cNvPr id="1034" name="Picture 10" descr="archaic greek terracotta prothesis">
            <a:extLst>
              <a:ext uri="{FF2B5EF4-FFF2-40B4-BE49-F238E27FC236}">
                <a16:creationId xmlns:a16="http://schemas.microsoft.com/office/drawing/2014/main" id="{5A11E4F2-9281-DA8B-A056-DE861B7C76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98638" y="3016499"/>
            <a:ext cx="3082548" cy="246603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C59809F-7345-E5FA-A6EE-4C74CE281761}"/>
              </a:ext>
            </a:extLst>
          </p:cNvPr>
          <p:cNvSpPr txBox="1"/>
          <p:nvPr/>
        </p:nvSpPr>
        <p:spPr>
          <a:xfrm>
            <a:off x="9498638" y="5520829"/>
            <a:ext cx="3274041" cy="1785104"/>
          </a:xfrm>
          <a:prstGeom prst="rect">
            <a:avLst/>
          </a:prstGeom>
          <a:noFill/>
        </p:spPr>
        <p:txBody>
          <a:bodyPr wrap="square" rtlCol="0">
            <a:spAutoFit/>
          </a:bodyPr>
          <a:lstStyle/>
          <a:p>
            <a:pPr algn="just"/>
            <a:r>
              <a:rPr lang="en-US" sz="1100" dirty="0"/>
              <a:t>This image depicts various acts that would be done to the deceased. The first of these was the next of kin closing the eyes and mouth which was done for religious reasons. Secondly the body was washed, usually by the woman of the household. Finally the body would’ve been clothed then placed with its feet facing the doorway. The wealth of the individual would’ve had a large impact in dress with wealthier people getting much nicer clothes and bier-cloth</a:t>
            </a:r>
          </a:p>
        </p:txBody>
      </p:sp>
      <p:pic>
        <p:nvPicPr>
          <p:cNvPr id="1036" name="Picture 12" descr="Tombs, Greek (Iron Age) | SpringerLink">
            <a:extLst>
              <a:ext uri="{FF2B5EF4-FFF2-40B4-BE49-F238E27FC236}">
                <a16:creationId xmlns:a16="http://schemas.microsoft.com/office/drawing/2014/main" id="{72D5A46F-A516-0776-01FC-63EDB87804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21867" y="80330"/>
            <a:ext cx="1630818" cy="186193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D2870A2-5F3F-5433-5F75-9861C04DBA94}"/>
              </a:ext>
            </a:extLst>
          </p:cNvPr>
          <p:cNvSpPr txBox="1"/>
          <p:nvPr/>
        </p:nvSpPr>
        <p:spPr>
          <a:xfrm>
            <a:off x="6562297" y="1962544"/>
            <a:ext cx="2711173" cy="1169551"/>
          </a:xfrm>
          <a:prstGeom prst="rect">
            <a:avLst/>
          </a:prstGeom>
          <a:noFill/>
        </p:spPr>
        <p:txBody>
          <a:bodyPr wrap="square" rtlCol="0">
            <a:spAutoFit/>
          </a:bodyPr>
          <a:lstStyle/>
          <a:p>
            <a:pPr algn="just"/>
            <a:r>
              <a:rPr lang="en-US" sz="1000" dirty="0"/>
              <a:t>This burial plan shows us how a particular tomb was laid out. The tomb itself is from the early Iron Age and we can tell from the size that it would have been built for a wealthy individual. As well as the size the decorations within indicating the wealth of the inhabitant the decorations within point that also. </a:t>
            </a:r>
          </a:p>
        </p:txBody>
      </p:sp>
      <p:pic>
        <p:nvPicPr>
          <p:cNvPr id="1038" name="Picture 14" descr="Prothesis on an Attic krater, Metropolitan Museum of Art, New York (photo: S. Gimatzidis)">
            <a:extLst>
              <a:ext uri="{FF2B5EF4-FFF2-40B4-BE49-F238E27FC236}">
                <a16:creationId xmlns:a16="http://schemas.microsoft.com/office/drawing/2014/main" id="{DAE7E8BD-1E64-9BAB-D84E-32BDDA0990A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8025" y="2866594"/>
            <a:ext cx="3010322" cy="197813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70770473-D59E-D1A3-F3B6-6E70D4D60AC0}"/>
              </a:ext>
            </a:extLst>
          </p:cNvPr>
          <p:cNvSpPr txBox="1"/>
          <p:nvPr/>
        </p:nvSpPr>
        <p:spPr>
          <a:xfrm>
            <a:off x="24703" y="4966831"/>
            <a:ext cx="3520677" cy="1446550"/>
          </a:xfrm>
          <a:prstGeom prst="rect">
            <a:avLst/>
          </a:prstGeom>
          <a:noFill/>
        </p:spPr>
        <p:txBody>
          <a:bodyPr wrap="square" rtlCol="0">
            <a:spAutoFit/>
          </a:bodyPr>
          <a:lstStyle/>
          <a:p>
            <a:pPr algn="just"/>
            <a:r>
              <a:rPr lang="en-US" sz="1100" dirty="0"/>
              <a:t>This artwork depicts the burial of an individual in the very early Iron Age in Greece. Due to the age of this it was around the time when multiple burial tombs were replaced by cist tombs but not before cremations became popular. This change in practice points to a new group of people being in the area. The person shown looks to be of some wealth due to everything surrounding them. </a:t>
            </a:r>
          </a:p>
        </p:txBody>
      </p:sp>
      <p:pic>
        <p:nvPicPr>
          <p:cNvPr id="1040" name="Picture 16" descr="Lefkandi | Faculty of Classics">
            <a:extLst>
              <a:ext uri="{FF2B5EF4-FFF2-40B4-BE49-F238E27FC236}">
                <a16:creationId xmlns:a16="http://schemas.microsoft.com/office/drawing/2014/main" id="{97C04663-B1D8-8114-F957-86891C485ED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03273" y="3081735"/>
            <a:ext cx="3010323" cy="1881452"/>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6501D75C-5E7A-FFD7-AD49-7FF04E82A1EB}"/>
              </a:ext>
            </a:extLst>
          </p:cNvPr>
          <p:cNvSpPr txBox="1"/>
          <p:nvPr/>
        </p:nvSpPr>
        <p:spPr>
          <a:xfrm>
            <a:off x="3545380" y="5178810"/>
            <a:ext cx="3016918" cy="1446550"/>
          </a:xfrm>
          <a:prstGeom prst="rect">
            <a:avLst/>
          </a:prstGeom>
          <a:noFill/>
        </p:spPr>
        <p:txBody>
          <a:bodyPr wrap="square" rtlCol="0">
            <a:spAutoFit/>
          </a:bodyPr>
          <a:lstStyle/>
          <a:p>
            <a:pPr algn="just"/>
            <a:r>
              <a:rPr lang="en-GB" sz="1100" b="0" i="0" u="none" strike="noStrike" dirty="0">
                <a:solidFill>
                  <a:srgbClr val="000000"/>
                </a:solidFill>
                <a:effectLst/>
                <a:latin typeface="-webkit-standard"/>
              </a:rPr>
              <a:t>This site is renowned for its Early Iron Age cemeteries located 500 meters from the </a:t>
            </a:r>
            <a:r>
              <a:rPr lang="en-GB" sz="1100" b="0" i="0" u="none" strike="noStrike" dirty="0" err="1">
                <a:solidFill>
                  <a:srgbClr val="000000"/>
                </a:solidFill>
                <a:effectLst/>
                <a:latin typeface="-webkit-standard"/>
              </a:rPr>
              <a:t>Xeropolis</a:t>
            </a:r>
            <a:r>
              <a:rPr lang="en-GB" sz="1100" b="0" i="0" u="none" strike="noStrike" dirty="0">
                <a:solidFill>
                  <a:srgbClr val="000000"/>
                </a:solidFill>
                <a:effectLst/>
                <a:latin typeface="-webkit-standard"/>
              </a:rPr>
              <a:t> settlement. Among these, the Toumba cemetery stands out for its rich burial offerings and its connection to the tenth-century BC Toumba funeral building. Also, two human burials and four horses found within the building evoke Homeric funerary practices.</a:t>
            </a:r>
            <a:endParaRPr lang="en-US" sz="1100" dirty="0"/>
          </a:p>
        </p:txBody>
      </p:sp>
      <p:pic>
        <p:nvPicPr>
          <p:cNvPr id="1042" name="Picture 18" descr="An Archaeology of Greece">
            <a:extLst>
              <a:ext uri="{FF2B5EF4-FFF2-40B4-BE49-F238E27FC236}">
                <a16:creationId xmlns:a16="http://schemas.microsoft.com/office/drawing/2014/main" id="{577A1CB7-2ACA-3A7F-D581-2F6643FD39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141657" y="80331"/>
            <a:ext cx="1478628" cy="1882214"/>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02A3B69C-CC1C-F1E4-F621-3C5727119ED9}"/>
              </a:ext>
            </a:extLst>
          </p:cNvPr>
          <p:cNvSpPr txBox="1"/>
          <p:nvPr/>
        </p:nvSpPr>
        <p:spPr>
          <a:xfrm>
            <a:off x="9388535" y="1962544"/>
            <a:ext cx="3192651" cy="1015663"/>
          </a:xfrm>
          <a:prstGeom prst="rect">
            <a:avLst/>
          </a:prstGeom>
          <a:noFill/>
        </p:spPr>
        <p:txBody>
          <a:bodyPr wrap="square" rtlCol="0">
            <a:spAutoFit/>
          </a:bodyPr>
          <a:lstStyle/>
          <a:p>
            <a:pPr algn="just"/>
            <a:r>
              <a:rPr lang="en-US" sz="1000" dirty="0"/>
              <a:t>This map shows the cemeteries and settlements in early Iron Age Greece and is useful as it shows the proximity between them. The sites are </a:t>
            </a:r>
            <a:r>
              <a:rPr lang="en-US" sz="1000" dirty="0" err="1"/>
              <a:t>catagorised</a:t>
            </a:r>
            <a:r>
              <a:rPr lang="en-US" sz="1000" dirty="0"/>
              <a:t> by the pottery found at the sites. As well as Greece it shows nearby countries also which helps as a useful comparison</a:t>
            </a:r>
          </a:p>
        </p:txBody>
      </p:sp>
      <p:pic>
        <p:nvPicPr>
          <p:cNvPr id="1044" name="Picture 20" descr="Early Iron Age Cemeteries in the Agora: An Interview with Author John K.  Papadopoulos | American School of Classical Studies at Athens">
            <a:extLst>
              <a:ext uri="{FF2B5EF4-FFF2-40B4-BE49-F238E27FC236}">
                <a16:creationId xmlns:a16="http://schemas.microsoft.com/office/drawing/2014/main" id="{F9F49F28-45E2-1264-CCA8-A1A378711E6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694780" y="3341501"/>
            <a:ext cx="2728677" cy="1666172"/>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A608334A-3B5D-935F-B7A7-58F1BAA1AE60}"/>
              </a:ext>
            </a:extLst>
          </p:cNvPr>
          <p:cNvSpPr txBox="1"/>
          <p:nvPr/>
        </p:nvSpPr>
        <p:spPr>
          <a:xfrm>
            <a:off x="6869588" y="5082721"/>
            <a:ext cx="2386052" cy="1477328"/>
          </a:xfrm>
          <a:prstGeom prst="rect">
            <a:avLst/>
          </a:prstGeom>
          <a:noFill/>
        </p:spPr>
        <p:txBody>
          <a:bodyPr wrap="square" rtlCol="0">
            <a:spAutoFit/>
          </a:bodyPr>
          <a:lstStyle/>
          <a:p>
            <a:pPr algn="just"/>
            <a:r>
              <a:rPr lang="en-US" sz="1000" dirty="0"/>
              <a:t>This photo shows a grave in Agora dated back to the early iron age. This was previously a large gap in early Iron Age Scholarship but this find was able to fill that in. Within the tomb the archeologists discovered after lots </a:t>
            </a:r>
            <a:r>
              <a:rPr lang="en-US" sz="1000" dirty="0" err="1"/>
              <a:t>os</a:t>
            </a:r>
            <a:r>
              <a:rPr lang="en-US" sz="1000" dirty="0"/>
              <a:t> research that it was for a rich Athenian lady who had been buried whilst pregnant. </a:t>
            </a:r>
          </a:p>
        </p:txBody>
      </p:sp>
    </p:spTree>
    <p:extLst>
      <p:ext uri="{BB962C8B-B14F-4D97-AF65-F5344CB8AC3E}">
        <p14:creationId xmlns:p14="http://schemas.microsoft.com/office/powerpoint/2010/main" val="3686402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18733-FB27-6CB9-3F03-740D3DE3F966}"/>
              </a:ext>
            </a:extLst>
          </p:cNvPr>
          <p:cNvSpPr>
            <a:spLocks noGrp="1"/>
          </p:cNvSpPr>
          <p:nvPr>
            <p:ph idx="1"/>
          </p:nvPr>
        </p:nvSpPr>
        <p:spPr>
          <a:xfrm>
            <a:off x="880110" y="449451"/>
            <a:ext cx="11041380" cy="8198297"/>
          </a:xfrm>
        </p:spPr>
        <p:txBody>
          <a:bodyPr>
            <a:normAutofit/>
          </a:bodyPr>
          <a:lstStyle/>
          <a:p>
            <a:pPr marL="0" indent="0" algn="just">
              <a:buNone/>
            </a:pPr>
            <a:r>
              <a:rPr lang="en-US" sz="3200" dirty="0"/>
              <a:t>Making a ‘Pinterest Board’ was a very interesting exercise and not one I have ever thought of trying before. As a visual learner I found the task much easier to create than simply just reading and writing. The option of variation with the pictures I selected helped in creating a diverse board that offers more to the viewer with images such as maps, burial plans, artwork from the period and pictures of the burials. The topic that I chose was wealth as I believed that this would be both the most interesting for me and also easier to find pictures of as I thought it would be easy to determine. Finding the images was somewhat harder than I had initially anticipated, and I ended up looking at books such as the Encyclopedia of Global Archeology and The Early Iron Age: The Cemeteries by John K Papadopoulos. As well as these I looked at a number of academic sites to find images such as the maps and the burial plan. In some cases I changed my search criteria somewhat which came up with some good results such as the map of burials </a:t>
            </a:r>
            <a:r>
              <a:rPr lang="en-US" sz="3200"/>
              <a:t>and pottery. </a:t>
            </a:r>
            <a:endParaRPr lang="en-US" sz="3200" dirty="0"/>
          </a:p>
        </p:txBody>
      </p:sp>
    </p:spTree>
    <p:extLst>
      <p:ext uri="{BB962C8B-B14F-4D97-AF65-F5344CB8AC3E}">
        <p14:creationId xmlns:p14="http://schemas.microsoft.com/office/powerpoint/2010/main" val="22758848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5649</TotalTime>
  <Words>713</Words>
  <Application>Microsoft Macintosh PowerPoint</Application>
  <PresentationFormat>A3 Paper (297x420 mm)</PresentationFormat>
  <Paragraphs>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-webkit-standard</vt:lpstr>
      <vt:lpstr>Aptos</vt:lpstr>
      <vt:lpstr>Aptos Display</vt:lpstr>
      <vt:lpstr>Arial</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Alistair Meiring (2306262)</dc:creator>
  <cp:lastModifiedBy>Alistair Meiring (2306262)</cp:lastModifiedBy>
  <cp:revision>1</cp:revision>
  <dcterms:created xsi:type="dcterms:W3CDTF">2025-03-21T11:58:04Z</dcterms:created>
  <dcterms:modified xsi:type="dcterms:W3CDTF">2025-03-25T10:08:01Z</dcterms:modified>
</cp:coreProperties>
</file>