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36"/>
  </p:notesMasterIdLst>
  <p:sldIdLst>
    <p:sldId id="256" r:id="rId2"/>
    <p:sldId id="257" r:id="rId3"/>
    <p:sldId id="299" r:id="rId4"/>
    <p:sldId id="300" r:id="rId5"/>
    <p:sldId id="301" r:id="rId6"/>
    <p:sldId id="258" r:id="rId7"/>
    <p:sldId id="303" r:id="rId8"/>
    <p:sldId id="305" r:id="rId9"/>
    <p:sldId id="304" r:id="rId10"/>
    <p:sldId id="309" r:id="rId11"/>
    <p:sldId id="310" r:id="rId12"/>
    <p:sldId id="312" r:id="rId13"/>
    <p:sldId id="306" r:id="rId14"/>
    <p:sldId id="307" r:id="rId15"/>
    <p:sldId id="313" r:id="rId16"/>
    <p:sldId id="314" r:id="rId17"/>
    <p:sldId id="315" r:id="rId18"/>
    <p:sldId id="321" r:id="rId19"/>
    <p:sldId id="320" r:id="rId20"/>
    <p:sldId id="323" r:id="rId21"/>
    <p:sldId id="324" r:id="rId22"/>
    <p:sldId id="308" r:id="rId23"/>
    <p:sldId id="302" r:id="rId24"/>
    <p:sldId id="263" r:id="rId25"/>
    <p:sldId id="264" r:id="rId26"/>
    <p:sldId id="317" r:id="rId27"/>
    <p:sldId id="318" r:id="rId28"/>
    <p:sldId id="319" r:id="rId29"/>
    <p:sldId id="261" r:id="rId30"/>
    <p:sldId id="298" r:id="rId31"/>
    <p:sldId id="265" r:id="rId32"/>
    <p:sldId id="266" r:id="rId33"/>
    <p:sldId id="316" r:id="rId34"/>
    <p:sldId id="322"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63" autoAdjust="0"/>
    <p:restoredTop sz="93405" autoAdjust="0"/>
  </p:normalViewPr>
  <p:slideViewPr>
    <p:cSldViewPr snapToGrid="0">
      <p:cViewPr varScale="1">
        <p:scale>
          <a:sx n="105" d="100"/>
          <a:sy n="105" d="100"/>
        </p:scale>
        <p:origin x="87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612605-CACD-4C91-B0D2-BE3AF242CDA8}" type="datetimeFigureOut">
              <a:rPr lang="en-US" smtClean="0"/>
              <a:t>1/29/22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D95C81-7FAD-4DF5-BC94-947996AE7D07}" type="slidenum">
              <a:rPr lang="en-US" smtClean="0"/>
              <a:t>‹#›</a:t>
            </a:fld>
            <a:endParaRPr lang="en-US"/>
          </a:p>
        </p:txBody>
      </p:sp>
    </p:spTree>
    <p:extLst>
      <p:ext uri="{BB962C8B-B14F-4D97-AF65-F5344CB8AC3E}">
        <p14:creationId xmlns:p14="http://schemas.microsoft.com/office/powerpoint/2010/main" val="2090307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not included all examples. </a:t>
            </a:r>
          </a:p>
        </p:txBody>
      </p:sp>
      <p:sp>
        <p:nvSpPr>
          <p:cNvPr id="4" name="Slide Number Placeholder 3"/>
          <p:cNvSpPr>
            <a:spLocks noGrp="1"/>
          </p:cNvSpPr>
          <p:nvPr>
            <p:ph type="sldNum" sz="quarter" idx="5"/>
          </p:nvPr>
        </p:nvSpPr>
        <p:spPr/>
        <p:txBody>
          <a:bodyPr/>
          <a:lstStyle/>
          <a:p>
            <a:fld id="{7FD95C81-7FAD-4DF5-BC94-947996AE7D07}" type="slidenum">
              <a:rPr lang="en-US" smtClean="0"/>
              <a:t>10</a:t>
            </a:fld>
            <a:endParaRPr lang="en-US"/>
          </a:p>
        </p:txBody>
      </p:sp>
    </p:spTree>
    <p:extLst>
      <p:ext uri="{BB962C8B-B14F-4D97-AF65-F5344CB8AC3E}">
        <p14:creationId xmlns:p14="http://schemas.microsoft.com/office/powerpoint/2010/main" val="1769517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AMHP and RC: Social workers, OT, nurses, and psychologist with appropriate skills and expertism. However, major decisions are still taken by medical doctors (treatments)</a:t>
            </a:r>
          </a:p>
        </p:txBody>
      </p:sp>
      <p:sp>
        <p:nvSpPr>
          <p:cNvPr id="4" name="Slide Number Placeholder 3"/>
          <p:cNvSpPr>
            <a:spLocks noGrp="1"/>
          </p:cNvSpPr>
          <p:nvPr>
            <p:ph type="sldNum" sz="quarter" idx="5"/>
          </p:nvPr>
        </p:nvSpPr>
        <p:spPr/>
        <p:txBody>
          <a:bodyPr/>
          <a:lstStyle/>
          <a:p>
            <a:fld id="{7FD95C81-7FAD-4DF5-BC94-947996AE7D07}" type="slidenum">
              <a:rPr lang="en-US" smtClean="0"/>
              <a:t>20</a:t>
            </a:fld>
            <a:endParaRPr lang="en-US"/>
          </a:p>
        </p:txBody>
      </p:sp>
    </p:spTree>
    <p:extLst>
      <p:ext uri="{BB962C8B-B14F-4D97-AF65-F5344CB8AC3E}">
        <p14:creationId xmlns:p14="http://schemas.microsoft.com/office/powerpoint/2010/main" val="765710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AMHP and RC: Social workers, OT, nurses, and psychologist with appropriate skills and expertism. However, major decisions are still taken by medical doctors (treatments)</a:t>
            </a:r>
          </a:p>
        </p:txBody>
      </p:sp>
      <p:sp>
        <p:nvSpPr>
          <p:cNvPr id="4" name="Slide Number Placeholder 3"/>
          <p:cNvSpPr>
            <a:spLocks noGrp="1"/>
          </p:cNvSpPr>
          <p:nvPr>
            <p:ph type="sldNum" sz="quarter" idx="5"/>
          </p:nvPr>
        </p:nvSpPr>
        <p:spPr/>
        <p:txBody>
          <a:bodyPr/>
          <a:lstStyle/>
          <a:p>
            <a:fld id="{7FD95C81-7FAD-4DF5-BC94-947996AE7D07}" type="slidenum">
              <a:rPr lang="en-US" smtClean="0"/>
              <a:t>21</a:t>
            </a:fld>
            <a:endParaRPr lang="en-US"/>
          </a:p>
        </p:txBody>
      </p:sp>
    </p:spTree>
    <p:extLst>
      <p:ext uri="{BB962C8B-B14F-4D97-AF65-F5344CB8AC3E}">
        <p14:creationId xmlns:p14="http://schemas.microsoft.com/office/powerpoint/2010/main" val="3051664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A52DB34-C18A-45A8-9B15-E683B800E2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sz="2400">
                <a:solidFill>
                  <a:schemeClr val="tx1"/>
                </a:solidFill>
                <a:latin typeface="Times New Roman" panose="02020603050405020304" pitchFamily="18" charset="0"/>
              </a:defRPr>
            </a:lvl1pPr>
            <a:lvl2pPr marL="742950" indent="-285750" defTabSz="912813">
              <a:defRPr sz="2400">
                <a:solidFill>
                  <a:schemeClr val="tx1"/>
                </a:solidFill>
                <a:latin typeface="Times New Roman" panose="02020603050405020304" pitchFamily="18" charset="0"/>
              </a:defRPr>
            </a:lvl2pPr>
            <a:lvl3pPr marL="1143000" indent="-228600" defTabSz="912813">
              <a:defRPr sz="2400">
                <a:solidFill>
                  <a:schemeClr val="tx1"/>
                </a:solidFill>
                <a:latin typeface="Times New Roman" panose="02020603050405020304" pitchFamily="18" charset="0"/>
              </a:defRPr>
            </a:lvl3pPr>
            <a:lvl4pPr marL="1600200" indent="-228600" defTabSz="912813">
              <a:defRPr sz="2400">
                <a:solidFill>
                  <a:schemeClr val="tx1"/>
                </a:solidFill>
                <a:latin typeface="Times New Roman" panose="02020603050405020304" pitchFamily="18" charset="0"/>
              </a:defRPr>
            </a:lvl4pPr>
            <a:lvl5pPr marL="2057400" indent="-228600" defTabSz="912813">
              <a:defRPr sz="2400">
                <a:solidFill>
                  <a:schemeClr val="tx1"/>
                </a:solidFill>
                <a:latin typeface="Times New Roman" panose="02020603050405020304" pitchFamily="18" charset="0"/>
              </a:defRPr>
            </a:lvl5pPr>
            <a:lvl6pPr marL="2514600" indent="-228600" defTabSz="912813"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12813"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12813"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12813" eaLnBrk="0" fontAlgn="base" hangingPunct="0">
              <a:spcBef>
                <a:spcPct val="0"/>
              </a:spcBef>
              <a:spcAft>
                <a:spcPct val="0"/>
              </a:spcAft>
              <a:defRPr sz="2400">
                <a:solidFill>
                  <a:schemeClr val="tx1"/>
                </a:solidFill>
                <a:latin typeface="Times New Roman" panose="02020603050405020304" pitchFamily="18" charset="0"/>
              </a:defRPr>
            </a:lvl9pPr>
          </a:lstStyle>
          <a:p>
            <a:fld id="{1F2F13B8-2EED-4FBA-BDA5-4C3D47D07E78}" type="slidenum">
              <a:rPr lang="en-US" altLang="en-US" sz="1200">
                <a:latin typeface="Calibri" panose="020F0502020204030204" pitchFamily="34" charset="0"/>
              </a:rPr>
              <a:pPr/>
              <a:t>30</a:t>
            </a:fld>
            <a:endParaRPr lang="en-US" altLang="en-US" sz="1200">
              <a:latin typeface="Calibri" panose="020F0502020204030204" pitchFamily="34" charset="0"/>
            </a:endParaRPr>
          </a:p>
        </p:txBody>
      </p:sp>
      <p:sp>
        <p:nvSpPr>
          <p:cNvPr id="20483" name="Rectangle 2">
            <a:extLst>
              <a:ext uri="{FF2B5EF4-FFF2-40B4-BE49-F238E27FC236}">
                <a16:creationId xmlns:a16="http://schemas.microsoft.com/office/drawing/2014/main" id="{31C09A59-AC18-4C43-8FFD-26794B93FC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4" name="Rectangle 3">
            <a:extLst>
              <a:ext uri="{FF2B5EF4-FFF2-40B4-BE49-F238E27FC236}">
                <a16:creationId xmlns:a16="http://schemas.microsoft.com/office/drawing/2014/main" id="{AFD5A4CD-CC5A-4B5B-89B5-92118E2D884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0485" name="Footer Placeholder 6">
            <a:extLst>
              <a:ext uri="{FF2B5EF4-FFF2-40B4-BE49-F238E27FC236}">
                <a16:creationId xmlns:a16="http://schemas.microsoft.com/office/drawing/2014/main" id="{6B539D34-2503-4D73-844D-8189C1FCBA4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t>Copyright (c) SHARP Records &amp; Plans</a:t>
            </a:r>
          </a:p>
        </p:txBody>
      </p:sp>
      <p:sp>
        <p:nvSpPr>
          <p:cNvPr id="20486" name="Header Placeholder 7">
            <a:extLst>
              <a:ext uri="{FF2B5EF4-FFF2-40B4-BE49-F238E27FC236}">
                <a16:creationId xmlns:a16="http://schemas.microsoft.com/office/drawing/2014/main" id="{E55EC351-50FE-4697-AB67-9FE5813C822F}"/>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200"/>
              <a:t>MCA Presentation</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013C5C6-BFB8-4336-8FC9-C7B3FF36A73F}"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4109339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13C5C6-BFB8-4336-8FC9-C7B3FF36A73F}"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4001635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13C5C6-BFB8-4336-8FC9-C7B3FF36A73F}"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1344513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013C5C6-BFB8-4336-8FC9-C7B3FF36A73F}" type="datetimeFigureOut">
              <a:rPr lang="en-US" smtClean="0"/>
              <a:t>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3390647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013C5C6-BFB8-4336-8FC9-C7B3FF36A73F}" type="datetimeFigureOut">
              <a:rPr lang="en-US" smtClean="0"/>
              <a:t>1/29/22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2057776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013C5C6-BFB8-4336-8FC9-C7B3FF36A73F}" type="datetimeFigureOut">
              <a:rPr lang="en-US" smtClean="0"/>
              <a:t>1/29/22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1468356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13C5C6-BFB8-4336-8FC9-C7B3FF36A73F}" type="datetimeFigureOut">
              <a:rPr lang="en-US" smtClean="0"/>
              <a:t>1/29/22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105898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013C5C6-BFB8-4336-8FC9-C7B3FF36A73F}" type="datetimeFigureOut">
              <a:rPr lang="en-US" smtClean="0"/>
              <a:t>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3011102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013C5C6-BFB8-4336-8FC9-C7B3FF36A73F}" type="datetimeFigureOut">
              <a:rPr lang="en-US" smtClean="0"/>
              <a:t>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3635194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13C5C6-BFB8-4336-8FC9-C7B3FF36A73F}"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3352525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13C5C6-BFB8-4336-8FC9-C7B3FF36A73F}"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230E82-2417-49D5-B45B-35EFC2556520}" type="slidenum">
              <a:rPr lang="en-US" smtClean="0"/>
              <a:t>‹#›</a:t>
            </a:fld>
            <a:endParaRPr lang="en-US"/>
          </a:p>
        </p:txBody>
      </p:sp>
    </p:spTree>
    <p:extLst>
      <p:ext uri="{BB962C8B-B14F-4D97-AF65-F5344CB8AC3E}">
        <p14:creationId xmlns:p14="http://schemas.microsoft.com/office/powerpoint/2010/main" val="1416920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13C5C6-BFB8-4336-8FC9-C7B3FF36A73F}" type="datetimeFigureOut">
              <a:rPr lang="en-US" smtClean="0"/>
              <a:t>1/29/22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230E82-2417-49D5-B45B-35EFC2556520}" type="slidenum">
              <a:rPr lang="en-US" smtClean="0"/>
              <a:t>‹#›</a:t>
            </a:fld>
            <a:endParaRPr lang="en-US"/>
          </a:p>
        </p:txBody>
      </p:sp>
    </p:spTree>
    <p:extLst>
      <p:ext uri="{BB962C8B-B14F-4D97-AF65-F5344CB8AC3E}">
        <p14:creationId xmlns:p14="http://schemas.microsoft.com/office/powerpoint/2010/main" val="279610659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hyperlink" Target="https://www.nhs.uk/mental-health/social-care-and-your-rights/mental-health-and-the-law/mental-health-act/" TargetMode="External"/><Relationship Id="rId1" Type="http://schemas.openxmlformats.org/officeDocument/2006/relationships/slideLayout" Target="../slideLayouts/slideLayout2.xml"/><Relationship Id="rId5" Type="http://schemas.openxmlformats.org/officeDocument/2006/relationships/hyperlink" Target="https://gov.wales/sites/default/files/publications/2019-03/mental-health-act-1983-code-of-practice-mental-health-act-1983-for-wales-review-revised-2016.pdf" TargetMode="External"/><Relationship Id="rId4" Type="http://schemas.openxmlformats.org/officeDocument/2006/relationships/hyperlink" Target="https://www.nhs.uk/mental-health/social-care-and-your-rights/mental-health-and-the-law/mental-health-act-easy-rea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leedssafeguardingadults.org.uk/mental-capacity-act/what-are-deprivation-of-liberty-safeguards-(dols)" TargetMode="External"/><Relationship Id="rId2" Type="http://schemas.openxmlformats.org/officeDocument/2006/relationships/hyperlink" Target="https://assets.publishing.service.gov.uk/government/uploads/system/uploads/attachment_data/file/921428/Mental-capacity-act-code-of-practic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45" name="Freeform: Shape 1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46" name="Freeform: Shape 13">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7" name="Freeform: Shape 15">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8" name="Freeform: Shape 17">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9" name="Freeform: Shape 19">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0" name="Rectangle 2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3">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5">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D8371-48FC-4331-A139-B04A0EAA9181}"/>
              </a:ext>
            </a:extLst>
          </p:cNvPr>
          <p:cNvSpPr>
            <a:spLocks noGrp="1"/>
          </p:cNvSpPr>
          <p:nvPr>
            <p:ph type="ctrTitle"/>
          </p:nvPr>
        </p:nvSpPr>
        <p:spPr>
          <a:xfrm>
            <a:off x="2381534" y="1344304"/>
            <a:ext cx="7451678" cy="2843702"/>
          </a:xfrm>
        </p:spPr>
        <p:txBody>
          <a:bodyPr>
            <a:normAutofit/>
          </a:bodyPr>
          <a:lstStyle/>
          <a:p>
            <a:r>
              <a:rPr lang="en-US" sz="5400">
                <a:solidFill>
                  <a:schemeClr val="bg1"/>
                </a:solidFill>
              </a:rPr>
              <a:t>Mental Health Acts </a:t>
            </a:r>
          </a:p>
        </p:txBody>
      </p:sp>
      <p:sp>
        <p:nvSpPr>
          <p:cNvPr id="3" name="Subtitle 2">
            <a:extLst>
              <a:ext uri="{FF2B5EF4-FFF2-40B4-BE49-F238E27FC236}">
                <a16:creationId xmlns:a16="http://schemas.microsoft.com/office/drawing/2014/main" id="{393CBCE4-4E98-425A-9710-66BCBF12A072}"/>
              </a:ext>
            </a:extLst>
          </p:cNvPr>
          <p:cNvSpPr>
            <a:spLocks noGrp="1"/>
          </p:cNvSpPr>
          <p:nvPr>
            <p:ph type="subTitle" idx="1"/>
          </p:nvPr>
        </p:nvSpPr>
        <p:spPr>
          <a:xfrm>
            <a:off x="2886765" y="4414123"/>
            <a:ext cx="6418471" cy="1432109"/>
          </a:xfrm>
        </p:spPr>
        <p:txBody>
          <a:bodyPr>
            <a:normAutofit/>
          </a:bodyPr>
          <a:lstStyle/>
          <a:p>
            <a:r>
              <a:rPr lang="en-US" sz="2000">
                <a:solidFill>
                  <a:schemeClr val="bg1"/>
                </a:solidFill>
              </a:rPr>
              <a:t>Mental Disorders and Psychopathology (BMH6006)</a:t>
            </a:r>
          </a:p>
          <a:p>
            <a:r>
              <a:rPr lang="en-US" sz="2000">
                <a:solidFill>
                  <a:schemeClr val="bg1"/>
                </a:solidFill>
              </a:rPr>
              <a:t>Lecturer: Chloe Harries</a:t>
            </a:r>
          </a:p>
          <a:p>
            <a:endParaRPr lang="en-US" sz="2000">
              <a:solidFill>
                <a:schemeClr val="bg1"/>
              </a:solidFill>
            </a:endParaRPr>
          </a:p>
        </p:txBody>
      </p:sp>
      <p:sp>
        <p:nvSpPr>
          <p:cNvPr id="53" name="Oval 27">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Oval 29">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30845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9F216-7867-4749-88ED-0DD4F9DD473F}"/>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Key mental health legislations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852E1D0-EB17-43A2-8CF4-14C08343DD18}"/>
              </a:ext>
            </a:extLst>
          </p:cNvPr>
          <p:cNvSpPr>
            <a:spLocks noGrp="1"/>
          </p:cNvSpPr>
          <p:nvPr>
            <p:ph idx="1"/>
          </p:nvPr>
        </p:nvSpPr>
        <p:spPr>
          <a:xfrm>
            <a:off x="6234868" y="1130846"/>
            <a:ext cx="5217173" cy="4351338"/>
          </a:xfrm>
        </p:spPr>
        <p:txBody>
          <a:bodyPr>
            <a:normAutofit lnSpcReduction="10000"/>
          </a:bodyPr>
          <a:lstStyle/>
          <a:p>
            <a:pPr>
              <a:lnSpc>
                <a:spcPct val="150000"/>
              </a:lnSpc>
            </a:pPr>
            <a:r>
              <a:rPr lang="en-US" dirty="0">
                <a:solidFill>
                  <a:schemeClr val="bg1"/>
                </a:solidFill>
                <a:latin typeface="Arial" panose="020B0604020202020204" pitchFamily="34" charset="0"/>
                <a:cs typeface="Arial" panose="020B0604020202020204" pitchFamily="34" charset="0"/>
              </a:rPr>
              <a:t>Mental health acts </a:t>
            </a:r>
          </a:p>
          <a:p>
            <a:pPr lvl="1">
              <a:lnSpc>
                <a:spcPct val="150000"/>
              </a:lnSpc>
            </a:pPr>
            <a:r>
              <a:rPr lang="en-US" dirty="0">
                <a:solidFill>
                  <a:schemeClr val="bg1"/>
                </a:solidFill>
                <a:latin typeface="Arial" panose="020B0604020202020204" pitchFamily="34" charset="0"/>
                <a:cs typeface="Arial" panose="020B0604020202020204" pitchFamily="34" charset="0"/>
              </a:rPr>
              <a:t>The mental health act 1983</a:t>
            </a:r>
          </a:p>
          <a:p>
            <a:pPr lvl="1">
              <a:lnSpc>
                <a:spcPct val="150000"/>
              </a:lnSpc>
            </a:pPr>
            <a:r>
              <a:rPr lang="en-US" dirty="0">
                <a:solidFill>
                  <a:schemeClr val="bg1"/>
                </a:solidFill>
                <a:latin typeface="Arial" panose="020B0604020202020204" pitchFamily="34" charset="0"/>
                <a:cs typeface="Arial" panose="020B0604020202020204" pitchFamily="34" charset="0"/>
              </a:rPr>
              <a:t>The mental health act 2007 </a:t>
            </a:r>
          </a:p>
          <a:p>
            <a:pPr marL="457200" lvl="1" indent="0">
              <a:lnSpc>
                <a:spcPct val="150000"/>
              </a:lnSpc>
              <a:buNone/>
            </a:pPr>
            <a:endParaRPr lang="en-US" dirty="0">
              <a:solidFill>
                <a:schemeClr val="bg1"/>
              </a:solidFill>
              <a:latin typeface="Arial" panose="020B0604020202020204" pitchFamily="34" charset="0"/>
              <a:cs typeface="Arial" panose="020B0604020202020204" pitchFamily="34" charset="0"/>
            </a:endParaRPr>
          </a:p>
          <a:p>
            <a:pPr>
              <a:lnSpc>
                <a:spcPct val="150000"/>
              </a:lnSpc>
            </a:pPr>
            <a:r>
              <a:rPr lang="en-US" dirty="0">
                <a:solidFill>
                  <a:schemeClr val="bg1"/>
                </a:solidFill>
                <a:latin typeface="Arial" panose="020B0604020202020204" pitchFamily="34" charset="0"/>
                <a:cs typeface="Arial" panose="020B0604020202020204" pitchFamily="34" charset="0"/>
              </a:rPr>
              <a:t>Mental capacity act </a:t>
            </a:r>
          </a:p>
          <a:p>
            <a:pPr lvl="1">
              <a:lnSpc>
                <a:spcPct val="150000"/>
              </a:lnSpc>
            </a:pPr>
            <a:r>
              <a:rPr lang="en-US" dirty="0">
                <a:solidFill>
                  <a:schemeClr val="bg1"/>
                </a:solidFill>
                <a:latin typeface="Arial" panose="020B0604020202020204" pitchFamily="34" charset="0"/>
                <a:cs typeface="Arial" panose="020B0604020202020204" pitchFamily="34" charset="0"/>
              </a:rPr>
              <a:t>Mental capacity act 2005 </a:t>
            </a:r>
          </a:p>
          <a:p>
            <a:pPr lvl="1">
              <a:lnSpc>
                <a:spcPct val="150000"/>
              </a:lnSpc>
            </a:pPr>
            <a:r>
              <a:rPr lang="en-US" dirty="0">
                <a:solidFill>
                  <a:schemeClr val="bg1"/>
                </a:solidFill>
                <a:latin typeface="Arial" panose="020B0604020202020204" pitchFamily="34" charset="0"/>
                <a:cs typeface="Arial" panose="020B0604020202020204" pitchFamily="34" charset="0"/>
              </a:rPr>
              <a:t>Mental capacity act 2007 </a:t>
            </a:r>
          </a:p>
          <a:p>
            <a:endParaRPr lang="en-US"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891552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57FD6A35-F8B2-4C11-B356-07F6987DC86A}"/>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rPr>
              <a:t>Mental health acts</a:t>
            </a:r>
          </a:p>
        </p:txBody>
      </p:sp>
      <p:sp>
        <p:nvSpPr>
          <p:cNvPr id="3" name="Content Placeholder 2">
            <a:extLst>
              <a:ext uri="{FF2B5EF4-FFF2-40B4-BE49-F238E27FC236}">
                <a16:creationId xmlns:a16="http://schemas.microsoft.com/office/drawing/2014/main" id="{7A773BCE-C231-4593-BB38-39C4E0780174}"/>
              </a:ext>
            </a:extLst>
          </p:cNvPr>
          <p:cNvSpPr>
            <a:spLocks noGrp="1"/>
          </p:cNvSpPr>
          <p:nvPr>
            <p:ph idx="1"/>
          </p:nvPr>
        </p:nvSpPr>
        <p:spPr>
          <a:xfrm>
            <a:off x="6477270" y="1130846"/>
            <a:ext cx="4974771" cy="4351338"/>
          </a:xfrm>
        </p:spPr>
        <p:txBody>
          <a:bodyPr>
            <a:normAutofit/>
          </a:bodyPr>
          <a:lstStyle/>
          <a:p>
            <a:pPr>
              <a:lnSpc>
                <a:spcPct val="150000"/>
              </a:lnSpc>
            </a:pPr>
            <a:r>
              <a:rPr lang="en-US" sz="1400" dirty="0">
                <a:solidFill>
                  <a:schemeClr val="bg1"/>
                </a:solidFill>
              </a:rPr>
              <a:t>Mental health acts are in place for the following reasons</a:t>
            </a:r>
          </a:p>
          <a:p>
            <a:pPr lvl="1">
              <a:lnSpc>
                <a:spcPct val="150000"/>
              </a:lnSpc>
            </a:pPr>
            <a:r>
              <a:rPr lang="en-US" sz="1400" dirty="0">
                <a:solidFill>
                  <a:schemeClr val="bg1"/>
                </a:solidFill>
              </a:rPr>
              <a:t>Care and treat individuals with mental disorders</a:t>
            </a:r>
          </a:p>
          <a:p>
            <a:pPr lvl="1">
              <a:lnSpc>
                <a:spcPct val="150000"/>
              </a:lnSpc>
            </a:pPr>
            <a:r>
              <a:rPr lang="en-US" sz="1400" dirty="0">
                <a:solidFill>
                  <a:schemeClr val="bg1"/>
                </a:solidFill>
              </a:rPr>
              <a:t>It provides a legal framework for individuals, who are admitted within a hospital setting due to a mental disorder.</a:t>
            </a:r>
          </a:p>
          <a:p>
            <a:pPr lvl="1">
              <a:lnSpc>
                <a:spcPct val="150000"/>
              </a:lnSpc>
            </a:pPr>
            <a:r>
              <a:rPr lang="en-US" sz="1400" dirty="0">
                <a:solidFill>
                  <a:schemeClr val="bg1"/>
                </a:solidFill>
              </a:rPr>
              <a:t>The act could primarily be used to assess and treat the identified mental disorder only</a:t>
            </a:r>
          </a:p>
          <a:p>
            <a:pPr lvl="1">
              <a:lnSpc>
                <a:spcPct val="150000"/>
              </a:lnSpc>
            </a:pPr>
            <a:r>
              <a:rPr lang="en-US" sz="1400" dirty="0">
                <a:solidFill>
                  <a:schemeClr val="bg1"/>
                </a:solidFill>
              </a:rPr>
              <a:t>Based on the act, individuals could either be brought into hospital or detained either on a voluntary or involuntary basis.</a:t>
            </a:r>
          </a:p>
          <a:p>
            <a:pPr lvl="1">
              <a:lnSpc>
                <a:spcPct val="150000"/>
              </a:lnSpc>
            </a:pPr>
            <a:r>
              <a:rPr lang="en-US" sz="1400" dirty="0">
                <a:solidFill>
                  <a:schemeClr val="bg1"/>
                </a:solidFill>
              </a:rPr>
              <a:t>However, safeguarding is in place to protect such individuals.</a:t>
            </a:r>
          </a:p>
        </p:txBody>
      </p:sp>
    </p:spTree>
    <p:extLst>
      <p:ext uri="{BB962C8B-B14F-4D97-AF65-F5344CB8AC3E}">
        <p14:creationId xmlns:p14="http://schemas.microsoft.com/office/powerpoint/2010/main" val="171151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138EE3-615B-4E2E-A965-575F5C2A01B3}"/>
              </a:ext>
            </a:extLst>
          </p:cNvPr>
          <p:cNvSpPr>
            <a:spLocks noGrp="1"/>
          </p:cNvSpPr>
          <p:nvPr>
            <p:ph type="title"/>
          </p:nvPr>
        </p:nvSpPr>
        <p:spPr>
          <a:xfrm>
            <a:off x="1102368" y="694268"/>
            <a:ext cx="3553510" cy="5477932"/>
          </a:xfrm>
        </p:spPr>
        <p:txBody>
          <a:bodyPr>
            <a:normAutofit/>
          </a:bodyPr>
          <a:lstStyle/>
          <a:p>
            <a:pPr algn="ctr"/>
            <a:r>
              <a:rPr lang="en-US" dirty="0">
                <a:solidFill>
                  <a:schemeClr val="bg1"/>
                </a:solidFill>
              </a:rPr>
              <a:t>Powers of mental health acts</a:t>
            </a: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E65F74A-C219-4798-82D2-54419E7D3357}"/>
              </a:ext>
            </a:extLst>
          </p:cNvPr>
          <p:cNvSpPr>
            <a:spLocks noGrp="1"/>
          </p:cNvSpPr>
          <p:nvPr>
            <p:ph idx="1"/>
          </p:nvPr>
        </p:nvSpPr>
        <p:spPr>
          <a:xfrm>
            <a:off x="6234868" y="1130846"/>
            <a:ext cx="5217173" cy="4351338"/>
          </a:xfrm>
        </p:spPr>
        <p:txBody>
          <a:bodyPr>
            <a:normAutofit fontScale="85000" lnSpcReduction="10000"/>
          </a:bodyPr>
          <a:lstStyle/>
          <a:p>
            <a:pPr>
              <a:lnSpc>
                <a:spcPct val="150000"/>
              </a:lnSpc>
            </a:pPr>
            <a:r>
              <a:rPr lang="en-US" dirty="0">
                <a:solidFill>
                  <a:schemeClr val="bg1"/>
                </a:solidFill>
              </a:rPr>
              <a:t>The powers within the mental health acts could be enforced by the following people only</a:t>
            </a:r>
          </a:p>
          <a:p>
            <a:pPr lvl="1">
              <a:lnSpc>
                <a:spcPct val="150000"/>
              </a:lnSpc>
            </a:pPr>
            <a:r>
              <a:rPr lang="en-US" dirty="0">
                <a:solidFill>
                  <a:schemeClr val="bg1"/>
                </a:solidFill>
              </a:rPr>
              <a:t>Approved mental health professionals (AMHPS)</a:t>
            </a:r>
          </a:p>
          <a:p>
            <a:pPr lvl="1">
              <a:lnSpc>
                <a:spcPct val="150000"/>
              </a:lnSpc>
            </a:pPr>
            <a:r>
              <a:rPr lang="en-US" dirty="0">
                <a:solidFill>
                  <a:schemeClr val="bg1"/>
                </a:solidFill>
              </a:rPr>
              <a:t>Approved / responsible clinician (RCs)</a:t>
            </a:r>
          </a:p>
          <a:p>
            <a:pPr lvl="1">
              <a:lnSpc>
                <a:spcPct val="150000"/>
              </a:lnSpc>
            </a:pPr>
            <a:r>
              <a:rPr lang="en-US" dirty="0">
                <a:solidFill>
                  <a:schemeClr val="bg1"/>
                </a:solidFill>
              </a:rPr>
              <a:t>Doctors and professionals have the capacity and authority to make recommendations</a:t>
            </a:r>
          </a:p>
        </p:txBody>
      </p:sp>
    </p:spTree>
    <p:extLst>
      <p:ext uri="{BB962C8B-B14F-4D97-AF65-F5344CB8AC3E}">
        <p14:creationId xmlns:p14="http://schemas.microsoft.com/office/powerpoint/2010/main" val="658406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5EF394-04E6-4AFA-B6FC-A5AC9DBDC712}"/>
              </a:ext>
            </a:extLst>
          </p:cNvPr>
          <p:cNvSpPr>
            <a:spLocks noGrp="1"/>
          </p:cNvSpPr>
          <p:nvPr>
            <p:ph type="title"/>
          </p:nvPr>
        </p:nvSpPr>
        <p:spPr>
          <a:xfrm>
            <a:off x="838200" y="1748452"/>
            <a:ext cx="4974771" cy="3587786"/>
          </a:xfrm>
        </p:spPr>
        <p:txBody>
          <a:bodyPr>
            <a:normAutofit/>
          </a:bodyPr>
          <a:lstStyle/>
          <a:p>
            <a:pPr algn="ctr"/>
            <a:r>
              <a:rPr lang="en-US">
                <a:solidFill>
                  <a:schemeClr val="bg1"/>
                </a:solidFill>
              </a:rPr>
              <a:t>The principles of mental health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B79A7EDA-4950-4DF7-AFAD-764078538375}"/>
              </a:ext>
            </a:extLst>
          </p:cNvPr>
          <p:cNvSpPr>
            <a:spLocks noGrp="1"/>
          </p:cNvSpPr>
          <p:nvPr>
            <p:ph idx="1"/>
          </p:nvPr>
        </p:nvSpPr>
        <p:spPr>
          <a:xfrm>
            <a:off x="6477270" y="1130846"/>
            <a:ext cx="4974771" cy="4351338"/>
          </a:xfrm>
        </p:spPr>
        <p:txBody>
          <a:bodyPr>
            <a:normAutofit lnSpcReduction="10000"/>
          </a:bodyPr>
          <a:lstStyle/>
          <a:p>
            <a:pPr>
              <a:lnSpc>
                <a:spcPct val="150000"/>
              </a:lnSpc>
            </a:pPr>
            <a:r>
              <a:rPr lang="en-US" sz="1800" dirty="0">
                <a:solidFill>
                  <a:schemeClr val="bg1"/>
                </a:solidFill>
              </a:rPr>
              <a:t>The mental health act tells professionals what they are required to do. All professionals are required to abide by the mental heath act by </a:t>
            </a:r>
            <a:r>
              <a:rPr lang="en-US" sz="1800" b="1" dirty="0">
                <a:solidFill>
                  <a:schemeClr val="bg1"/>
                </a:solidFill>
              </a:rPr>
              <a:t>law.</a:t>
            </a:r>
            <a:r>
              <a:rPr lang="en-US" sz="1800" dirty="0">
                <a:solidFill>
                  <a:schemeClr val="bg1"/>
                </a:solidFill>
              </a:rPr>
              <a:t> </a:t>
            </a:r>
          </a:p>
          <a:p>
            <a:pPr>
              <a:lnSpc>
                <a:spcPct val="150000"/>
              </a:lnSpc>
            </a:pPr>
            <a:endParaRPr lang="en-US" sz="1800" dirty="0">
              <a:solidFill>
                <a:schemeClr val="bg1"/>
              </a:solidFill>
            </a:endParaRPr>
          </a:p>
          <a:p>
            <a:pPr>
              <a:lnSpc>
                <a:spcPct val="150000"/>
              </a:lnSpc>
            </a:pPr>
            <a:r>
              <a:rPr lang="en-US" sz="1800" dirty="0">
                <a:solidFill>
                  <a:schemeClr val="bg1"/>
                </a:solidFill>
              </a:rPr>
              <a:t>The mental health act code states how an individual is required to do it. </a:t>
            </a:r>
          </a:p>
          <a:p>
            <a:pPr lvl="1">
              <a:lnSpc>
                <a:spcPct val="150000"/>
              </a:lnSpc>
            </a:pPr>
            <a:r>
              <a:rPr lang="en-US" sz="1800" dirty="0">
                <a:solidFill>
                  <a:schemeClr val="bg1"/>
                </a:solidFill>
              </a:rPr>
              <a:t>The mental health act code of practice 2008</a:t>
            </a:r>
          </a:p>
          <a:p>
            <a:pPr lvl="1">
              <a:lnSpc>
                <a:spcPct val="150000"/>
              </a:lnSpc>
            </a:pPr>
            <a:r>
              <a:rPr lang="en-US" sz="1800" dirty="0">
                <a:solidFill>
                  <a:schemeClr val="bg1"/>
                </a:solidFill>
              </a:rPr>
              <a:t>The mental health act code of practice 2015 (revised version)</a:t>
            </a:r>
          </a:p>
        </p:txBody>
      </p:sp>
    </p:spTree>
    <p:extLst>
      <p:ext uri="{BB962C8B-B14F-4D97-AF65-F5344CB8AC3E}">
        <p14:creationId xmlns:p14="http://schemas.microsoft.com/office/powerpoint/2010/main" val="1629210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3820C47B-19FC-425B-8472-3BD9D10AB1DF}"/>
              </a:ext>
            </a:extLst>
          </p:cNvPr>
          <p:cNvSpPr>
            <a:spLocks noGrp="1"/>
          </p:cNvSpPr>
          <p:nvPr>
            <p:ph type="title"/>
          </p:nvPr>
        </p:nvSpPr>
        <p:spPr>
          <a:xfrm>
            <a:off x="1102367" y="1264801"/>
            <a:ext cx="4114571" cy="4296387"/>
          </a:xfrm>
        </p:spPr>
        <p:txBody>
          <a:bodyPr>
            <a:normAutofit/>
          </a:bodyPr>
          <a:lstStyle/>
          <a:p>
            <a:pPr algn="ctr"/>
            <a:r>
              <a:rPr lang="en-US">
                <a:solidFill>
                  <a:schemeClr val="bg1"/>
                </a:solidFill>
              </a:rPr>
              <a:t>Key principles – Code of Practice</a:t>
            </a: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9C8E4E4-86AF-4B3C-8975-B224FA8D1B5E}"/>
              </a:ext>
            </a:extLst>
          </p:cNvPr>
          <p:cNvSpPr>
            <a:spLocks noGrp="1"/>
          </p:cNvSpPr>
          <p:nvPr>
            <p:ph idx="1"/>
          </p:nvPr>
        </p:nvSpPr>
        <p:spPr>
          <a:xfrm>
            <a:off x="5598942" y="655672"/>
            <a:ext cx="5853099" cy="5590383"/>
          </a:xfrm>
        </p:spPr>
        <p:txBody>
          <a:bodyPr>
            <a:normAutofit fontScale="92500" lnSpcReduction="10000"/>
          </a:bodyPr>
          <a:lstStyle/>
          <a:p>
            <a:pPr>
              <a:lnSpc>
                <a:spcPct val="150000"/>
              </a:lnSpc>
            </a:pPr>
            <a:r>
              <a:rPr lang="en-US" sz="1800" dirty="0">
                <a:solidFill>
                  <a:schemeClr val="bg1"/>
                </a:solidFill>
              </a:rPr>
              <a:t>All clients will be assumed to have capacity unless they are assessed and identified to lack capacity. </a:t>
            </a:r>
          </a:p>
          <a:p>
            <a:pPr>
              <a:lnSpc>
                <a:spcPct val="150000"/>
              </a:lnSpc>
            </a:pPr>
            <a:r>
              <a:rPr lang="en-US" sz="1800" dirty="0">
                <a:solidFill>
                  <a:schemeClr val="bg1"/>
                </a:solidFill>
              </a:rPr>
              <a:t>An individual’s right to make a decision should be empowered. Even if there might be circumstances, where unwise decisions may have been made.</a:t>
            </a:r>
          </a:p>
          <a:p>
            <a:pPr>
              <a:lnSpc>
                <a:spcPct val="150000"/>
              </a:lnSpc>
            </a:pPr>
            <a:r>
              <a:rPr lang="en-GB" sz="1800" dirty="0">
                <a:solidFill>
                  <a:schemeClr val="bg1"/>
                </a:solidFill>
              </a:rPr>
              <a:t>A person is not to be treated as unable to make a decision unless </a:t>
            </a:r>
            <a:r>
              <a:rPr lang="en-GB" sz="1800" b="1" dirty="0">
                <a:solidFill>
                  <a:schemeClr val="bg1"/>
                </a:solidFill>
              </a:rPr>
              <a:t>all practicable steps</a:t>
            </a:r>
            <a:r>
              <a:rPr lang="en-GB" sz="1800" dirty="0">
                <a:solidFill>
                  <a:schemeClr val="bg1"/>
                </a:solidFill>
              </a:rPr>
              <a:t> to help him to do so have been taken without success.</a:t>
            </a:r>
          </a:p>
          <a:p>
            <a:pPr>
              <a:lnSpc>
                <a:spcPct val="150000"/>
              </a:lnSpc>
            </a:pPr>
            <a:r>
              <a:rPr lang="en-GB" sz="1800" dirty="0">
                <a:solidFill>
                  <a:schemeClr val="bg1"/>
                </a:solidFill>
              </a:rPr>
              <a:t>An act done, or decision made, under this Act for or on behalf of a person must be done, or made, in </a:t>
            </a:r>
            <a:r>
              <a:rPr lang="en-GB" sz="1800" b="1" dirty="0">
                <a:solidFill>
                  <a:schemeClr val="bg1"/>
                </a:solidFill>
              </a:rPr>
              <a:t>their best interests</a:t>
            </a:r>
            <a:r>
              <a:rPr lang="en-GB" sz="1800" dirty="0">
                <a:solidFill>
                  <a:schemeClr val="bg1"/>
                </a:solidFill>
              </a:rPr>
              <a:t>.</a:t>
            </a:r>
          </a:p>
          <a:p>
            <a:pPr>
              <a:lnSpc>
                <a:spcPct val="150000"/>
              </a:lnSpc>
            </a:pPr>
            <a:r>
              <a:rPr lang="en-GB" sz="1800" dirty="0">
                <a:solidFill>
                  <a:schemeClr val="bg1"/>
                </a:solidFill>
              </a:rPr>
              <a:t>All decisions made in the best interest of the client, should always adhere to the least restrictive approach, where the freedom and rights of the client is taken into consideration.</a:t>
            </a:r>
          </a:p>
          <a:p>
            <a:pPr>
              <a:lnSpc>
                <a:spcPct val="150000"/>
              </a:lnSpc>
            </a:pPr>
            <a:endParaRPr lang="en-US" sz="1800" dirty="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234134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E181C65-EAEF-4738-8EFE-E99FFEB395FF}"/>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rPr>
              <a:t>Summary of principles </a:t>
            </a:r>
          </a:p>
        </p:txBody>
      </p:sp>
      <p:sp>
        <p:nvSpPr>
          <p:cNvPr id="3" name="Content Placeholder 2">
            <a:extLst>
              <a:ext uri="{FF2B5EF4-FFF2-40B4-BE49-F238E27FC236}">
                <a16:creationId xmlns:a16="http://schemas.microsoft.com/office/drawing/2014/main" id="{47E3B0A6-3C81-47D8-9BB4-89364EC26856}"/>
              </a:ext>
            </a:extLst>
          </p:cNvPr>
          <p:cNvSpPr>
            <a:spLocks noGrp="1"/>
          </p:cNvSpPr>
          <p:nvPr>
            <p:ph idx="1"/>
          </p:nvPr>
        </p:nvSpPr>
        <p:spPr>
          <a:xfrm>
            <a:off x="6477270" y="1130846"/>
            <a:ext cx="4974771" cy="4351338"/>
          </a:xfrm>
        </p:spPr>
        <p:txBody>
          <a:bodyPr>
            <a:normAutofit fontScale="92500"/>
          </a:bodyPr>
          <a:lstStyle/>
          <a:p>
            <a:pPr>
              <a:lnSpc>
                <a:spcPct val="150000"/>
              </a:lnSpc>
            </a:pPr>
            <a:r>
              <a:rPr lang="en-US" dirty="0">
                <a:solidFill>
                  <a:schemeClr val="bg1"/>
                </a:solidFill>
              </a:rPr>
              <a:t>Least restrictive option and maximizing independence</a:t>
            </a:r>
          </a:p>
          <a:p>
            <a:pPr>
              <a:lnSpc>
                <a:spcPct val="150000"/>
              </a:lnSpc>
            </a:pPr>
            <a:r>
              <a:rPr lang="en-US" dirty="0">
                <a:solidFill>
                  <a:schemeClr val="bg1"/>
                </a:solidFill>
              </a:rPr>
              <a:t>Empowerment and involvement </a:t>
            </a:r>
          </a:p>
          <a:p>
            <a:pPr>
              <a:lnSpc>
                <a:spcPct val="150000"/>
              </a:lnSpc>
            </a:pPr>
            <a:r>
              <a:rPr lang="en-US" dirty="0">
                <a:solidFill>
                  <a:schemeClr val="bg1"/>
                </a:solidFill>
              </a:rPr>
              <a:t>Respect and dignity </a:t>
            </a:r>
          </a:p>
          <a:p>
            <a:pPr>
              <a:lnSpc>
                <a:spcPct val="150000"/>
              </a:lnSpc>
            </a:pPr>
            <a:r>
              <a:rPr lang="en-US" dirty="0">
                <a:solidFill>
                  <a:schemeClr val="bg1"/>
                </a:solidFill>
              </a:rPr>
              <a:t>Purpose and effectiveness</a:t>
            </a:r>
          </a:p>
          <a:p>
            <a:pPr>
              <a:lnSpc>
                <a:spcPct val="150000"/>
              </a:lnSpc>
            </a:pPr>
            <a:r>
              <a:rPr lang="en-US" dirty="0">
                <a:solidFill>
                  <a:schemeClr val="bg1"/>
                </a:solidFill>
              </a:rPr>
              <a:t>Efficiency and equity </a:t>
            </a:r>
          </a:p>
        </p:txBody>
      </p:sp>
    </p:spTree>
    <p:extLst>
      <p:ext uri="{BB962C8B-B14F-4D97-AF65-F5344CB8AC3E}">
        <p14:creationId xmlns:p14="http://schemas.microsoft.com/office/powerpoint/2010/main" val="311265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5" name="Oval 14">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E072874-73FA-40D5-9139-9DD92FEE0990}"/>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kern="1200">
                <a:solidFill>
                  <a:schemeClr val="bg1"/>
                </a:solidFill>
                <a:latin typeface="+mj-lt"/>
                <a:ea typeface="+mj-ea"/>
                <a:cs typeface="+mj-cs"/>
              </a:rPr>
              <a:t>Changes between mental health act 1983 and 2007</a:t>
            </a:r>
          </a:p>
        </p:txBody>
      </p:sp>
      <p:sp>
        <p:nvSpPr>
          <p:cNvPr id="17"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9"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1"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2" name="Freeform: Shape 21">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5" name="Oval 24">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7" name="Oval 26">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9"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0" name="Freeform: Shape 29">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199674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25234F-5C81-43C9-9006-D39120905E91}"/>
              </a:ext>
            </a:extLst>
          </p:cNvPr>
          <p:cNvSpPr>
            <a:spLocks noGrp="1"/>
          </p:cNvSpPr>
          <p:nvPr>
            <p:ph type="title"/>
          </p:nvPr>
        </p:nvSpPr>
        <p:spPr>
          <a:xfrm>
            <a:off x="1102368" y="694268"/>
            <a:ext cx="3553510" cy="5477932"/>
          </a:xfrm>
        </p:spPr>
        <p:txBody>
          <a:bodyPr>
            <a:normAutofit/>
          </a:bodyPr>
          <a:lstStyle/>
          <a:p>
            <a:pPr algn="ctr"/>
            <a:r>
              <a:rPr lang="en-US">
                <a:solidFill>
                  <a:schemeClr val="bg1"/>
                </a:solidFill>
              </a:rPr>
              <a:t>Changes in definition of mental disorder </a:t>
            </a: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F9EFD22-B734-44BE-9BE8-59980183FEA4}"/>
              </a:ext>
            </a:extLst>
          </p:cNvPr>
          <p:cNvSpPr>
            <a:spLocks noGrp="1"/>
          </p:cNvSpPr>
          <p:nvPr>
            <p:ph idx="1"/>
          </p:nvPr>
        </p:nvSpPr>
        <p:spPr>
          <a:xfrm>
            <a:off x="6479407" y="1130846"/>
            <a:ext cx="4972634" cy="5160226"/>
          </a:xfrm>
        </p:spPr>
        <p:txBody>
          <a:bodyPr>
            <a:normAutofit fontScale="85000" lnSpcReduction="10000"/>
          </a:bodyPr>
          <a:lstStyle/>
          <a:p>
            <a:pPr>
              <a:lnSpc>
                <a:spcPct val="150000"/>
              </a:lnSpc>
            </a:pPr>
            <a:r>
              <a:rPr lang="en-US" dirty="0">
                <a:solidFill>
                  <a:schemeClr val="bg1"/>
                </a:solidFill>
              </a:rPr>
              <a:t>Mental health act 2007’s definition of mental disorder – “Any disorder or disability of the mind”</a:t>
            </a:r>
          </a:p>
          <a:p>
            <a:pPr>
              <a:lnSpc>
                <a:spcPct val="150000"/>
              </a:lnSpc>
            </a:pPr>
            <a:r>
              <a:rPr lang="en-US" dirty="0">
                <a:solidFill>
                  <a:schemeClr val="bg1"/>
                </a:solidFill>
              </a:rPr>
              <a:t>A mental disorder is a term used to describe an individual diagnosed with the following:</a:t>
            </a:r>
          </a:p>
          <a:p>
            <a:pPr lvl="1">
              <a:lnSpc>
                <a:spcPct val="150000"/>
              </a:lnSpc>
            </a:pPr>
            <a:r>
              <a:rPr lang="en-US" dirty="0">
                <a:solidFill>
                  <a:schemeClr val="bg1"/>
                </a:solidFill>
              </a:rPr>
              <a:t>Mental illness</a:t>
            </a:r>
          </a:p>
          <a:p>
            <a:pPr lvl="1">
              <a:lnSpc>
                <a:spcPct val="150000"/>
              </a:lnSpc>
            </a:pPr>
            <a:r>
              <a:rPr lang="en-US" dirty="0">
                <a:solidFill>
                  <a:schemeClr val="bg1"/>
                </a:solidFill>
              </a:rPr>
              <a:t>Learning disability </a:t>
            </a:r>
          </a:p>
          <a:p>
            <a:pPr lvl="1">
              <a:lnSpc>
                <a:spcPct val="150000"/>
              </a:lnSpc>
            </a:pPr>
            <a:r>
              <a:rPr lang="en-US" dirty="0">
                <a:solidFill>
                  <a:schemeClr val="bg1"/>
                </a:solidFill>
              </a:rPr>
              <a:t>Personality disorder</a:t>
            </a:r>
          </a:p>
          <a:p>
            <a:pPr lvl="1">
              <a:lnSpc>
                <a:spcPct val="150000"/>
              </a:lnSpc>
            </a:pPr>
            <a:endParaRPr lang="en-US" dirty="0">
              <a:solidFill>
                <a:schemeClr val="bg1"/>
              </a:solidFill>
            </a:endParaRPr>
          </a:p>
        </p:txBody>
      </p:sp>
    </p:spTree>
    <p:extLst>
      <p:ext uri="{BB962C8B-B14F-4D97-AF65-F5344CB8AC3E}">
        <p14:creationId xmlns:p14="http://schemas.microsoft.com/office/powerpoint/2010/main" val="2336960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25354CC0-45E0-46CB-AB31-7A8E3E07062C}"/>
              </a:ext>
            </a:extLst>
          </p:cNvPr>
          <p:cNvSpPr>
            <a:spLocks noGrp="1"/>
          </p:cNvSpPr>
          <p:nvPr>
            <p:ph idx="4294967295"/>
          </p:nvPr>
        </p:nvSpPr>
        <p:spPr>
          <a:xfrm>
            <a:off x="4139714" y="650238"/>
            <a:ext cx="5747998" cy="5567682"/>
          </a:xfrm>
        </p:spPr>
        <p:txBody>
          <a:bodyPr vert="horz" lIns="91440" tIns="45720" rIns="91440" bIns="45720" rtlCol="0">
            <a:normAutofit lnSpcReduction="10000"/>
          </a:bodyPr>
          <a:lstStyle/>
          <a:p>
            <a:pPr marL="0" indent="0" algn="ctr">
              <a:lnSpc>
                <a:spcPct val="150000"/>
              </a:lnSpc>
              <a:buNone/>
            </a:pPr>
            <a:r>
              <a:rPr lang="en-US" sz="1800" b="1" dirty="0">
                <a:solidFill>
                  <a:schemeClr val="bg1"/>
                </a:solidFill>
              </a:rPr>
              <a:t>Common mental disorders</a:t>
            </a:r>
          </a:p>
          <a:p>
            <a:pPr>
              <a:lnSpc>
                <a:spcPct val="150000"/>
              </a:lnSpc>
            </a:pPr>
            <a:r>
              <a:rPr lang="en-US" sz="1400" dirty="0">
                <a:solidFill>
                  <a:schemeClr val="bg1"/>
                </a:solidFill>
              </a:rPr>
              <a:t>Affective disorders (</a:t>
            </a:r>
            <a:r>
              <a:rPr lang="en-US" sz="1400" dirty="0" err="1">
                <a:solidFill>
                  <a:schemeClr val="bg1"/>
                </a:solidFill>
              </a:rPr>
              <a:t>Eg</a:t>
            </a:r>
            <a:r>
              <a:rPr lang="en-US" sz="1400" dirty="0">
                <a:solidFill>
                  <a:schemeClr val="bg1"/>
                </a:solidFill>
              </a:rPr>
              <a:t>: Depression)</a:t>
            </a:r>
          </a:p>
          <a:p>
            <a:pPr>
              <a:lnSpc>
                <a:spcPct val="150000"/>
              </a:lnSpc>
            </a:pPr>
            <a:r>
              <a:rPr lang="en-US" sz="1400" dirty="0">
                <a:solidFill>
                  <a:schemeClr val="bg1"/>
                </a:solidFill>
              </a:rPr>
              <a:t>Schizophrenia and Delusional Disorder </a:t>
            </a:r>
          </a:p>
          <a:p>
            <a:pPr>
              <a:lnSpc>
                <a:spcPct val="150000"/>
              </a:lnSpc>
            </a:pPr>
            <a:r>
              <a:rPr lang="en-US" sz="1400" dirty="0">
                <a:solidFill>
                  <a:schemeClr val="bg1"/>
                </a:solidFill>
              </a:rPr>
              <a:t>Neurotic, stress and somatoform disorders (</a:t>
            </a:r>
            <a:r>
              <a:rPr lang="en-US" sz="1400" dirty="0" err="1">
                <a:solidFill>
                  <a:schemeClr val="bg1"/>
                </a:solidFill>
              </a:rPr>
              <a:t>Eg</a:t>
            </a:r>
            <a:r>
              <a:rPr lang="en-US" sz="1400" dirty="0">
                <a:solidFill>
                  <a:schemeClr val="bg1"/>
                </a:solidFill>
              </a:rPr>
              <a:t>: Anxiety)</a:t>
            </a:r>
          </a:p>
          <a:p>
            <a:pPr>
              <a:lnSpc>
                <a:spcPct val="150000"/>
              </a:lnSpc>
            </a:pPr>
            <a:r>
              <a:rPr lang="en-US" sz="1400" dirty="0">
                <a:solidFill>
                  <a:schemeClr val="bg1"/>
                </a:solidFill>
              </a:rPr>
              <a:t>Compulsive disorders, Post-traumatic disorder</a:t>
            </a:r>
          </a:p>
          <a:p>
            <a:pPr>
              <a:lnSpc>
                <a:spcPct val="150000"/>
              </a:lnSpc>
            </a:pPr>
            <a:r>
              <a:rPr lang="en-US" sz="1400" dirty="0">
                <a:solidFill>
                  <a:schemeClr val="bg1"/>
                </a:solidFill>
              </a:rPr>
              <a:t>Organic mental disorders (</a:t>
            </a:r>
            <a:r>
              <a:rPr lang="en-US" sz="1400" dirty="0" err="1">
                <a:solidFill>
                  <a:schemeClr val="bg1"/>
                </a:solidFill>
              </a:rPr>
              <a:t>Eg</a:t>
            </a:r>
            <a:r>
              <a:rPr lang="en-US" sz="1400" dirty="0">
                <a:solidFill>
                  <a:schemeClr val="bg1"/>
                </a:solidFill>
              </a:rPr>
              <a:t>: Dementia)</a:t>
            </a:r>
          </a:p>
          <a:p>
            <a:pPr>
              <a:lnSpc>
                <a:spcPct val="150000"/>
              </a:lnSpc>
            </a:pPr>
            <a:r>
              <a:rPr lang="en-US" sz="1400" dirty="0">
                <a:solidFill>
                  <a:schemeClr val="bg1"/>
                </a:solidFill>
              </a:rPr>
              <a:t>Personality and </a:t>
            </a:r>
            <a:r>
              <a:rPr lang="en-US" sz="1400" dirty="0" err="1">
                <a:solidFill>
                  <a:schemeClr val="bg1"/>
                </a:solidFill>
              </a:rPr>
              <a:t>behavioural</a:t>
            </a:r>
            <a:r>
              <a:rPr lang="en-US" sz="1400" dirty="0">
                <a:solidFill>
                  <a:schemeClr val="bg1"/>
                </a:solidFill>
              </a:rPr>
              <a:t> change due to brain injury or damage</a:t>
            </a:r>
          </a:p>
          <a:p>
            <a:pPr>
              <a:lnSpc>
                <a:spcPct val="150000"/>
              </a:lnSpc>
            </a:pPr>
            <a:r>
              <a:rPr lang="en-US" sz="1400" dirty="0">
                <a:solidFill>
                  <a:schemeClr val="bg1"/>
                </a:solidFill>
              </a:rPr>
              <a:t>Mental disorder due to substance misuse</a:t>
            </a:r>
          </a:p>
          <a:p>
            <a:pPr>
              <a:lnSpc>
                <a:spcPct val="150000"/>
              </a:lnSpc>
            </a:pPr>
            <a:r>
              <a:rPr lang="en-US" sz="1400" dirty="0">
                <a:solidFill>
                  <a:schemeClr val="bg1"/>
                </a:solidFill>
              </a:rPr>
              <a:t>Eating disorders, non-organic sleep disorders, non- organic sexual disorders </a:t>
            </a:r>
          </a:p>
          <a:p>
            <a:pPr>
              <a:lnSpc>
                <a:spcPct val="150000"/>
              </a:lnSpc>
            </a:pPr>
            <a:r>
              <a:rPr lang="en-US" sz="1400" dirty="0">
                <a:solidFill>
                  <a:schemeClr val="bg1"/>
                </a:solidFill>
              </a:rPr>
              <a:t>Learning disabilities </a:t>
            </a:r>
          </a:p>
          <a:p>
            <a:pPr>
              <a:lnSpc>
                <a:spcPct val="150000"/>
              </a:lnSpc>
            </a:pPr>
            <a:r>
              <a:rPr lang="en-US" sz="1400" dirty="0">
                <a:solidFill>
                  <a:schemeClr val="bg1"/>
                </a:solidFill>
              </a:rPr>
              <a:t>Autistic spectrum disorder </a:t>
            </a:r>
          </a:p>
          <a:p>
            <a:pPr>
              <a:lnSpc>
                <a:spcPct val="150000"/>
              </a:lnSpc>
            </a:pPr>
            <a:r>
              <a:rPr lang="en-US" sz="1400" dirty="0" err="1">
                <a:solidFill>
                  <a:schemeClr val="bg1"/>
                </a:solidFill>
              </a:rPr>
              <a:t>Behavioural</a:t>
            </a:r>
            <a:r>
              <a:rPr lang="en-US" sz="1400" dirty="0">
                <a:solidFill>
                  <a:schemeClr val="bg1"/>
                </a:solidFill>
              </a:rPr>
              <a:t> and emotional disorder of children and adolescents</a:t>
            </a: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87257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2"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3"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5"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67"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68"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9"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70"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371"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72"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3"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74"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5"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76"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77"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78"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9"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80"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81"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82"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3"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D030DEE2-AE2C-492B-AE5A-0973BEA1CF69}"/>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rPr>
              <a:t>Learning disability </a:t>
            </a:r>
          </a:p>
        </p:txBody>
      </p:sp>
      <p:sp>
        <p:nvSpPr>
          <p:cNvPr id="3" name="Content Placeholder 2">
            <a:extLst>
              <a:ext uri="{FF2B5EF4-FFF2-40B4-BE49-F238E27FC236}">
                <a16:creationId xmlns:a16="http://schemas.microsoft.com/office/drawing/2014/main" id="{7BD71003-0A8E-4D6B-AB80-28D90B915B6C}"/>
              </a:ext>
            </a:extLst>
          </p:cNvPr>
          <p:cNvSpPr>
            <a:spLocks noGrp="1"/>
          </p:cNvSpPr>
          <p:nvPr>
            <p:ph idx="1"/>
          </p:nvPr>
        </p:nvSpPr>
        <p:spPr>
          <a:xfrm>
            <a:off x="6477270" y="1130846"/>
            <a:ext cx="4974771" cy="4351338"/>
          </a:xfrm>
        </p:spPr>
        <p:txBody>
          <a:bodyPr>
            <a:normAutofit/>
          </a:bodyPr>
          <a:lstStyle/>
          <a:p>
            <a:pPr>
              <a:lnSpc>
                <a:spcPct val="150000"/>
              </a:lnSpc>
            </a:pPr>
            <a:r>
              <a:rPr lang="en-US" sz="1700" dirty="0">
                <a:solidFill>
                  <a:schemeClr val="bg1"/>
                </a:solidFill>
              </a:rPr>
              <a:t>An individual with a learning disability with no other forms of existing mental disorder cannot be detained for treatment or be subjected to community treatment</a:t>
            </a:r>
          </a:p>
          <a:p>
            <a:pPr>
              <a:lnSpc>
                <a:spcPct val="150000"/>
              </a:lnSpc>
            </a:pPr>
            <a:r>
              <a:rPr lang="en-US" sz="1700" dirty="0">
                <a:solidFill>
                  <a:schemeClr val="bg1"/>
                </a:solidFill>
              </a:rPr>
              <a:t>Exceptions would be </a:t>
            </a:r>
          </a:p>
          <a:p>
            <a:pPr lvl="1">
              <a:lnSpc>
                <a:spcPct val="150000"/>
              </a:lnSpc>
            </a:pPr>
            <a:r>
              <a:rPr lang="en-US" sz="1700" dirty="0">
                <a:solidFill>
                  <a:schemeClr val="bg1"/>
                </a:solidFill>
              </a:rPr>
              <a:t>If additional aggressive or violent </a:t>
            </a:r>
            <a:r>
              <a:rPr lang="en-US" sz="1700" dirty="0" err="1">
                <a:solidFill>
                  <a:schemeClr val="bg1"/>
                </a:solidFill>
              </a:rPr>
              <a:t>behaviour</a:t>
            </a:r>
            <a:r>
              <a:rPr lang="en-US" sz="1700" dirty="0">
                <a:solidFill>
                  <a:schemeClr val="bg1"/>
                </a:solidFill>
              </a:rPr>
              <a:t> is present </a:t>
            </a:r>
          </a:p>
          <a:p>
            <a:pPr lvl="1">
              <a:lnSpc>
                <a:spcPct val="150000"/>
              </a:lnSpc>
            </a:pPr>
            <a:r>
              <a:rPr lang="en-US" sz="1700" dirty="0">
                <a:solidFill>
                  <a:schemeClr val="bg1"/>
                </a:solidFill>
              </a:rPr>
              <a:t>Extreme misconduct takes place</a:t>
            </a:r>
          </a:p>
          <a:p>
            <a:pPr lvl="1">
              <a:lnSpc>
                <a:spcPct val="150000"/>
              </a:lnSpc>
            </a:pPr>
            <a:r>
              <a:rPr lang="en-US" sz="1700" dirty="0">
                <a:solidFill>
                  <a:schemeClr val="bg1"/>
                </a:solidFill>
              </a:rPr>
              <a:t>Risk to themselves or others</a:t>
            </a:r>
          </a:p>
          <a:p>
            <a:pPr>
              <a:lnSpc>
                <a:spcPct val="150000"/>
              </a:lnSpc>
            </a:pPr>
            <a:endParaRPr lang="en-US" sz="1700" dirty="0">
              <a:solidFill>
                <a:schemeClr val="bg1"/>
              </a:solidFill>
            </a:endParaRPr>
          </a:p>
        </p:txBody>
      </p:sp>
    </p:spTree>
    <p:extLst>
      <p:ext uri="{BB962C8B-B14F-4D97-AF65-F5344CB8AC3E}">
        <p14:creationId xmlns:p14="http://schemas.microsoft.com/office/powerpoint/2010/main" val="3675901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77A1E-55F3-47CD-B3DB-18987CE0B3C4}"/>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Autism spectrum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CE41C94-E516-4601-A546-28A6967FBC73}"/>
              </a:ext>
            </a:extLst>
          </p:cNvPr>
          <p:cNvSpPr>
            <a:spLocks noGrp="1"/>
          </p:cNvSpPr>
          <p:nvPr>
            <p:ph idx="1"/>
          </p:nvPr>
        </p:nvSpPr>
        <p:spPr>
          <a:xfrm>
            <a:off x="6234868" y="1130846"/>
            <a:ext cx="5217173" cy="4351338"/>
          </a:xfrm>
        </p:spPr>
        <p:txBody>
          <a:bodyPr>
            <a:normAutofit lnSpcReduction="10000"/>
          </a:bodyPr>
          <a:lstStyle/>
          <a:p>
            <a:pPr>
              <a:lnSpc>
                <a:spcPct val="150000"/>
              </a:lnSpc>
            </a:pPr>
            <a:r>
              <a:rPr lang="en-US" sz="1800" dirty="0">
                <a:solidFill>
                  <a:schemeClr val="bg1"/>
                </a:solidFill>
              </a:rPr>
              <a:t>An individual with a diagnosis in Autism spectrum disorder can be detained  under the mental health act, even when a diagnosis for a different mental disorder is not present</a:t>
            </a:r>
          </a:p>
          <a:p>
            <a:pPr>
              <a:lnSpc>
                <a:spcPct val="150000"/>
              </a:lnSpc>
            </a:pPr>
            <a:r>
              <a:rPr lang="en-US" sz="1800" dirty="0">
                <a:solidFill>
                  <a:schemeClr val="bg1"/>
                </a:solidFill>
              </a:rPr>
              <a:t>It is possible to detain someone within Autism spectrum even if </a:t>
            </a:r>
          </a:p>
          <a:p>
            <a:pPr lvl="1">
              <a:lnSpc>
                <a:spcPct val="150000"/>
              </a:lnSpc>
            </a:pPr>
            <a:r>
              <a:rPr lang="en-US" sz="1800" dirty="0">
                <a:solidFill>
                  <a:schemeClr val="bg1"/>
                </a:solidFill>
              </a:rPr>
              <a:t>Their diagnosis is not accompanied with abnormally aggressive or violent </a:t>
            </a:r>
            <a:r>
              <a:rPr lang="en-US" sz="1800" dirty="0" err="1">
                <a:solidFill>
                  <a:schemeClr val="bg1"/>
                </a:solidFill>
              </a:rPr>
              <a:t>behaviour</a:t>
            </a:r>
            <a:r>
              <a:rPr lang="en-US" sz="1800" dirty="0">
                <a:solidFill>
                  <a:schemeClr val="bg1"/>
                </a:solidFill>
              </a:rPr>
              <a:t> </a:t>
            </a:r>
          </a:p>
          <a:p>
            <a:pPr lvl="1">
              <a:lnSpc>
                <a:spcPct val="150000"/>
              </a:lnSpc>
            </a:pPr>
            <a:r>
              <a:rPr lang="en-US" sz="1800" dirty="0">
                <a:solidFill>
                  <a:schemeClr val="bg1"/>
                </a:solidFill>
              </a:rPr>
              <a:t>Their diagnosis is not accompanied by any form of irresponsible </a:t>
            </a:r>
            <a:r>
              <a:rPr lang="en-US" sz="1800" dirty="0" err="1">
                <a:solidFill>
                  <a:schemeClr val="bg1"/>
                </a:solidFill>
              </a:rPr>
              <a:t>behaviour</a:t>
            </a:r>
            <a:r>
              <a:rPr lang="en-US" sz="1800" dirty="0">
                <a:solidFill>
                  <a:schemeClr val="bg1"/>
                </a:solidFill>
              </a:rPr>
              <a:t>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21132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11"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BB401F8F-8811-4F6E-A4C6-1C04D4D039DE}"/>
              </a:ext>
            </a:extLst>
          </p:cNvPr>
          <p:cNvSpPr>
            <a:spLocks noGrp="1"/>
          </p:cNvSpPr>
          <p:nvPr>
            <p:ph type="title"/>
          </p:nvPr>
        </p:nvSpPr>
        <p:spPr>
          <a:xfrm>
            <a:off x="7026992" y="1202026"/>
            <a:ext cx="4030132" cy="4406508"/>
          </a:xfrm>
        </p:spPr>
        <p:txBody>
          <a:bodyPr>
            <a:normAutofit/>
          </a:bodyPr>
          <a:lstStyle/>
          <a:p>
            <a:pPr algn="ctr"/>
            <a:r>
              <a:rPr lang="en-US">
                <a:solidFill>
                  <a:schemeClr val="bg1"/>
                </a:solidFill>
              </a:rPr>
              <a:t>Role of professionals</a:t>
            </a:r>
          </a:p>
        </p:txBody>
      </p:sp>
      <p:sp>
        <p:nvSpPr>
          <p:cNvPr id="3" name="Content Placeholder 2">
            <a:extLst>
              <a:ext uri="{FF2B5EF4-FFF2-40B4-BE49-F238E27FC236}">
                <a16:creationId xmlns:a16="http://schemas.microsoft.com/office/drawing/2014/main" id="{EBEED503-053F-43E3-ADDE-EBC28AD6A680}"/>
              </a:ext>
            </a:extLst>
          </p:cNvPr>
          <p:cNvSpPr>
            <a:spLocks noGrp="1"/>
          </p:cNvSpPr>
          <p:nvPr>
            <p:ph idx="1"/>
          </p:nvPr>
        </p:nvSpPr>
        <p:spPr>
          <a:xfrm>
            <a:off x="892228" y="1257565"/>
            <a:ext cx="5217173" cy="4351338"/>
          </a:xfrm>
        </p:spPr>
        <p:txBody>
          <a:bodyPr>
            <a:normAutofit fontScale="92500"/>
          </a:bodyPr>
          <a:lstStyle/>
          <a:p>
            <a:pPr>
              <a:lnSpc>
                <a:spcPct val="150000"/>
              </a:lnSpc>
            </a:pPr>
            <a:r>
              <a:rPr lang="en-US" sz="1700" dirty="0">
                <a:solidFill>
                  <a:schemeClr val="bg1"/>
                </a:solidFill>
              </a:rPr>
              <a:t>Responsible Clinician</a:t>
            </a:r>
          </a:p>
          <a:p>
            <a:pPr lvl="1">
              <a:lnSpc>
                <a:spcPct val="150000"/>
              </a:lnSpc>
            </a:pPr>
            <a:r>
              <a:rPr lang="en-US" sz="1700" dirty="0">
                <a:solidFill>
                  <a:schemeClr val="bg1"/>
                </a:solidFill>
              </a:rPr>
              <a:t>The professional, who has overall responsibility of the care and treatment of the patient</a:t>
            </a:r>
          </a:p>
          <a:p>
            <a:pPr lvl="1">
              <a:lnSpc>
                <a:spcPct val="150000"/>
              </a:lnSpc>
            </a:pPr>
            <a:r>
              <a:rPr lang="en-US" sz="1700" dirty="0">
                <a:solidFill>
                  <a:schemeClr val="bg1"/>
                </a:solidFill>
              </a:rPr>
              <a:t>Only medical doctor could make a decision to detain a patient in hospital under section 2, 3, or 4</a:t>
            </a:r>
          </a:p>
          <a:p>
            <a:pPr lvl="1">
              <a:lnSpc>
                <a:spcPct val="150000"/>
              </a:lnSpc>
            </a:pPr>
            <a:r>
              <a:rPr lang="en-US" sz="1700" dirty="0">
                <a:solidFill>
                  <a:schemeClr val="bg1"/>
                </a:solidFill>
              </a:rPr>
              <a:t>One of the two doctors should be approved under section 12.</a:t>
            </a:r>
          </a:p>
          <a:p>
            <a:pPr>
              <a:lnSpc>
                <a:spcPct val="150000"/>
              </a:lnSpc>
            </a:pPr>
            <a:r>
              <a:rPr lang="en-US" sz="1700" dirty="0">
                <a:solidFill>
                  <a:schemeClr val="bg1"/>
                </a:solidFill>
              </a:rPr>
              <a:t>Approved Clinician </a:t>
            </a:r>
          </a:p>
          <a:p>
            <a:pPr lvl="1">
              <a:lnSpc>
                <a:spcPct val="150000"/>
              </a:lnSpc>
            </a:pPr>
            <a:r>
              <a:rPr lang="en-US" sz="1700" dirty="0">
                <a:solidFill>
                  <a:schemeClr val="bg1"/>
                </a:solidFill>
              </a:rPr>
              <a:t>After admittance to hospital, different professional may take responsibility. </a:t>
            </a:r>
          </a:p>
          <a:p>
            <a:pPr>
              <a:lnSpc>
                <a:spcPct val="150000"/>
              </a:lnSpc>
            </a:pPr>
            <a:endParaRPr lang="en-US" sz="1700" dirty="0">
              <a:solidFill>
                <a:schemeClr val="bg1"/>
              </a:solidFill>
            </a:endParaRP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1528669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B82E69-159B-4E23-8397-B7271B9A857E}"/>
              </a:ext>
            </a:extLst>
          </p:cNvPr>
          <p:cNvSpPr>
            <a:spLocks noGrp="1"/>
          </p:cNvSpPr>
          <p:nvPr>
            <p:ph type="title"/>
          </p:nvPr>
        </p:nvSpPr>
        <p:spPr>
          <a:xfrm>
            <a:off x="1102368" y="694268"/>
            <a:ext cx="3553510" cy="5477932"/>
          </a:xfrm>
        </p:spPr>
        <p:txBody>
          <a:bodyPr>
            <a:normAutofit/>
          </a:bodyPr>
          <a:lstStyle/>
          <a:p>
            <a:pPr algn="ctr"/>
            <a:r>
              <a:rPr lang="en-US">
                <a:solidFill>
                  <a:schemeClr val="bg1"/>
                </a:solidFill>
              </a:rPr>
              <a:t>Nearest relative</a:t>
            </a: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9754225-AA30-4AA6-8F67-E2205C9B1DBB}"/>
              </a:ext>
            </a:extLst>
          </p:cNvPr>
          <p:cNvSpPr>
            <a:spLocks noGrp="1"/>
          </p:cNvSpPr>
          <p:nvPr>
            <p:ph idx="1"/>
          </p:nvPr>
        </p:nvSpPr>
        <p:spPr>
          <a:xfrm>
            <a:off x="6234868" y="1130846"/>
            <a:ext cx="5217173" cy="4351338"/>
          </a:xfrm>
        </p:spPr>
        <p:txBody>
          <a:bodyPr>
            <a:normAutofit fontScale="92500" lnSpcReduction="10000"/>
          </a:bodyPr>
          <a:lstStyle/>
          <a:p>
            <a:pPr>
              <a:lnSpc>
                <a:spcPct val="150000"/>
              </a:lnSpc>
            </a:pPr>
            <a:r>
              <a:rPr lang="en-US" dirty="0">
                <a:solidFill>
                  <a:schemeClr val="bg1"/>
                </a:solidFill>
              </a:rPr>
              <a:t>Although the nearest kin is not defined by the mental health act</a:t>
            </a:r>
          </a:p>
          <a:p>
            <a:pPr>
              <a:lnSpc>
                <a:spcPct val="150000"/>
              </a:lnSpc>
            </a:pPr>
            <a:r>
              <a:rPr lang="en-US" dirty="0">
                <a:solidFill>
                  <a:schemeClr val="bg1"/>
                </a:solidFill>
              </a:rPr>
              <a:t>The nearest relative is defined under the section 26</a:t>
            </a:r>
          </a:p>
          <a:p>
            <a:pPr>
              <a:lnSpc>
                <a:spcPct val="150000"/>
              </a:lnSpc>
            </a:pPr>
            <a:r>
              <a:rPr lang="en-US" dirty="0">
                <a:solidFill>
                  <a:schemeClr val="bg1"/>
                </a:solidFill>
              </a:rPr>
              <a:t>The nearest relative is based on a hierarchical system, and not based on choice</a:t>
            </a:r>
          </a:p>
        </p:txBody>
      </p:sp>
    </p:spTree>
    <p:extLst>
      <p:ext uri="{BB962C8B-B14F-4D97-AF65-F5344CB8AC3E}">
        <p14:creationId xmlns:p14="http://schemas.microsoft.com/office/powerpoint/2010/main" val="2018281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11"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7816A1FB-59B6-4ABE-AB40-2392F4272675}"/>
              </a:ext>
            </a:extLst>
          </p:cNvPr>
          <p:cNvSpPr>
            <a:spLocks noGrp="1"/>
          </p:cNvSpPr>
          <p:nvPr>
            <p:ph idx="4294967295"/>
          </p:nvPr>
        </p:nvSpPr>
        <p:spPr>
          <a:xfrm>
            <a:off x="892228" y="891805"/>
            <a:ext cx="6296363" cy="5368318"/>
          </a:xfrm>
        </p:spPr>
        <p:txBody>
          <a:bodyPr vert="horz" lIns="91440" tIns="45720" rIns="91440" bIns="45720" rtlCol="0">
            <a:normAutofit fontScale="92500" lnSpcReduction="10000"/>
          </a:bodyPr>
          <a:lstStyle/>
          <a:p>
            <a:pPr marL="0">
              <a:lnSpc>
                <a:spcPct val="150000"/>
              </a:lnSpc>
            </a:pPr>
            <a:r>
              <a:rPr lang="en-US" sz="1800" b="1" dirty="0">
                <a:solidFill>
                  <a:schemeClr val="bg1"/>
                </a:solidFill>
              </a:rPr>
              <a:t>Nearest relative list:</a:t>
            </a:r>
          </a:p>
          <a:p>
            <a:pPr>
              <a:lnSpc>
                <a:spcPct val="150000"/>
              </a:lnSpc>
            </a:pPr>
            <a:r>
              <a:rPr lang="en-US" sz="1800" dirty="0">
                <a:solidFill>
                  <a:schemeClr val="bg1"/>
                </a:solidFill>
              </a:rPr>
              <a:t>Husband, wife or civil partner or a partner, who had lived with the patient for more than 6 months</a:t>
            </a:r>
          </a:p>
          <a:p>
            <a:pPr>
              <a:lnSpc>
                <a:spcPct val="150000"/>
              </a:lnSpc>
            </a:pPr>
            <a:r>
              <a:rPr lang="en-US" sz="1800" dirty="0">
                <a:solidFill>
                  <a:schemeClr val="bg1"/>
                </a:solidFill>
              </a:rPr>
              <a:t>Eldest child</a:t>
            </a:r>
          </a:p>
          <a:p>
            <a:pPr>
              <a:lnSpc>
                <a:spcPct val="150000"/>
              </a:lnSpc>
            </a:pPr>
            <a:r>
              <a:rPr lang="en-US" sz="1800" dirty="0">
                <a:solidFill>
                  <a:schemeClr val="bg1"/>
                </a:solidFill>
              </a:rPr>
              <a:t>Eldest parent </a:t>
            </a:r>
          </a:p>
          <a:p>
            <a:pPr>
              <a:lnSpc>
                <a:spcPct val="150000"/>
              </a:lnSpc>
            </a:pPr>
            <a:r>
              <a:rPr lang="en-US" sz="1800" dirty="0">
                <a:solidFill>
                  <a:schemeClr val="bg1"/>
                </a:solidFill>
              </a:rPr>
              <a:t>Eldest brother or sister </a:t>
            </a:r>
          </a:p>
          <a:p>
            <a:pPr>
              <a:lnSpc>
                <a:spcPct val="150000"/>
              </a:lnSpc>
            </a:pPr>
            <a:r>
              <a:rPr lang="en-US" sz="1800" dirty="0">
                <a:solidFill>
                  <a:schemeClr val="bg1"/>
                </a:solidFill>
              </a:rPr>
              <a:t>Eldest grandparent</a:t>
            </a:r>
          </a:p>
          <a:p>
            <a:pPr>
              <a:lnSpc>
                <a:spcPct val="150000"/>
              </a:lnSpc>
            </a:pPr>
            <a:r>
              <a:rPr lang="en-US" sz="1800" dirty="0">
                <a:solidFill>
                  <a:schemeClr val="bg1"/>
                </a:solidFill>
              </a:rPr>
              <a:t>Eldest grandchild</a:t>
            </a:r>
          </a:p>
          <a:p>
            <a:pPr>
              <a:lnSpc>
                <a:spcPct val="150000"/>
              </a:lnSpc>
            </a:pPr>
            <a:r>
              <a:rPr lang="en-US" sz="1800" dirty="0">
                <a:solidFill>
                  <a:schemeClr val="bg1"/>
                </a:solidFill>
              </a:rPr>
              <a:t>Eldest Aunt or uncle</a:t>
            </a:r>
          </a:p>
          <a:p>
            <a:pPr>
              <a:lnSpc>
                <a:spcPct val="150000"/>
              </a:lnSpc>
            </a:pPr>
            <a:r>
              <a:rPr lang="en-US" sz="1800" dirty="0">
                <a:solidFill>
                  <a:schemeClr val="bg1"/>
                </a:solidFill>
              </a:rPr>
              <a:t>Eldest niece or nephew</a:t>
            </a:r>
          </a:p>
          <a:p>
            <a:pPr>
              <a:lnSpc>
                <a:spcPct val="150000"/>
              </a:lnSpc>
            </a:pPr>
            <a:r>
              <a:rPr lang="en-US" sz="1800" dirty="0">
                <a:solidFill>
                  <a:schemeClr val="bg1"/>
                </a:solidFill>
              </a:rPr>
              <a:t>Someone who had lived with the patient for at least 5 years</a:t>
            </a: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1036798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 name="Rectangle 12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5" name="Freeform: Shape 124">
            <a:extLst>
              <a:ext uri="{FF2B5EF4-FFF2-40B4-BE49-F238E27FC236}">
                <a16:creationId xmlns:a16="http://schemas.microsoft.com/office/drawing/2014/main" id="{D0A98BBA-D3EA-45DC-B8A1-9C61397D4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27" name="Freeform: Shape 126">
            <a:extLst>
              <a:ext uri="{FF2B5EF4-FFF2-40B4-BE49-F238E27FC236}">
                <a16:creationId xmlns:a16="http://schemas.microsoft.com/office/drawing/2014/main" id="{2E4C95AB-2BD7-4E38-BDD5-1E41F3A9B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1A0207-A4F9-4375-9924-A68A485560DF}"/>
              </a:ext>
            </a:extLst>
          </p:cNvPr>
          <p:cNvSpPr>
            <a:spLocks noGrp="1"/>
          </p:cNvSpPr>
          <p:nvPr>
            <p:ph idx="4294967295"/>
          </p:nvPr>
        </p:nvSpPr>
        <p:spPr>
          <a:xfrm>
            <a:off x="2039816" y="630491"/>
            <a:ext cx="9412226" cy="4851693"/>
          </a:xfrm>
        </p:spPr>
        <p:txBody>
          <a:bodyPr vert="horz" lIns="91440" tIns="45720" rIns="91440" bIns="45720" rtlCol="0">
            <a:normAutofit lnSpcReduction="10000"/>
          </a:bodyPr>
          <a:lstStyle/>
          <a:p>
            <a:pPr>
              <a:lnSpc>
                <a:spcPct val="150000"/>
              </a:lnSpc>
            </a:pPr>
            <a:r>
              <a:rPr lang="en-US" sz="1600" b="1" dirty="0">
                <a:solidFill>
                  <a:schemeClr val="bg1"/>
                </a:solidFill>
              </a:rPr>
              <a:t>Illegitimate child</a:t>
            </a:r>
          </a:p>
          <a:p>
            <a:pPr lvl="1">
              <a:lnSpc>
                <a:spcPct val="150000"/>
              </a:lnSpc>
            </a:pPr>
            <a:r>
              <a:rPr lang="en-US" sz="1600" dirty="0">
                <a:solidFill>
                  <a:schemeClr val="bg1"/>
                </a:solidFill>
              </a:rPr>
              <a:t>Illegitimate child is still treated as legitimate child</a:t>
            </a:r>
          </a:p>
          <a:p>
            <a:pPr lvl="1">
              <a:lnSpc>
                <a:spcPct val="150000"/>
              </a:lnSpc>
            </a:pPr>
            <a:r>
              <a:rPr lang="en-US" sz="1600" dirty="0">
                <a:solidFill>
                  <a:schemeClr val="bg1"/>
                </a:solidFill>
              </a:rPr>
              <a:t>Always for mother</a:t>
            </a:r>
          </a:p>
          <a:p>
            <a:pPr lvl="1">
              <a:lnSpc>
                <a:spcPct val="150000"/>
              </a:lnSpc>
            </a:pPr>
            <a:r>
              <a:rPr lang="en-US" sz="1600" dirty="0">
                <a:solidFill>
                  <a:schemeClr val="bg1"/>
                </a:solidFill>
              </a:rPr>
              <a:t>For father – only if parental responsibility was shared by father</a:t>
            </a:r>
          </a:p>
          <a:p>
            <a:pPr>
              <a:lnSpc>
                <a:spcPct val="150000"/>
              </a:lnSpc>
            </a:pPr>
            <a:r>
              <a:rPr lang="en-US" sz="1600" b="1" dirty="0">
                <a:solidFill>
                  <a:schemeClr val="bg1"/>
                </a:solidFill>
              </a:rPr>
              <a:t>Half blood relative </a:t>
            </a:r>
          </a:p>
          <a:p>
            <a:pPr lvl="1">
              <a:lnSpc>
                <a:spcPct val="150000"/>
              </a:lnSpc>
            </a:pPr>
            <a:r>
              <a:rPr lang="en-US" sz="1600" dirty="0">
                <a:solidFill>
                  <a:schemeClr val="bg1"/>
                </a:solidFill>
              </a:rPr>
              <a:t>Full blood relative would generally be preferred</a:t>
            </a:r>
          </a:p>
          <a:p>
            <a:pPr>
              <a:lnSpc>
                <a:spcPct val="150000"/>
              </a:lnSpc>
            </a:pPr>
            <a:r>
              <a:rPr lang="en-US" sz="1600" b="1" dirty="0">
                <a:solidFill>
                  <a:schemeClr val="bg1"/>
                </a:solidFill>
              </a:rPr>
              <a:t>Adoptive Relationship </a:t>
            </a:r>
          </a:p>
          <a:p>
            <a:pPr lvl="1">
              <a:lnSpc>
                <a:spcPct val="150000"/>
              </a:lnSpc>
            </a:pPr>
            <a:r>
              <a:rPr lang="en-US" sz="1600" dirty="0">
                <a:solidFill>
                  <a:schemeClr val="bg1"/>
                </a:solidFill>
              </a:rPr>
              <a:t>Adoptive relationship will be treated as nearest relative but a step-relationship will not be.</a:t>
            </a:r>
          </a:p>
          <a:p>
            <a:pPr>
              <a:lnSpc>
                <a:spcPct val="150000"/>
              </a:lnSpc>
            </a:pPr>
            <a:r>
              <a:rPr lang="en-US" sz="1600" b="1" dirty="0">
                <a:solidFill>
                  <a:schemeClr val="bg1"/>
                </a:solidFill>
              </a:rPr>
              <a:t>UK Resident </a:t>
            </a:r>
          </a:p>
          <a:p>
            <a:pPr lvl="1">
              <a:lnSpc>
                <a:spcPct val="150000"/>
              </a:lnSpc>
            </a:pPr>
            <a:r>
              <a:rPr lang="en-US" sz="1600" dirty="0">
                <a:solidFill>
                  <a:schemeClr val="bg1"/>
                </a:solidFill>
              </a:rPr>
              <a:t>The nearest relative should always be a resident of UK</a:t>
            </a:r>
          </a:p>
          <a:p>
            <a:pPr lvl="1">
              <a:lnSpc>
                <a:spcPct val="150000"/>
              </a:lnSpc>
            </a:pPr>
            <a:r>
              <a:rPr lang="en-US" sz="1600" dirty="0">
                <a:solidFill>
                  <a:schemeClr val="bg1"/>
                </a:solidFill>
              </a:rPr>
              <a:t>Exception would be, if the patient is a foreign national</a:t>
            </a:r>
          </a:p>
          <a:p>
            <a:pPr marL="457200" lvl="1">
              <a:lnSpc>
                <a:spcPct val="150000"/>
              </a:lnSpc>
            </a:pPr>
            <a:endParaRPr lang="en-US" sz="1600" dirty="0">
              <a:solidFill>
                <a:schemeClr val="bg1"/>
              </a:solidFill>
            </a:endParaRPr>
          </a:p>
          <a:p>
            <a:pPr>
              <a:lnSpc>
                <a:spcPct val="150000"/>
              </a:lnSpc>
            </a:pPr>
            <a:endParaRPr lang="en-US" sz="1600" dirty="0">
              <a:solidFill>
                <a:schemeClr val="bg1"/>
              </a:solidFill>
            </a:endParaRPr>
          </a:p>
        </p:txBody>
      </p:sp>
      <p:grpSp>
        <p:nvGrpSpPr>
          <p:cNvPr id="190" name="Group 189">
            <a:extLst>
              <a:ext uri="{FF2B5EF4-FFF2-40B4-BE49-F238E27FC236}">
                <a16:creationId xmlns:a16="http://schemas.microsoft.com/office/drawing/2014/main" id="{85836128-58DE-4E5A-B27E-DFE747CA0B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bg1"/>
          </a:solidFill>
        </p:grpSpPr>
        <p:sp>
          <p:nvSpPr>
            <p:cNvPr id="191" name="Freeform: Shape 190">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2" name="Freeform: Shape 191">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3" name="Freeform: Shape 192">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4" name="Freeform: Shape 193">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5" name="Freeform: Shape 194">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96" name="Freeform: Shape 195">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7" name="Freeform: Shape 196">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8" name="Freeform: Shape 197">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9" name="Freeform: Shape 198">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0" name="Freeform: Shape 199">
              <a:extLst>
                <a:ext uri="{FF2B5EF4-FFF2-40B4-BE49-F238E27FC236}">
                  <a16:creationId xmlns:a16="http://schemas.microsoft.com/office/drawing/2014/main" id="{DDA0090F-4FBF-434D-83B1-B274F83A9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1" name="Freeform: Shape 200">
              <a:extLst>
                <a:ext uri="{FF2B5EF4-FFF2-40B4-BE49-F238E27FC236}">
                  <a16:creationId xmlns:a16="http://schemas.microsoft.com/office/drawing/2014/main" id="{C8DF6032-C07A-45C6-8A4F-04EF4EDC0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2" name="Freeform: Shape 201">
              <a:extLst>
                <a:ext uri="{FF2B5EF4-FFF2-40B4-BE49-F238E27FC236}">
                  <a16:creationId xmlns:a16="http://schemas.microsoft.com/office/drawing/2014/main" id="{F5B89F44-A096-479D-AD1F-120561C28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3" name="Freeform: Shape 202">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Tree>
    <p:extLst>
      <p:ext uri="{BB962C8B-B14F-4D97-AF65-F5344CB8AC3E}">
        <p14:creationId xmlns:p14="http://schemas.microsoft.com/office/powerpoint/2010/main" val="1408089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CD8C58D7-EBEF-485A-A8B2-067129B8608C}"/>
              </a:ext>
            </a:extLst>
          </p:cNvPr>
          <p:cNvSpPr>
            <a:spLocks noGrp="1"/>
          </p:cNvSpPr>
          <p:nvPr>
            <p:ph idx="4294967295"/>
          </p:nvPr>
        </p:nvSpPr>
        <p:spPr>
          <a:xfrm>
            <a:off x="3871489" y="646176"/>
            <a:ext cx="5848244" cy="5657087"/>
          </a:xfrm>
        </p:spPr>
        <p:txBody>
          <a:bodyPr vert="horz" lIns="91440" tIns="45720" rIns="91440" bIns="45720" rtlCol="0">
            <a:normAutofit/>
          </a:bodyPr>
          <a:lstStyle/>
          <a:p>
            <a:pPr>
              <a:lnSpc>
                <a:spcPct val="150000"/>
              </a:lnSpc>
            </a:pPr>
            <a:r>
              <a:rPr lang="en-US" sz="1600" b="1" dirty="0">
                <a:solidFill>
                  <a:schemeClr val="bg1"/>
                </a:solidFill>
              </a:rPr>
              <a:t>Cessation of rights </a:t>
            </a:r>
          </a:p>
          <a:p>
            <a:pPr lvl="1">
              <a:lnSpc>
                <a:spcPct val="150000"/>
              </a:lnSpc>
            </a:pPr>
            <a:r>
              <a:rPr lang="en-US" sz="1600" dirty="0">
                <a:solidFill>
                  <a:schemeClr val="bg1"/>
                </a:solidFill>
              </a:rPr>
              <a:t>The rights of the nearest rights will be ceased only if the individual, chooses to delegate their power or if the court transfers the rights of the nearest relative to someone else.</a:t>
            </a:r>
          </a:p>
          <a:p>
            <a:pPr lvl="1">
              <a:lnSpc>
                <a:spcPct val="150000"/>
              </a:lnSpc>
            </a:pPr>
            <a:r>
              <a:rPr lang="en-US" sz="1600" dirty="0">
                <a:solidFill>
                  <a:schemeClr val="bg1"/>
                </a:solidFill>
              </a:rPr>
              <a:t>The nearest relative will naturally change, if the family member of the patient </a:t>
            </a:r>
          </a:p>
          <a:p>
            <a:pPr lvl="2">
              <a:lnSpc>
                <a:spcPct val="150000"/>
              </a:lnSpc>
            </a:pPr>
            <a:r>
              <a:rPr lang="en-US" sz="1600" dirty="0">
                <a:solidFill>
                  <a:schemeClr val="bg1"/>
                </a:solidFill>
              </a:rPr>
              <a:t>Reaches the age of 18 </a:t>
            </a:r>
          </a:p>
          <a:p>
            <a:pPr lvl="2">
              <a:lnSpc>
                <a:spcPct val="150000"/>
              </a:lnSpc>
            </a:pPr>
            <a:r>
              <a:rPr lang="en-US" sz="1600" dirty="0">
                <a:solidFill>
                  <a:schemeClr val="bg1"/>
                </a:solidFill>
              </a:rPr>
              <a:t>Marries </a:t>
            </a:r>
          </a:p>
          <a:p>
            <a:pPr lvl="2">
              <a:lnSpc>
                <a:spcPct val="150000"/>
              </a:lnSpc>
            </a:pPr>
            <a:r>
              <a:rPr lang="en-US" sz="1600" dirty="0">
                <a:solidFill>
                  <a:schemeClr val="bg1"/>
                </a:solidFill>
              </a:rPr>
              <a:t>Patient moves or lives with another relative </a:t>
            </a:r>
          </a:p>
          <a:p>
            <a:pPr lvl="2">
              <a:lnSpc>
                <a:spcPct val="150000"/>
              </a:lnSpc>
            </a:pPr>
            <a:r>
              <a:rPr lang="en-US" sz="1600" dirty="0">
                <a:solidFill>
                  <a:schemeClr val="bg1"/>
                </a:solidFill>
              </a:rPr>
              <a:t>Family member dies</a:t>
            </a:r>
          </a:p>
          <a:p>
            <a:pPr lvl="1">
              <a:lnSpc>
                <a:spcPct val="150000"/>
              </a:lnSpc>
            </a:pPr>
            <a:r>
              <a:rPr lang="en-US" sz="1600" dirty="0">
                <a:solidFill>
                  <a:schemeClr val="bg1"/>
                </a:solidFill>
              </a:rPr>
              <a:t>The court would appoint the nearest relative for the patient, if one does not exist. </a:t>
            </a:r>
          </a:p>
          <a:p>
            <a:pPr lvl="1">
              <a:lnSpc>
                <a:spcPct val="150000"/>
              </a:lnSpc>
            </a:pPr>
            <a:endParaRPr lang="en-US" sz="1600" dirty="0">
              <a:solidFill>
                <a:schemeClr val="bg1"/>
              </a:solidFill>
            </a:endParaRPr>
          </a:p>
          <a:p>
            <a:pPr lvl="1">
              <a:lnSpc>
                <a:spcPct val="150000"/>
              </a:lnSpc>
            </a:pPr>
            <a:endParaRPr lang="en-US" sz="1600" dirty="0">
              <a:solidFill>
                <a:schemeClr val="bg1"/>
              </a:solidFill>
            </a:endParaRPr>
          </a:p>
          <a:p>
            <a:pPr>
              <a:lnSpc>
                <a:spcPct val="150000"/>
              </a:lnSpc>
            </a:pPr>
            <a:endParaRPr lang="en-US" sz="1600" dirty="0">
              <a:solidFill>
                <a:schemeClr val="bg1"/>
              </a:solidFill>
            </a:endParaRP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955263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aphic 38">
            <a:extLst>
              <a:ext uri="{FF2B5EF4-FFF2-40B4-BE49-F238E27FC236}">
                <a16:creationId xmlns:a16="http://schemas.microsoft.com/office/drawing/2014/main" id="{9742E72B-7FDB-4BC3-84CE-9A86756476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975545"/>
            <a:ext cx="1910252" cy="709660"/>
            <a:chOff x="2267504" y="2540250"/>
            <a:chExt cx="1990951" cy="739640"/>
          </a:xfrm>
          <a:solidFill>
            <a:schemeClr val="bg1"/>
          </a:solidFill>
        </p:grpSpPr>
        <p:sp>
          <p:nvSpPr>
            <p:cNvPr id="13" name="Freeform: Shape 12">
              <a:extLst>
                <a:ext uri="{FF2B5EF4-FFF2-40B4-BE49-F238E27FC236}">
                  <a16:creationId xmlns:a16="http://schemas.microsoft.com/office/drawing/2014/main" id="{9E41CB4E-1ACC-413B-9806-FF276C0F0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29B54E44-06C0-461C-A803-0F535321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6" name="Oval 15">
            <a:extLst>
              <a:ext uri="{FF2B5EF4-FFF2-40B4-BE49-F238E27FC236}">
                <a16:creationId xmlns:a16="http://schemas.microsoft.com/office/drawing/2014/main" id="{09645E15-CD1B-4EAA-B2F2-D41E53CA4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0C571069-A359-469A-98CD-9458DBAA0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7" name="Graphic 6" descr="Health">
            <a:extLst>
              <a:ext uri="{FF2B5EF4-FFF2-40B4-BE49-F238E27FC236}">
                <a16:creationId xmlns:a16="http://schemas.microsoft.com/office/drawing/2014/main" id="{F9571AAA-3427-465D-8A41-EDDE42CA03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95148" y="1820334"/>
            <a:ext cx="3217333" cy="3217333"/>
          </a:xfrm>
          <a:prstGeom prst="rect">
            <a:avLst/>
          </a:prstGeom>
        </p:spPr>
      </p:pic>
      <p:grpSp>
        <p:nvGrpSpPr>
          <p:cNvPr id="20" name="Graphic 4">
            <a:extLst>
              <a:ext uri="{FF2B5EF4-FFF2-40B4-BE49-F238E27FC236}">
                <a16:creationId xmlns:a16="http://schemas.microsoft.com/office/drawing/2014/main" id="{A61BDD87-32CE-4DE2-AAE1-62C2F47938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903343"/>
            <a:ext cx="975169" cy="975171"/>
            <a:chOff x="5829300" y="3162300"/>
            <a:chExt cx="532256" cy="532257"/>
          </a:xfrm>
          <a:solidFill>
            <a:schemeClr val="bg1"/>
          </a:solidFill>
        </p:grpSpPr>
        <p:sp>
          <p:nvSpPr>
            <p:cNvPr id="21" name="Freeform: Shape 20">
              <a:extLst>
                <a:ext uri="{FF2B5EF4-FFF2-40B4-BE49-F238E27FC236}">
                  <a16:creationId xmlns:a16="http://schemas.microsoft.com/office/drawing/2014/main" id="{EF0F3645-6645-44FD-A4C7-06D41C0991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5458736-D4A2-40D4-9420-C40AEB2AB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68FA6A4-209B-443A-9CF2-FFDC90EC3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EEB0A6C9-E0F4-403E-8FB7-5FF4F1F64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6DA5950E-75DA-4E34-99EB-898254870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6F609E6F-709D-42D6-8E54-91E37E2B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C4707FB-9E68-4EBA-A4E0-4516F1506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799771A-5CA8-4CCE-B4F5-FE8C20379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461D636C-9A38-466B-BD92-39795F493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99F3BD6-49A2-4D64-A3C0-8EFCEF9D9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ABC753B-C028-4FCD-9D53-2BDBB2644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A8F316F-3B46-4F37-AB8C-E6936830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36F8A8-BD35-4E0B-901B-1589A0534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8BC72F1B-DDAE-4D3A-B6BA-3E0BD2BE9928}"/>
              </a:ext>
            </a:extLst>
          </p:cNvPr>
          <p:cNvSpPr>
            <a:spLocks noGrp="1"/>
          </p:cNvSpPr>
          <p:nvPr>
            <p:ph idx="4294967295"/>
          </p:nvPr>
        </p:nvSpPr>
        <p:spPr>
          <a:xfrm>
            <a:off x="5956783" y="1747592"/>
            <a:ext cx="5217173" cy="4351338"/>
          </a:xfrm>
        </p:spPr>
        <p:txBody>
          <a:bodyPr vert="horz" lIns="91440" tIns="45720" rIns="91440" bIns="45720" rtlCol="0">
            <a:normAutofit/>
          </a:bodyPr>
          <a:lstStyle/>
          <a:p>
            <a:pPr>
              <a:lnSpc>
                <a:spcPct val="150000"/>
              </a:lnSpc>
            </a:pPr>
            <a:r>
              <a:rPr lang="en-US" sz="1800" b="1" dirty="0">
                <a:solidFill>
                  <a:schemeClr val="bg1"/>
                </a:solidFill>
              </a:rPr>
              <a:t>Displacing nearest relative </a:t>
            </a:r>
          </a:p>
          <a:p>
            <a:pPr lvl="1">
              <a:lnSpc>
                <a:spcPct val="150000"/>
              </a:lnSpc>
            </a:pPr>
            <a:r>
              <a:rPr lang="en-US" sz="1800" dirty="0">
                <a:solidFill>
                  <a:schemeClr val="bg1"/>
                </a:solidFill>
              </a:rPr>
              <a:t>There is no nearest relative </a:t>
            </a:r>
          </a:p>
          <a:p>
            <a:pPr lvl="1">
              <a:lnSpc>
                <a:spcPct val="150000"/>
              </a:lnSpc>
            </a:pPr>
            <a:r>
              <a:rPr lang="en-US" sz="1800" dirty="0">
                <a:solidFill>
                  <a:schemeClr val="bg1"/>
                </a:solidFill>
              </a:rPr>
              <a:t>Nearest relative is ill and not within capacity to engage in such role</a:t>
            </a:r>
          </a:p>
          <a:p>
            <a:pPr lvl="1">
              <a:lnSpc>
                <a:spcPct val="150000"/>
              </a:lnSpc>
            </a:pPr>
            <a:r>
              <a:rPr lang="en-US" sz="1800" dirty="0">
                <a:solidFill>
                  <a:schemeClr val="bg1"/>
                </a:solidFill>
              </a:rPr>
              <a:t>Nearest relative has objected unreasonably </a:t>
            </a:r>
          </a:p>
          <a:p>
            <a:pPr lvl="1">
              <a:lnSpc>
                <a:spcPct val="150000"/>
              </a:lnSpc>
            </a:pPr>
            <a:r>
              <a:rPr lang="en-US" sz="1800" dirty="0">
                <a:solidFill>
                  <a:schemeClr val="bg1"/>
                </a:solidFill>
              </a:rPr>
              <a:t>The nearest relative has discharged the patient without taking into account the patient’s needs or safety </a:t>
            </a:r>
          </a:p>
          <a:p>
            <a:pPr lvl="1">
              <a:lnSpc>
                <a:spcPct val="150000"/>
              </a:lnSpc>
            </a:pPr>
            <a:r>
              <a:rPr lang="en-US" sz="1800" dirty="0">
                <a:solidFill>
                  <a:schemeClr val="bg1"/>
                </a:solidFill>
              </a:rPr>
              <a:t>The nearest relative is unsuitable</a:t>
            </a:r>
          </a:p>
        </p:txBody>
      </p:sp>
    </p:spTree>
    <p:extLst>
      <p:ext uri="{BB962C8B-B14F-4D97-AF65-F5344CB8AC3E}">
        <p14:creationId xmlns:p14="http://schemas.microsoft.com/office/powerpoint/2010/main" val="3180861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B5678-9105-48DD-85E3-224BCE1FB059}"/>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Summary of changes in mental health act 1983 and 2007</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CA9C34B-3AD4-460D-848B-C090854B230F}"/>
              </a:ext>
            </a:extLst>
          </p:cNvPr>
          <p:cNvSpPr>
            <a:spLocks noGrp="1"/>
          </p:cNvSpPr>
          <p:nvPr>
            <p:ph idx="1"/>
          </p:nvPr>
        </p:nvSpPr>
        <p:spPr>
          <a:xfrm>
            <a:off x="6234868" y="1130846"/>
            <a:ext cx="5217173" cy="4351338"/>
          </a:xfrm>
        </p:spPr>
        <p:txBody>
          <a:bodyPr>
            <a:normAutofit fontScale="85000" lnSpcReduction="10000"/>
          </a:bodyPr>
          <a:lstStyle/>
          <a:p>
            <a:pPr>
              <a:lnSpc>
                <a:spcPct val="150000"/>
              </a:lnSpc>
            </a:pPr>
            <a:r>
              <a:rPr lang="en-US" dirty="0">
                <a:solidFill>
                  <a:schemeClr val="bg1"/>
                </a:solidFill>
              </a:rPr>
              <a:t>The definition of mental disorder</a:t>
            </a:r>
          </a:p>
          <a:p>
            <a:pPr>
              <a:lnSpc>
                <a:spcPct val="150000"/>
              </a:lnSpc>
            </a:pPr>
            <a:r>
              <a:rPr lang="en-US" dirty="0">
                <a:solidFill>
                  <a:schemeClr val="bg1"/>
                </a:solidFill>
              </a:rPr>
              <a:t>The roles of different professionals </a:t>
            </a:r>
          </a:p>
          <a:p>
            <a:pPr>
              <a:lnSpc>
                <a:spcPct val="150000"/>
              </a:lnSpc>
            </a:pPr>
            <a:r>
              <a:rPr lang="en-US" dirty="0">
                <a:solidFill>
                  <a:schemeClr val="bg1"/>
                </a:solidFill>
              </a:rPr>
              <a:t>The nearest relative and patient’s rights to displace them</a:t>
            </a:r>
          </a:p>
          <a:p>
            <a:pPr>
              <a:lnSpc>
                <a:spcPct val="150000"/>
              </a:lnSpc>
            </a:pPr>
            <a:r>
              <a:rPr lang="en-US" dirty="0">
                <a:solidFill>
                  <a:schemeClr val="bg1"/>
                </a:solidFill>
              </a:rPr>
              <a:t>Definition and delivery of treatment </a:t>
            </a:r>
          </a:p>
          <a:p>
            <a:pPr lvl="1">
              <a:lnSpc>
                <a:spcPct val="150000"/>
              </a:lnSpc>
            </a:pPr>
            <a:r>
              <a:rPr lang="en-US" dirty="0">
                <a:solidFill>
                  <a:schemeClr val="bg1"/>
                </a:solidFill>
              </a:rPr>
              <a:t>Community Treatments</a:t>
            </a:r>
          </a:p>
          <a:p>
            <a:pPr>
              <a:lnSpc>
                <a:spcPct val="150000"/>
              </a:lnSpc>
            </a:pPr>
            <a:r>
              <a:rPr lang="en-US" dirty="0">
                <a:solidFill>
                  <a:schemeClr val="bg1"/>
                </a:solidFill>
              </a:rPr>
              <a:t>Advocate</a:t>
            </a:r>
          </a:p>
          <a:p>
            <a:pPr>
              <a:lnSpc>
                <a:spcPct val="150000"/>
              </a:lnSpc>
            </a:pPr>
            <a:endParaRPr lang="en-US" dirty="0">
              <a:solidFill>
                <a:schemeClr val="bg1"/>
              </a:solidFill>
            </a:endParaRPr>
          </a:p>
          <a:p>
            <a:pPr>
              <a:lnSpc>
                <a:spcPct val="150000"/>
              </a:lnSpc>
            </a:pPr>
            <a:endParaRPr lang="en-US"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12708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1E5EF744-1B88-453F-A43C-C58AC6F6AE63}"/>
              </a:ext>
            </a:extLst>
          </p:cNvPr>
          <p:cNvGraphicFramePr>
            <a:graphicFrameLocks noGrp="1"/>
          </p:cNvGraphicFramePr>
          <p:nvPr>
            <p:extLst>
              <p:ext uri="{D42A27DB-BD31-4B8C-83A1-F6EECF244321}">
                <p14:modId xmlns:p14="http://schemas.microsoft.com/office/powerpoint/2010/main" val="1229670470"/>
              </p:ext>
            </p:extLst>
          </p:nvPr>
        </p:nvGraphicFramePr>
        <p:xfrm>
          <a:off x="643467" y="672151"/>
          <a:ext cx="10905066" cy="5513700"/>
        </p:xfrm>
        <a:graphic>
          <a:graphicData uri="http://schemas.openxmlformats.org/drawingml/2006/table">
            <a:tbl>
              <a:tblPr firstRow="1" bandRow="1">
                <a:tableStyleId>{93296810-A885-4BE3-A3E7-6D5BEEA58F35}</a:tableStyleId>
              </a:tblPr>
              <a:tblGrid>
                <a:gridCol w="3635022">
                  <a:extLst>
                    <a:ext uri="{9D8B030D-6E8A-4147-A177-3AD203B41FA5}">
                      <a16:colId xmlns:a16="http://schemas.microsoft.com/office/drawing/2014/main" val="391758621"/>
                    </a:ext>
                  </a:extLst>
                </a:gridCol>
                <a:gridCol w="3635022">
                  <a:extLst>
                    <a:ext uri="{9D8B030D-6E8A-4147-A177-3AD203B41FA5}">
                      <a16:colId xmlns:a16="http://schemas.microsoft.com/office/drawing/2014/main" val="304025750"/>
                    </a:ext>
                  </a:extLst>
                </a:gridCol>
                <a:gridCol w="3635022">
                  <a:extLst>
                    <a:ext uri="{9D8B030D-6E8A-4147-A177-3AD203B41FA5}">
                      <a16:colId xmlns:a16="http://schemas.microsoft.com/office/drawing/2014/main" val="3375356302"/>
                    </a:ext>
                  </a:extLst>
                </a:gridCol>
              </a:tblGrid>
              <a:tr h="442843">
                <a:tc>
                  <a:txBody>
                    <a:bodyPr/>
                    <a:lstStyle/>
                    <a:p>
                      <a:endParaRPr lang="en-US" sz="2000"/>
                    </a:p>
                  </a:txBody>
                  <a:tcPr marL="93558" marR="93558" marT="46779" marB="46779"/>
                </a:tc>
                <a:tc>
                  <a:txBody>
                    <a:bodyPr/>
                    <a:lstStyle/>
                    <a:p>
                      <a:r>
                        <a:rPr lang="en-US" sz="2000" dirty="0"/>
                        <a:t>Mental health act 1983</a:t>
                      </a:r>
                    </a:p>
                  </a:txBody>
                  <a:tcPr marL="93558" marR="93558" marT="46779" marB="46779"/>
                </a:tc>
                <a:tc>
                  <a:txBody>
                    <a:bodyPr/>
                    <a:lstStyle/>
                    <a:p>
                      <a:r>
                        <a:rPr lang="en-US" sz="2000" dirty="0"/>
                        <a:t>Mental health act 2007</a:t>
                      </a:r>
                    </a:p>
                  </a:txBody>
                  <a:tcPr marL="93558" marR="93558" marT="46779" marB="46779"/>
                </a:tc>
                <a:extLst>
                  <a:ext uri="{0D108BD9-81ED-4DB2-BD59-A6C34878D82A}">
                    <a16:rowId xmlns:a16="http://schemas.microsoft.com/office/drawing/2014/main" val="2215991644"/>
                  </a:ext>
                </a:extLst>
              </a:tr>
              <a:tr h="1378425">
                <a:tc>
                  <a:txBody>
                    <a:bodyPr/>
                    <a:lstStyle/>
                    <a:p>
                      <a:r>
                        <a:rPr lang="en-US" sz="2000" dirty="0"/>
                        <a:t>Definition of mental disorder </a:t>
                      </a:r>
                    </a:p>
                  </a:txBody>
                  <a:tcPr marL="93558" marR="93558" marT="46779" marB="46779"/>
                </a:tc>
                <a:tc>
                  <a:txBody>
                    <a:bodyPr/>
                    <a:lstStyle/>
                    <a:p>
                      <a:pPr marL="285750" indent="-285750">
                        <a:buFont typeface="Arial" panose="020B0604020202020204" pitchFamily="34" charset="0"/>
                        <a:buChar char="•"/>
                      </a:pPr>
                      <a:r>
                        <a:rPr lang="en-US" sz="2000" dirty="0"/>
                        <a:t>Mental illness, mental impairment, psychopathic disorder and severe mental impairment.</a:t>
                      </a:r>
                    </a:p>
                  </a:txBody>
                  <a:tcPr marL="93558" marR="93558" marT="46779" marB="46779"/>
                </a:tc>
                <a:tc>
                  <a:txBody>
                    <a:bodyPr/>
                    <a:lstStyle/>
                    <a:p>
                      <a:pPr marL="285750" indent="-285750">
                        <a:buFont typeface="Arial" panose="020B0604020202020204" pitchFamily="34" charset="0"/>
                        <a:buChar char="•"/>
                      </a:pPr>
                      <a:r>
                        <a:rPr lang="en-US" sz="2000" dirty="0"/>
                        <a:t>Any disorder or disability of mind</a:t>
                      </a:r>
                    </a:p>
                  </a:txBody>
                  <a:tcPr marL="93558" marR="93558" marT="46779" marB="46779"/>
                </a:tc>
                <a:extLst>
                  <a:ext uri="{0D108BD9-81ED-4DB2-BD59-A6C34878D82A}">
                    <a16:rowId xmlns:a16="http://schemas.microsoft.com/office/drawing/2014/main" val="825647657"/>
                  </a:ext>
                </a:extLst>
              </a:tr>
              <a:tr h="1066564">
                <a:tc>
                  <a:txBody>
                    <a:bodyPr/>
                    <a:lstStyle/>
                    <a:p>
                      <a:r>
                        <a:rPr lang="en-US" sz="2000" dirty="0"/>
                        <a:t>Professional Roles</a:t>
                      </a:r>
                    </a:p>
                  </a:txBody>
                  <a:tcPr marL="93558" marR="93558" marT="46779" marB="46779"/>
                </a:tc>
                <a:tc>
                  <a:txBody>
                    <a:bodyPr/>
                    <a:lstStyle/>
                    <a:p>
                      <a:pPr marL="285750" indent="-285750">
                        <a:buFont typeface="Arial" panose="020B0604020202020204" pitchFamily="34" charset="0"/>
                        <a:buChar char="•"/>
                      </a:pPr>
                      <a:r>
                        <a:rPr lang="en-US" sz="2000" dirty="0"/>
                        <a:t>Approved social workers</a:t>
                      </a:r>
                    </a:p>
                    <a:p>
                      <a:pPr marL="285750" indent="-285750">
                        <a:buFont typeface="Arial" panose="020B0604020202020204" pitchFamily="34" charset="0"/>
                        <a:buChar char="•"/>
                      </a:pPr>
                      <a:r>
                        <a:rPr lang="en-US" sz="2000" dirty="0"/>
                        <a:t>Responsible medical officer </a:t>
                      </a:r>
                    </a:p>
                  </a:txBody>
                  <a:tcPr marL="93558" marR="93558" marT="46779" marB="46779"/>
                </a:tc>
                <a:tc>
                  <a:txBody>
                    <a:bodyPr/>
                    <a:lstStyle/>
                    <a:p>
                      <a:pPr marL="285750" indent="-285750">
                        <a:buFont typeface="Arial" panose="020B0604020202020204" pitchFamily="34" charset="0"/>
                        <a:buChar char="•"/>
                      </a:pPr>
                      <a:r>
                        <a:rPr lang="en-US" sz="2000" dirty="0"/>
                        <a:t>Approved mental health professionals</a:t>
                      </a:r>
                    </a:p>
                    <a:p>
                      <a:pPr marL="285750" indent="-285750">
                        <a:buFont typeface="Arial" panose="020B0604020202020204" pitchFamily="34" charset="0"/>
                        <a:buChar char="•"/>
                      </a:pPr>
                      <a:r>
                        <a:rPr lang="en-US" sz="2000" dirty="0"/>
                        <a:t>Responsible </a:t>
                      </a:r>
                      <a:r>
                        <a:rPr lang="en-US" sz="2000" dirty="0" err="1"/>
                        <a:t>clinican</a:t>
                      </a:r>
                      <a:endParaRPr lang="en-US" sz="2000" dirty="0"/>
                    </a:p>
                  </a:txBody>
                  <a:tcPr marL="93558" marR="93558" marT="46779" marB="46779"/>
                </a:tc>
                <a:extLst>
                  <a:ext uri="{0D108BD9-81ED-4DB2-BD59-A6C34878D82A}">
                    <a16:rowId xmlns:a16="http://schemas.microsoft.com/office/drawing/2014/main" val="201909659"/>
                  </a:ext>
                </a:extLst>
              </a:tr>
              <a:tr h="2625868">
                <a:tc>
                  <a:txBody>
                    <a:bodyPr/>
                    <a:lstStyle/>
                    <a:p>
                      <a:r>
                        <a:rPr lang="en-US" sz="2000" dirty="0"/>
                        <a:t>Nearest Relative </a:t>
                      </a:r>
                    </a:p>
                  </a:txBody>
                  <a:tcPr marL="93558" marR="93558" marT="46779" marB="46779"/>
                </a:tc>
                <a:tc>
                  <a:txBody>
                    <a:bodyPr/>
                    <a:lstStyle/>
                    <a:p>
                      <a:pPr marL="285750" indent="-285750">
                        <a:buFont typeface="Arial" panose="020B0604020202020204" pitchFamily="34" charset="0"/>
                        <a:buChar char="•"/>
                      </a:pPr>
                      <a:r>
                        <a:rPr lang="en-US" sz="2000" dirty="0"/>
                        <a:t>Roles and duties of nearest relative</a:t>
                      </a:r>
                    </a:p>
                  </a:txBody>
                  <a:tcPr marL="93558" marR="93558" marT="46779" marB="46779"/>
                </a:tc>
                <a:tc>
                  <a:txBody>
                    <a:bodyPr/>
                    <a:lstStyle/>
                    <a:p>
                      <a:pPr marL="285750" indent="-285750">
                        <a:buFont typeface="Arial" panose="020B0604020202020204" pitchFamily="34" charset="0"/>
                        <a:buChar char="•"/>
                      </a:pPr>
                      <a:r>
                        <a:rPr lang="en-US" sz="2000" dirty="0"/>
                        <a:t>Hierarchy system on how is considered nearest relative</a:t>
                      </a:r>
                    </a:p>
                    <a:p>
                      <a:pPr marL="285750" indent="-285750">
                        <a:buFont typeface="Arial" panose="020B0604020202020204" pitchFamily="34" charset="0"/>
                        <a:buChar char="•"/>
                      </a:pPr>
                      <a:r>
                        <a:rPr lang="en-US" sz="2000" dirty="0"/>
                        <a:t>Patient has right to displace nearest relative</a:t>
                      </a:r>
                    </a:p>
                    <a:p>
                      <a:pPr marL="285750" indent="-285750">
                        <a:buFont typeface="Arial" panose="020B0604020202020204" pitchFamily="34" charset="0"/>
                        <a:buChar char="•"/>
                      </a:pPr>
                      <a:r>
                        <a:rPr lang="en-US" sz="2000" dirty="0"/>
                        <a:t>Patient has right to apply to courts</a:t>
                      </a:r>
                    </a:p>
                    <a:p>
                      <a:endParaRPr lang="en-US" sz="2000" dirty="0"/>
                    </a:p>
                  </a:txBody>
                  <a:tcPr marL="93558" marR="93558" marT="46779" marB="46779"/>
                </a:tc>
                <a:extLst>
                  <a:ext uri="{0D108BD9-81ED-4DB2-BD59-A6C34878D82A}">
                    <a16:rowId xmlns:a16="http://schemas.microsoft.com/office/drawing/2014/main" val="3585091086"/>
                  </a:ext>
                </a:extLst>
              </a:tr>
            </a:tbl>
          </a:graphicData>
        </a:graphic>
      </p:graphicFrame>
    </p:spTree>
    <p:extLst>
      <p:ext uri="{BB962C8B-B14F-4D97-AF65-F5344CB8AC3E}">
        <p14:creationId xmlns:p14="http://schemas.microsoft.com/office/powerpoint/2010/main" val="3528122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1E5EF744-1B88-453F-A43C-C58AC6F6AE63}"/>
              </a:ext>
            </a:extLst>
          </p:cNvPr>
          <p:cNvGraphicFramePr>
            <a:graphicFrameLocks noGrp="1"/>
          </p:cNvGraphicFramePr>
          <p:nvPr>
            <p:extLst>
              <p:ext uri="{D42A27DB-BD31-4B8C-83A1-F6EECF244321}">
                <p14:modId xmlns:p14="http://schemas.microsoft.com/office/powerpoint/2010/main" val="920868912"/>
              </p:ext>
            </p:extLst>
          </p:nvPr>
        </p:nvGraphicFramePr>
        <p:xfrm>
          <a:off x="643467" y="703896"/>
          <a:ext cx="10905067" cy="5450211"/>
        </p:xfrm>
        <a:graphic>
          <a:graphicData uri="http://schemas.openxmlformats.org/drawingml/2006/table">
            <a:tbl>
              <a:tblPr firstRow="1" bandRow="1">
                <a:tableStyleId>{93296810-A885-4BE3-A3E7-6D5BEEA58F35}</a:tableStyleId>
              </a:tblPr>
              <a:tblGrid>
                <a:gridCol w="3593165">
                  <a:extLst>
                    <a:ext uri="{9D8B030D-6E8A-4147-A177-3AD203B41FA5}">
                      <a16:colId xmlns:a16="http://schemas.microsoft.com/office/drawing/2014/main" val="391758621"/>
                    </a:ext>
                  </a:extLst>
                </a:gridCol>
                <a:gridCol w="3651841">
                  <a:extLst>
                    <a:ext uri="{9D8B030D-6E8A-4147-A177-3AD203B41FA5}">
                      <a16:colId xmlns:a16="http://schemas.microsoft.com/office/drawing/2014/main" val="304025750"/>
                    </a:ext>
                  </a:extLst>
                </a:gridCol>
                <a:gridCol w="3660061">
                  <a:extLst>
                    <a:ext uri="{9D8B030D-6E8A-4147-A177-3AD203B41FA5}">
                      <a16:colId xmlns:a16="http://schemas.microsoft.com/office/drawing/2014/main" val="3375356302"/>
                    </a:ext>
                  </a:extLst>
                </a:gridCol>
              </a:tblGrid>
              <a:tr h="437744">
                <a:tc>
                  <a:txBody>
                    <a:bodyPr/>
                    <a:lstStyle/>
                    <a:p>
                      <a:endParaRPr lang="en-US" sz="2000"/>
                    </a:p>
                  </a:txBody>
                  <a:tcPr marL="92481" marR="92481" marT="46240" marB="46240"/>
                </a:tc>
                <a:tc>
                  <a:txBody>
                    <a:bodyPr/>
                    <a:lstStyle/>
                    <a:p>
                      <a:r>
                        <a:rPr lang="en-US" sz="2000" dirty="0"/>
                        <a:t>Mental health act 1983</a:t>
                      </a:r>
                    </a:p>
                  </a:txBody>
                  <a:tcPr marL="92481" marR="92481" marT="46240" marB="46240"/>
                </a:tc>
                <a:tc>
                  <a:txBody>
                    <a:bodyPr/>
                    <a:lstStyle/>
                    <a:p>
                      <a:r>
                        <a:rPr lang="en-US" sz="2000" dirty="0"/>
                        <a:t>Mental health act 2007</a:t>
                      </a:r>
                    </a:p>
                  </a:txBody>
                  <a:tcPr marL="92481" marR="92481" marT="46240" marB="46240"/>
                </a:tc>
                <a:extLst>
                  <a:ext uri="{0D108BD9-81ED-4DB2-BD59-A6C34878D82A}">
                    <a16:rowId xmlns:a16="http://schemas.microsoft.com/office/drawing/2014/main" val="2215991644"/>
                  </a:ext>
                </a:extLst>
              </a:tr>
              <a:tr h="2903901">
                <a:tc>
                  <a:txBody>
                    <a:bodyPr/>
                    <a:lstStyle/>
                    <a:p>
                      <a:r>
                        <a:rPr lang="en-US" sz="2000" dirty="0"/>
                        <a:t>Treatment</a:t>
                      </a:r>
                    </a:p>
                  </a:txBody>
                  <a:tcPr marL="92481" marR="92481" marT="46240" marB="46240"/>
                </a:tc>
                <a:tc>
                  <a:txBody>
                    <a:bodyPr/>
                    <a:lstStyle/>
                    <a:p>
                      <a:pPr marL="285750" indent="-285750">
                        <a:buFont typeface="Arial" panose="020B0604020202020204" pitchFamily="34" charset="0"/>
                        <a:buChar char="•"/>
                      </a:pPr>
                      <a:r>
                        <a:rPr lang="en-US" sz="2000" dirty="0"/>
                        <a:t>Detainment Rationale: “likely to alleviate or prevent deterioration”</a:t>
                      </a:r>
                    </a:p>
                  </a:txBody>
                  <a:tcPr marL="92481" marR="92481" marT="46240" marB="46240"/>
                </a:tc>
                <a:tc>
                  <a:txBody>
                    <a:bodyPr/>
                    <a:lstStyle/>
                    <a:p>
                      <a:pPr marL="285750" indent="-285750">
                        <a:buFont typeface="Arial" panose="020B0604020202020204" pitchFamily="34" charset="0"/>
                        <a:buChar char="•"/>
                      </a:pPr>
                      <a:r>
                        <a:rPr lang="en-US" sz="2000" dirty="0"/>
                        <a:t>Detainment Rationale: “appropriate medical treatment test”.</a:t>
                      </a:r>
                    </a:p>
                    <a:p>
                      <a:pPr marL="285750" indent="-285750">
                        <a:buFont typeface="Arial" panose="020B0604020202020204" pitchFamily="34" charset="0"/>
                        <a:buChar char="•"/>
                      </a:pPr>
                      <a:r>
                        <a:rPr lang="en-US" sz="2000" dirty="0"/>
                        <a:t>Definition of treatment was operationalized </a:t>
                      </a:r>
                    </a:p>
                    <a:p>
                      <a:pPr marL="285750" indent="-285750">
                        <a:buFont typeface="Arial" panose="020B0604020202020204" pitchFamily="34" charset="0"/>
                        <a:buChar char="•"/>
                      </a:pPr>
                      <a:r>
                        <a:rPr lang="en-US" sz="2000" dirty="0"/>
                        <a:t>Consent to treatment: second person opinion and restrictions on section 58A treatments </a:t>
                      </a:r>
                    </a:p>
                  </a:txBody>
                  <a:tcPr marL="92481" marR="92481" marT="46240" marB="46240"/>
                </a:tc>
                <a:extLst>
                  <a:ext uri="{0D108BD9-81ED-4DB2-BD59-A6C34878D82A}">
                    <a16:rowId xmlns:a16="http://schemas.microsoft.com/office/drawing/2014/main" val="825647657"/>
                  </a:ext>
                </a:extLst>
              </a:tr>
              <a:tr h="1362553">
                <a:tc>
                  <a:txBody>
                    <a:bodyPr/>
                    <a:lstStyle/>
                    <a:p>
                      <a:r>
                        <a:rPr lang="en-US" sz="2000" dirty="0"/>
                        <a:t>Supervised community Treatments </a:t>
                      </a:r>
                    </a:p>
                  </a:txBody>
                  <a:tcPr marL="92481" marR="92481" marT="46240" marB="46240"/>
                </a:tc>
                <a:tc>
                  <a:txBody>
                    <a:bodyPr/>
                    <a:lstStyle/>
                    <a:p>
                      <a:pPr marL="285750" indent="-285750">
                        <a:buFont typeface="Arial" panose="020B0604020202020204" pitchFamily="34" charset="0"/>
                        <a:buChar char="•"/>
                      </a:pPr>
                      <a:r>
                        <a:rPr lang="en-US" sz="2000" dirty="0"/>
                        <a:t>Section 25 “after-care under supervision</a:t>
                      </a:r>
                    </a:p>
                  </a:txBody>
                  <a:tcPr marL="92481" marR="92481" marT="46240" marB="46240"/>
                </a:tc>
                <a:tc>
                  <a:txBody>
                    <a:bodyPr/>
                    <a:lstStyle/>
                    <a:p>
                      <a:pPr marL="285750" indent="-285750">
                        <a:buFont typeface="Arial" panose="020B0604020202020204" pitchFamily="34" charset="0"/>
                        <a:buChar char="•"/>
                      </a:pPr>
                      <a:r>
                        <a:rPr lang="en-US" sz="2000" dirty="0"/>
                        <a:t>Supervised Community Treatment for individuals detained under section 3 and 37 </a:t>
                      </a:r>
                    </a:p>
                  </a:txBody>
                  <a:tcPr marL="92481" marR="92481" marT="46240" marB="46240"/>
                </a:tc>
                <a:extLst>
                  <a:ext uri="{0D108BD9-81ED-4DB2-BD59-A6C34878D82A}">
                    <a16:rowId xmlns:a16="http://schemas.microsoft.com/office/drawing/2014/main" val="201909659"/>
                  </a:ext>
                </a:extLst>
              </a:tr>
              <a:tr h="746013">
                <a:tc>
                  <a:txBody>
                    <a:bodyPr/>
                    <a:lstStyle/>
                    <a:p>
                      <a:r>
                        <a:rPr lang="en-US" sz="2000" dirty="0"/>
                        <a:t>Advocacy </a:t>
                      </a:r>
                    </a:p>
                  </a:txBody>
                  <a:tcPr marL="92481" marR="92481" marT="46240" marB="46240"/>
                </a:tc>
                <a:tc>
                  <a:txBody>
                    <a:bodyPr/>
                    <a:lstStyle/>
                    <a:p>
                      <a:pPr marL="285750" indent="-285750">
                        <a:buFont typeface="Arial" panose="020B0604020202020204" pitchFamily="34" charset="0"/>
                        <a:buChar char="•"/>
                      </a:pPr>
                      <a:endParaRPr lang="en-US" sz="2000" dirty="0"/>
                    </a:p>
                  </a:txBody>
                  <a:tcPr marL="92481" marR="92481" marT="46240" marB="46240"/>
                </a:tc>
                <a:tc>
                  <a:txBody>
                    <a:bodyPr/>
                    <a:lstStyle/>
                    <a:p>
                      <a:r>
                        <a:rPr lang="en-US" sz="2000" dirty="0"/>
                        <a:t>Independent Mental Health Advocate for detained patients</a:t>
                      </a:r>
                    </a:p>
                  </a:txBody>
                  <a:tcPr marL="92481" marR="92481" marT="46240" marB="46240"/>
                </a:tc>
                <a:extLst>
                  <a:ext uri="{0D108BD9-81ED-4DB2-BD59-A6C34878D82A}">
                    <a16:rowId xmlns:a16="http://schemas.microsoft.com/office/drawing/2014/main" val="3585091086"/>
                  </a:ext>
                </a:extLst>
              </a:tr>
            </a:tbl>
          </a:graphicData>
        </a:graphic>
      </p:graphicFrame>
    </p:spTree>
    <p:extLst>
      <p:ext uri="{BB962C8B-B14F-4D97-AF65-F5344CB8AC3E}">
        <p14:creationId xmlns:p14="http://schemas.microsoft.com/office/powerpoint/2010/main" val="4050578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E17164-67A8-4E5D-A7F2-370D5BD4EC4D}"/>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Resources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B136E357-CFE1-4D21-A1B9-8872CE0D467F}"/>
              </a:ext>
            </a:extLst>
          </p:cNvPr>
          <p:cNvSpPr>
            <a:spLocks noGrp="1"/>
          </p:cNvSpPr>
          <p:nvPr>
            <p:ph idx="1"/>
          </p:nvPr>
        </p:nvSpPr>
        <p:spPr>
          <a:xfrm>
            <a:off x="6234868" y="1130846"/>
            <a:ext cx="5217173" cy="4351338"/>
          </a:xfrm>
        </p:spPr>
        <p:txBody>
          <a:bodyPr>
            <a:normAutofit/>
          </a:bodyPr>
          <a:lstStyle/>
          <a:p>
            <a:r>
              <a:rPr lang="en-US">
                <a:solidFill>
                  <a:schemeClr val="bg1"/>
                </a:solidFill>
                <a:hlinkClick r:id="rId2"/>
              </a:rPr>
              <a:t>Mental Health Act - NHS (www.nhs.uk)</a:t>
            </a:r>
            <a:endParaRPr lang="en-US">
              <a:solidFill>
                <a:schemeClr val="bg1"/>
              </a:solidFill>
            </a:endParaRPr>
          </a:p>
          <a:p>
            <a:r>
              <a:rPr lang="en-US">
                <a:solidFill>
                  <a:schemeClr val="bg1"/>
                </a:solidFill>
                <a:hlinkClick r:id="rId3"/>
              </a:rPr>
              <a:t>Mental Health Act 1983 (legislation.gov.uk)</a:t>
            </a:r>
            <a:endParaRPr lang="en-US">
              <a:solidFill>
                <a:schemeClr val="bg1"/>
              </a:solidFill>
            </a:endParaRPr>
          </a:p>
          <a:p>
            <a:r>
              <a:rPr lang="en-US">
                <a:solidFill>
                  <a:schemeClr val="bg1"/>
                </a:solidFill>
                <a:hlinkClick r:id="rId4"/>
              </a:rPr>
              <a:t>Mental health act (easy read) - NHS (www.nhs.uk)</a:t>
            </a:r>
            <a:endParaRPr lang="en-US">
              <a:solidFill>
                <a:schemeClr val="bg1"/>
              </a:solidFill>
            </a:endParaRPr>
          </a:p>
          <a:p>
            <a:r>
              <a:rPr lang="en-US">
                <a:solidFill>
                  <a:schemeClr val="bg1"/>
                </a:solidFill>
                <a:hlinkClick r:id="rId5"/>
              </a:rPr>
              <a:t>mental-health-act-1983-code-of-practice-mental-health-act-1983-for-wales-review-revised-2016.pdf (gov.wales)</a:t>
            </a:r>
            <a:endParaRPr lang="en-US">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67355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1" name="Freeform: Shape 1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4" name="Freeform: Shape 13">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D8371-48FC-4331-A139-B04A0EAA9181}"/>
              </a:ext>
            </a:extLst>
          </p:cNvPr>
          <p:cNvSpPr>
            <a:spLocks noGrp="1"/>
          </p:cNvSpPr>
          <p:nvPr>
            <p:ph type="ctrTitle"/>
          </p:nvPr>
        </p:nvSpPr>
        <p:spPr>
          <a:xfrm>
            <a:off x="2242409" y="895483"/>
            <a:ext cx="5786232" cy="3011190"/>
          </a:xfrm>
        </p:spPr>
        <p:txBody>
          <a:bodyPr>
            <a:normAutofit/>
          </a:bodyPr>
          <a:lstStyle/>
          <a:p>
            <a:r>
              <a:rPr lang="en-US" sz="5400">
                <a:solidFill>
                  <a:schemeClr val="bg1"/>
                </a:solidFill>
              </a:rPr>
              <a:t>Mental Capacity Acts </a:t>
            </a:r>
          </a:p>
        </p:txBody>
      </p:sp>
      <p:sp>
        <p:nvSpPr>
          <p:cNvPr id="3" name="Subtitle 2">
            <a:extLst>
              <a:ext uri="{FF2B5EF4-FFF2-40B4-BE49-F238E27FC236}">
                <a16:creationId xmlns:a16="http://schemas.microsoft.com/office/drawing/2014/main" id="{393CBCE4-4E98-425A-9710-66BCBF12A072}"/>
              </a:ext>
            </a:extLst>
          </p:cNvPr>
          <p:cNvSpPr>
            <a:spLocks noGrp="1"/>
          </p:cNvSpPr>
          <p:nvPr>
            <p:ph type="subTitle" idx="1"/>
          </p:nvPr>
        </p:nvSpPr>
        <p:spPr>
          <a:xfrm>
            <a:off x="2466270" y="4142096"/>
            <a:ext cx="5338511" cy="1055142"/>
          </a:xfrm>
        </p:spPr>
        <p:txBody>
          <a:bodyPr>
            <a:normAutofit/>
          </a:bodyPr>
          <a:lstStyle/>
          <a:p>
            <a:r>
              <a:rPr lang="en-US" sz="2000" dirty="0">
                <a:solidFill>
                  <a:schemeClr val="bg1"/>
                </a:solidFill>
              </a:rPr>
              <a:t>Mental Disorders and Psychopathology (BMH6006)</a:t>
            </a:r>
          </a:p>
          <a:p>
            <a:r>
              <a:rPr lang="en-US" sz="2000" dirty="0">
                <a:solidFill>
                  <a:schemeClr val="bg1"/>
                </a:solidFill>
              </a:rPr>
              <a:t>Lecturer: Chloe Harries</a:t>
            </a:r>
          </a:p>
          <a:p>
            <a:endParaRPr lang="en-US" sz="2000" dirty="0">
              <a:solidFill>
                <a:schemeClr val="bg1"/>
              </a:solidFill>
            </a:endParaRPr>
          </a:p>
        </p:txBody>
      </p:sp>
      <p:sp>
        <p:nvSpPr>
          <p:cNvPr id="20"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5" name="Freeform: Shape 2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1" name="Oval 30">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Freeform: Shape 34">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7" name="Freeform: Shape 36">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686244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3" name="Oval 12">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Oval 15">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A79B0-47E1-4CCF-AC58-F14FA240CE1A}"/>
              </a:ext>
            </a:extLst>
          </p:cNvPr>
          <p:cNvSpPr>
            <a:spLocks noGrp="1"/>
          </p:cNvSpPr>
          <p:nvPr>
            <p:ph type="title"/>
          </p:nvPr>
        </p:nvSpPr>
        <p:spPr>
          <a:xfrm>
            <a:off x="5644751" y="568517"/>
            <a:ext cx="6161004" cy="886379"/>
          </a:xfrm>
        </p:spPr>
        <p:txBody>
          <a:bodyPr>
            <a:normAutofit/>
          </a:bodyPr>
          <a:lstStyle/>
          <a:p>
            <a:r>
              <a:rPr lang="en-US">
                <a:solidFill>
                  <a:schemeClr val="bg1"/>
                </a:solidFill>
              </a:rPr>
              <a:t>Mental Capacity Acts</a:t>
            </a:r>
          </a:p>
        </p:txBody>
      </p:sp>
      <p:grpSp>
        <p:nvGrpSpPr>
          <p:cNvPr id="18" name="Group 17">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 name="Graphic 6" descr="Brain in head">
            <a:extLst>
              <a:ext uri="{FF2B5EF4-FFF2-40B4-BE49-F238E27FC236}">
                <a16:creationId xmlns:a16="http://schemas.microsoft.com/office/drawing/2014/main" id="{F0BDC095-7654-45B2-9C71-2E1037A6EE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49077" y="1864214"/>
            <a:ext cx="3217333" cy="3217333"/>
          </a:xfrm>
          <a:prstGeom prst="rect">
            <a:avLst/>
          </a:prstGeom>
        </p:spPr>
      </p:pic>
      <p:sp>
        <p:nvSpPr>
          <p:cNvPr id="3" name="Content Placeholder 2">
            <a:extLst>
              <a:ext uri="{FF2B5EF4-FFF2-40B4-BE49-F238E27FC236}">
                <a16:creationId xmlns:a16="http://schemas.microsoft.com/office/drawing/2014/main" id="{9E955C45-798B-4F60-B160-39BDF89EFBBE}"/>
              </a:ext>
            </a:extLst>
          </p:cNvPr>
          <p:cNvSpPr>
            <a:spLocks noGrp="1"/>
          </p:cNvSpPr>
          <p:nvPr>
            <p:ph idx="1"/>
          </p:nvPr>
        </p:nvSpPr>
        <p:spPr>
          <a:xfrm>
            <a:off x="6234868" y="1820369"/>
            <a:ext cx="5217173" cy="4351338"/>
          </a:xfrm>
        </p:spPr>
        <p:txBody>
          <a:bodyPr>
            <a:normAutofit/>
          </a:bodyPr>
          <a:lstStyle/>
          <a:p>
            <a:pPr>
              <a:lnSpc>
                <a:spcPct val="150000"/>
              </a:lnSpc>
            </a:pPr>
            <a:r>
              <a:rPr lang="en-US" sz="1700" dirty="0">
                <a:solidFill>
                  <a:schemeClr val="bg1"/>
                </a:solidFill>
              </a:rPr>
              <a:t>The goal of the mental capacity act is to protect individuals, who may lack capacity to make an informed decisions.</a:t>
            </a:r>
          </a:p>
          <a:p>
            <a:pPr>
              <a:lnSpc>
                <a:spcPct val="150000"/>
              </a:lnSpc>
            </a:pPr>
            <a:r>
              <a:rPr lang="en-US" sz="1700" dirty="0">
                <a:solidFill>
                  <a:schemeClr val="bg1"/>
                </a:solidFill>
              </a:rPr>
              <a:t>The act is in place to support individuals and their </a:t>
            </a:r>
            <a:r>
              <a:rPr lang="en-US" sz="1700" dirty="0" err="1">
                <a:solidFill>
                  <a:schemeClr val="bg1"/>
                </a:solidFill>
              </a:rPr>
              <a:t>carers</a:t>
            </a:r>
            <a:r>
              <a:rPr lang="en-US" sz="1700" dirty="0">
                <a:solidFill>
                  <a:schemeClr val="bg1"/>
                </a:solidFill>
              </a:rPr>
              <a:t> to make a decision, based on the best interest of the client. </a:t>
            </a:r>
          </a:p>
          <a:p>
            <a:pPr>
              <a:lnSpc>
                <a:spcPct val="150000"/>
              </a:lnSpc>
            </a:pPr>
            <a:r>
              <a:rPr lang="en-US" sz="1700" dirty="0">
                <a:solidFill>
                  <a:schemeClr val="bg1"/>
                </a:solidFill>
              </a:rPr>
              <a:t>The key mental capacity acts</a:t>
            </a:r>
          </a:p>
          <a:p>
            <a:pPr lvl="1">
              <a:lnSpc>
                <a:spcPct val="150000"/>
              </a:lnSpc>
            </a:pPr>
            <a:r>
              <a:rPr lang="en-US" sz="1700" dirty="0">
                <a:solidFill>
                  <a:schemeClr val="bg1"/>
                </a:solidFill>
              </a:rPr>
              <a:t>Mental Capacity Act (2005)</a:t>
            </a:r>
          </a:p>
          <a:p>
            <a:pPr lvl="1">
              <a:lnSpc>
                <a:spcPct val="150000"/>
              </a:lnSpc>
            </a:pPr>
            <a:r>
              <a:rPr lang="en-US" sz="1700" dirty="0">
                <a:solidFill>
                  <a:schemeClr val="bg1"/>
                </a:solidFill>
              </a:rPr>
              <a:t>Mental Capacity Act (2007)</a:t>
            </a: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4291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949F2415-1CA5-4FB5-8251-F86F9F4B8C70}"/>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rPr>
              <a:t>Mental Capacity </a:t>
            </a:r>
          </a:p>
        </p:txBody>
      </p:sp>
      <p:sp>
        <p:nvSpPr>
          <p:cNvPr id="3" name="Content Placeholder 2">
            <a:extLst>
              <a:ext uri="{FF2B5EF4-FFF2-40B4-BE49-F238E27FC236}">
                <a16:creationId xmlns:a16="http://schemas.microsoft.com/office/drawing/2014/main" id="{35178575-37B6-4FED-AD53-4B9A863A4090}"/>
              </a:ext>
            </a:extLst>
          </p:cNvPr>
          <p:cNvSpPr>
            <a:spLocks noGrp="1"/>
          </p:cNvSpPr>
          <p:nvPr>
            <p:ph idx="1"/>
          </p:nvPr>
        </p:nvSpPr>
        <p:spPr>
          <a:xfrm>
            <a:off x="6477270" y="1130846"/>
            <a:ext cx="4974771" cy="4351338"/>
          </a:xfrm>
        </p:spPr>
        <p:txBody>
          <a:bodyPr>
            <a:normAutofit fontScale="92500"/>
          </a:bodyPr>
          <a:lstStyle/>
          <a:p>
            <a:pPr>
              <a:lnSpc>
                <a:spcPct val="150000"/>
              </a:lnSpc>
            </a:pPr>
            <a:r>
              <a:rPr lang="en-US" sz="1600" dirty="0">
                <a:solidFill>
                  <a:schemeClr val="bg1"/>
                </a:solidFill>
              </a:rPr>
              <a:t>Capacity is the ability for an individual to make an informed decision and have the ability to recall it.</a:t>
            </a:r>
          </a:p>
          <a:p>
            <a:pPr>
              <a:lnSpc>
                <a:spcPct val="150000"/>
              </a:lnSpc>
            </a:pPr>
            <a:r>
              <a:rPr lang="en-US" sz="1600" dirty="0">
                <a:solidFill>
                  <a:schemeClr val="bg1"/>
                </a:solidFill>
              </a:rPr>
              <a:t>An individual would be deemed to lack capacity</a:t>
            </a:r>
          </a:p>
          <a:p>
            <a:pPr lvl="1">
              <a:lnSpc>
                <a:spcPct val="150000"/>
              </a:lnSpc>
            </a:pPr>
            <a:r>
              <a:rPr lang="en-US" sz="1600" dirty="0">
                <a:solidFill>
                  <a:schemeClr val="bg1"/>
                </a:solidFill>
              </a:rPr>
              <a:t>If they are unable to make a decision</a:t>
            </a:r>
          </a:p>
          <a:p>
            <a:pPr lvl="1">
              <a:lnSpc>
                <a:spcPct val="150000"/>
              </a:lnSpc>
            </a:pPr>
            <a:r>
              <a:rPr lang="en-US" sz="1600" dirty="0">
                <a:solidFill>
                  <a:schemeClr val="bg1"/>
                </a:solidFill>
              </a:rPr>
              <a:t>Or if an individual finds it challenging to make a decision within a given time period</a:t>
            </a:r>
          </a:p>
          <a:p>
            <a:pPr lvl="1">
              <a:lnSpc>
                <a:spcPct val="150000"/>
              </a:lnSpc>
            </a:pPr>
            <a:r>
              <a:rPr lang="en-US" sz="1600" dirty="0">
                <a:solidFill>
                  <a:schemeClr val="bg1"/>
                </a:solidFill>
              </a:rPr>
              <a:t>Mental capacity is both time and decision specific.</a:t>
            </a:r>
          </a:p>
          <a:p>
            <a:pPr marL="457200" lvl="1" indent="0">
              <a:lnSpc>
                <a:spcPct val="150000"/>
              </a:lnSpc>
              <a:buNone/>
            </a:pPr>
            <a:r>
              <a:rPr lang="en-US" sz="1600" b="1" dirty="0">
                <a:solidFill>
                  <a:schemeClr val="bg1"/>
                </a:solidFill>
              </a:rPr>
              <a:t>Note: </a:t>
            </a:r>
            <a:r>
              <a:rPr lang="en-US" sz="1600" dirty="0">
                <a:solidFill>
                  <a:schemeClr val="bg1"/>
                </a:solidFill>
              </a:rPr>
              <a:t>It might be crucial to assess an individuals understanding of risks associated with a particular behavior, when they are making an informed decision. </a:t>
            </a:r>
          </a:p>
        </p:txBody>
      </p:sp>
    </p:spTree>
    <p:extLst>
      <p:ext uri="{BB962C8B-B14F-4D97-AF65-F5344CB8AC3E}">
        <p14:creationId xmlns:p14="http://schemas.microsoft.com/office/powerpoint/2010/main" val="485736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11"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E0ED0BC-41C6-421D-996D-91B443B1EF29}"/>
              </a:ext>
            </a:extLst>
          </p:cNvPr>
          <p:cNvSpPr>
            <a:spLocks noGrp="1"/>
          </p:cNvSpPr>
          <p:nvPr>
            <p:ph type="title"/>
          </p:nvPr>
        </p:nvSpPr>
        <p:spPr>
          <a:xfrm>
            <a:off x="7026992" y="1202026"/>
            <a:ext cx="4030132" cy="4406508"/>
          </a:xfrm>
        </p:spPr>
        <p:txBody>
          <a:bodyPr>
            <a:normAutofit/>
          </a:bodyPr>
          <a:lstStyle/>
          <a:p>
            <a:pPr algn="ctr"/>
            <a:r>
              <a:rPr lang="en-US">
                <a:solidFill>
                  <a:schemeClr val="bg1"/>
                </a:solidFill>
              </a:rPr>
              <a:t>Five key principles of mental capacity act</a:t>
            </a:r>
          </a:p>
        </p:txBody>
      </p:sp>
      <p:sp>
        <p:nvSpPr>
          <p:cNvPr id="3" name="Content Placeholder 2">
            <a:extLst>
              <a:ext uri="{FF2B5EF4-FFF2-40B4-BE49-F238E27FC236}">
                <a16:creationId xmlns:a16="http://schemas.microsoft.com/office/drawing/2014/main" id="{1504743A-F7A8-45AF-A10D-3EF5164911BB}"/>
              </a:ext>
            </a:extLst>
          </p:cNvPr>
          <p:cNvSpPr>
            <a:spLocks noGrp="1"/>
          </p:cNvSpPr>
          <p:nvPr>
            <p:ph idx="1"/>
          </p:nvPr>
        </p:nvSpPr>
        <p:spPr>
          <a:xfrm>
            <a:off x="707136" y="755904"/>
            <a:ext cx="5402265" cy="4852999"/>
          </a:xfrm>
        </p:spPr>
        <p:txBody>
          <a:bodyPr>
            <a:normAutofit fontScale="92500" lnSpcReduction="20000"/>
          </a:bodyPr>
          <a:lstStyle/>
          <a:p>
            <a:pPr>
              <a:lnSpc>
                <a:spcPct val="150000"/>
              </a:lnSpc>
            </a:pPr>
            <a:r>
              <a:rPr lang="en-US" sz="1800" dirty="0">
                <a:solidFill>
                  <a:schemeClr val="bg1"/>
                </a:solidFill>
              </a:rPr>
              <a:t>Always assuming that one has capacity to make their own decision </a:t>
            </a:r>
            <a:r>
              <a:rPr lang="en-US" sz="1800" dirty="0" err="1">
                <a:solidFill>
                  <a:schemeClr val="bg1"/>
                </a:solidFill>
              </a:rPr>
              <a:t>unlessit</a:t>
            </a:r>
            <a:r>
              <a:rPr lang="en-US" sz="1800" dirty="0">
                <a:solidFill>
                  <a:schemeClr val="bg1"/>
                </a:solidFill>
              </a:rPr>
              <a:t> is proven otherwise</a:t>
            </a:r>
          </a:p>
          <a:p>
            <a:pPr>
              <a:lnSpc>
                <a:spcPct val="150000"/>
              </a:lnSpc>
            </a:pPr>
            <a:r>
              <a:rPr lang="en-US" sz="1800" dirty="0">
                <a:solidFill>
                  <a:schemeClr val="bg1"/>
                </a:solidFill>
              </a:rPr>
              <a:t>Every measure should be taken prior to determining that an individual is not capable of making a decision</a:t>
            </a:r>
          </a:p>
          <a:p>
            <a:pPr>
              <a:lnSpc>
                <a:spcPct val="150000"/>
              </a:lnSpc>
            </a:pPr>
            <a:r>
              <a:rPr lang="en-US" sz="1800" dirty="0">
                <a:solidFill>
                  <a:schemeClr val="bg1"/>
                </a:solidFill>
              </a:rPr>
              <a:t>It is not unreasonable for an individual to make unwise decisions</a:t>
            </a:r>
          </a:p>
          <a:p>
            <a:pPr>
              <a:lnSpc>
                <a:spcPct val="150000"/>
              </a:lnSpc>
            </a:pPr>
            <a:r>
              <a:rPr lang="en-US" sz="1800" dirty="0">
                <a:solidFill>
                  <a:schemeClr val="bg1"/>
                </a:solidFill>
              </a:rPr>
              <a:t>Every decision made on behalf of an individual, who lacks capacity should take into account their best interest.</a:t>
            </a:r>
          </a:p>
          <a:p>
            <a:pPr>
              <a:lnSpc>
                <a:spcPct val="150000"/>
              </a:lnSpc>
            </a:pPr>
            <a:r>
              <a:rPr lang="en-US" sz="1800" dirty="0">
                <a:solidFill>
                  <a:schemeClr val="bg1"/>
                </a:solidFill>
              </a:rPr>
              <a:t>Decisions made on behalf of individuals, who lack capacity should always be least restrictive while taking into account their basic needs.</a:t>
            </a: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3020179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E666F-2D37-427D-B5FD-E402E10FD552}"/>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Assessing Capacity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7C9B05C-FF26-424E-BBF8-F6D9AFDC96BB}"/>
              </a:ext>
            </a:extLst>
          </p:cNvPr>
          <p:cNvSpPr>
            <a:spLocks noGrp="1"/>
          </p:cNvSpPr>
          <p:nvPr>
            <p:ph idx="1"/>
          </p:nvPr>
        </p:nvSpPr>
        <p:spPr>
          <a:xfrm>
            <a:off x="6234868" y="1130846"/>
            <a:ext cx="5217173" cy="4351338"/>
          </a:xfrm>
        </p:spPr>
        <p:txBody>
          <a:bodyPr>
            <a:normAutofit/>
          </a:bodyPr>
          <a:lstStyle/>
          <a:p>
            <a:pPr marL="0" indent="0">
              <a:buNone/>
            </a:pPr>
            <a:r>
              <a:rPr lang="en-US" b="1">
                <a:solidFill>
                  <a:schemeClr val="bg1"/>
                </a:solidFill>
              </a:rPr>
              <a:t>First Stage</a:t>
            </a:r>
          </a:p>
          <a:p>
            <a:r>
              <a:rPr lang="en-US">
                <a:solidFill>
                  <a:schemeClr val="bg1"/>
                </a:solidFill>
              </a:rPr>
              <a:t>Identifying if there is an impairment or disturbance in the functioning of the individual’s brain </a:t>
            </a:r>
          </a:p>
          <a:p>
            <a:r>
              <a:rPr lang="en-US">
                <a:solidFill>
                  <a:schemeClr val="bg1"/>
                </a:solidFill>
              </a:rPr>
              <a:t>The level of impact such impairment would have on one’s decision-making skills.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293108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8C2B2ABD-5D01-40E1-91D0-72200225C4A2}"/>
              </a:ext>
            </a:extLst>
          </p:cNvPr>
          <p:cNvSpPr>
            <a:spLocks noGrp="1"/>
          </p:cNvSpPr>
          <p:nvPr>
            <p:ph idx="4294967295"/>
          </p:nvPr>
        </p:nvSpPr>
        <p:spPr>
          <a:xfrm>
            <a:off x="4086033" y="1367690"/>
            <a:ext cx="5217173" cy="4351338"/>
          </a:xfrm>
        </p:spPr>
        <p:txBody>
          <a:bodyPr vert="horz" lIns="91440" tIns="45720" rIns="91440" bIns="45720" rtlCol="0">
            <a:normAutofit fontScale="92500"/>
          </a:bodyPr>
          <a:lstStyle/>
          <a:p>
            <a:pPr marL="0">
              <a:lnSpc>
                <a:spcPct val="150000"/>
              </a:lnSpc>
            </a:pPr>
            <a:r>
              <a:rPr lang="en-US" sz="1800" b="1" dirty="0">
                <a:solidFill>
                  <a:schemeClr val="bg1"/>
                </a:solidFill>
              </a:rPr>
              <a:t>Second Stage </a:t>
            </a:r>
          </a:p>
          <a:p>
            <a:pPr>
              <a:lnSpc>
                <a:spcPct val="150000"/>
              </a:lnSpc>
            </a:pPr>
            <a:r>
              <a:rPr lang="en-US" sz="1800" dirty="0">
                <a:solidFill>
                  <a:schemeClr val="bg1"/>
                </a:solidFill>
              </a:rPr>
              <a:t>It would be determined that an individual is not able to make a decision if:</a:t>
            </a:r>
          </a:p>
          <a:p>
            <a:pPr lvl="1">
              <a:lnSpc>
                <a:spcPct val="150000"/>
              </a:lnSpc>
            </a:pPr>
            <a:r>
              <a:rPr lang="en-US" sz="1800" dirty="0">
                <a:solidFill>
                  <a:schemeClr val="bg1"/>
                </a:solidFill>
              </a:rPr>
              <a:t>They are unable to understand the information about the decision that has to be made</a:t>
            </a:r>
          </a:p>
          <a:p>
            <a:pPr lvl="1">
              <a:lnSpc>
                <a:spcPct val="150000"/>
              </a:lnSpc>
            </a:pPr>
            <a:r>
              <a:rPr lang="en-US" sz="1800" dirty="0">
                <a:solidFill>
                  <a:schemeClr val="bg1"/>
                </a:solidFill>
              </a:rPr>
              <a:t>They are unable to remember information </a:t>
            </a:r>
          </a:p>
          <a:p>
            <a:pPr lvl="1">
              <a:lnSpc>
                <a:spcPct val="150000"/>
              </a:lnSpc>
            </a:pPr>
            <a:r>
              <a:rPr lang="en-US" sz="1800" dirty="0">
                <a:solidFill>
                  <a:schemeClr val="bg1"/>
                </a:solidFill>
              </a:rPr>
              <a:t>They are unable to use the information received to evaluate the consequences of their decision</a:t>
            </a:r>
          </a:p>
          <a:p>
            <a:pPr lvl="1">
              <a:lnSpc>
                <a:spcPct val="150000"/>
              </a:lnSpc>
            </a:pPr>
            <a:r>
              <a:rPr lang="en-US" sz="1800" dirty="0">
                <a:solidFill>
                  <a:schemeClr val="bg1"/>
                </a:solidFill>
              </a:rPr>
              <a:t>Unable to communicate their decision effectively </a:t>
            </a:r>
          </a:p>
          <a:p>
            <a:pPr lvl="1">
              <a:lnSpc>
                <a:spcPct val="150000"/>
              </a:lnSpc>
            </a:pPr>
            <a:endParaRPr lang="en-US" sz="1800" dirty="0">
              <a:solidFill>
                <a:schemeClr val="bg1"/>
              </a:solidFill>
            </a:endParaRP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8048022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2415DE47-A0DB-477E-9018-426F58B1492F}"/>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rPr>
              <a:t>Mental Capacity Act (2005)</a:t>
            </a:r>
          </a:p>
        </p:txBody>
      </p:sp>
      <p:sp>
        <p:nvSpPr>
          <p:cNvPr id="3" name="Content Placeholder 2">
            <a:extLst>
              <a:ext uri="{FF2B5EF4-FFF2-40B4-BE49-F238E27FC236}">
                <a16:creationId xmlns:a16="http://schemas.microsoft.com/office/drawing/2014/main" id="{A57A577A-29D2-4556-8982-7841C1EE5FB0}"/>
              </a:ext>
            </a:extLst>
          </p:cNvPr>
          <p:cNvSpPr>
            <a:spLocks noGrp="1"/>
          </p:cNvSpPr>
          <p:nvPr>
            <p:ph idx="1"/>
          </p:nvPr>
        </p:nvSpPr>
        <p:spPr>
          <a:xfrm>
            <a:off x="6477270" y="1130846"/>
            <a:ext cx="4974771" cy="4351338"/>
          </a:xfrm>
        </p:spPr>
        <p:txBody>
          <a:bodyPr>
            <a:normAutofit/>
          </a:bodyPr>
          <a:lstStyle/>
          <a:p>
            <a:pPr>
              <a:lnSpc>
                <a:spcPct val="150000"/>
              </a:lnSpc>
            </a:pPr>
            <a:r>
              <a:rPr lang="en-US" sz="1700" dirty="0">
                <a:solidFill>
                  <a:schemeClr val="bg1"/>
                </a:solidFill>
              </a:rPr>
              <a:t>The deprivation of liberty safeguard was eventually introduced</a:t>
            </a:r>
          </a:p>
          <a:p>
            <a:pPr lvl="1">
              <a:lnSpc>
                <a:spcPct val="150000"/>
              </a:lnSpc>
            </a:pPr>
            <a:r>
              <a:rPr lang="en-US" sz="1700" dirty="0">
                <a:solidFill>
                  <a:schemeClr val="bg1"/>
                </a:solidFill>
              </a:rPr>
              <a:t>Providing the least restrictive treatment option </a:t>
            </a:r>
          </a:p>
          <a:p>
            <a:pPr lvl="1">
              <a:lnSpc>
                <a:spcPct val="150000"/>
              </a:lnSpc>
            </a:pPr>
            <a:r>
              <a:rPr lang="en-US" sz="1700" dirty="0">
                <a:solidFill>
                  <a:schemeClr val="bg1"/>
                </a:solidFill>
              </a:rPr>
              <a:t>Ensure the best interest of the patient is always taken into consideration</a:t>
            </a:r>
          </a:p>
          <a:p>
            <a:pPr lvl="1">
              <a:lnSpc>
                <a:spcPct val="150000"/>
              </a:lnSpc>
            </a:pPr>
            <a:r>
              <a:rPr lang="en-US" sz="1700" dirty="0">
                <a:solidFill>
                  <a:schemeClr val="bg1"/>
                </a:solidFill>
              </a:rPr>
              <a:t>Ensure an individual has the right to appeal in courts if required </a:t>
            </a:r>
          </a:p>
          <a:p>
            <a:pPr lvl="1">
              <a:lnSpc>
                <a:spcPct val="150000"/>
              </a:lnSpc>
            </a:pPr>
            <a:r>
              <a:rPr lang="en-US" sz="1700" dirty="0">
                <a:solidFill>
                  <a:schemeClr val="bg1"/>
                </a:solidFill>
              </a:rPr>
              <a:t>Ensure an individual is in place to represent the patient </a:t>
            </a:r>
          </a:p>
          <a:p>
            <a:pPr lvl="1">
              <a:lnSpc>
                <a:spcPct val="150000"/>
              </a:lnSpc>
            </a:pPr>
            <a:endParaRPr lang="en-US" sz="1700" dirty="0">
              <a:solidFill>
                <a:schemeClr val="bg1"/>
              </a:solidFill>
            </a:endParaRPr>
          </a:p>
          <a:p>
            <a:pPr lvl="1">
              <a:lnSpc>
                <a:spcPct val="150000"/>
              </a:lnSpc>
            </a:pPr>
            <a:endParaRPr lang="en-US" sz="1700" dirty="0">
              <a:solidFill>
                <a:schemeClr val="bg1"/>
              </a:solidFill>
            </a:endParaRPr>
          </a:p>
          <a:p>
            <a:pPr>
              <a:lnSpc>
                <a:spcPct val="150000"/>
              </a:lnSpc>
            </a:pPr>
            <a:endParaRPr lang="en-US" sz="1700" dirty="0">
              <a:solidFill>
                <a:schemeClr val="bg1"/>
              </a:solidFill>
            </a:endParaRPr>
          </a:p>
        </p:txBody>
      </p:sp>
    </p:spTree>
    <p:extLst>
      <p:ext uri="{BB962C8B-B14F-4D97-AF65-F5344CB8AC3E}">
        <p14:creationId xmlns:p14="http://schemas.microsoft.com/office/powerpoint/2010/main" val="1451243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Oval 76">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4A24E1F-85AE-4A93-97B3-CD283084D8ED}"/>
              </a:ext>
            </a:extLst>
          </p:cNvPr>
          <p:cNvSpPr>
            <a:spLocks noGrp="1" noChangeArrowheads="1"/>
          </p:cNvSpPr>
          <p:nvPr>
            <p:ph type="title"/>
          </p:nvPr>
        </p:nvSpPr>
        <p:spPr>
          <a:xfrm>
            <a:off x="838200" y="1748452"/>
            <a:ext cx="4974771" cy="3587786"/>
          </a:xfrm>
        </p:spPr>
        <p:txBody>
          <a:bodyPr>
            <a:normAutofit/>
          </a:bodyPr>
          <a:lstStyle/>
          <a:p>
            <a:pPr algn="ctr" eaLnBrk="1" hangingPunct="1"/>
            <a:r>
              <a:rPr lang="en-GB" altLang="en-US">
                <a:solidFill>
                  <a:schemeClr val="bg1"/>
                </a:solidFill>
              </a:rPr>
              <a:t>What is not covered by the act</a:t>
            </a:r>
          </a:p>
        </p:txBody>
      </p:sp>
      <p:grpSp>
        <p:nvGrpSpPr>
          <p:cNvPr id="7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80" name="Freeform: Shape 79">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83"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5"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87"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88" name="Freeform: Shape 87">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58"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259" name="Freeform: Shape 258">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4" name="Freeform: Shape 383">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5" name="Freeform: Shape 384">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6" name="Freeform: Shape 385">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87" name="Freeform: Shape 386">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8" name="Freeform: Shape 387">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9" name="Freeform: Shape 388">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0" name="Freeform: Shape 389">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91" name="Freeform: Shape 390">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4" name="Freeform: Shape 393">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95" name="Freeform: Shape 394">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6" name="Freeform: Shape 395">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97" name="Freeform: Shape 396">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8" name="Freeform: Shape 397">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9" name="Freeform: Shape 398">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0" name="Freeform: Shape 399">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01" name="Freeform: Shape 400">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2" name="Freeform: Shape 401">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03" name="Freeform: Shape 402">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404" name="Freeform: Shape 403">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5" name="Freeform: Shape 404">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6" name="Freeform: Shape 405">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07" name="Freeform: Shape 406">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8" name="Freeform: Shape 407">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09" name="Freeform: Shape 408">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0" name="Freeform: Shape 409">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1" name="Freeform: Shape 410">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2" name="Freeform: Shape 411">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13" name="Freeform: Shape 412">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4" name="Freeform: Shape 413">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15" name="Freeform: Shape 414">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6" name="Freeform: Shape 415">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7" name="Freeform: Shape 416">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8" name="Freeform: Shape 417">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19" name="Freeform: Shape 418">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0" name="Freeform: Shape 419">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21" name="Freeform: Shape 420">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2" name="Freeform: Shape 421">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3" name="Freeform: Shape 422">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4" name="Freeform: Shape 423">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425" name="Freeform: Shape 424">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6" name="Freeform: Shape 425">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427" name="Freeform: Shape 426">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13315" name="Rectangle 3">
            <a:extLst>
              <a:ext uri="{FF2B5EF4-FFF2-40B4-BE49-F238E27FC236}">
                <a16:creationId xmlns:a16="http://schemas.microsoft.com/office/drawing/2014/main" id="{6978820A-85E4-4CB4-9D8E-46220AD548A2}"/>
              </a:ext>
            </a:extLst>
          </p:cNvPr>
          <p:cNvSpPr>
            <a:spLocks noGrp="1" noChangeArrowheads="1"/>
          </p:cNvSpPr>
          <p:nvPr>
            <p:ph idx="1"/>
          </p:nvPr>
        </p:nvSpPr>
        <p:spPr>
          <a:xfrm>
            <a:off x="6477270" y="1130846"/>
            <a:ext cx="4974771" cy="4351338"/>
          </a:xfrm>
        </p:spPr>
        <p:txBody>
          <a:bodyPr rtlCol="0">
            <a:normAutofit/>
          </a:bodyPr>
          <a:lstStyle/>
          <a:p>
            <a:pPr>
              <a:spcBef>
                <a:spcPts val="1200"/>
              </a:spcBef>
              <a:spcAft>
                <a:spcPts val="1200"/>
              </a:spcAft>
              <a:defRPr/>
            </a:pPr>
            <a:r>
              <a:rPr lang="en-GB" sz="1800">
                <a:solidFill>
                  <a:schemeClr val="bg1"/>
                </a:solidFill>
              </a:rPr>
              <a:t>Consenting to marriage or civil partnership</a:t>
            </a:r>
          </a:p>
          <a:p>
            <a:pPr>
              <a:spcBef>
                <a:spcPts val="1200"/>
              </a:spcBef>
              <a:spcAft>
                <a:spcPts val="1200"/>
              </a:spcAft>
              <a:defRPr/>
            </a:pPr>
            <a:r>
              <a:rPr lang="en-GB" sz="1800">
                <a:solidFill>
                  <a:schemeClr val="bg1"/>
                </a:solidFill>
              </a:rPr>
              <a:t>Consenting to have sexual relations</a:t>
            </a:r>
          </a:p>
          <a:p>
            <a:pPr>
              <a:spcBef>
                <a:spcPts val="1200"/>
              </a:spcBef>
              <a:spcAft>
                <a:spcPts val="1200"/>
              </a:spcAft>
              <a:defRPr/>
            </a:pPr>
            <a:r>
              <a:rPr lang="en-GB" sz="1800">
                <a:solidFill>
                  <a:schemeClr val="bg1"/>
                </a:solidFill>
              </a:rPr>
              <a:t>Consenting to a decree of divorce/dissolution of civil partnership</a:t>
            </a:r>
          </a:p>
          <a:p>
            <a:pPr>
              <a:spcBef>
                <a:spcPts val="1200"/>
              </a:spcBef>
              <a:spcAft>
                <a:spcPts val="1200"/>
              </a:spcAft>
              <a:defRPr/>
            </a:pPr>
            <a:r>
              <a:rPr lang="en-GB" sz="1800">
                <a:solidFill>
                  <a:schemeClr val="bg1"/>
                </a:solidFill>
              </a:rPr>
              <a:t>Consenting to child being placed for adoption or the making of an adoption order</a:t>
            </a:r>
          </a:p>
          <a:p>
            <a:pPr>
              <a:spcBef>
                <a:spcPts val="1200"/>
              </a:spcBef>
              <a:spcAft>
                <a:spcPts val="1200"/>
              </a:spcAft>
              <a:defRPr/>
            </a:pPr>
            <a:r>
              <a:rPr lang="en-GB" sz="1800">
                <a:solidFill>
                  <a:schemeClr val="bg1"/>
                </a:solidFill>
              </a:rPr>
              <a:t>Discharging parental responsibility for a child</a:t>
            </a:r>
          </a:p>
          <a:p>
            <a:pPr>
              <a:spcBef>
                <a:spcPts val="1200"/>
              </a:spcBef>
              <a:spcAft>
                <a:spcPts val="1200"/>
              </a:spcAft>
              <a:defRPr/>
            </a:pPr>
            <a:r>
              <a:rPr lang="en-GB" sz="1800">
                <a:solidFill>
                  <a:schemeClr val="bg1"/>
                </a:solidFill>
              </a:rPr>
              <a:t>Giving consent under the Human fertilisation and embryology Act 1990</a:t>
            </a:r>
          </a:p>
          <a:p>
            <a:pPr>
              <a:spcAft>
                <a:spcPts val="0"/>
              </a:spcAft>
              <a:defRPr/>
            </a:pPr>
            <a:endParaRPr lang="en-GB" sz="1800">
              <a:solidFill>
                <a:schemeClr val="bg1"/>
              </a:solidFill>
            </a:endParaRPr>
          </a:p>
        </p:txBody>
      </p:sp>
      <p:sp>
        <p:nvSpPr>
          <p:cNvPr id="19460" name="Slide Number Placeholder 5">
            <a:extLst>
              <a:ext uri="{FF2B5EF4-FFF2-40B4-BE49-F238E27FC236}">
                <a16:creationId xmlns:a16="http://schemas.microsoft.com/office/drawing/2014/main" id="{AE614152-4D91-44D2-B0B1-5BFF36B025BB}"/>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70B3BDB3-BE63-4115-B854-DC8D9F7AC91B}" type="slidenum">
              <a:rPr lang="en-US" altLang="en-US" sz="1800">
                <a:solidFill>
                  <a:schemeClr val="bg1"/>
                </a:solidFill>
                <a:latin typeface="Arial" panose="020B0604020202020204" pitchFamily="34" charset="0"/>
              </a:rPr>
              <a:pPr>
                <a:lnSpc>
                  <a:spcPct val="90000"/>
                </a:lnSpc>
                <a:spcBef>
                  <a:spcPct val="0"/>
                </a:spcBef>
                <a:spcAft>
                  <a:spcPts val="600"/>
                </a:spcAft>
                <a:buFontTx/>
                <a:buNone/>
              </a:pPr>
              <a:t>30</a:t>
            </a:fld>
            <a:endParaRPr lang="en-US" altLang="en-US" sz="1800">
              <a:solidFill>
                <a:schemeClr val="bg1"/>
              </a:solidFill>
              <a:latin typeface="Arial" panose="020B060402020202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animEffect transition="in" filter="fade">
                                      <p:cBhvr>
                                        <p:cTn id="12" dur="2000"/>
                                        <p:tgtEl>
                                          <p:spTgt spid="1331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315">
                                            <p:txEl>
                                              <p:pRg st="1" end="1"/>
                                            </p:txEl>
                                          </p:spTgt>
                                        </p:tgtEl>
                                        <p:attrNameLst>
                                          <p:attrName>style.visibility</p:attrName>
                                        </p:attrNameLst>
                                      </p:cBhvr>
                                      <p:to>
                                        <p:strVal val="visible"/>
                                      </p:to>
                                    </p:set>
                                    <p:animEffect transition="in" filter="fade">
                                      <p:cBhvr>
                                        <p:cTn id="17" dur="2000"/>
                                        <p:tgtEl>
                                          <p:spTgt spid="1331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315">
                                            <p:txEl>
                                              <p:pRg st="2" end="2"/>
                                            </p:txEl>
                                          </p:spTgt>
                                        </p:tgtEl>
                                        <p:attrNameLst>
                                          <p:attrName>style.visibility</p:attrName>
                                        </p:attrNameLst>
                                      </p:cBhvr>
                                      <p:to>
                                        <p:strVal val="visible"/>
                                      </p:to>
                                    </p:set>
                                    <p:animEffect transition="in" filter="fade">
                                      <p:cBhvr>
                                        <p:cTn id="22" dur="2000"/>
                                        <p:tgtEl>
                                          <p:spTgt spid="1331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315">
                                            <p:txEl>
                                              <p:pRg st="3" end="3"/>
                                            </p:txEl>
                                          </p:spTgt>
                                        </p:tgtEl>
                                        <p:attrNameLst>
                                          <p:attrName>style.visibility</p:attrName>
                                        </p:attrNameLst>
                                      </p:cBhvr>
                                      <p:to>
                                        <p:strVal val="visible"/>
                                      </p:to>
                                    </p:set>
                                    <p:animEffect transition="in" filter="fade">
                                      <p:cBhvr>
                                        <p:cTn id="27" dur="2000"/>
                                        <p:tgtEl>
                                          <p:spTgt spid="13315">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315">
                                            <p:txEl>
                                              <p:pRg st="4" end="4"/>
                                            </p:txEl>
                                          </p:spTgt>
                                        </p:tgtEl>
                                        <p:attrNameLst>
                                          <p:attrName>style.visibility</p:attrName>
                                        </p:attrNameLst>
                                      </p:cBhvr>
                                      <p:to>
                                        <p:strVal val="visible"/>
                                      </p:to>
                                    </p:set>
                                    <p:animEffect transition="in" filter="fade">
                                      <p:cBhvr>
                                        <p:cTn id="32" dur="2000"/>
                                        <p:tgtEl>
                                          <p:spTgt spid="13315">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315">
                                            <p:txEl>
                                              <p:pRg st="5" end="5"/>
                                            </p:txEl>
                                          </p:spTgt>
                                        </p:tgtEl>
                                        <p:attrNameLst>
                                          <p:attrName>style.visibility</p:attrName>
                                        </p:attrNameLst>
                                      </p:cBhvr>
                                      <p:to>
                                        <p:strVal val="visible"/>
                                      </p:to>
                                    </p:set>
                                    <p:animEffect transition="in" filter="fade">
                                      <p:cBhvr>
                                        <p:cTn id="37" dur="2000"/>
                                        <p:tgtEl>
                                          <p:spTgt spid="133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11"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4F0A0FD-FD6D-449B-8EBB-02508E54B7AE}"/>
              </a:ext>
            </a:extLst>
          </p:cNvPr>
          <p:cNvSpPr>
            <a:spLocks noGrp="1"/>
          </p:cNvSpPr>
          <p:nvPr>
            <p:ph idx="4294967295"/>
          </p:nvPr>
        </p:nvSpPr>
        <p:spPr>
          <a:xfrm>
            <a:off x="892228" y="646176"/>
            <a:ext cx="6874076" cy="5900927"/>
          </a:xfrm>
        </p:spPr>
        <p:txBody>
          <a:bodyPr vert="horz" lIns="91440" tIns="45720" rIns="91440" bIns="45720" rtlCol="0">
            <a:normAutofit/>
          </a:bodyPr>
          <a:lstStyle/>
          <a:p>
            <a:pPr>
              <a:lnSpc>
                <a:spcPct val="150000"/>
              </a:lnSpc>
            </a:pPr>
            <a:r>
              <a:rPr lang="en-US" sz="1600" b="1" dirty="0">
                <a:solidFill>
                  <a:schemeClr val="bg1"/>
                </a:solidFill>
              </a:rPr>
              <a:t>Independent Mental Capacity Advocate (IMCA)</a:t>
            </a:r>
          </a:p>
          <a:p>
            <a:pPr lvl="1">
              <a:lnSpc>
                <a:spcPct val="150000"/>
              </a:lnSpc>
            </a:pPr>
            <a:r>
              <a:rPr lang="en-US" sz="1600" dirty="0">
                <a:solidFill>
                  <a:schemeClr val="bg1"/>
                </a:solidFill>
              </a:rPr>
              <a:t>Works with the decision maker</a:t>
            </a:r>
          </a:p>
          <a:p>
            <a:pPr lvl="1">
              <a:lnSpc>
                <a:spcPct val="150000"/>
              </a:lnSpc>
            </a:pPr>
            <a:r>
              <a:rPr lang="en-US" sz="1600" dirty="0">
                <a:solidFill>
                  <a:schemeClr val="bg1"/>
                </a:solidFill>
              </a:rPr>
              <a:t>May challenge decision maker</a:t>
            </a:r>
          </a:p>
          <a:p>
            <a:pPr lvl="1">
              <a:lnSpc>
                <a:spcPct val="150000"/>
              </a:lnSpc>
            </a:pPr>
            <a:r>
              <a:rPr lang="en-US" sz="1600" dirty="0">
                <a:solidFill>
                  <a:schemeClr val="bg1"/>
                </a:solidFill>
              </a:rPr>
              <a:t>Communicates based on client’s wishes, beliefs and values.</a:t>
            </a:r>
          </a:p>
          <a:p>
            <a:pPr>
              <a:lnSpc>
                <a:spcPct val="150000"/>
              </a:lnSpc>
            </a:pPr>
            <a:r>
              <a:rPr lang="en-US" sz="1600" b="1" dirty="0">
                <a:solidFill>
                  <a:schemeClr val="bg1"/>
                </a:solidFill>
              </a:rPr>
              <a:t>Decision Maker</a:t>
            </a:r>
          </a:p>
          <a:p>
            <a:pPr lvl="1">
              <a:lnSpc>
                <a:spcPct val="150000"/>
              </a:lnSpc>
            </a:pPr>
            <a:r>
              <a:rPr lang="en-US" sz="1600" dirty="0">
                <a:solidFill>
                  <a:schemeClr val="bg1"/>
                </a:solidFill>
              </a:rPr>
              <a:t>Next Kin in Family </a:t>
            </a:r>
          </a:p>
          <a:p>
            <a:pPr lvl="1">
              <a:lnSpc>
                <a:spcPct val="150000"/>
              </a:lnSpc>
            </a:pPr>
            <a:r>
              <a:rPr lang="en-US" sz="1600" dirty="0">
                <a:solidFill>
                  <a:schemeClr val="bg1"/>
                </a:solidFill>
              </a:rPr>
              <a:t>Request through legal documentation</a:t>
            </a:r>
          </a:p>
          <a:p>
            <a:pPr lvl="1">
              <a:lnSpc>
                <a:spcPct val="150000"/>
              </a:lnSpc>
            </a:pPr>
            <a:r>
              <a:rPr lang="en-US" sz="1600" dirty="0">
                <a:solidFill>
                  <a:schemeClr val="bg1"/>
                </a:solidFill>
              </a:rPr>
              <a:t>Assign specific decision-making power to the decision maker</a:t>
            </a:r>
          </a:p>
          <a:p>
            <a:pPr lvl="1">
              <a:lnSpc>
                <a:spcPct val="150000"/>
              </a:lnSpc>
            </a:pPr>
            <a:r>
              <a:rPr lang="en-US" sz="1600" dirty="0">
                <a:solidFill>
                  <a:schemeClr val="bg1"/>
                </a:solidFill>
              </a:rPr>
              <a:t>Involve IMCA in decision making process</a:t>
            </a:r>
          </a:p>
          <a:p>
            <a:pPr lvl="1">
              <a:lnSpc>
                <a:spcPct val="150000"/>
              </a:lnSpc>
            </a:pPr>
            <a:r>
              <a:rPr lang="en-US" sz="1600" dirty="0">
                <a:solidFill>
                  <a:schemeClr val="bg1"/>
                </a:solidFill>
              </a:rPr>
              <a:t>Court may choose one, if one was unable to decide due to lack of capacity</a:t>
            </a:r>
          </a:p>
          <a:p>
            <a:pPr>
              <a:lnSpc>
                <a:spcPct val="150000"/>
              </a:lnSpc>
            </a:pPr>
            <a:r>
              <a:rPr lang="en-US" sz="1600" b="1" dirty="0">
                <a:solidFill>
                  <a:schemeClr val="bg1"/>
                </a:solidFill>
              </a:rPr>
              <a:t>Advanced Decision</a:t>
            </a:r>
          </a:p>
          <a:p>
            <a:pPr lvl="1">
              <a:lnSpc>
                <a:spcPct val="150000"/>
              </a:lnSpc>
            </a:pPr>
            <a:r>
              <a:rPr lang="en-US" sz="1600" dirty="0">
                <a:solidFill>
                  <a:schemeClr val="bg1"/>
                </a:solidFill>
              </a:rPr>
              <a:t>Decisions based on limitations placed on future treatments </a:t>
            </a:r>
          </a:p>
          <a:p>
            <a:pPr>
              <a:lnSpc>
                <a:spcPct val="150000"/>
              </a:lnSpc>
            </a:pPr>
            <a:endParaRPr lang="en-US" sz="1600" dirty="0">
              <a:solidFill>
                <a:schemeClr val="bg1"/>
              </a:solidFill>
            </a:endParaRP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20978218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7" name="Freeform: Shape 16">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3" name="Rectangle 22">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BB0AFC0-355E-4FB6-967A-07AB782AFA45}"/>
              </a:ext>
            </a:extLst>
          </p:cNvPr>
          <p:cNvSpPr>
            <a:spLocks noGrp="1"/>
          </p:cNvSpPr>
          <p:nvPr>
            <p:ph type="ctrTitle"/>
          </p:nvPr>
        </p:nvSpPr>
        <p:spPr>
          <a:xfrm>
            <a:off x="2381534" y="1344304"/>
            <a:ext cx="7451678" cy="2843702"/>
          </a:xfrm>
        </p:spPr>
        <p:txBody>
          <a:bodyPr>
            <a:normAutofit/>
          </a:bodyPr>
          <a:lstStyle/>
          <a:p>
            <a:r>
              <a:rPr lang="en-US" sz="5400">
                <a:solidFill>
                  <a:schemeClr val="bg1"/>
                </a:solidFill>
              </a:rPr>
              <a:t>Other major legislations</a:t>
            </a:r>
          </a:p>
        </p:txBody>
      </p:sp>
      <p:sp>
        <p:nvSpPr>
          <p:cNvPr id="29" name="Oval 28">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27419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EB4EE-28B3-48D9-A530-0BFBAB21E7C1}"/>
              </a:ext>
            </a:extLst>
          </p:cNvPr>
          <p:cNvSpPr>
            <a:spLocks noGrp="1"/>
          </p:cNvSpPr>
          <p:nvPr>
            <p:ph type="title"/>
          </p:nvPr>
        </p:nvSpPr>
        <p:spPr>
          <a:xfrm>
            <a:off x="838200" y="1748452"/>
            <a:ext cx="4974771" cy="3587786"/>
          </a:xfrm>
        </p:spPr>
        <p:txBody>
          <a:bodyPr>
            <a:normAutofit/>
          </a:bodyPr>
          <a:lstStyle/>
          <a:p>
            <a:pPr algn="ctr"/>
            <a:r>
              <a:rPr lang="en-US">
                <a:solidFill>
                  <a:schemeClr val="bg1"/>
                </a:solidFill>
              </a:rPr>
              <a:t>Key legislations</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7D57E6B-56F6-456B-BB57-78C13F147BAC}"/>
              </a:ext>
            </a:extLst>
          </p:cNvPr>
          <p:cNvSpPr>
            <a:spLocks noGrp="1"/>
          </p:cNvSpPr>
          <p:nvPr>
            <p:ph idx="1"/>
          </p:nvPr>
        </p:nvSpPr>
        <p:spPr>
          <a:xfrm>
            <a:off x="6477270" y="1130846"/>
            <a:ext cx="4974771" cy="4351338"/>
          </a:xfrm>
        </p:spPr>
        <p:txBody>
          <a:bodyPr>
            <a:normAutofit fontScale="85000" lnSpcReduction="10000"/>
          </a:bodyPr>
          <a:lstStyle/>
          <a:p>
            <a:pPr>
              <a:lnSpc>
                <a:spcPct val="150000"/>
              </a:lnSpc>
            </a:pPr>
            <a:r>
              <a:rPr lang="en-US" dirty="0">
                <a:solidFill>
                  <a:schemeClr val="bg1"/>
                </a:solidFill>
              </a:rPr>
              <a:t>Human rights act 1988</a:t>
            </a:r>
          </a:p>
          <a:p>
            <a:pPr>
              <a:lnSpc>
                <a:spcPct val="150000"/>
              </a:lnSpc>
            </a:pPr>
            <a:r>
              <a:rPr lang="en-US" dirty="0">
                <a:solidFill>
                  <a:schemeClr val="bg1"/>
                </a:solidFill>
              </a:rPr>
              <a:t>Article 2 – The right to life </a:t>
            </a:r>
          </a:p>
          <a:p>
            <a:pPr>
              <a:lnSpc>
                <a:spcPct val="150000"/>
              </a:lnSpc>
            </a:pPr>
            <a:r>
              <a:rPr lang="en-US" dirty="0">
                <a:solidFill>
                  <a:schemeClr val="bg1"/>
                </a:solidFill>
              </a:rPr>
              <a:t>Article 3 – Protection from torture, inhumane and degrading treatments </a:t>
            </a:r>
          </a:p>
          <a:p>
            <a:pPr>
              <a:lnSpc>
                <a:spcPct val="150000"/>
              </a:lnSpc>
            </a:pPr>
            <a:r>
              <a:rPr lang="en-US" dirty="0">
                <a:solidFill>
                  <a:schemeClr val="bg1"/>
                </a:solidFill>
              </a:rPr>
              <a:t>Article 5 – Right to liberty and security </a:t>
            </a:r>
          </a:p>
          <a:p>
            <a:pPr>
              <a:lnSpc>
                <a:spcPct val="150000"/>
              </a:lnSpc>
            </a:pPr>
            <a:r>
              <a:rPr lang="en-US" dirty="0">
                <a:solidFill>
                  <a:schemeClr val="bg1"/>
                </a:solidFill>
              </a:rPr>
              <a:t>Article 8 – Right to private life</a:t>
            </a:r>
          </a:p>
        </p:txBody>
      </p:sp>
    </p:spTree>
    <p:extLst>
      <p:ext uri="{BB962C8B-B14F-4D97-AF65-F5344CB8AC3E}">
        <p14:creationId xmlns:p14="http://schemas.microsoft.com/office/powerpoint/2010/main" val="24615585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11"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C82DAA91-F155-4FE4-91BA-93D1BBFA85A3}"/>
              </a:ext>
            </a:extLst>
          </p:cNvPr>
          <p:cNvSpPr>
            <a:spLocks noGrp="1"/>
          </p:cNvSpPr>
          <p:nvPr>
            <p:ph type="title"/>
          </p:nvPr>
        </p:nvSpPr>
        <p:spPr>
          <a:xfrm>
            <a:off x="7026992" y="1202026"/>
            <a:ext cx="4030132" cy="4406508"/>
          </a:xfrm>
        </p:spPr>
        <p:txBody>
          <a:bodyPr>
            <a:normAutofit/>
          </a:bodyPr>
          <a:lstStyle/>
          <a:p>
            <a:pPr algn="ctr"/>
            <a:r>
              <a:rPr lang="en-US">
                <a:solidFill>
                  <a:schemeClr val="bg1"/>
                </a:solidFill>
              </a:rPr>
              <a:t>Resources</a:t>
            </a:r>
          </a:p>
        </p:txBody>
      </p:sp>
      <p:sp>
        <p:nvSpPr>
          <p:cNvPr id="3" name="Content Placeholder 2">
            <a:extLst>
              <a:ext uri="{FF2B5EF4-FFF2-40B4-BE49-F238E27FC236}">
                <a16:creationId xmlns:a16="http://schemas.microsoft.com/office/drawing/2014/main" id="{1799AFE4-2791-4DAD-89D8-6449813CDF86}"/>
              </a:ext>
            </a:extLst>
          </p:cNvPr>
          <p:cNvSpPr>
            <a:spLocks noGrp="1"/>
          </p:cNvSpPr>
          <p:nvPr>
            <p:ph idx="1"/>
          </p:nvPr>
        </p:nvSpPr>
        <p:spPr>
          <a:xfrm>
            <a:off x="892228" y="1257565"/>
            <a:ext cx="5217173" cy="4351338"/>
          </a:xfrm>
        </p:spPr>
        <p:txBody>
          <a:bodyPr>
            <a:normAutofit/>
          </a:bodyPr>
          <a:lstStyle/>
          <a:p>
            <a:r>
              <a:rPr lang="en-US">
                <a:solidFill>
                  <a:schemeClr val="bg1"/>
                </a:solidFill>
                <a:hlinkClick r:id="rId2"/>
              </a:rPr>
              <a:t>Mental-capacity-act-code-of-practice.pdf (publishing.service.gov.uk)</a:t>
            </a:r>
            <a:endParaRPr lang="en-US">
              <a:solidFill>
                <a:schemeClr val="bg1"/>
              </a:solidFill>
            </a:endParaRPr>
          </a:p>
          <a:p>
            <a:r>
              <a:rPr lang="en-US">
                <a:solidFill>
                  <a:schemeClr val="bg1"/>
                </a:solidFill>
                <a:hlinkClick r:id="rId3"/>
              </a:rPr>
              <a:t>https://leedssafeguardingadults.org.uk/mental-capacity-act/what-are-deprivation-of-liberty-safeguards-(dols)</a:t>
            </a:r>
            <a:endParaRPr lang="en-US">
              <a:solidFill>
                <a:schemeClr val="bg1"/>
              </a:solidFill>
            </a:endParaRPr>
          </a:p>
          <a:p>
            <a:endParaRPr lang="en-US">
              <a:solidFill>
                <a:schemeClr val="bg1"/>
              </a:solidFill>
            </a:endParaRPr>
          </a:p>
          <a:p>
            <a:endParaRPr lang="en-US">
              <a:solidFill>
                <a:schemeClr val="bg1"/>
              </a:solidFill>
            </a:endParaRP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33074120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1551</TotalTime>
  <Words>1952</Words>
  <Application>Microsoft Macintosh PowerPoint</Application>
  <PresentationFormat>Widescreen</PresentationFormat>
  <Paragraphs>235</Paragraphs>
  <Slides>34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Times New Roman</vt:lpstr>
      <vt:lpstr>Office Theme</vt:lpstr>
      <vt:lpstr>Mental Health Acts </vt:lpstr>
      <vt:lpstr>Key mental health legislations</vt:lpstr>
      <vt:lpstr>Mental health acts</vt:lpstr>
      <vt:lpstr>Powers of mental health acts</vt:lpstr>
      <vt:lpstr>The principles of mental health </vt:lpstr>
      <vt:lpstr>Key principles – Code of Practice</vt:lpstr>
      <vt:lpstr>Summary of principles </vt:lpstr>
      <vt:lpstr>Changes between mental health act 1983 and 2007</vt:lpstr>
      <vt:lpstr>Changes in definition of mental disorder </vt:lpstr>
      <vt:lpstr>PowerPoint Presentation</vt:lpstr>
      <vt:lpstr>Learning disability </vt:lpstr>
      <vt:lpstr>Autism spectrum </vt:lpstr>
      <vt:lpstr>Role of professionals</vt:lpstr>
      <vt:lpstr>Nearest relative</vt:lpstr>
      <vt:lpstr>PowerPoint Presentation</vt:lpstr>
      <vt:lpstr>PowerPoint Presentation</vt:lpstr>
      <vt:lpstr>PowerPoint Presentation</vt:lpstr>
      <vt:lpstr>PowerPoint Presentation</vt:lpstr>
      <vt:lpstr>Summary of changes in mental health act 1983 and 2007</vt:lpstr>
      <vt:lpstr>PowerPoint Presentation</vt:lpstr>
      <vt:lpstr>PowerPoint Presentation</vt:lpstr>
      <vt:lpstr>Resources</vt:lpstr>
      <vt:lpstr>Mental Capacity Acts </vt:lpstr>
      <vt:lpstr>Mental Capacity Acts</vt:lpstr>
      <vt:lpstr>Mental Capacity </vt:lpstr>
      <vt:lpstr>Five key principles of mental capacity act</vt:lpstr>
      <vt:lpstr>Assessing Capacity</vt:lpstr>
      <vt:lpstr>PowerPoint Presentation</vt:lpstr>
      <vt:lpstr>Mental Capacity Act (2005)</vt:lpstr>
      <vt:lpstr>What is not covered by the act</vt:lpstr>
      <vt:lpstr>PowerPoint Presentation</vt:lpstr>
      <vt:lpstr>Other major legislations</vt:lpstr>
      <vt:lpstr>Key legislations</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Acts</dc:title>
  <dc:creator>Dushika Rajan</dc:creator>
  <cp:lastModifiedBy>Chloe Anna Harries (1802908)</cp:lastModifiedBy>
  <cp:revision>20</cp:revision>
  <dcterms:created xsi:type="dcterms:W3CDTF">2021-09-28T16:41:43Z</dcterms:created>
  <dcterms:modified xsi:type="dcterms:W3CDTF">2022-01-30T01:46:20Z</dcterms:modified>
</cp:coreProperties>
</file>